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3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6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4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0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0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5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4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6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1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14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i="1" dirty="0"/>
              <a:t>Exercício sobre Modelagem Conceitual de Banco de </a:t>
            </a:r>
            <a:r>
              <a:rPr lang="pt-BR" sz="3200" b="1" i="1" dirty="0" smtClean="0"/>
              <a:t>Dados</a:t>
            </a:r>
            <a:br>
              <a:rPr lang="pt-BR" sz="3200" b="1" i="1" dirty="0" smtClean="0"/>
            </a:br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Um  municiopio resolveu informatizar o comando da polícia local e criar uma base de dados os criminosos deverão ser registados,  as vítimas também deverão ser cadastradas. </a:t>
            </a:r>
          </a:p>
          <a:p>
            <a:r>
              <a:rPr lang="pt-BR" dirty="0" smtClean="0"/>
              <a:t>No caso de criminosos que utilizem armas, estas deverão ser cadastradas e relacionadas ao crime cometido para possível utilização no julgamento do criminoso.</a:t>
            </a:r>
          </a:p>
          <a:p>
            <a:r>
              <a:rPr lang="pt-BR" dirty="0" smtClean="0"/>
              <a:t>O sistema, além de fornecer dados pessoais dos criminosos, das vítimas e das armas, também deve possibilitar saber: </a:t>
            </a:r>
          </a:p>
          <a:p>
            <a:r>
              <a:rPr lang="pt-BR" dirty="0" smtClean="0"/>
              <a:t>=&gt;Quais crimes um determinado criminoso cometeu, lembrando que um crime pode ser cometido por mais de um criminoso;</a:t>
            </a:r>
          </a:p>
          <a:p>
            <a:r>
              <a:rPr lang="pt-BR" dirty="0" smtClean="0"/>
              <a:t>=&gt;Quais crimes uma determinada vítima sofreu, lembrando que várias vítimas podem ter sofrido um mesmo crime; </a:t>
            </a:r>
          </a:p>
          <a:p>
            <a:endParaRPr lang="pt-BR" dirty="0" smtClean="0"/>
          </a:p>
          <a:p>
            <a:r>
              <a:rPr lang="pt-BR" dirty="0" smtClean="0"/>
              <a:t>Após o sistema ser colocado em produção serão definidos relatórios e estatísticas de acordo com a solicitação do chefe do comando da polícia. </a:t>
            </a:r>
          </a:p>
          <a:p>
            <a:endParaRPr lang="pt-BR" dirty="0" smtClean="0"/>
          </a:p>
          <a:p>
            <a:r>
              <a:rPr lang="pt-BR" dirty="0" smtClean="0"/>
              <a:t>Curso de Base de dados. #1/4-Exercícios de Modelagem 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73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8º 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CRIME</a:t>
            </a:r>
          </a:p>
          <a:p>
            <a:pPr lvl="2"/>
            <a:r>
              <a:rPr lang="pt-BR" dirty="0"/>
              <a:t>o Um criminoso pode ter cometido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2"/>
            <a:r>
              <a:rPr lang="pt-BR" dirty="0"/>
              <a:t>o Um crime pode ter sido cometido por </a:t>
            </a:r>
            <a:r>
              <a:rPr lang="pt-BR" dirty="0">
                <a:solidFill>
                  <a:srgbClr val="C00000"/>
                </a:solidFill>
              </a:rPr>
              <a:t>um ou </a:t>
            </a:r>
            <a:r>
              <a:rPr lang="pt-BR" dirty="0" smtClean="0">
                <a:solidFill>
                  <a:srgbClr val="C00000"/>
                </a:solidFill>
              </a:rPr>
              <a:t>vários </a:t>
            </a:r>
            <a:r>
              <a:rPr lang="it-IT" dirty="0" err="1" smtClean="0"/>
              <a:t>criminosos</a:t>
            </a:r>
            <a:endParaRPr lang="it-IT" dirty="0" smtClean="0"/>
          </a:p>
          <a:p>
            <a:pPr marL="914400" lvl="2" indent="0">
              <a:buNone/>
            </a:pPr>
            <a:endParaRPr lang="pt-PT" dirty="0"/>
          </a:p>
          <a:p>
            <a:pPr marL="914400" lvl="2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VÍTIMA </a:t>
            </a:r>
            <a:r>
              <a:rPr lang="it-IT" dirty="0"/>
              <a:t>x ARMA</a:t>
            </a:r>
          </a:p>
          <a:p>
            <a:pPr lvl="2"/>
            <a:r>
              <a:rPr lang="pt-BR" dirty="0"/>
              <a:t>o </a:t>
            </a:r>
            <a:r>
              <a:rPr lang="pt-BR" i="1" dirty="0"/>
              <a:t>Não há relacionamentos entre estas entidades</a:t>
            </a:r>
            <a:endParaRPr lang="pt-BR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7370"/>
            <a:ext cx="6315635" cy="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8º 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 smtClean="0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/>
              <a:t>VÍTIMA x CRIME</a:t>
            </a:r>
          </a:p>
          <a:p>
            <a:pPr lvl="1"/>
            <a:r>
              <a:rPr lang="pt-BR" dirty="0"/>
              <a:t>o Uma vítima pode ter sofrido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1"/>
            <a:r>
              <a:rPr lang="pt-BR" dirty="0"/>
              <a:t>o Em um crime podem ter sido atacadas </a:t>
            </a:r>
            <a:r>
              <a:rPr lang="pt-BR" dirty="0">
                <a:solidFill>
                  <a:srgbClr val="C00000"/>
                </a:solidFill>
              </a:rPr>
              <a:t>uma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vítimas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it-IT" dirty="0" smtClean="0"/>
              <a:t>ARMA </a:t>
            </a:r>
            <a:r>
              <a:rPr lang="it-IT" dirty="0"/>
              <a:t>x CRIME</a:t>
            </a:r>
          </a:p>
          <a:p>
            <a:pPr lvl="1"/>
            <a:r>
              <a:rPr lang="pt-BR" dirty="0"/>
              <a:t>o Uma arma pode ter sido utilizada em um crime</a:t>
            </a:r>
          </a:p>
          <a:p>
            <a:pPr lvl="1"/>
            <a:r>
              <a:rPr lang="pt-BR" dirty="0"/>
              <a:t>o Em um crime podem ter sido utilizadas </a:t>
            </a:r>
            <a:r>
              <a:rPr lang="pt-BR" dirty="0">
                <a:solidFill>
                  <a:srgbClr val="C00000"/>
                </a:solidFill>
              </a:rPr>
              <a:t>zero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armas</a:t>
            </a:r>
            <a:endParaRPr lang="pt-BR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07" y="3558665"/>
            <a:ext cx="6249149" cy="88525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1" y="5818382"/>
            <a:ext cx="5340211" cy="6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2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</a:t>
            </a:r>
            <a:r>
              <a:rPr lang="pt-BR" b="1" dirty="0" smtClean="0"/>
              <a:t>Geral do diagrama </a:t>
            </a:r>
            <a:r>
              <a:rPr lang="pt-BR" b="1" dirty="0"/>
              <a:t>(</a:t>
            </a:r>
            <a:r>
              <a:rPr lang="pt-BR" b="1" i="1" dirty="0"/>
              <a:t>sem os atributos</a:t>
            </a:r>
            <a:r>
              <a:rPr lang="pt-BR" b="1" dirty="0"/>
              <a:t>):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3" y="1617122"/>
            <a:ext cx="9792001" cy="55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Visão Geral </a:t>
            </a:r>
            <a:r>
              <a:rPr lang="pt-BR" b="1" smtClean="0"/>
              <a:t>do diagrama (</a:t>
            </a:r>
            <a:r>
              <a:rPr lang="pt-BR" b="1" i="1" smtClean="0"/>
              <a:t>com </a:t>
            </a:r>
            <a:r>
              <a:rPr lang="pt-BR" b="1" i="1"/>
              <a:t>os atributos</a:t>
            </a:r>
            <a:r>
              <a:rPr lang="pt-BR" b="1"/>
              <a:t>):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9" y="1825625"/>
            <a:ext cx="9289404" cy="47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1º Passo – Identificar, sem duplicar, todos os substantivos que designem</a:t>
            </a:r>
            <a:br>
              <a:rPr lang="pt-BR" sz="4400" b="1" dirty="0"/>
            </a:br>
            <a:r>
              <a:rPr lang="it-IT" sz="4400" b="1" dirty="0"/>
              <a:t>ENTIDADES: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i="1" dirty="0"/>
              <a:t>Leia os requisitos e </a:t>
            </a:r>
            <a:r>
              <a:rPr lang="pt-BR" i="1" dirty="0" smtClean="0"/>
              <a:t>sublinhe todos </a:t>
            </a:r>
            <a:r>
              <a:rPr lang="pt-BR" i="1" dirty="0"/>
              <a:t>os substantivos que designem coisas </a:t>
            </a:r>
            <a:r>
              <a:rPr lang="pt-BR" i="1" dirty="0" smtClean="0"/>
              <a:t>do mundo </a:t>
            </a:r>
            <a:r>
              <a:rPr lang="pt-BR" i="1" dirty="0"/>
              <a:t>real, tais como pessoas, documentos, objetos,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4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Um  </a:t>
            </a:r>
            <a:r>
              <a:rPr lang="pt-BR" u="sng" dirty="0" smtClean="0"/>
              <a:t>municiopio</a:t>
            </a:r>
            <a:r>
              <a:rPr lang="pt-BR" dirty="0" smtClean="0"/>
              <a:t> resolveu informatizar o </a:t>
            </a:r>
            <a:r>
              <a:rPr lang="pt-BR" u="sng" dirty="0" smtClean="0"/>
              <a:t>comando da polícia local </a:t>
            </a:r>
            <a:r>
              <a:rPr lang="pt-BR" dirty="0" smtClean="0"/>
              <a:t>e criar uma </a:t>
            </a:r>
            <a:r>
              <a:rPr lang="pt-BR" u="sng" dirty="0" smtClean="0"/>
              <a:t>base de dados </a:t>
            </a:r>
            <a:r>
              <a:rPr lang="pt-BR" dirty="0" smtClean="0"/>
              <a:t>os </a:t>
            </a:r>
            <a:r>
              <a:rPr lang="pt-BR" u="sng" dirty="0" smtClean="0"/>
              <a:t>criminosos</a:t>
            </a:r>
            <a:r>
              <a:rPr lang="pt-BR" dirty="0" smtClean="0"/>
              <a:t> deverão ser registados,  as </a:t>
            </a:r>
            <a:r>
              <a:rPr lang="pt-BR" u="sng" dirty="0" smtClean="0"/>
              <a:t>vítimas</a:t>
            </a:r>
            <a:r>
              <a:rPr lang="pt-BR" dirty="0" smtClean="0"/>
              <a:t> também deverão ser cadastradas. </a:t>
            </a:r>
          </a:p>
          <a:p>
            <a:pPr marL="0" indent="0">
              <a:buNone/>
            </a:pPr>
            <a:r>
              <a:rPr lang="pt-BR" dirty="0" smtClean="0"/>
              <a:t>No caso de criminosos que utilizem </a:t>
            </a:r>
            <a:r>
              <a:rPr lang="pt-BR" u="sng" dirty="0" smtClean="0"/>
              <a:t>armas</a:t>
            </a:r>
            <a:r>
              <a:rPr lang="pt-BR" dirty="0" smtClean="0"/>
              <a:t>, estas deverão ser cadastradas e relacionadas ao crime cometido para possível utilização no </a:t>
            </a:r>
            <a:r>
              <a:rPr lang="pt-BR" u="sng" dirty="0" smtClean="0"/>
              <a:t>julgamento</a:t>
            </a:r>
            <a:r>
              <a:rPr lang="pt-BR" dirty="0" smtClean="0"/>
              <a:t> do criminoso.</a:t>
            </a:r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u="sng" dirty="0" smtClean="0"/>
              <a:t>sistema</a:t>
            </a:r>
            <a:r>
              <a:rPr lang="pt-BR" dirty="0" smtClean="0"/>
              <a:t>, além de fornecer dados pessoais dos criminosos, das vítimas e das armas, também deve possibilitar saber: </a:t>
            </a:r>
          </a:p>
          <a:p>
            <a:pPr marL="0" indent="0">
              <a:buNone/>
            </a:pPr>
            <a:r>
              <a:rPr lang="pt-BR" dirty="0" smtClean="0"/>
              <a:t>=&gt;Quais crimes um determinado criminoso cometeu, lembrando que um crime pode ser cometido por mais de um criminoso;</a:t>
            </a:r>
          </a:p>
          <a:p>
            <a:pPr marL="0" indent="0">
              <a:buNone/>
            </a:pPr>
            <a:r>
              <a:rPr lang="pt-BR" dirty="0" smtClean="0"/>
              <a:t>=&gt;Quais crimes uma determinada vítima sofreu, lembrando que várias vítimas podem ter sofrido um mesmo crime;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Após o sistema ser colocado em produção serão definidos </a:t>
            </a:r>
            <a:r>
              <a:rPr lang="pt-BR" u="sng" dirty="0" smtClean="0"/>
              <a:t>relatórios</a:t>
            </a:r>
            <a:r>
              <a:rPr lang="pt-BR" dirty="0" smtClean="0"/>
              <a:t> e </a:t>
            </a:r>
            <a:r>
              <a:rPr lang="pt-BR" u="sng" dirty="0" smtClean="0"/>
              <a:t>estatísticas </a:t>
            </a:r>
            <a:r>
              <a:rPr lang="pt-BR" dirty="0" smtClean="0"/>
              <a:t>de acordo com a </a:t>
            </a:r>
            <a:r>
              <a:rPr lang="pt-BR" u="sng" dirty="0" smtClean="0"/>
              <a:t>solicitação</a:t>
            </a:r>
            <a:r>
              <a:rPr lang="pt-BR" dirty="0" smtClean="0"/>
              <a:t> do </a:t>
            </a:r>
            <a:r>
              <a:rPr lang="pt-BR" u="sng" dirty="0" smtClean="0"/>
              <a:t>comandante da polícia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u="sng" dirty="0" smtClean="0"/>
              <a:t>municiopio</a:t>
            </a:r>
            <a:r>
              <a:rPr lang="pt-BR" dirty="0" smtClean="0"/>
              <a:t> , </a:t>
            </a:r>
            <a:r>
              <a:rPr lang="pt-BR" u="sng" dirty="0" smtClean="0"/>
              <a:t>comando da polícia local </a:t>
            </a:r>
            <a:r>
              <a:rPr lang="pt-BR" dirty="0" smtClean="0"/>
              <a:t>, base </a:t>
            </a:r>
            <a:r>
              <a:rPr lang="pt-BR" dirty="0"/>
              <a:t>de dados, </a:t>
            </a:r>
            <a:r>
              <a:rPr lang="pt-BR" dirty="0" smtClean="0"/>
              <a:t>criminosos, vítimas</a:t>
            </a:r>
            <a:r>
              <a:rPr lang="pt-BR" dirty="0"/>
              <a:t>, armas, crime, julgamento, sistema, relatórios, estatísticas e </a:t>
            </a:r>
            <a:r>
              <a:rPr lang="pt-BR" u="sng" dirty="0" smtClean="0"/>
              <a:t>comandante da polícia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5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6384" y="3420297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dirty="0"/>
              <a:t>3º Passo - Descartar substantivos que servem apenas para </a:t>
            </a:r>
            <a:r>
              <a:rPr lang="pt-BR" sz="3200" b="1" dirty="0" smtClean="0"/>
              <a:t>entendimento </a:t>
            </a:r>
            <a:r>
              <a:rPr lang="it-IT" sz="3200" b="1" dirty="0" smtClean="0"/>
              <a:t>do </a:t>
            </a:r>
            <a:r>
              <a:rPr lang="it-IT" sz="3200" b="1" dirty="0"/>
              <a:t>problema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base de dados, criminosos, vítimas, armas, crime, julgamento, sistema,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mtClean="0"/>
              <a:t>2º Passo - Descartar substantivos que como ENTIDADE teriam </a:t>
            </a:r>
            <a:r>
              <a:rPr lang="pt-BR" sz="3200" b="1" u="sng" smtClean="0"/>
              <a:t>apenas uma ocorrência </a:t>
            </a:r>
            <a:r>
              <a:rPr lang="pt-BR" sz="3200" b="1" smtClean="0"/>
              <a:t>na base de dados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4850317"/>
            <a:ext cx="10515600" cy="17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base de dados</a:t>
            </a:r>
            <a:r>
              <a:rPr lang="pt-BR" dirty="0" smtClean="0"/>
              <a:t>, criminosos, vítimas, armas, crime, </a:t>
            </a:r>
            <a:r>
              <a:rPr lang="pt-BR" strike="sngStrike" dirty="0" smtClean="0">
                <a:solidFill>
                  <a:srgbClr val="FF0000"/>
                </a:solidFill>
              </a:rPr>
              <a:t>julgamento, sistema</a:t>
            </a:r>
            <a:r>
              <a:rPr lang="pt-BR" dirty="0" smtClean="0"/>
              <a:t>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2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3301962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dirty="0"/>
              <a:t>5º Passo - Listar os substantivos que se tornarão ENTIDADES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base de dados, criminosos, vítimas, armas, crime, julgamento, sistema, </a:t>
            </a:r>
            <a:r>
              <a:rPr lang="pt-BR" strike="sngStrike" dirty="0" smtClean="0">
                <a:solidFill>
                  <a:srgbClr val="C00000"/>
                </a:solidFill>
              </a:rPr>
              <a:t>relatórios, estatística</a:t>
            </a:r>
            <a:r>
              <a:rPr lang="pt-BR" dirty="0" smtClean="0"/>
              <a:t>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4º Passo - Descartar ENTIDADES que são referência a uma futura</a:t>
            </a:r>
          </a:p>
          <a:p>
            <a:r>
              <a:rPr lang="it-IT" sz="3200" b="1" dirty="0" err="1"/>
              <a:t>funcionalidade</a:t>
            </a:r>
            <a:r>
              <a:rPr lang="it-IT" sz="3200" b="1" dirty="0"/>
              <a:t> do sistema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14400" y="4441526"/>
            <a:ext cx="10515600" cy="1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strike="sngStrike" dirty="0" smtClean="0"/>
              <a:t>municiopio , comando da polícia local 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base de dados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criminosos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vítimas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armas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crime</a:t>
            </a:r>
            <a:r>
              <a:rPr lang="pt-BR" dirty="0" smtClean="0"/>
              <a:t>, </a:t>
            </a:r>
            <a:r>
              <a:rPr lang="pt-BR" strike="sngStrike" dirty="0" smtClean="0">
                <a:solidFill>
                  <a:srgbClr val="FF0000"/>
                </a:solidFill>
              </a:rPr>
              <a:t>julgamento, sistema</a:t>
            </a:r>
            <a:r>
              <a:rPr lang="pt-BR" dirty="0" smtClean="0"/>
              <a:t>, relatórios, estatísticas e </a:t>
            </a:r>
            <a:r>
              <a:rPr lang="pt-BR" strike="sngStrike" dirty="0" smtClean="0"/>
              <a:t>comandante da polícia </a:t>
            </a:r>
            <a:endParaRPr lang="it-IT" strike="sngStrike" dirty="0" smtClean="0"/>
          </a:p>
          <a:p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075765" y="5914278"/>
            <a:ext cx="164592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Criminoso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560781" y="5914278"/>
            <a:ext cx="182880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Vítima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5992009" y="5914278"/>
            <a:ext cx="1904104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Arma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401722" y="5914278"/>
            <a:ext cx="1893346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Crime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4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6º Passo – Para cada par de ENTIDADES, identificar </a:t>
            </a:r>
            <a:r>
              <a:rPr lang="pt-BR" sz="2400" b="1" dirty="0" smtClean="0"/>
              <a:t>os RELACIONAMENTOS </a:t>
            </a:r>
            <a:r>
              <a:rPr lang="pt-BR" sz="2400" b="1" dirty="0"/>
              <a:t>existentes entre elas - caso haja algum. </a:t>
            </a:r>
            <a:r>
              <a:rPr lang="pt-BR" sz="2400" b="1" dirty="0" smtClean="0"/>
              <a:t>Utilizar verbos </a:t>
            </a:r>
            <a:r>
              <a:rPr lang="pt-BR" sz="2400" b="1" dirty="0"/>
              <a:t>ou preposições para demonstrar os RELACIONAMENTOS </a:t>
            </a:r>
            <a:r>
              <a:rPr lang="pt-BR" sz="2400" b="1" dirty="0" smtClean="0"/>
              <a:t>de dependência </a:t>
            </a:r>
            <a:r>
              <a:rPr lang="pt-BR" sz="2400" b="1" dirty="0"/>
              <a:t>ou existência e incluir informações sobre a cardinalidade.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VÍTIMA</a:t>
            </a:r>
          </a:p>
          <a:p>
            <a:pPr lvl="2"/>
            <a:r>
              <a:rPr lang="pt-BR" dirty="0"/>
              <a:t>o Um criminoso pode atacar </a:t>
            </a:r>
            <a:r>
              <a:rPr lang="pt-BR" dirty="0">
                <a:solidFill>
                  <a:srgbClr val="C00000"/>
                </a:solidFill>
              </a:rPr>
              <a:t>uma ou mais </a:t>
            </a:r>
            <a:r>
              <a:rPr lang="pt-BR" dirty="0"/>
              <a:t>vítimas;</a:t>
            </a:r>
          </a:p>
          <a:p>
            <a:pPr lvl="2"/>
            <a:r>
              <a:rPr lang="pt-BR" dirty="0"/>
              <a:t>o Uma vítima pode ser atacada por </a:t>
            </a:r>
            <a:r>
              <a:rPr lang="pt-BR" dirty="0">
                <a:solidFill>
                  <a:srgbClr val="C00000"/>
                </a:solidFill>
              </a:rPr>
              <a:t>um ou mais </a:t>
            </a:r>
            <a:r>
              <a:rPr lang="pt-BR" dirty="0"/>
              <a:t>criminosos</a:t>
            </a:r>
            <a:r>
              <a:rPr lang="pt-BR" dirty="0" smtClean="0"/>
              <a:t>;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CRIMINOSO x ARMA</a:t>
            </a:r>
          </a:p>
          <a:p>
            <a:pPr lvl="2"/>
            <a:r>
              <a:rPr lang="pt-BR" dirty="0"/>
              <a:t>o Um criminoso pode utilizar </a:t>
            </a:r>
            <a:r>
              <a:rPr lang="pt-BR" dirty="0">
                <a:solidFill>
                  <a:srgbClr val="C00000"/>
                </a:solidFill>
              </a:rPr>
              <a:t>zero ou mais armas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 Uma arma é utilizada por </a:t>
            </a:r>
            <a:r>
              <a:rPr lang="pt-BR" dirty="0">
                <a:solidFill>
                  <a:srgbClr val="C00000"/>
                </a:solidFill>
              </a:rPr>
              <a:t>um </a:t>
            </a:r>
            <a:r>
              <a:rPr lang="pt-BR" dirty="0"/>
              <a:t>criminoso</a:t>
            </a:r>
            <a:r>
              <a:rPr lang="pt-BR" dirty="0" smtClean="0"/>
              <a:t>;</a:t>
            </a:r>
          </a:p>
          <a:p>
            <a:pPr lvl="2"/>
            <a:endParaRPr lang="pt-BR" dirty="0"/>
          </a:p>
          <a:p>
            <a:pPr marL="0" indent="0">
              <a:buNone/>
            </a:pPr>
            <a:r>
              <a:rPr lang="it-IT" dirty="0"/>
              <a:t>CRIMINOSO x CRIME</a:t>
            </a:r>
          </a:p>
          <a:p>
            <a:pPr lvl="2"/>
            <a:r>
              <a:rPr lang="pt-BR" dirty="0"/>
              <a:t>o Um criminoso pode ter cometido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2"/>
            <a:r>
              <a:rPr lang="pt-BR" dirty="0"/>
              <a:t>o Um crime pode ter sido cometido por </a:t>
            </a:r>
            <a:r>
              <a:rPr lang="pt-BR" dirty="0">
                <a:solidFill>
                  <a:srgbClr val="C00000"/>
                </a:solidFill>
              </a:rPr>
              <a:t>um ou </a:t>
            </a:r>
            <a:r>
              <a:rPr lang="pt-BR" dirty="0" smtClean="0">
                <a:solidFill>
                  <a:srgbClr val="C00000"/>
                </a:solidFill>
              </a:rPr>
              <a:t>vários </a:t>
            </a:r>
            <a:r>
              <a:rPr lang="it-IT" dirty="0" err="1" smtClean="0"/>
              <a:t>criminosos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VÍTIMA x ARMA</a:t>
            </a:r>
          </a:p>
          <a:p>
            <a:pPr lvl="2"/>
            <a:r>
              <a:rPr lang="pt-BR" dirty="0"/>
              <a:t>o </a:t>
            </a:r>
            <a:r>
              <a:rPr lang="pt-BR" i="1" dirty="0"/>
              <a:t>Não há relacionamentos entre estas entidades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66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6º Passo – Para cada par de ENTIDADES, identificar </a:t>
            </a:r>
            <a:r>
              <a:rPr lang="pt-BR" sz="2400" b="1" dirty="0" smtClean="0"/>
              <a:t>os RELACIONAMENTOS </a:t>
            </a:r>
            <a:r>
              <a:rPr lang="pt-BR" sz="2400" b="1" dirty="0"/>
              <a:t>existentes entre elas - caso haja algum. </a:t>
            </a:r>
            <a:r>
              <a:rPr lang="pt-BR" sz="2400" b="1" dirty="0" smtClean="0"/>
              <a:t>Utilizar verbos </a:t>
            </a:r>
            <a:r>
              <a:rPr lang="pt-BR" sz="2400" b="1" dirty="0"/>
              <a:t>ou preposições para demonstrar os RELACIONAMENTOS </a:t>
            </a:r>
            <a:r>
              <a:rPr lang="pt-BR" sz="2400" b="1" dirty="0" smtClean="0"/>
              <a:t>de dependência </a:t>
            </a:r>
            <a:r>
              <a:rPr lang="pt-BR" sz="2400" b="1" dirty="0"/>
              <a:t>ou existência e incluir informações sobre a cardinalidade.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VÍTIMA</a:t>
            </a:r>
          </a:p>
          <a:p>
            <a:pPr lvl="2"/>
            <a:r>
              <a:rPr lang="pt-BR" dirty="0"/>
              <a:t>o Um criminoso pode atacar </a:t>
            </a:r>
            <a:r>
              <a:rPr lang="pt-BR" dirty="0">
                <a:solidFill>
                  <a:srgbClr val="C00000"/>
                </a:solidFill>
              </a:rPr>
              <a:t>uma ou mais </a:t>
            </a:r>
            <a:r>
              <a:rPr lang="pt-BR" dirty="0"/>
              <a:t>vítimas;</a:t>
            </a:r>
          </a:p>
          <a:p>
            <a:pPr lvl="2"/>
            <a:r>
              <a:rPr lang="pt-BR" dirty="0"/>
              <a:t>o Uma vítima pode ser atacada por </a:t>
            </a:r>
            <a:r>
              <a:rPr lang="pt-BR" dirty="0">
                <a:solidFill>
                  <a:srgbClr val="C00000"/>
                </a:solidFill>
              </a:rPr>
              <a:t>um ou mais </a:t>
            </a:r>
            <a:r>
              <a:rPr lang="pt-BR" dirty="0"/>
              <a:t>criminosos</a:t>
            </a:r>
            <a:r>
              <a:rPr lang="pt-BR" dirty="0" smtClean="0"/>
              <a:t>;</a:t>
            </a:r>
          </a:p>
          <a:p>
            <a:pPr lvl="2"/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CRIMINOSO </a:t>
            </a:r>
            <a:r>
              <a:rPr lang="it-IT" dirty="0"/>
              <a:t>x ARMA</a:t>
            </a:r>
          </a:p>
          <a:p>
            <a:pPr lvl="2"/>
            <a:r>
              <a:rPr lang="pt-BR" dirty="0"/>
              <a:t>o Um criminoso pode utilizar </a:t>
            </a:r>
            <a:r>
              <a:rPr lang="pt-BR" dirty="0">
                <a:solidFill>
                  <a:srgbClr val="C00000"/>
                </a:solidFill>
              </a:rPr>
              <a:t>zero ou mais armas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 Uma arma é utilizada por </a:t>
            </a:r>
            <a:r>
              <a:rPr lang="pt-BR" dirty="0">
                <a:solidFill>
                  <a:srgbClr val="C00000"/>
                </a:solidFill>
              </a:rPr>
              <a:t>um </a:t>
            </a:r>
            <a:r>
              <a:rPr lang="pt-BR" dirty="0"/>
              <a:t>criminoso</a:t>
            </a:r>
            <a:r>
              <a:rPr lang="pt-BR" dirty="0" smtClean="0"/>
              <a:t>;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5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7º Passo - Identificar os atributos de cada ENTIDADE, ou seja, </a:t>
            </a:r>
            <a:r>
              <a:rPr lang="pt-BR" sz="3200" b="1" dirty="0" smtClean="0"/>
              <a:t>quais </a:t>
            </a:r>
            <a:r>
              <a:rPr lang="it-IT" sz="3200" b="1" dirty="0" err="1" smtClean="0"/>
              <a:t>informações</a:t>
            </a:r>
            <a:r>
              <a:rPr lang="it-IT" sz="3200" b="1" dirty="0" smtClean="0"/>
              <a:t> </a:t>
            </a:r>
            <a:r>
              <a:rPr lang="it-IT" sz="3200" b="1" dirty="0" err="1"/>
              <a:t>deverão</a:t>
            </a:r>
            <a:r>
              <a:rPr lang="it-IT" sz="3200" b="1" dirty="0"/>
              <a:t> ser </a:t>
            </a:r>
            <a:r>
              <a:rPr lang="it-IT" sz="3200" b="1" dirty="0" err="1"/>
              <a:t>armazenadas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3981226" cy="4351338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b="1" dirty="0" smtClean="0"/>
              <a:t>Criminoso</a:t>
            </a:r>
            <a:r>
              <a:rPr lang="it-IT" dirty="0"/>
              <a:t>:</a:t>
            </a:r>
          </a:p>
          <a:p>
            <a:pPr lvl="1"/>
            <a:r>
              <a:rPr lang="it-IT" dirty="0" smtClean="0"/>
              <a:t>Id </a:t>
            </a:r>
            <a:r>
              <a:rPr lang="it-IT" i="1" dirty="0"/>
              <a:t>(</a:t>
            </a:r>
            <a:r>
              <a:rPr lang="it-IT" i="1" dirty="0" err="1"/>
              <a:t>código</a:t>
            </a:r>
            <a:r>
              <a:rPr lang="it-IT" i="1" dirty="0"/>
              <a:t> </a:t>
            </a:r>
            <a:r>
              <a:rPr lang="it-IT" i="1" dirty="0" err="1"/>
              <a:t>identificador</a:t>
            </a:r>
            <a:r>
              <a:rPr lang="it-IT" i="1" dirty="0"/>
              <a:t>)</a:t>
            </a:r>
          </a:p>
          <a:p>
            <a:pPr lvl="1"/>
            <a:r>
              <a:rPr lang="it-IT" dirty="0" smtClean="0"/>
              <a:t>Nome</a:t>
            </a:r>
            <a:endParaRPr lang="it-IT" dirty="0"/>
          </a:p>
          <a:p>
            <a:pPr lvl="1"/>
            <a:r>
              <a:rPr lang="it-IT" dirty="0" err="1" smtClean="0"/>
              <a:t>Endereço</a:t>
            </a:r>
            <a:endParaRPr lang="it-IT" dirty="0"/>
          </a:p>
          <a:p>
            <a:pPr marL="0" indent="0">
              <a:buNone/>
            </a:pPr>
            <a:r>
              <a:rPr lang="it-IT" b="1" dirty="0" err="1" smtClean="0"/>
              <a:t>Vítima</a:t>
            </a:r>
            <a:r>
              <a:rPr lang="it-IT" dirty="0"/>
              <a:t>:</a:t>
            </a:r>
          </a:p>
          <a:p>
            <a:pPr lvl="1"/>
            <a:r>
              <a:rPr lang="it-IT" dirty="0" smtClean="0"/>
              <a:t>Id</a:t>
            </a:r>
            <a:endParaRPr lang="it-IT" dirty="0"/>
          </a:p>
          <a:p>
            <a:pPr lvl="1"/>
            <a:r>
              <a:rPr lang="it-IT" dirty="0" smtClean="0"/>
              <a:t>Nome</a:t>
            </a:r>
            <a:endParaRPr lang="it-IT" dirty="0"/>
          </a:p>
          <a:p>
            <a:pPr lvl="1"/>
            <a:r>
              <a:rPr lang="it-IT" dirty="0" err="1" smtClean="0"/>
              <a:t>Telefone</a:t>
            </a:r>
            <a:r>
              <a:rPr lang="it-IT" dirty="0" smtClean="0"/>
              <a:t>(s</a:t>
            </a:r>
            <a:r>
              <a:rPr lang="it-IT" dirty="0"/>
              <a:t>)</a:t>
            </a:r>
          </a:p>
          <a:p>
            <a:pPr lvl="1"/>
            <a:r>
              <a:rPr lang="it-IT" dirty="0" err="1" smtClean="0"/>
              <a:t>Endereço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982609" y="1825625"/>
            <a:ext cx="3981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Crime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 Id</a:t>
            </a:r>
          </a:p>
          <a:p>
            <a:pPr lvl="1"/>
            <a:r>
              <a:rPr lang="it-IT" dirty="0" err="1" smtClean="0"/>
              <a:t>Descrição</a:t>
            </a:r>
            <a:endParaRPr lang="it-IT" dirty="0" smtClean="0"/>
          </a:p>
          <a:p>
            <a:pPr lvl="1"/>
            <a:r>
              <a:rPr lang="it-IT" dirty="0" smtClean="0"/>
              <a:t>Local</a:t>
            </a:r>
          </a:p>
          <a:p>
            <a:pPr lvl="3"/>
            <a:r>
              <a:rPr lang="pt-PT" dirty="0" smtClean="0"/>
              <a:t>Via(Estrada)</a:t>
            </a:r>
            <a:endParaRPr lang="it-IT" dirty="0" smtClean="0"/>
          </a:p>
          <a:p>
            <a:pPr lvl="3"/>
            <a:r>
              <a:rPr lang="it-IT" dirty="0" err="1" smtClean="0"/>
              <a:t>Bairro</a:t>
            </a:r>
            <a:endParaRPr lang="it-IT" dirty="0" smtClean="0"/>
          </a:p>
          <a:p>
            <a:pPr lvl="3"/>
            <a:r>
              <a:rPr lang="it-IT" dirty="0" smtClean="0"/>
              <a:t>Municipio</a:t>
            </a:r>
          </a:p>
          <a:p>
            <a:pPr marL="1371600" lvl="3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Data</a:t>
            </a:r>
          </a:p>
          <a:p>
            <a:pPr lvl="1"/>
            <a:endParaRPr lang="pt-PT" dirty="0"/>
          </a:p>
          <a:p>
            <a:pPr marL="0" indent="0">
              <a:buNone/>
            </a:pPr>
            <a:r>
              <a:rPr lang="it-IT" b="1" dirty="0"/>
              <a:t>Arma</a:t>
            </a:r>
          </a:p>
          <a:p>
            <a:pPr lvl="1"/>
            <a:r>
              <a:rPr lang="it-IT" dirty="0" smtClean="0"/>
              <a:t>Id</a:t>
            </a:r>
            <a:endParaRPr lang="it-IT" dirty="0"/>
          </a:p>
          <a:p>
            <a:pPr lvl="1"/>
            <a:r>
              <a:rPr lang="it-IT" dirty="0" err="1" smtClean="0"/>
              <a:t>Calibre</a:t>
            </a:r>
            <a:endParaRPr lang="it-IT" dirty="0"/>
          </a:p>
          <a:p>
            <a:pPr lvl="1"/>
            <a:r>
              <a:rPr lang="it-IT" dirty="0" err="1" smtClean="0"/>
              <a:t>Modelo</a:t>
            </a:r>
            <a:endParaRPr lang="it-IT" dirty="0"/>
          </a:p>
          <a:p>
            <a:pPr lvl="1"/>
            <a:r>
              <a:rPr lang="it-IT" dirty="0" err="1" smtClean="0"/>
              <a:t>Fabricante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57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8º Passo – Criar o </a:t>
            </a:r>
            <a:r>
              <a:rPr lang="pt-BR" sz="2400" b="1" i="1" dirty="0"/>
              <a:t>Diagrama de Entidade-Relacionamento </a:t>
            </a:r>
            <a:r>
              <a:rPr lang="pt-BR" sz="2400" b="1" dirty="0"/>
              <a:t>(</a:t>
            </a:r>
            <a:r>
              <a:rPr lang="pt-BR" sz="2400" b="1" i="1" dirty="0"/>
              <a:t>DER</a:t>
            </a:r>
            <a:r>
              <a:rPr lang="pt-BR" sz="2400" b="1" dirty="0"/>
              <a:t>) a partir</a:t>
            </a:r>
            <a:br>
              <a:rPr lang="pt-BR" sz="2400" b="1" dirty="0"/>
            </a:br>
            <a:r>
              <a:rPr lang="it-IT" sz="2400" b="1" dirty="0"/>
              <a:t>da </a:t>
            </a:r>
            <a:r>
              <a:rPr lang="it-IT" sz="2400" b="1" dirty="0" err="1"/>
              <a:t>modelagem</a:t>
            </a:r>
            <a:r>
              <a:rPr lang="it-IT" sz="2400" b="1" dirty="0"/>
              <a:t> </a:t>
            </a:r>
            <a:r>
              <a:rPr lang="it-IT" sz="2400" b="1" dirty="0" err="1"/>
              <a:t>realizada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20010"/>
            <a:ext cx="10515600" cy="4756953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/>
              <a:t>VÍTIMA x CRIME</a:t>
            </a:r>
          </a:p>
          <a:p>
            <a:pPr lvl="1"/>
            <a:r>
              <a:rPr lang="pt-BR" dirty="0"/>
              <a:t>o Uma vítima pode ter sofrido </a:t>
            </a:r>
            <a:r>
              <a:rPr lang="pt-BR" dirty="0">
                <a:solidFill>
                  <a:srgbClr val="C00000"/>
                </a:solidFill>
              </a:rPr>
              <a:t>um ou vários </a:t>
            </a:r>
            <a:r>
              <a:rPr lang="pt-BR" dirty="0"/>
              <a:t>crimes</a:t>
            </a:r>
          </a:p>
          <a:p>
            <a:pPr lvl="1"/>
            <a:r>
              <a:rPr lang="pt-BR" dirty="0"/>
              <a:t>o Em um crime podem ter sido atacadas </a:t>
            </a:r>
            <a:r>
              <a:rPr lang="pt-BR" dirty="0">
                <a:solidFill>
                  <a:srgbClr val="C00000"/>
                </a:solidFill>
              </a:rPr>
              <a:t>uma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vítimas</a:t>
            </a:r>
            <a:r>
              <a:rPr lang="pt-BR" dirty="0" smtClean="0"/>
              <a:t>;</a:t>
            </a:r>
            <a:endParaRPr lang="it-IT" dirty="0" smtClean="0"/>
          </a:p>
          <a:p>
            <a:pPr marL="914400" lvl="2" indent="0">
              <a:buNone/>
            </a:pPr>
            <a:endParaRPr lang="pt-BR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ARMA </a:t>
            </a:r>
            <a:r>
              <a:rPr lang="it-IT" dirty="0"/>
              <a:t>x CRIME</a:t>
            </a:r>
          </a:p>
          <a:p>
            <a:pPr lvl="1"/>
            <a:r>
              <a:rPr lang="pt-BR" dirty="0"/>
              <a:t>o Uma arma pode ter sido utilizada em um crime</a:t>
            </a:r>
          </a:p>
          <a:p>
            <a:pPr lvl="1"/>
            <a:r>
              <a:rPr lang="pt-BR" dirty="0"/>
              <a:t>o Em um crime podem ter sido utilizadas </a:t>
            </a:r>
            <a:r>
              <a:rPr lang="pt-BR" dirty="0">
                <a:solidFill>
                  <a:srgbClr val="C00000"/>
                </a:solidFill>
              </a:rPr>
              <a:t>zero ou </a:t>
            </a:r>
            <a:r>
              <a:rPr lang="pt-BR" dirty="0" smtClean="0">
                <a:solidFill>
                  <a:srgbClr val="C00000"/>
                </a:solidFill>
              </a:rPr>
              <a:t>várias </a:t>
            </a:r>
            <a:r>
              <a:rPr lang="it-IT" dirty="0" err="1" smtClean="0"/>
              <a:t>armas</a:t>
            </a:r>
            <a:endParaRPr lang="pt-BR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9" y="3288106"/>
            <a:ext cx="5447507" cy="66030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99" y="5360103"/>
            <a:ext cx="5619629" cy="7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Exercício sobre Modelagem Conceitual de Banco de Dados Enunciado</vt:lpstr>
      <vt:lpstr>1º Passo – Identificar, sem duplicar, todos os substantivos que designem ENTIDADES:</vt:lpstr>
      <vt:lpstr>Enunciado</vt:lpstr>
      <vt:lpstr>3º Passo - Descartar substantivos que servem apenas para entendimento do problema</vt:lpstr>
      <vt:lpstr>5º Passo - Listar os substantivos que se tornarão ENTIDADES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7º Passo - Identificar os atributos de cada ENTIDADE, ou seja, quais informações deverão ser armazenadas</vt:lpstr>
      <vt:lpstr>8º Passo – Criar o Diagrama de Entidade-Relacionamento (DER) a partir da modelagem realizada</vt:lpstr>
      <vt:lpstr>8º Passo – Criar o Diagrama de Entidade-Relacionamento (DER) a partir da modelagem realizada</vt:lpstr>
      <vt:lpstr>8º Passo – Criar o Diagrama de Entidade-Relacionamento (DER) a partir da modelagem realizada</vt:lpstr>
      <vt:lpstr>Visão Geral do diagrama (sem os atributos):</vt:lpstr>
      <vt:lpstr>Visão Geral do diagrama (com os atributos):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sobre Modelagem Conceitual de Banco de Dados Enunciado</dc:title>
  <dc:creator>Informatica</dc:creator>
  <cp:lastModifiedBy>Informatica</cp:lastModifiedBy>
  <cp:revision>10</cp:revision>
  <dcterms:created xsi:type="dcterms:W3CDTF">2020-05-04T11:39:32Z</dcterms:created>
  <dcterms:modified xsi:type="dcterms:W3CDTF">2020-05-04T23:23:39Z</dcterms:modified>
</cp:coreProperties>
</file>