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71" r:id="rId4"/>
    <p:sldId id="270" r:id="rId5"/>
    <p:sldId id="258" r:id="rId6"/>
    <p:sldId id="259" r:id="rId7"/>
    <p:sldId id="260" r:id="rId8"/>
    <p:sldId id="261" r:id="rId9"/>
    <p:sldId id="262" r:id="rId10"/>
    <p:sldId id="272" r:id="rId11"/>
    <p:sldId id="274" r:id="rId12"/>
    <p:sldId id="273" r:id="rId13"/>
    <p:sldId id="267" r:id="rId14"/>
    <p:sldId id="268" r:id="rId15"/>
    <p:sldId id="275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C5D5-691B-4C37-9A68-381AC719AB4D}" type="datetimeFigureOut">
              <a:rPr lang="it-IT" smtClean="0"/>
              <a:t>17/07/2020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71240CE-58ED-4178-B90C-CABDBE114F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545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C5D5-691B-4C37-9A68-381AC719AB4D}" type="datetimeFigureOut">
              <a:rPr lang="it-IT" smtClean="0"/>
              <a:t>17/07/2020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40CE-58ED-4178-B90C-CABDBE114F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15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C5D5-691B-4C37-9A68-381AC719AB4D}" type="datetimeFigureOut">
              <a:rPr lang="it-IT" smtClean="0"/>
              <a:t>17/07/2020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40CE-58ED-4178-B90C-CABDBE114F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730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C5D5-691B-4C37-9A68-381AC719AB4D}" type="datetimeFigureOut">
              <a:rPr lang="it-IT" smtClean="0"/>
              <a:t>17/07/2020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40CE-58ED-4178-B90C-CABDBE114F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69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F4AC5D5-691B-4C37-9A68-381AC719AB4D}" type="datetimeFigureOut">
              <a:rPr lang="it-IT" smtClean="0"/>
              <a:t>17/07/2020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it-IT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71240CE-58ED-4178-B90C-CABDBE114F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494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C5D5-691B-4C37-9A68-381AC719AB4D}" type="datetimeFigureOut">
              <a:rPr lang="it-IT" smtClean="0"/>
              <a:t>17/07/2020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40CE-58ED-4178-B90C-CABDBE114F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718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C5D5-691B-4C37-9A68-381AC719AB4D}" type="datetimeFigureOut">
              <a:rPr lang="it-IT" smtClean="0"/>
              <a:t>17/07/2020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40CE-58ED-4178-B90C-CABDBE114F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810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C5D5-691B-4C37-9A68-381AC719AB4D}" type="datetimeFigureOut">
              <a:rPr lang="it-IT" smtClean="0"/>
              <a:t>17/07/2020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40CE-58ED-4178-B90C-CABDBE114F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834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C5D5-691B-4C37-9A68-381AC719AB4D}" type="datetimeFigureOut">
              <a:rPr lang="it-IT" smtClean="0"/>
              <a:t>17/07/2020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40CE-58ED-4178-B90C-CABDBE114F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146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C5D5-691B-4C37-9A68-381AC719AB4D}" type="datetimeFigureOut">
              <a:rPr lang="it-IT" smtClean="0"/>
              <a:t>17/07/2020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40CE-58ED-4178-B90C-CABDBE114F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775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C5D5-691B-4C37-9A68-381AC719AB4D}" type="datetimeFigureOut">
              <a:rPr lang="it-IT" smtClean="0"/>
              <a:t>17/07/2020</a:t>
            </a:fld>
            <a:endParaRPr lang="it-IT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40CE-58ED-4178-B90C-CABDBE114F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987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F4AC5D5-691B-4C37-9A68-381AC719AB4D}" type="datetimeFigureOut">
              <a:rPr lang="it-IT" smtClean="0"/>
              <a:t>17/07/2020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71240CE-58ED-4178-B90C-CABDBE114F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511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pp.diagrams.net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b="1" dirty="0" smtClean="0"/>
              <a:t>Curso de base de dados</a:t>
            </a:r>
            <a:r>
              <a:rPr lang="it-IT" sz="4400" b="1" dirty="0" smtClean="0"/>
              <a:t>:</a:t>
            </a:r>
            <a:br>
              <a:rPr lang="it-IT" sz="4400" b="1" dirty="0" smtClean="0"/>
            </a:br>
            <a:r>
              <a:rPr lang="it-IT" sz="4400" b="1" dirty="0"/>
              <a:t/>
            </a:r>
            <a:br>
              <a:rPr lang="it-IT" sz="4400" b="1" dirty="0"/>
            </a:br>
            <a:r>
              <a:rPr lang="it-IT" sz="3600" b="1" dirty="0" err="1" smtClean="0"/>
              <a:t>Exercícios</a:t>
            </a:r>
            <a:r>
              <a:rPr lang="it-IT" sz="3600" b="1" dirty="0" smtClean="0"/>
              <a:t> de </a:t>
            </a:r>
            <a:r>
              <a:rPr lang="it-IT" sz="3600" b="1" dirty="0" err="1" smtClean="0"/>
              <a:t>modelagem</a:t>
            </a:r>
            <a:r>
              <a:rPr lang="it-IT" sz="3600" b="1" dirty="0" smtClean="0"/>
              <a:t>- Exercício#2</a:t>
            </a:r>
            <a:endParaRPr lang="it-IT" sz="3600" dirty="0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7891272" cy="1861073"/>
          </a:xfrm>
        </p:spPr>
        <p:txBody>
          <a:bodyPr/>
          <a:lstStyle/>
          <a:p>
            <a:endParaRPr lang="pt-PT" dirty="0" smtClean="0"/>
          </a:p>
          <a:p>
            <a:r>
              <a:rPr lang="pt-PT" dirty="0" smtClean="0"/>
              <a:t>Realce para atributos de um relacionamento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Atributos </a:t>
            </a:r>
            <a:r>
              <a:rPr lang="pt-PT" dirty="0" err="1" smtClean="0"/>
              <a:t>multivalorados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942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4884"/>
          </a:xfrm>
        </p:spPr>
        <p:txBody>
          <a:bodyPr>
            <a:noAutofit/>
          </a:bodyPr>
          <a:lstStyle/>
          <a:p>
            <a:r>
              <a:rPr lang="pt-BR" sz="2400" b="1" dirty="0"/>
              <a:t>7</a:t>
            </a:r>
            <a:r>
              <a:rPr lang="pt-BR" sz="2400" b="1" dirty="0" smtClean="0"/>
              <a:t>º </a:t>
            </a:r>
            <a:r>
              <a:rPr lang="pt-BR" sz="2400" b="1" dirty="0"/>
              <a:t>Passo – </a:t>
            </a:r>
            <a:r>
              <a:rPr lang="pt-BR" sz="2400" b="1" cap="none" dirty="0"/>
              <a:t>Criar o </a:t>
            </a:r>
            <a:r>
              <a:rPr lang="pt-BR" sz="2400" b="1" i="1" cap="none" dirty="0"/>
              <a:t>Diagrama de Entidade-Relacionamento </a:t>
            </a:r>
            <a:r>
              <a:rPr lang="pt-BR" sz="2400" b="1" cap="none" dirty="0"/>
              <a:t>(</a:t>
            </a:r>
            <a:r>
              <a:rPr lang="pt-BR" sz="2400" b="1" i="1" cap="none" dirty="0"/>
              <a:t>DER</a:t>
            </a:r>
            <a:r>
              <a:rPr lang="pt-BR" sz="2400" b="1" cap="none" dirty="0"/>
              <a:t>) a partir</a:t>
            </a:r>
            <a:br>
              <a:rPr lang="pt-BR" sz="2400" b="1" cap="none" dirty="0"/>
            </a:br>
            <a:r>
              <a:rPr lang="it-IT" sz="2400" b="1" cap="none" dirty="0"/>
              <a:t>da </a:t>
            </a:r>
            <a:r>
              <a:rPr lang="it-IT" sz="2400" b="1" cap="none" dirty="0" err="1"/>
              <a:t>modelagem</a:t>
            </a:r>
            <a:r>
              <a:rPr lang="it-IT" sz="2400" b="1" cap="none" dirty="0"/>
              <a:t> </a:t>
            </a:r>
            <a:r>
              <a:rPr lang="it-IT" sz="2400" b="1" cap="none" dirty="0" err="1"/>
              <a:t>realizada</a:t>
            </a:r>
            <a:endParaRPr lang="it-IT" sz="2400" cap="none" dirty="0"/>
          </a:p>
        </p:txBody>
      </p:sp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1069848" y="1570616"/>
            <a:ext cx="9558707" cy="4601584"/>
          </a:xfrm>
        </p:spPr>
        <p:txBody>
          <a:bodyPr>
            <a:normAutofit/>
          </a:bodyPr>
          <a:lstStyle/>
          <a:p>
            <a:r>
              <a:rPr lang="it-IT" b="1" dirty="0" err="1"/>
              <a:t>Resultado</a:t>
            </a:r>
            <a:r>
              <a:rPr lang="it-IT" dirty="0" smtClean="0"/>
              <a:t>: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PROJECTO </a:t>
            </a:r>
            <a:r>
              <a:rPr lang="it-IT" dirty="0"/>
              <a:t>x </a:t>
            </a:r>
            <a:r>
              <a:rPr lang="it-IT" dirty="0" smtClean="0"/>
              <a:t>CONSULTOR</a:t>
            </a:r>
            <a:endParaRPr lang="it-IT" dirty="0"/>
          </a:p>
          <a:p>
            <a:pPr lvl="2"/>
            <a:r>
              <a:rPr lang="pt-BR" dirty="0" smtClean="0"/>
              <a:t>Num projecto podem trabalhar </a:t>
            </a:r>
            <a:r>
              <a:rPr lang="pt-BR" dirty="0" smtClean="0">
                <a:solidFill>
                  <a:srgbClr val="FF0000"/>
                </a:solidFill>
              </a:rPr>
              <a:t>um ou varios </a:t>
            </a:r>
            <a:r>
              <a:rPr lang="pt-BR" dirty="0" smtClean="0"/>
              <a:t>consultores</a:t>
            </a:r>
            <a:endParaRPr lang="pt-BR" dirty="0"/>
          </a:p>
          <a:p>
            <a:pPr lvl="2"/>
            <a:r>
              <a:rPr lang="pt-BR" dirty="0" smtClean="0"/>
              <a:t>Um consultor pode trabalhar </a:t>
            </a:r>
            <a:r>
              <a:rPr lang="pt-BR" dirty="0" smtClean="0">
                <a:solidFill>
                  <a:srgbClr val="FF0000"/>
                </a:solidFill>
              </a:rPr>
              <a:t>num ou vários </a:t>
            </a:r>
            <a:r>
              <a:rPr lang="pt-BR" dirty="0" smtClean="0"/>
              <a:t>projectos</a:t>
            </a:r>
            <a:endParaRPr lang="it-IT" dirty="0" smtClean="0"/>
          </a:p>
        </p:txBody>
      </p:sp>
      <p:sp>
        <p:nvSpPr>
          <p:cNvPr id="8" name="Rettangolo 7"/>
          <p:cNvSpPr/>
          <p:nvPr/>
        </p:nvSpPr>
        <p:spPr>
          <a:xfrm>
            <a:off x="1441525" y="4044876"/>
            <a:ext cx="2248348" cy="742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Projecto</a:t>
            </a:r>
            <a:endParaRPr lang="it-IT" dirty="0"/>
          </a:p>
        </p:txBody>
      </p:sp>
      <p:sp>
        <p:nvSpPr>
          <p:cNvPr id="9" name="Rettangolo 8"/>
          <p:cNvSpPr/>
          <p:nvPr/>
        </p:nvSpPr>
        <p:spPr>
          <a:xfrm>
            <a:off x="8132784" y="4044875"/>
            <a:ext cx="2506532" cy="742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Consultor</a:t>
            </a:r>
            <a:endParaRPr lang="it-IT" dirty="0"/>
          </a:p>
        </p:txBody>
      </p:sp>
      <p:sp>
        <p:nvSpPr>
          <p:cNvPr id="10" name="Rombo 9"/>
          <p:cNvSpPr/>
          <p:nvPr/>
        </p:nvSpPr>
        <p:spPr>
          <a:xfrm>
            <a:off x="4776399" y="4001843"/>
            <a:ext cx="2250138" cy="76379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trabalha</a:t>
            </a:r>
            <a:endParaRPr lang="it-IT" dirty="0"/>
          </a:p>
        </p:txBody>
      </p:sp>
      <p:cxnSp>
        <p:nvCxnSpPr>
          <p:cNvPr id="12" name="Connettore 1 11"/>
          <p:cNvCxnSpPr>
            <a:stCxn id="8" idx="3"/>
          </p:cNvCxnSpPr>
          <p:nvPr/>
        </p:nvCxnSpPr>
        <p:spPr>
          <a:xfrm flipV="1">
            <a:off x="3689873" y="4405256"/>
            <a:ext cx="1475590" cy="1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>
            <a:endCxn id="9" idx="1"/>
          </p:cNvCxnSpPr>
          <p:nvPr/>
        </p:nvCxnSpPr>
        <p:spPr>
          <a:xfrm>
            <a:off x="7026536" y="4405256"/>
            <a:ext cx="1106248" cy="1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/>
          <p:cNvSpPr txBox="1"/>
          <p:nvPr/>
        </p:nvSpPr>
        <p:spPr>
          <a:xfrm>
            <a:off x="3689873" y="4087906"/>
            <a:ext cx="81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(N,M)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7272169" y="4087908"/>
            <a:ext cx="86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(N,M)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8388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69848" y="280233"/>
            <a:ext cx="10058400" cy="1609344"/>
          </a:xfrm>
        </p:spPr>
        <p:txBody>
          <a:bodyPr>
            <a:noAutofit/>
          </a:bodyPr>
          <a:lstStyle/>
          <a:p>
            <a:r>
              <a:rPr lang="pt-BR" sz="3200" b="1" cap="none" dirty="0"/>
              <a:t>8</a:t>
            </a:r>
            <a:r>
              <a:rPr lang="pt-BR" sz="3200" b="1" cap="none" dirty="0" smtClean="0"/>
              <a:t>º </a:t>
            </a:r>
            <a:r>
              <a:rPr lang="pt-BR" sz="3200" b="1" cap="none" dirty="0"/>
              <a:t>Passo - Identificar os atributos de cada ENTIDADE, ou seja, </a:t>
            </a:r>
            <a:r>
              <a:rPr lang="pt-BR" sz="3200" b="1" cap="none" dirty="0" smtClean="0"/>
              <a:t>quais </a:t>
            </a:r>
            <a:r>
              <a:rPr lang="it-IT" sz="3200" b="1" cap="none" dirty="0" err="1" smtClean="0"/>
              <a:t>informações</a:t>
            </a:r>
            <a:r>
              <a:rPr lang="it-IT" sz="3200" b="1" cap="none" dirty="0" smtClean="0"/>
              <a:t> </a:t>
            </a:r>
            <a:r>
              <a:rPr lang="it-IT" sz="3200" b="1" cap="none" dirty="0" err="1"/>
              <a:t>deverão</a:t>
            </a:r>
            <a:r>
              <a:rPr lang="it-IT" sz="3200" b="1" cap="none" dirty="0"/>
              <a:t> ser </a:t>
            </a:r>
            <a:r>
              <a:rPr lang="it-IT" sz="3200" b="1" cap="none" dirty="0" err="1"/>
              <a:t>armazenadas</a:t>
            </a:r>
            <a:endParaRPr lang="it-IT" sz="3200" cap="none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3131372" cy="2864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b="1" dirty="0" smtClean="0"/>
              <a:t>Empresa</a:t>
            </a:r>
            <a:endParaRPr lang="it-IT" dirty="0"/>
          </a:p>
          <a:p>
            <a:pPr lvl="1"/>
            <a:r>
              <a:rPr lang="pt-BR" dirty="0" smtClean="0"/>
              <a:t>Código</a:t>
            </a:r>
          </a:p>
          <a:p>
            <a:pPr lvl="1"/>
            <a:r>
              <a:rPr lang="pt-BR" dirty="0" smtClean="0"/>
              <a:t>nome </a:t>
            </a:r>
          </a:p>
          <a:p>
            <a:pPr lvl="1"/>
            <a:r>
              <a:rPr lang="pt-BR" b="1" dirty="0" smtClean="0"/>
              <a:t>endereço</a:t>
            </a:r>
            <a:r>
              <a:rPr lang="pt-BR" dirty="0" smtClean="0"/>
              <a:t> </a:t>
            </a:r>
          </a:p>
          <a:p>
            <a:pPr lvl="3"/>
            <a:r>
              <a:rPr lang="pt-BR" dirty="0" smtClean="0"/>
              <a:t>casa</a:t>
            </a:r>
          </a:p>
          <a:p>
            <a:pPr lvl="3"/>
            <a:r>
              <a:rPr lang="pt-BR" dirty="0" smtClean="0"/>
              <a:t>rua</a:t>
            </a:r>
          </a:p>
          <a:p>
            <a:pPr lvl="3"/>
            <a:r>
              <a:rPr lang="pt-BR" dirty="0" smtClean="0"/>
              <a:t> bairro</a:t>
            </a:r>
          </a:p>
          <a:p>
            <a:pPr lvl="3"/>
            <a:r>
              <a:rPr lang="pt-BR" dirty="0" smtClean="0"/>
              <a:t>distrito</a:t>
            </a:r>
          </a:p>
          <a:p>
            <a:pPr lvl="3"/>
            <a:r>
              <a:rPr lang="pt-BR" dirty="0" smtClean="0"/>
              <a:t> municipio</a:t>
            </a:r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4357743" y="1747951"/>
            <a:ext cx="2742304" cy="341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000" b="1" dirty="0" err="1" smtClean="0"/>
              <a:t>Projecto</a:t>
            </a:r>
            <a:endParaRPr lang="it-IT" sz="2000" dirty="0" smtClean="0"/>
          </a:p>
          <a:p>
            <a:pPr lvl="1"/>
            <a:r>
              <a:rPr lang="pt-BR" sz="1800" dirty="0" smtClean="0"/>
              <a:t>número </a:t>
            </a:r>
          </a:p>
          <a:p>
            <a:pPr lvl="1"/>
            <a:r>
              <a:rPr lang="pt-BR" sz="1800" dirty="0" smtClean="0"/>
              <a:t>data </a:t>
            </a:r>
            <a:r>
              <a:rPr lang="pt-BR" sz="1800" dirty="0"/>
              <a:t>de </a:t>
            </a:r>
            <a:r>
              <a:rPr lang="pt-BR" sz="1800" dirty="0" smtClean="0"/>
              <a:t>início</a:t>
            </a:r>
          </a:p>
          <a:p>
            <a:pPr lvl="1"/>
            <a:r>
              <a:rPr lang="pt-BR" sz="1800" dirty="0"/>
              <a:t>data </a:t>
            </a:r>
            <a:r>
              <a:rPr lang="pt-BR" sz="1800" dirty="0" smtClean="0"/>
              <a:t>término </a:t>
            </a:r>
          </a:p>
          <a:p>
            <a:pPr lvl="1"/>
            <a:r>
              <a:rPr lang="pt-BR" sz="1800" dirty="0" smtClean="0"/>
              <a:t>valor </a:t>
            </a:r>
            <a:endParaRPr lang="it-IT" sz="1800" dirty="0"/>
          </a:p>
          <a:p>
            <a:pPr marL="0" indent="0">
              <a:buNone/>
            </a:pPr>
            <a:r>
              <a:rPr lang="pt-PT" sz="2000" b="1" dirty="0" smtClean="0"/>
              <a:t>Consultor</a:t>
            </a:r>
            <a:endParaRPr lang="it-IT" sz="2000" dirty="0"/>
          </a:p>
          <a:p>
            <a:pPr lvl="1"/>
            <a:r>
              <a:rPr lang="pt-BR" sz="1800" dirty="0"/>
              <a:t>número</a:t>
            </a:r>
            <a:endParaRPr lang="it-IT" sz="1800" dirty="0"/>
          </a:p>
          <a:p>
            <a:pPr lvl="1"/>
            <a:r>
              <a:rPr lang="it-IT" sz="1800" dirty="0" smtClean="0"/>
              <a:t>nome</a:t>
            </a:r>
            <a:endParaRPr lang="it-IT" sz="1800" dirty="0"/>
          </a:p>
          <a:p>
            <a:pPr lvl="1"/>
            <a:r>
              <a:rPr lang="pt-PT" sz="1800" dirty="0" smtClean="0"/>
              <a:t>documento</a:t>
            </a:r>
            <a:endParaRPr lang="it-IT" sz="1800" dirty="0"/>
          </a:p>
          <a:p>
            <a:pPr lvl="1"/>
            <a:r>
              <a:rPr lang="pt-PT" sz="1800" b="1" dirty="0" smtClean="0">
                <a:solidFill>
                  <a:srgbClr val="C00000"/>
                </a:solidFill>
              </a:rPr>
              <a:t>especialidade</a:t>
            </a:r>
            <a:endParaRPr lang="it-IT" sz="1800" b="1" dirty="0">
              <a:solidFill>
                <a:srgbClr val="C00000"/>
              </a:solidFill>
            </a:endParaRPr>
          </a:p>
          <a:p>
            <a:pPr lvl="1"/>
            <a:endParaRPr lang="pt-P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132422" y="5161300"/>
            <a:ext cx="9537192" cy="16004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/>
              <a:t>De acordo com o solicitado pelo cliente, para cada projecto dever-se-á armazenar o código, nome e endereço da empresa que solicitou o projecto, o número do projecto, a data de início e de término do projecto, o valor do projeto, o número, nome, número do documento de identidade e </a:t>
            </a:r>
            <a:r>
              <a:rPr lang="pt-BR" sz="1600" dirty="0" smtClean="0"/>
              <a:t>especialidade </a:t>
            </a:r>
            <a:r>
              <a:rPr lang="pt-BR" sz="1600" dirty="0"/>
              <a:t>dos consultores que participaram do projecto, </a:t>
            </a:r>
            <a:r>
              <a:rPr lang="pt-BR" sz="1600" i="1" dirty="0">
                <a:solidFill>
                  <a:srgbClr val="00B050"/>
                </a:solidFill>
              </a:rPr>
              <a:t>as horas que trabalharam em cada projecto e a função que algum deles exerceu (líder ou membro) no projecto. </a:t>
            </a:r>
          </a:p>
          <a:p>
            <a:endParaRPr lang="it-IT" dirty="0"/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7488218" y="1825625"/>
            <a:ext cx="3065034" cy="341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sz="2000" b="1" dirty="0" smtClean="0"/>
          </a:p>
          <a:p>
            <a:pPr marL="0" indent="0">
              <a:buNone/>
            </a:pPr>
            <a:endParaRPr lang="pt-PT" sz="2000" b="1" dirty="0"/>
          </a:p>
          <a:p>
            <a:pPr marL="0" indent="0" algn="ctr">
              <a:buNone/>
            </a:pPr>
            <a:r>
              <a:rPr lang="pt-PT" sz="4400" b="1" dirty="0" smtClean="0"/>
              <a:t>?</a:t>
            </a:r>
            <a:endParaRPr lang="it-IT" sz="4400" dirty="0" smtClean="0"/>
          </a:p>
          <a:p>
            <a:pPr lvl="1"/>
            <a:r>
              <a:rPr lang="pt-BR" sz="1800" dirty="0"/>
              <a:t>h</a:t>
            </a:r>
            <a:r>
              <a:rPr lang="pt-BR" sz="1800" dirty="0" smtClean="0"/>
              <a:t>oras trabalhadas </a:t>
            </a:r>
          </a:p>
          <a:p>
            <a:pPr lvl="1"/>
            <a:r>
              <a:rPr lang="pt-BR" sz="1800" dirty="0" smtClean="0"/>
              <a:t>função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1193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cap="none" dirty="0" smtClean="0"/>
              <a:t>Software usado para a criação dos diagramas : </a:t>
            </a:r>
            <a:r>
              <a:rPr lang="it-IT" sz="2400" cap="none" dirty="0">
                <a:hlinkClick r:id="rId2"/>
              </a:rPr>
              <a:t>https://app.diagrams.net/</a:t>
            </a:r>
            <a:endParaRPr lang="it-IT" sz="2400" cap="none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/>
          <a:srcRect l="25857" t="21960" r="26641" b="16393"/>
          <a:stretch/>
        </p:blipFill>
        <p:spPr>
          <a:xfrm>
            <a:off x="2645797" y="1957891"/>
            <a:ext cx="6110928" cy="473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6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cap="none" dirty="0"/>
              <a:t>Visão </a:t>
            </a:r>
            <a:r>
              <a:rPr lang="pt-BR" sz="4000" b="1" cap="none" dirty="0" smtClean="0"/>
              <a:t>Geral do diagrama </a:t>
            </a:r>
            <a:r>
              <a:rPr lang="pt-BR" sz="4000" b="1" cap="none" dirty="0"/>
              <a:t>(</a:t>
            </a:r>
            <a:r>
              <a:rPr lang="pt-BR" sz="4000" b="1" i="1" cap="none" dirty="0"/>
              <a:t>sem os atributos</a:t>
            </a:r>
            <a:r>
              <a:rPr lang="pt-BR" sz="4000" b="1" cap="none" dirty="0"/>
              <a:t>):</a:t>
            </a:r>
            <a:endParaRPr lang="it-IT" sz="4000" cap="none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/>
          <a:srcRect l="23562" t="36079" r="31340" b="18117"/>
          <a:stretch/>
        </p:blipFill>
        <p:spPr>
          <a:xfrm>
            <a:off x="1602889" y="1839557"/>
            <a:ext cx="7261413" cy="460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9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cap="none" dirty="0"/>
              <a:t>Visão Geral </a:t>
            </a:r>
            <a:r>
              <a:rPr lang="pt-BR" sz="4000" b="1" cap="none" dirty="0" smtClean="0"/>
              <a:t>do diagrama (</a:t>
            </a:r>
            <a:r>
              <a:rPr lang="pt-BR" sz="4000" b="1" i="1" cap="none" dirty="0" smtClean="0"/>
              <a:t>com </a:t>
            </a:r>
            <a:r>
              <a:rPr lang="pt-BR" sz="4000" b="1" i="1" cap="none" dirty="0"/>
              <a:t>os atributos</a:t>
            </a:r>
            <a:r>
              <a:rPr lang="pt-BR" sz="4000" b="1" cap="none" dirty="0"/>
              <a:t>):</a:t>
            </a:r>
            <a:endParaRPr lang="it-IT" sz="4000" cap="none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l="21013" t="26510" r="21242" b="15294"/>
          <a:stretch/>
        </p:blipFill>
        <p:spPr>
          <a:xfrm>
            <a:off x="2173043" y="1870990"/>
            <a:ext cx="7659445" cy="482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9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smtClean="0"/>
              <a:t>Obrigado</a:t>
            </a:r>
            <a:endParaRPr lang="it-IT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224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800" b="1" i="1" dirty="0"/>
              <a:t>Exercício sobre Modelagem Conceitual de </a:t>
            </a:r>
            <a:r>
              <a:rPr lang="pt-BR" sz="2800" b="1" i="1" dirty="0" smtClean="0"/>
              <a:t>Base </a:t>
            </a:r>
            <a:r>
              <a:rPr lang="pt-BR" sz="2800" b="1" i="1" dirty="0"/>
              <a:t>de </a:t>
            </a:r>
            <a:r>
              <a:rPr lang="pt-BR" sz="2800" b="1" i="1" dirty="0" smtClean="0"/>
              <a:t>Dados</a:t>
            </a:r>
            <a:r>
              <a:rPr lang="pt-BR" sz="3200" b="1" i="1" dirty="0" smtClean="0"/>
              <a:t/>
            </a:r>
            <a:br>
              <a:rPr lang="pt-BR" sz="3200" b="1" i="1" dirty="0" smtClean="0"/>
            </a:br>
            <a:r>
              <a:rPr lang="pt-BR" sz="3200" b="1" dirty="0" smtClean="0">
                <a:solidFill>
                  <a:srgbClr val="FF0000"/>
                </a:solidFill>
              </a:rPr>
              <a:t>Enunciado</a:t>
            </a:r>
            <a:endParaRPr lang="it-IT" sz="3200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2729" y="1968648"/>
            <a:ext cx="10805519" cy="4203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Você foi </a:t>
            </a:r>
            <a:r>
              <a:rPr lang="pt-BR" dirty="0" smtClean="0"/>
              <a:t>convidado(a) </a:t>
            </a:r>
            <a:r>
              <a:rPr lang="pt-BR" dirty="0"/>
              <a:t>a elaborar </a:t>
            </a:r>
            <a:r>
              <a:rPr lang="pt-BR" dirty="0" smtClean="0"/>
              <a:t>uma base </a:t>
            </a:r>
            <a:r>
              <a:rPr lang="pt-BR" dirty="0"/>
              <a:t>de dados para uma </a:t>
            </a:r>
            <a:r>
              <a:rPr lang="pt-BR" dirty="0" smtClean="0"/>
              <a:t>empresa de </a:t>
            </a:r>
            <a:r>
              <a:rPr lang="pt-BR" dirty="0"/>
              <a:t>consultoria que deseja </a:t>
            </a:r>
            <a:r>
              <a:rPr lang="pt-BR" dirty="0" smtClean="0"/>
              <a:t>registar </a:t>
            </a:r>
            <a:r>
              <a:rPr lang="pt-BR" dirty="0"/>
              <a:t>informações sobre </a:t>
            </a:r>
            <a:r>
              <a:rPr lang="pt-BR" dirty="0" smtClean="0"/>
              <a:t>os seus projectos e consultores</a:t>
            </a:r>
            <a:r>
              <a:rPr lang="pt-BR" dirty="0"/>
              <a:t>.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De </a:t>
            </a:r>
            <a:r>
              <a:rPr lang="pt-BR" dirty="0"/>
              <a:t>acordo com o solicitado </a:t>
            </a:r>
            <a:r>
              <a:rPr lang="pt-BR" dirty="0" smtClean="0"/>
              <a:t>pelo </a:t>
            </a:r>
            <a:r>
              <a:rPr lang="pt-BR" dirty="0"/>
              <a:t>cliente, para </a:t>
            </a:r>
            <a:r>
              <a:rPr lang="pt-BR" dirty="0" smtClean="0"/>
              <a:t>cada projecto dever-se-á </a:t>
            </a:r>
            <a:r>
              <a:rPr lang="pt-BR" dirty="0"/>
              <a:t>armazenar o código, nome e endereço </a:t>
            </a:r>
            <a:r>
              <a:rPr lang="pt-BR" dirty="0" smtClean="0"/>
              <a:t>da empresa </a:t>
            </a:r>
            <a:r>
              <a:rPr lang="pt-BR" dirty="0"/>
              <a:t>que solicitou o </a:t>
            </a:r>
            <a:r>
              <a:rPr lang="pt-BR" dirty="0" smtClean="0"/>
              <a:t>projecto</a:t>
            </a:r>
            <a:r>
              <a:rPr lang="pt-BR" dirty="0"/>
              <a:t>, o número do </a:t>
            </a:r>
            <a:r>
              <a:rPr lang="pt-BR" dirty="0" smtClean="0"/>
              <a:t>projecto</a:t>
            </a:r>
            <a:r>
              <a:rPr lang="pt-BR" dirty="0"/>
              <a:t>, a data </a:t>
            </a:r>
            <a:r>
              <a:rPr lang="pt-BR" dirty="0" smtClean="0"/>
              <a:t>de início </a:t>
            </a:r>
            <a:r>
              <a:rPr lang="pt-BR" dirty="0"/>
              <a:t>e de término do </a:t>
            </a:r>
            <a:r>
              <a:rPr lang="pt-BR" dirty="0" smtClean="0"/>
              <a:t>projecto</a:t>
            </a:r>
            <a:r>
              <a:rPr lang="pt-BR" dirty="0"/>
              <a:t>, o valor do </a:t>
            </a:r>
            <a:r>
              <a:rPr lang="pt-BR" dirty="0" smtClean="0"/>
              <a:t>projeto</a:t>
            </a:r>
            <a:r>
              <a:rPr lang="pt-BR" dirty="0"/>
              <a:t>, o número, </a:t>
            </a:r>
            <a:r>
              <a:rPr lang="pt-BR" dirty="0" smtClean="0"/>
              <a:t>nome, número </a:t>
            </a:r>
            <a:r>
              <a:rPr lang="pt-BR" dirty="0"/>
              <a:t>do documento de identidade e especialização </a:t>
            </a:r>
            <a:r>
              <a:rPr lang="pt-BR" dirty="0" smtClean="0"/>
              <a:t>dos consultores </a:t>
            </a:r>
            <a:r>
              <a:rPr lang="pt-BR" dirty="0"/>
              <a:t>que participaram do </a:t>
            </a:r>
            <a:r>
              <a:rPr lang="pt-BR" dirty="0" smtClean="0"/>
              <a:t>projecto</a:t>
            </a:r>
            <a:r>
              <a:rPr lang="pt-BR" dirty="0"/>
              <a:t>, as horas que </a:t>
            </a:r>
            <a:r>
              <a:rPr lang="pt-BR" dirty="0" smtClean="0"/>
              <a:t>trabalharam em </a:t>
            </a:r>
            <a:r>
              <a:rPr lang="pt-BR" dirty="0"/>
              <a:t>cada </a:t>
            </a:r>
            <a:r>
              <a:rPr lang="pt-BR" dirty="0" smtClean="0"/>
              <a:t>projecto </a:t>
            </a:r>
            <a:r>
              <a:rPr lang="pt-BR" dirty="0"/>
              <a:t>e a função que </a:t>
            </a:r>
            <a:r>
              <a:rPr lang="pt-BR" dirty="0" smtClean="0"/>
              <a:t>algum deles exerceu </a:t>
            </a:r>
            <a:r>
              <a:rPr lang="pt-BR" dirty="0"/>
              <a:t>(líder ou membro).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De nota que uma </a:t>
            </a:r>
            <a:r>
              <a:rPr lang="pt-BR" dirty="0"/>
              <a:t>mesma empresa pode solicitar diversos </a:t>
            </a:r>
            <a:r>
              <a:rPr lang="pt-BR" dirty="0" smtClean="0"/>
              <a:t>projectos </a:t>
            </a:r>
            <a:r>
              <a:rPr lang="pt-BR" dirty="0"/>
              <a:t>e um </a:t>
            </a:r>
            <a:r>
              <a:rPr lang="pt-BR" dirty="0" smtClean="0"/>
              <a:t>mesmo consultor </a:t>
            </a:r>
            <a:r>
              <a:rPr lang="pt-BR" dirty="0"/>
              <a:t>pode trabalhar em diversos </a:t>
            </a:r>
            <a:r>
              <a:rPr lang="pt-BR" dirty="0" smtClean="0"/>
              <a:t>projectos</a:t>
            </a:r>
            <a:r>
              <a:rPr lang="pt-BR" dirty="0"/>
              <a:t>.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Utilizando os seus conhecimentos </a:t>
            </a:r>
            <a:r>
              <a:rPr lang="pt-BR" dirty="0"/>
              <a:t>sobre modelo de entidades e </a:t>
            </a:r>
            <a:r>
              <a:rPr lang="pt-BR" dirty="0" smtClean="0"/>
              <a:t>relacionamentos (MER</a:t>
            </a:r>
            <a:r>
              <a:rPr lang="pt-BR" dirty="0"/>
              <a:t>), elabore o desenho inicial </a:t>
            </a:r>
            <a:r>
              <a:rPr lang="pt-BR" dirty="0" smtClean="0"/>
              <a:t>desta base </a:t>
            </a:r>
            <a:r>
              <a:rPr lang="pt-BR" dirty="0"/>
              <a:t>de dados.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573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69848" y="118872"/>
            <a:ext cx="10058400" cy="1609344"/>
          </a:xfrm>
        </p:spPr>
        <p:txBody>
          <a:bodyPr/>
          <a:lstStyle/>
          <a:p>
            <a:r>
              <a:rPr lang="pt-PT" dirty="0" smtClean="0"/>
              <a:t>Processo em 8 (oito) passos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9848" y="1463041"/>
            <a:ext cx="10058400" cy="5152912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1º Passo – Identificar, sem duplicar, todos os substantivos que designem</a:t>
            </a:r>
            <a:br>
              <a:rPr lang="pt-BR" b="1" dirty="0"/>
            </a:br>
            <a:r>
              <a:rPr lang="it-IT" b="1" dirty="0"/>
              <a:t>ENTIDADES</a:t>
            </a:r>
            <a:r>
              <a:rPr lang="it-IT" b="1" dirty="0" smtClean="0"/>
              <a:t>:</a:t>
            </a:r>
          </a:p>
          <a:p>
            <a:r>
              <a:rPr lang="pt-BR" b="1" dirty="0"/>
              <a:t>2º Passo - Descartar substantivos que como ENTIDADE teriam </a:t>
            </a:r>
            <a:r>
              <a:rPr lang="pt-BR" b="1" u="sng" dirty="0"/>
              <a:t>apenas uma ocorrência </a:t>
            </a:r>
            <a:r>
              <a:rPr lang="pt-BR" b="1" dirty="0"/>
              <a:t>na base de </a:t>
            </a:r>
            <a:r>
              <a:rPr lang="pt-BR" b="1" dirty="0" smtClean="0"/>
              <a:t>dados</a:t>
            </a:r>
          </a:p>
          <a:p>
            <a:r>
              <a:rPr lang="pt-BR" b="1" dirty="0"/>
              <a:t>3º Passo - Descartar substantivos que servem apenas para entendimento </a:t>
            </a:r>
            <a:r>
              <a:rPr lang="it-IT" b="1" dirty="0"/>
              <a:t>do problema</a:t>
            </a:r>
            <a:endParaRPr lang="it-IT" dirty="0"/>
          </a:p>
          <a:p>
            <a:r>
              <a:rPr lang="pt-BR" b="1" dirty="0"/>
              <a:t>4º Passo - Descartar ENTIDADES que são referência a uma </a:t>
            </a:r>
            <a:r>
              <a:rPr lang="pt-BR" b="1" dirty="0" smtClean="0"/>
              <a:t>futura </a:t>
            </a:r>
            <a:r>
              <a:rPr lang="it-IT" b="1" dirty="0" err="1" smtClean="0"/>
              <a:t>funcionalidade</a:t>
            </a:r>
            <a:r>
              <a:rPr lang="it-IT" b="1" dirty="0" smtClean="0"/>
              <a:t> </a:t>
            </a:r>
            <a:r>
              <a:rPr lang="it-IT" b="1" dirty="0"/>
              <a:t>do </a:t>
            </a:r>
            <a:r>
              <a:rPr lang="it-IT" b="1" dirty="0" smtClean="0"/>
              <a:t>sistema</a:t>
            </a:r>
          </a:p>
          <a:p>
            <a:r>
              <a:rPr lang="pt-BR" b="1" dirty="0"/>
              <a:t>5º Passo - Listar os substantivos que se tornarão </a:t>
            </a:r>
            <a:r>
              <a:rPr lang="pt-BR" b="1" dirty="0" smtClean="0"/>
              <a:t>ENTIDADES</a:t>
            </a:r>
          </a:p>
          <a:p>
            <a:r>
              <a:rPr lang="pt-BR" b="1" dirty="0"/>
              <a:t>6º Passo – Para cada par de ENTIDADES, identificar os RELACIONAMENTOS existentes entre elas - caso haja algum. Utilizar verbos ou preposições para demonstrar os RELACIONAMENTOS de dependência ou existência e incluir informações sobre a cardinalidade</a:t>
            </a:r>
            <a:r>
              <a:rPr lang="pt-BR" b="1" dirty="0" smtClean="0"/>
              <a:t>.</a:t>
            </a:r>
          </a:p>
          <a:p>
            <a:r>
              <a:rPr lang="pt-BR" b="1" dirty="0"/>
              <a:t>7</a:t>
            </a:r>
            <a:r>
              <a:rPr lang="pt-BR" b="1" dirty="0" smtClean="0"/>
              <a:t>º </a:t>
            </a:r>
            <a:r>
              <a:rPr lang="pt-BR" b="1" dirty="0"/>
              <a:t>Passo – Criar o </a:t>
            </a:r>
            <a:r>
              <a:rPr lang="pt-BR" b="1" i="1" dirty="0"/>
              <a:t>Diagrama de Entidade-Relacionamento </a:t>
            </a:r>
            <a:r>
              <a:rPr lang="pt-BR" b="1" dirty="0"/>
              <a:t>(</a:t>
            </a:r>
            <a:r>
              <a:rPr lang="pt-BR" b="1" i="1" dirty="0"/>
              <a:t>DER</a:t>
            </a:r>
            <a:r>
              <a:rPr lang="pt-BR" b="1" dirty="0"/>
              <a:t>) a partir </a:t>
            </a:r>
            <a:r>
              <a:rPr lang="it-IT" b="1" dirty="0"/>
              <a:t>da </a:t>
            </a:r>
            <a:r>
              <a:rPr lang="it-IT" b="1" dirty="0" err="1"/>
              <a:t>modelagem</a:t>
            </a:r>
            <a:r>
              <a:rPr lang="it-IT" b="1" dirty="0"/>
              <a:t> </a:t>
            </a:r>
            <a:r>
              <a:rPr lang="it-IT" b="1" dirty="0" err="1" smtClean="0"/>
              <a:t>realizada</a:t>
            </a:r>
            <a:endParaRPr lang="it-IT" b="1" dirty="0" smtClean="0"/>
          </a:p>
          <a:p>
            <a:r>
              <a:rPr lang="pt-BR" b="1" dirty="0" smtClean="0"/>
              <a:t>8º </a:t>
            </a:r>
            <a:r>
              <a:rPr lang="pt-BR" b="1" dirty="0"/>
              <a:t>Passo - Identificar os atributos de cada ENTIDADE, ou seja, quais </a:t>
            </a:r>
            <a:r>
              <a:rPr lang="it-IT" b="1" dirty="0" err="1"/>
              <a:t>informações</a:t>
            </a:r>
            <a:r>
              <a:rPr lang="it-IT" b="1" dirty="0"/>
              <a:t> </a:t>
            </a:r>
            <a:r>
              <a:rPr lang="it-IT" b="1" dirty="0" err="1"/>
              <a:t>deverão</a:t>
            </a:r>
            <a:r>
              <a:rPr lang="it-IT" b="1" dirty="0"/>
              <a:t> ser </a:t>
            </a:r>
            <a:r>
              <a:rPr lang="it-IT" b="1" dirty="0" err="1"/>
              <a:t>armazenadas</a:t>
            </a:r>
            <a:endParaRPr lang="it-IT" b="1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154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dirty="0"/>
              <a:t>1º Passo – Identificar, sem duplicar, todos os substantivos que designem</a:t>
            </a:r>
            <a:br>
              <a:rPr lang="pt-BR" sz="4400" b="1" dirty="0"/>
            </a:br>
            <a:r>
              <a:rPr lang="it-IT" sz="4400" b="1" dirty="0"/>
              <a:t>ENTIDADES:</a:t>
            </a:r>
            <a:endParaRPr lang="it-IT" sz="4400" dirty="0"/>
          </a:p>
        </p:txBody>
      </p:sp>
      <p:sp>
        <p:nvSpPr>
          <p:cNvPr id="3" name="Sottotitol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3600" i="1" dirty="0" smtClean="0"/>
          </a:p>
          <a:p>
            <a:r>
              <a:rPr lang="pt-BR" sz="3600" i="1" dirty="0" smtClean="0"/>
              <a:t>Leia </a:t>
            </a:r>
            <a:r>
              <a:rPr lang="pt-BR" sz="3600" i="1" dirty="0"/>
              <a:t>os requisitos e </a:t>
            </a:r>
            <a:r>
              <a:rPr lang="pt-BR" sz="3600" i="1" dirty="0" smtClean="0"/>
              <a:t>sublinhe todos </a:t>
            </a:r>
            <a:r>
              <a:rPr lang="pt-BR" sz="3600" i="1" dirty="0"/>
              <a:t>os substantivos que designem coisas </a:t>
            </a:r>
            <a:r>
              <a:rPr lang="pt-BR" sz="3600" i="1" dirty="0" smtClean="0"/>
              <a:t>do mundo </a:t>
            </a:r>
            <a:r>
              <a:rPr lang="pt-BR" sz="3600" i="1" dirty="0"/>
              <a:t>real, tais como pessoas, documentos, objetos, etc.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110158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 smtClean="0">
                <a:solidFill>
                  <a:srgbClr val="FF0000"/>
                </a:solidFill>
              </a:rPr>
              <a:t>Enunciado</a:t>
            </a:r>
            <a:endParaRPr lang="it-IT" sz="3200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9848" y="1669586"/>
            <a:ext cx="10058400" cy="46774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Você foi convidado(a) a elaborar uma </a:t>
            </a:r>
            <a:r>
              <a:rPr lang="pt-BR" u="sng" dirty="0"/>
              <a:t>base de dados </a:t>
            </a:r>
            <a:r>
              <a:rPr lang="pt-BR" dirty="0"/>
              <a:t>para uma </a:t>
            </a:r>
            <a:r>
              <a:rPr lang="pt-BR" u="sng" dirty="0"/>
              <a:t>empresa de consultoria </a:t>
            </a:r>
            <a:r>
              <a:rPr lang="pt-BR" dirty="0"/>
              <a:t>que deseja </a:t>
            </a:r>
            <a:r>
              <a:rPr lang="pt-BR" dirty="0" smtClean="0"/>
              <a:t>registar </a:t>
            </a:r>
            <a:r>
              <a:rPr lang="pt-BR" dirty="0"/>
              <a:t>informações sobre os </a:t>
            </a:r>
            <a:r>
              <a:rPr lang="pt-BR" u="sng" dirty="0"/>
              <a:t>seus projectos </a:t>
            </a:r>
            <a:r>
              <a:rPr lang="pt-BR" dirty="0"/>
              <a:t>e </a:t>
            </a:r>
            <a:r>
              <a:rPr lang="pt-BR" u="sng" dirty="0"/>
              <a:t>consultores</a:t>
            </a:r>
            <a:r>
              <a:rPr lang="pt-BR" dirty="0"/>
              <a:t>. </a:t>
            </a:r>
          </a:p>
          <a:p>
            <a:pPr marL="0" indent="0">
              <a:buNone/>
            </a:pPr>
            <a:r>
              <a:rPr lang="pt-BR" dirty="0"/>
              <a:t>De acordo com </a:t>
            </a:r>
            <a:r>
              <a:rPr lang="pt-BR" u="sng" dirty="0"/>
              <a:t>o solicitado </a:t>
            </a:r>
            <a:r>
              <a:rPr lang="pt-BR" dirty="0"/>
              <a:t>pelo </a:t>
            </a:r>
            <a:r>
              <a:rPr lang="pt-BR" u="sng" dirty="0"/>
              <a:t>cliente</a:t>
            </a:r>
            <a:r>
              <a:rPr lang="pt-BR" dirty="0"/>
              <a:t>, para cada projecto dever-se-á armazenar o código, nome e endereço da empresa que solicitou o projecto, o número do projecto, a data de início e de término do projecto, o valor do </a:t>
            </a:r>
            <a:r>
              <a:rPr lang="pt-BR" dirty="0" smtClean="0"/>
              <a:t>projecto</a:t>
            </a:r>
            <a:r>
              <a:rPr lang="pt-BR" dirty="0"/>
              <a:t>, o número, nome, número do documento de identidade e especialização dos consultores que participaram do projecto, as horas que trabalharam em cada projecto e a função que algum deles exerceu (líder ou membro</a:t>
            </a:r>
            <a:r>
              <a:rPr lang="pt-BR" dirty="0" smtClean="0"/>
              <a:t>) no projecto. 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De nota que uma mesma empresa pode solicitar diversos projectos e um mesmo consultor pode trabalhar em diversos projectos. </a:t>
            </a:r>
          </a:p>
          <a:p>
            <a:pPr marL="0" indent="0">
              <a:buNone/>
            </a:pPr>
            <a:r>
              <a:rPr lang="pt-BR" dirty="0"/>
              <a:t>Utilizando os seus conhecimentos sobre modelo de entidades e relacionamentos (MER), elabore o desenho inicial desta base de dados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Resultado</a:t>
            </a:r>
            <a:r>
              <a:rPr lang="pt-BR" dirty="0"/>
              <a:t>: </a:t>
            </a:r>
            <a:r>
              <a:rPr lang="pt-BR" i="1" dirty="0">
                <a:solidFill>
                  <a:srgbClr val="00B050"/>
                </a:solidFill>
              </a:rPr>
              <a:t>base de dados</a:t>
            </a:r>
            <a:r>
              <a:rPr lang="pt-BR" i="1" dirty="0" smtClean="0">
                <a:solidFill>
                  <a:srgbClr val="00B050"/>
                </a:solidFill>
              </a:rPr>
              <a:t> </a:t>
            </a:r>
            <a:r>
              <a:rPr lang="pt-BR" i="1" dirty="0">
                <a:solidFill>
                  <a:srgbClr val="00B050"/>
                </a:solidFill>
              </a:rPr>
              <a:t>, empresa de </a:t>
            </a:r>
            <a:r>
              <a:rPr lang="pt-BR" i="1" dirty="0" smtClean="0">
                <a:solidFill>
                  <a:srgbClr val="00B050"/>
                </a:solidFill>
              </a:rPr>
              <a:t>consultoria(cliente) , empresa, projectos, </a:t>
            </a:r>
            <a:r>
              <a:rPr lang="pt-BR" i="1" dirty="0" smtClean="0">
                <a:solidFill>
                  <a:srgbClr val="00B050"/>
                </a:solidFill>
              </a:rPr>
              <a:t>consultores, solicitado</a:t>
            </a:r>
            <a:endParaRPr lang="pt-BR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25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6384" y="3420297"/>
            <a:ext cx="10515600" cy="1325563"/>
          </a:xfrm>
        </p:spPr>
        <p:txBody>
          <a:bodyPr>
            <a:noAutofit/>
          </a:bodyPr>
          <a:lstStyle/>
          <a:p>
            <a:r>
              <a:rPr lang="pt-BR" sz="3200" b="1" cap="none" dirty="0">
                <a:solidFill>
                  <a:schemeClr val="tx1"/>
                </a:solidFill>
              </a:rPr>
              <a:t>3º Passo - Descartar substantivos que servem apenas para entendimento </a:t>
            </a:r>
            <a:r>
              <a:rPr lang="it-IT" sz="3200" b="1" cap="none" dirty="0">
                <a:solidFill>
                  <a:schemeClr val="tx1"/>
                </a:solidFill>
              </a:rPr>
              <a:t>do problema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99702"/>
          </a:xfrm>
        </p:spPr>
        <p:txBody>
          <a:bodyPr/>
          <a:lstStyle/>
          <a:p>
            <a:pPr marL="0" indent="0">
              <a:buNone/>
            </a:pPr>
            <a:r>
              <a:rPr lang="pt-BR" b="1" dirty="0" smtClean="0"/>
              <a:t>Resultado</a:t>
            </a:r>
            <a:r>
              <a:rPr lang="pt-BR" dirty="0" smtClean="0"/>
              <a:t>: </a:t>
            </a:r>
            <a:r>
              <a:rPr lang="pt-BR" b="1" dirty="0"/>
              <a:t>Resultado</a:t>
            </a:r>
            <a:r>
              <a:rPr lang="pt-BR" dirty="0"/>
              <a:t>: </a:t>
            </a:r>
            <a:r>
              <a:rPr lang="pt-BR" i="1" strike="sngStrike" dirty="0">
                <a:solidFill>
                  <a:srgbClr val="FF0000"/>
                </a:solidFill>
              </a:rPr>
              <a:t>base de dados </a:t>
            </a:r>
            <a:r>
              <a:rPr lang="pt-BR" i="1" dirty="0">
                <a:solidFill>
                  <a:srgbClr val="00B050"/>
                </a:solidFill>
              </a:rPr>
              <a:t>, empresa de </a:t>
            </a:r>
            <a:r>
              <a:rPr lang="pt-BR" i="1" dirty="0" smtClean="0">
                <a:solidFill>
                  <a:srgbClr val="00B050"/>
                </a:solidFill>
              </a:rPr>
              <a:t>consultoria(cliente) ,empresa,  </a:t>
            </a:r>
            <a:r>
              <a:rPr lang="pt-BR" i="1" dirty="0">
                <a:solidFill>
                  <a:srgbClr val="00B050"/>
                </a:solidFill>
              </a:rPr>
              <a:t>projectos, consultores, </a:t>
            </a:r>
            <a:r>
              <a:rPr lang="pt-BR" i="1" dirty="0" smtClean="0">
                <a:solidFill>
                  <a:srgbClr val="00B050"/>
                </a:solidFill>
              </a:rPr>
              <a:t> </a:t>
            </a:r>
            <a:r>
              <a:rPr lang="pt-BR" i="1" dirty="0" smtClean="0">
                <a:solidFill>
                  <a:srgbClr val="00B050"/>
                </a:solidFill>
              </a:rPr>
              <a:t>solicitado</a:t>
            </a:r>
            <a:endParaRPr lang="pt-BR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pt-BR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 smtClean="0"/>
              <a:t>2º Passo - Descartar substantivos que como ENTIDADE teriam </a:t>
            </a:r>
            <a:r>
              <a:rPr lang="pt-BR" sz="3200" b="1" u="sng" dirty="0" smtClean="0"/>
              <a:t>apenas uma ocorrência </a:t>
            </a:r>
            <a:r>
              <a:rPr lang="pt-BR" sz="3200" b="1" dirty="0" smtClean="0"/>
              <a:t>na base de dados</a:t>
            </a:r>
            <a:endParaRPr lang="it-IT" sz="3200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4850317"/>
            <a:ext cx="10515600" cy="1799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 smtClean="0"/>
              <a:t>Resultado</a:t>
            </a:r>
            <a:r>
              <a:rPr lang="pt-BR" dirty="0" smtClean="0"/>
              <a:t>: </a:t>
            </a:r>
            <a:r>
              <a:rPr lang="pt-BR" b="1" dirty="0"/>
              <a:t>Resultado</a:t>
            </a:r>
            <a:r>
              <a:rPr lang="pt-BR" dirty="0"/>
              <a:t>: </a:t>
            </a:r>
            <a:r>
              <a:rPr lang="pt-BR" b="1" dirty="0"/>
              <a:t>Resultado</a:t>
            </a:r>
            <a:r>
              <a:rPr lang="pt-BR" dirty="0"/>
              <a:t>: </a:t>
            </a:r>
            <a:r>
              <a:rPr lang="pt-BR" i="1" strike="sngStrike" dirty="0">
                <a:solidFill>
                  <a:srgbClr val="FF0000"/>
                </a:solidFill>
              </a:rPr>
              <a:t>base de dados </a:t>
            </a:r>
            <a:r>
              <a:rPr lang="pt-BR" i="1" dirty="0">
                <a:solidFill>
                  <a:srgbClr val="00B050"/>
                </a:solidFill>
              </a:rPr>
              <a:t>, </a:t>
            </a:r>
            <a:r>
              <a:rPr lang="pt-BR" i="1" strike="sngStrike" dirty="0">
                <a:solidFill>
                  <a:srgbClr val="FF0000"/>
                </a:solidFill>
              </a:rPr>
              <a:t>empresa de </a:t>
            </a:r>
            <a:r>
              <a:rPr lang="pt-BR" i="1" strike="sngStrike" dirty="0" smtClean="0">
                <a:solidFill>
                  <a:srgbClr val="FF0000"/>
                </a:solidFill>
              </a:rPr>
              <a:t>consultoria(cliente)</a:t>
            </a:r>
            <a:r>
              <a:rPr lang="pt-BR" i="1" dirty="0" smtClean="0">
                <a:solidFill>
                  <a:srgbClr val="00B050"/>
                </a:solidFill>
              </a:rPr>
              <a:t> ,empresa,  </a:t>
            </a:r>
            <a:r>
              <a:rPr lang="pt-BR" i="1" dirty="0">
                <a:solidFill>
                  <a:srgbClr val="00B050"/>
                </a:solidFill>
              </a:rPr>
              <a:t>projectos, </a:t>
            </a:r>
            <a:r>
              <a:rPr lang="pt-BR" i="1" dirty="0">
                <a:solidFill>
                  <a:srgbClr val="00B050"/>
                </a:solidFill>
              </a:rPr>
              <a:t>consultores, </a:t>
            </a:r>
            <a:r>
              <a:rPr lang="pt-BR" i="1" strike="sngStrike" dirty="0">
                <a:solidFill>
                  <a:srgbClr val="FF0000"/>
                </a:solidFill>
              </a:rPr>
              <a:t>solicitado.</a:t>
            </a:r>
            <a:endParaRPr lang="pt-BR" i="1" strike="sngStrike" dirty="0">
              <a:solidFill>
                <a:srgbClr val="FF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321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3301962"/>
            <a:ext cx="10515600" cy="1325563"/>
          </a:xfrm>
        </p:spPr>
        <p:txBody>
          <a:bodyPr>
            <a:noAutofit/>
          </a:bodyPr>
          <a:lstStyle/>
          <a:p>
            <a:r>
              <a:rPr lang="pt-BR" sz="3200" b="1" cap="none" dirty="0"/>
              <a:t>5º Passo - Listar os substantivos que se tornarão ENTIDADES</a:t>
            </a:r>
            <a:endParaRPr lang="it-IT" sz="3200" cap="none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99702"/>
          </a:xfrm>
        </p:spPr>
        <p:txBody>
          <a:bodyPr/>
          <a:lstStyle/>
          <a:p>
            <a:r>
              <a:rPr lang="pt-BR" b="1" dirty="0" smtClean="0"/>
              <a:t>Resultado</a:t>
            </a:r>
            <a:r>
              <a:rPr lang="pt-BR" dirty="0" smtClean="0"/>
              <a:t>: não existe nenuma referência a funcionalidades futuras</a:t>
            </a:r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/>
              <a:t>4º Passo - Descartar ENTIDADES que são referência a uma </a:t>
            </a:r>
            <a:r>
              <a:rPr lang="pt-BR" sz="3200" b="1" dirty="0" smtClean="0"/>
              <a:t>futura </a:t>
            </a:r>
            <a:r>
              <a:rPr lang="it-IT" sz="3200" b="1" dirty="0" err="1" smtClean="0"/>
              <a:t>funcionalidade</a:t>
            </a:r>
            <a:r>
              <a:rPr lang="it-IT" sz="3200" b="1" dirty="0" smtClean="0"/>
              <a:t> </a:t>
            </a:r>
            <a:r>
              <a:rPr lang="it-IT" sz="3200" b="1" dirty="0"/>
              <a:t>do sistema</a:t>
            </a:r>
            <a:endParaRPr lang="it-IT" sz="3200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914400" y="4441526"/>
            <a:ext cx="10515600" cy="1472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 smtClean="0"/>
              <a:t>Resultado</a:t>
            </a:r>
            <a:r>
              <a:rPr lang="pt-BR" dirty="0" smtClean="0"/>
              <a:t>: </a:t>
            </a:r>
            <a:r>
              <a:rPr lang="pt-BR" i="1" strike="sngStrike" dirty="0">
                <a:solidFill>
                  <a:srgbClr val="FF0000"/>
                </a:solidFill>
              </a:rPr>
              <a:t>base de dados </a:t>
            </a:r>
            <a:r>
              <a:rPr lang="pt-BR" i="1" dirty="0">
                <a:solidFill>
                  <a:srgbClr val="00B050"/>
                </a:solidFill>
              </a:rPr>
              <a:t>, </a:t>
            </a:r>
            <a:r>
              <a:rPr lang="pt-BR" i="1" strike="sngStrike" dirty="0">
                <a:solidFill>
                  <a:srgbClr val="FF0000"/>
                </a:solidFill>
              </a:rPr>
              <a:t>empresa de consultoria </a:t>
            </a:r>
            <a:r>
              <a:rPr lang="pt-BR" i="1" dirty="0">
                <a:solidFill>
                  <a:srgbClr val="00B050"/>
                </a:solidFill>
              </a:rPr>
              <a:t>, </a:t>
            </a:r>
            <a:r>
              <a:rPr lang="pt-BR" i="1" dirty="0" smtClean="0">
                <a:solidFill>
                  <a:srgbClr val="00B050"/>
                </a:solidFill>
              </a:rPr>
              <a:t>empresa, projectos</a:t>
            </a:r>
            <a:r>
              <a:rPr lang="pt-BR" i="1" dirty="0">
                <a:solidFill>
                  <a:srgbClr val="00B050"/>
                </a:solidFill>
              </a:rPr>
              <a:t>, </a:t>
            </a:r>
            <a:r>
              <a:rPr lang="pt-BR" i="1" dirty="0" smtClean="0">
                <a:solidFill>
                  <a:srgbClr val="00B050"/>
                </a:solidFill>
              </a:rPr>
              <a:t>consultores</a:t>
            </a:r>
            <a:r>
              <a:rPr lang="pt-BR" i="1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7" name="Rettangolo 6"/>
          <p:cNvSpPr/>
          <p:nvPr/>
        </p:nvSpPr>
        <p:spPr>
          <a:xfrm>
            <a:off x="5023824" y="5914278"/>
            <a:ext cx="1828800" cy="73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Projecto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7455052" y="5914278"/>
            <a:ext cx="1904104" cy="73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Consultor</a:t>
            </a:r>
            <a:endParaRPr lang="it-IT" dirty="0"/>
          </a:p>
        </p:txBody>
      </p:sp>
      <p:sp>
        <p:nvSpPr>
          <p:cNvPr id="9" name="Rettangolo 8"/>
          <p:cNvSpPr/>
          <p:nvPr/>
        </p:nvSpPr>
        <p:spPr>
          <a:xfrm>
            <a:off x="2637420" y="5914278"/>
            <a:ext cx="1645920" cy="73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Empresa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248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400" b="1" cap="none" dirty="0"/>
              <a:t>6º Passo – Para cada par de ENTIDADES, identificar </a:t>
            </a:r>
            <a:r>
              <a:rPr lang="pt-BR" sz="2400" b="1" cap="none" dirty="0" smtClean="0"/>
              <a:t>os RELACIONAMENTOS </a:t>
            </a:r>
            <a:r>
              <a:rPr lang="pt-BR" sz="2400" b="1" cap="none" dirty="0"/>
              <a:t>existentes entre elas - caso haja algum. </a:t>
            </a:r>
            <a:r>
              <a:rPr lang="pt-BR" sz="2400" b="1" cap="none" dirty="0" smtClean="0"/>
              <a:t>Utilizar verbos </a:t>
            </a:r>
            <a:r>
              <a:rPr lang="pt-BR" sz="2400" b="1" cap="none" dirty="0"/>
              <a:t>ou preposições para demonstrar os RELACIONAMENTOS </a:t>
            </a:r>
            <a:r>
              <a:rPr lang="pt-BR" sz="2400" b="1" cap="none" dirty="0" smtClean="0"/>
              <a:t>de dependência </a:t>
            </a:r>
            <a:r>
              <a:rPr lang="pt-BR" sz="2400" b="1" cap="none" dirty="0"/>
              <a:t>ou existência e incluir informações sobre a cardinalidade.</a:t>
            </a:r>
            <a:endParaRPr lang="it-IT" sz="2400" cap="none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 dirty="0" err="1"/>
              <a:t>Resultado</a:t>
            </a:r>
            <a:r>
              <a:rPr lang="it-IT" dirty="0" smtClean="0"/>
              <a:t>:</a:t>
            </a:r>
          </a:p>
          <a:p>
            <a:pPr marL="0" indent="0">
              <a:buNone/>
            </a:pPr>
            <a:r>
              <a:rPr lang="it-IT" dirty="0" smtClean="0"/>
              <a:t>EMPRESA </a:t>
            </a:r>
            <a:r>
              <a:rPr lang="it-IT" dirty="0"/>
              <a:t>x </a:t>
            </a:r>
            <a:r>
              <a:rPr lang="it-IT" dirty="0" smtClean="0"/>
              <a:t>PROJECTO</a:t>
            </a:r>
            <a:endParaRPr lang="it-IT" dirty="0"/>
          </a:p>
          <a:p>
            <a:pPr lvl="2"/>
            <a:r>
              <a:rPr lang="pt-BR" dirty="0" smtClean="0"/>
              <a:t>Uma empresa pode ter </a:t>
            </a:r>
            <a:r>
              <a:rPr lang="pt-BR" dirty="0" smtClean="0">
                <a:solidFill>
                  <a:srgbClr val="FF0000"/>
                </a:solidFill>
              </a:rPr>
              <a:t>um ou vários </a:t>
            </a:r>
            <a:r>
              <a:rPr lang="pt-BR" dirty="0" smtClean="0"/>
              <a:t>projectos;</a:t>
            </a:r>
            <a:endParaRPr lang="pt-BR" dirty="0"/>
          </a:p>
          <a:p>
            <a:pPr lvl="2"/>
            <a:r>
              <a:rPr lang="pt-BR" dirty="0" smtClean="0"/>
              <a:t>Um projecto  pertece à </a:t>
            </a:r>
            <a:r>
              <a:rPr lang="pt-BR" dirty="0" smtClean="0">
                <a:solidFill>
                  <a:srgbClr val="FF0000"/>
                </a:solidFill>
              </a:rPr>
              <a:t>apenas uma </a:t>
            </a:r>
            <a:r>
              <a:rPr lang="pt-BR" dirty="0" smtClean="0"/>
              <a:t>empresa;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EMPRESA </a:t>
            </a:r>
            <a:r>
              <a:rPr lang="it-IT" dirty="0"/>
              <a:t>x </a:t>
            </a:r>
            <a:r>
              <a:rPr lang="it-IT" dirty="0" smtClean="0"/>
              <a:t>CONSULTOR</a:t>
            </a:r>
            <a:endParaRPr lang="it-IT" dirty="0"/>
          </a:p>
          <a:p>
            <a:pPr lvl="2"/>
            <a:r>
              <a:rPr lang="pt-BR" dirty="0" smtClean="0"/>
              <a:t>Não existe uma relação directa entre o consultor e a empresa</a:t>
            </a:r>
            <a:endParaRPr lang="pt-BR" dirty="0"/>
          </a:p>
          <a:p>
            <a:pPr marL="0" indent="0">
              <a:buNone/>
            </a:pPr>
            <a:r>
              <a:rPr lang="it-IT" dirty="0" smtClean="0"/>
              <a:t>PROJECTO </a:t>
            </a:r>
            <a:r>
              <a:rPr lang="it-IT" dirty="0"/>
              <a:t>x </a:t>
            </a:r>
            <a:r>
              <a:rPr lang="it-IT" dirty="0" smtClean="0"/>
              <a:t>CONSULTOR</a:t>
            </a:r>
            <a:endParaRPr lang="it-IT" dirty="0"/>
          </a:p>
          <a:p>
            <a:pPr lvl="2"/>
            <a:r>
              <a:rPr lang="pt-BR" dirty="0" smtClean="0"/>
              <a:t>Num projecto podem trabalhar </a:t>
            </a:r>
            <a:r>
              <a:rPr lang="pt-BR" dirty="0" smtClean="0">
                <a:solidFill>
                  <a:srgbClr val="FF0000"/>
                </a:solidFill>
              </a:rPr>
              <a:t>um ou varios </a:t>
            </a:r>
            <a:r>
              <a:rPr lang="pt-BR" dirty="0" smtClean="0"/>
              <a:t>consultores</a:t>
            </a:r>
            <a:endParaRPr lang="pt-BR" dirty="0"/>
          </a:p>
          <a:p>
            <a:pPr lvl="2"/>
            <a:r>
              <a:rPr lang="pt-BR" dirty="0" smtClean="0"/>
              <a:t>Um consultor pode trabalhar </a:t>
            </a:r>
            <a:r>
              <a:rPr lang="pt-BR" dirty="0" smtClean="0">
                <a:solidFill>
                  <a:srgbClr val="FF0000"/>
                </a:solidFill>
              </a:rPr>
              <a:t>num ou vários </a:t>
            </a:r>
            <a:r>
              <a:rPr lang="pt-BR" dirty="0" smtClean="0"/>
              <a:t>projectos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22664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4884"/>
          </a:xfrm>
        </p:spPr>
        <p:txBody>
          <a:bodyPr>
            <a:noAutofit/>
          </a:bodyPr>
          <a:lstStyle/>
          <a:p>
            <a:r>
              <a:rPr lang="pt-BR" sz="2400" b="1" dirty="0"/>
              <a:t>7</a:t>
            </a:r>
            <a:r>
              <a:rPr lang="pt-BR" sz="2400" b="1" dirty="0" smtClean="0"/>
              <a:t>º </a:t>
            </a:r>
            <a:r>
              <a:rPr lang="pt-BR" sz="2400" b="1" dirty="0"/>
              <a:t>Passo – </a:t>
            </a:r>
            <a:r>
              <a:rPr lang="pt-BR" sz="2400" b="1" cap="none" dirty="0"/>
              <a:t>Criar o </a:t>
            </a:r>
            <a:r>
              <a:rPr lang="pt-BR" sz="2400" b="1" i="1" cap="none" dirty="0"/>
              <a:t>Diagrama de Entidade-Relacionamento </a:t>
            </a:r>
            <a:r>
              <a:rPr lang="pt-BR" sz="2400" b="1" cap="none" dirty="0"/>
              <a:t>(</a:t>
            </a:r>
            <a:r>
              <a:rPr lang="pt-BR" sz="2400" b="1" i="1" cap="none" dirty="0"/>
              <a:t>DER</a:t>
            </a:r>
            <a:r>
              <a:rPr lang="pt-BR" sz="2400" b="1" cap="none" dirty="0"/>
              <a:t>) a partir</a:t>
            </a:r>
            <a:br>
              <a:rPr lang="pt-BR" sz="2400" b="1" cap="none" dirty="0"/>
            </a:br>
            <a:r>
              <a:rPr lang="it-IT" sz="2400" b="1" cap="none" dirty="0"/>
              <a:t>da </a:t>
            </a:r>
            <a:r>
              <a:rPr lang="it-IT" sz="2400" b="1" cap="none" dirty="0" err="1"/>
              <a:t>modelagem</a:t>
            </a:r>
            <a:r>
              <a:rPr lang="it-IT" sz="2400" b="1" cap="none" dirty="0"/>
              <a:t> </a:t>
            </a:r>
            <a:r>
              <a:rPr lang="it-IT" sz="2400" b="1" cap="none" dirty="0" err="1"/>
              <a:t>realizada</a:t>
            </a:r>
            <a:endParaRPr lang="it-IT" sz="2400" cap="none" dirty="0"/>
          </a:p>
        </p:txBody>
      </p:sp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1069848" y="1570616"/>
            <a:ext cx="9558707" cy="4601584"/>
          </a:xfrm>
        </p:spPr>
        <p:txBody>
          <a:bodyPr>
            <a:normAutofit/>
          </a:bodyPr>
          <a:lstStyle/>
          <a:p>
            <a:r>
              <a:rPr lang="it-IT" b="1" dirty="0" err="1"/>
              <a:t>Resultado</a:t>
            </a:r>
            <a:r>
              <a:rPr lang="it-IT" dirty="0" smtClean="0"/>
              <a:t>:</a:t>
            </a:r>
          </a:p>
          <a:p>
            <a:pPr marL="0" indent="0">
              <a:buNone/>
            </a:pPr>
            <a:r>
              <a:rPr lang="it-IT" dirty="0" smtClean="0"/>
              <a:t>EMPRESA </a:t>
            </a:r>
            <a:r>
              <a:rPr lang="it-IT" dirty="0"/>
              <a:t>x </a:t>
            </a:r>
            <a:r>
              <a:rPr lang="it-IT" dirty="0" smtClean="0"/>
              <a:t>PROJECTO</a:t>
            </a:r>
            <a:endParaRPr lang="it-IT" dirty="0"/>
          </a:p>
          <a:p>
            <a:pPr lvl="2"/>
            <a:r>
              <a:rPr lang="pt-BR" dirty="0" smtClean="0"/>
              <a:t>Uma empresa pode ter </a:t>
            </a:r>
            <a:r>
              <a:rPr lang="pt-BR" dirty="0" smtClean="0">
                <a:solidFill>
                  <a:srgbClr val="FF0000"/>
                </a:solidFill>
              </a:rPr>
              <a:t>um ou vários </a:t>
            </a:r>
            <a:r>
              <a:rPr lang="pt-BR" dirty="0" smtClean="0"/>
              <a:t>projectos;</a:t>
            </a:r>
            <a:endParaRPr lang="pt-BR" dirty="0"/>
          </a:p>
          <a:p>
            <a:pPr lvl="2"/>
            <a:r>
              <a:rPr lang="pt-BR" dirty="0" smtClean="0"/>
              <a:t>Um projecto  pertece à </a:t>
            </a:r>
            <a:r>
              <a:rPr lang="pt-BR" dirty="0" smtClean="0">
                <a:solidFill>
                  <a:srgbClr val="FF0000"/>
                </a:solidFill>
              </a:rPr>
              <a:t>apenas uma </a:t>
            </a:r>
            <a:r>
              <a:rPr lang="pt-BR" dirty="0" smtClean="0"/>
              <a:t>empresa;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EMPRESA </a:t>
            </a:r>
            <a:r>
              <a:rPr lang="it-IT" dirty="0"/>
              <a:t>x </a:t>
            </a:r>
            <a:r>
              <a:rPr lang="it-IT" dirty="0" smtClean="0"/>
              <a:t>CONSULTOR</a:t>
            </a:r>
            <a:endParaRPr lang="it-IT" dirty="0"/>
          </a:p>
          <a:p>
            <a:pPr lvl="2"/>
            <a:r>
              <a:rPr lang="pt-BR" dirty="0" smtClean="0"/>
              <a:t>Não existe uma relação directa entre o consultor e a empresa</a:t>
            </a:r>
            <a:endParaRPr lang="pt-BR" dirty="0"/>
          </a:p>
        </p:txBody>
      </p:sp>
      <p:sp>
        <p:nvSpPr>
          <p:cNvPr id="8" name="Rettangolo 7"/>
          <p:cNvSpPr/>
          <p:nvPr/>
        </p:nvSpPr>
        <p:spPr>
          <a:xfrm>
            <a:off x="1441525" y="3238052"/>
            <a:ext cx="2248348" cy="742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Empresa</a:t>
            </a:r>
            <a:endParaRPr lang="it-IT" dirty="0"/>
          </a:p>
        </p:txBody>
      </p:sp>
      <p:sp>
        <p:nvSpPr>
          <p:cNvPr id="9" name="Rettangolo 8"/>
          <p:cNvSpPr/>
          <p:nvPr/>
        </p:nvSpPr>
        <p:spPr>
          <a:xfrm>
            <a:off x="8132784" y="3238051"/>
            <a:ext cx="2506532" cy="742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Projecto</a:t>
            </a:r>
            <a:endParaRPr lang="it-IT" dirty="0"/>
          </a:p>
        </p:txBody>
      </p:sp>
      <p:sp>
        <p:nvSpPr>
          <p:cNvPr id="10" name="Rombo 9"/>
          <p:cNvSpPr/>
          <p:nvPr/>
        </p:nvSpPr>
        <p:spPr>
          <a:xfrm>
            <a:off x="5165463" y="3216535"/>
            <a:ext cx="1861073" cy="76379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solicita</a:t>
            </a:r>
            <a:endParaRPr lang="it-IT" dirty="0"/>
          </a:p>
        </p:txBody>
      </p:sp>
      <p:cxnSp>
        <p:nvCxnSpPr>
          <p:cNvPr id="12" name="Connettore 1 11"/>
          <p:cNvCxnSpPr>
            <a:stCxn id="8" idx="3"/>
            <a:endCxn id="10" idx="1"/>
          </p:cNvCxnSpPr>
          <p:nvPr/>
        </p:nvCxnSpPr>
        <p:spPr>
          <a:xfrm flipV="1">
            <a:off x="3689873" y="3598432"/>
            <a:ext cx="1475590" cy="1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>
            <a:stCxn id="10" idx="3"/>
            <a:endCxn id="9" idx="1"/>
          </p:cNvCxnSpPr>
          <p:nvPr/>
        </p:nvCxnSpPr>
        <p:spPr>
          <a:xfrm>
            <a:off x="7026536" y="3598432"/>
            <a:ext cx="1106248" cy="1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/>
          <p:cNvSpPr txBox="1"/>
          <p:nvPr/>
        </p:nvSpPr>
        <p:spPr>
          <a:xfrm>
            <a:off x="3689873" y="3281082"/>
            <a:ext cx="81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(1,1)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7413811" y="3281084"/>
            <a:ext cx="71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(1,N)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4209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gno">
  <a:themeElements>
    <a:clrScheme name="Legn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gno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gn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TM03090434[[fn=Legno]]</Template>
  <TotalTime>138</TotalTime>
  <Words>889</Words>
  <Application>Microsoft Office PowerPoint</Application>
  <PresentationFormat>Widescreen</PresentationFormat>
  <Paragraphs>107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Rockwell</vt:lpstr>
      <vt:lpstr>Rockwell Condensed</vt:lpstr>
      <vt:lpstr>Wingdings</vt:lpstr>
      <vt:lpstr>Legno</vt:lpstr>
      <vt:lpstr>Curso de base de dados:  Exercícios de modelagem- Exercício#2</vt:lpstr>
      <vt:lpstr>Exercício sobre Modelagem Conceitual de Base de Dados Enunciado</vt:lpstr>
      <vt:lpstr>Processo em 8 (oito) passos</vt:lpstr>
      <vt:lpstr>1º Passo – Identificar, sem duplicar, todos os substantivos que designem ENTIDADES:</vt:lpstr>
      <vt:lpstr>Enunciado</vt:lpstr>
      <vt:lpstr>3º Passo - Descartar substantivos que servem apenas para entendimento do problema</vt:lpstr>
      <vt:lpstr>5º Passo - Listar os substantivos que se tornarão ENTIDADES</vt:lpstr>
      <vt:lpstr>6º Passo – Para cada par de ENTIDADES, identificar os RELACIONAMENTOS existentes entre elas - caso haja algum. Utilizar verbos ou preposições para demonstrar os RELACIONAMENTOS de dependência ou existência e incluir informações sobre a cardinalidade.</vt:lpstr>
      <vt:lpstr>7º Passo – Criar o Diagrama de Entidade-Relacionamento (DER) a partir da modelagem realizada</vt:lpstr>
      <vt:lpstr>7º Passo – Criar o Diagrama de Entidade-Relacionamento (DER) a partir da modelagem realizada</vt:lpstr>
      <vt:lpstr>8º Passo - Identificar os atributos de cada ENTIDADE, ou seja, quais informações deverão ser armazenadas</vt:lpstr>
      <vt:lpstr>Software usado para a criação dos diagramas : https://app.diagrams.net/</vt:lpstr>
      <vt:lpstr>Visão Geral do diagrama (sem os atributos):</vt:lpstr>
      <vt:lpstr>Visão Geral do diagrama (com os atributos):</vt:lpstr>
      <vt:lpstr>Obrigado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 sobre Modelagem Conceitual de Banco de Dados Enunciado</dc:title>
  <dc:creator>Informatica</dc:creator>
  <cp:lastModifiedBy>Informatica</cp:lastModifiedBy>
  <cp:revision>32</cp:revision>
  <dcterms:created xsi:type="dcterms:W3CDTF">2020-05-04T11:39:32Z</dcterms:created>
  <dcterms:modified xsi:type="dcterms:W3CDTF">2020-07-17T12:12:28Z</dcterms:modified>
</cp:coreProperties>
</file>