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8" r:id="rId4"/>
    <p:sldId id="272" r:id="rId5"/>
    <p:sldId id="277" r:id="rId6"/>
    <p:sldId id="279" r:id="rId7"/>
    <p:sldId id="278" r:id="rId8"/>
    <p:sldId id="259" r:id="rId9"/>
    <p:sldId id="261" r:id="rId10"/>
    <p:sldId id="262" r:id="rId11"/>
    <p:sldId id="263" r:id="rId12"/>
    <p:sldId id="266" r:id="rId13"/>
    <p:sldId id="267" r:id="rId14"/>
    <p:sldId id="270" r:id="rId15"/>
    <p:sldId id="268" r:id="rId16"/>
    <p:sldId id="260" r:id="rId17"/>
    <p:sldId id="264" r:id="rId18"/>
    <p:sldId id="265" r:id="rId19"/>
    <p:sldId id="280" r:id="rId20"/>
    <p:sldId id="273" r:id="rId21"/>
    <p:sldId id="274" r:id="rId22"/>
    <p:sldId id="275" r:id="rId23"/>
    <p:sldId id="281" r:id="rId24"/>
    <p:sldId id="282" r:id="rId25"/>
    <p:sldId id="283" r:id="rId26"/>
    <p:sldId id="284" r:id="rId27"/>
    <p:sldId id="285" r:id="rId28"/>
    <p:sldId id="286" r:id="rId29"/>
    <p:sldId id="276" r:id="rId30"/>
    <p:sldId id="269" r:id="rId3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826729-F635-4082-8F7F-9DE1564444D5}" type="datetimeFigureOut">
              <a:rPr lang="pt-PT" smtClean="0"/>
              <a:pPr/>
              <a:t>28/04/2020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28728" y="714356"/>
            <a:ext cx="6477000" cy="1828800"/>
          </a:xfrm>
        </p:spPr>
        <p:txBody>
          <a:bodyPr>
            <a:normAutofit/>
          </a:bodyPr>
          <a:lstStyle/>
          <a:p>
            <a:pPr algn="ctr"/>
            <a:endParaRPr lang="pt-PT" sz="4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1472" y="3071810"/>
            <a:ext cx="7786742" cy="1500198"/>
          </a:xfrm>
        </p:spPr>
        <p:txBody>
          <a:bodyPr>
            <a:noAutofit/>
          </a:bodyPr>
          <a:lstStyle/>
          <a:p>
            <a:pPr algn="ctr"/>
            <a:r>
              <a:rPr lang="pt-PT" sz="4400" dirty="0" smtClean="0"/>
              <a:t>Curso de Base de Dados</a:t>
            </a:r>
          </a:p>
          <a:p>
            <a:pPr algn="ctr"/>
            <a:r>
              <a:rPr lang="pt-PT" sz="4400" dirty="0" smtClean="0"/>
              <a:t>2020</a:t>
            </a:r>
            <a:endParaRPr lang="pt-P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857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/>
              <a:t>Frei Joaquim </a:t>
            </a:r>
            <a:r>
              <a:rPr lang="pt-PT" sz="2400" b="1" smtClean="0"/>
              <a:t>José Hangalo</a:t>
            </a:r>
            <a:endParaRPr lang="pt-PT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O modelo conceitual de dados é a representação dos conceitos e características observadas no ambiente;</a:t>
            </a:r>
          </a:p>
          <a:p>
            <a:pPr>
              <a:buNone/>
            </a:pPr>
            <a:r>
              <a:rPr lang="pt-PT" dirty="0" smtClean="0"/>
              <a:t>Tem como característica principal ignorar particularidades de implementação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O modelo conceitual de dados é independente do tipo de SGBD</a:t>
            </a:r>
          </a:p>
          <a:p>
            <a:pPr>
              <a:buNone/>
            </a:pPr>
            <a:r>
              <a:rPr lang="pt-PT" dirty="0" smtClean="0"/>
              <a:t>	</a:t>
            </a:r>
            <a:r>
              <a:rPr lang="pt-PT" b="1" dirty="0" smtClean="0"/>
              <a:t>regista</a:t>
            </a:r>
          </a:p>
          <a:p>
            <a:pPr>
              <a:buNone/>
            </a:pPr>
            <a:r>
              <a:rPr lang="pt-PT" dirty="0" smtClean="0"/>
              <a:t>A estrutura dos dados que podem aparecer na base de dados;</a:t>
            </a:r>
          </a:p>
          <a:p>
            <a:pPr>
              <a:buNone/>
            </a:pPr>
            <a:r>
              <a:rPr lang="pt-PT" b="1" dirty="0" smtClean="0"/>
              <a:t>Não regista</a:t>
            </a:r>
          </a:p>
          <a:p>
            <a:pPr>
              <a:buNone/>
            </a:pPr>
            <a:r>
              <a:rPr lang="pt-PT" dirty="0" smtClean="0"/>
              <a:t>	a forma como estes dados estão armazenados a nível do SGBD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b="1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O Modelo de dados é uma representação das necessidades de </a:t>
            </a:r>
            <a:r>
              <a:rPr lang="pt-PT" b="1" dirty="0" smtClean="0"/>
              <a:t>dados</a:t>
            </a:r>
            <a:r>
              <a:rPr lang="pt-PT" dirty="0" smtClean="0"/>
              <a:t> de um determinado ambiente e de </a:t>
            </a:r>
            <a:r>
              <a:rPr lang="pt-PT" b="1" dirty="0" smtClean="0"/>
              <a:t>como estes dados se relacionam</a:t>
            </a:r>
          </a:p>
          <a:p>
            <a:pPr>
              <a:buNone/>
            </a:pPr>
            <a:r>
              <a:rPr lang="pt-PT" dirty="0" smtClean="0"/>
              <a:t>É uma das primeiras actividades que deve ser feita ao longo do processo de identificação e compreensão de um ambiente, tendo em vista as necessidades de automatização.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b="1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PT" dirty="0" smtClean="0"/>
              <a:t>Construir um modelo de dados significa: </a:t>
            </a:r>
          </a:p>
          <a:p>
            <a:pPr lvl="2"/>
            <a:r>
              <a:rPr lang="pt-PT" dirty="0" smtClean="0"/>
              <a:t>colectar e documentar informações relevantes do ambiente estudado;</a:t>
            </a:r>
          </a:p>
          <a:p>
            <a:pPr lvl="2"/>
            <a:r>
              <a:rPr lang="pt-PT" dirty="0" smtClean="0"/>
              <a:t>representar as informações, de forma clara e objectiva, e num formato padrão que possa facilitar o entendimento dos participantes do processo;</a:t>
            </a:r>
          </a:p>
          <a:p>
            <a:pPr lvl="2"/>
            <a:r>
              <a:rPr lang="pt-PT" dirty="0" smtClean="0"/>
              <a:t>definir, de  maneira clara, o escopo do ambiente modelado</a:t>
            </a:r>
          </a:p>
          <a:p>
            <a:pPr lvl="2"/>
            <a:r>
              <a:rPr lang="pt-PT" dirty="0" smtClean="0"/>
              <a:t>Adquirir o entendimento do ambiente através de refinamentos sucessivos do modelo;</a:t>
            </a:r>
          </a:p>
          <a:p>
            <a:pPr lvl="2"/>
            <a:r>
              <a:rPr lang="pt-PT" dirty="0" smtClean="0"/>
              <a:t>e representar graficamente as necessidades de informação independentemente do Software e do Hardware a serem utilizados na implementação do Sistema</a:t>
            </a:r>
          </a:p>
          <a:p>
            <a:pPr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PT" dirty="0" smtClean="0"/>
              <a:t>Como qualquer representação é o resultado de um processo de abstracção </a:t>
            </a:r>
          </a:p>
          <a:p>
            <a:pPr>
              <a:buNone/>
            </a:pPr>
            <a:r>
              <a:rPr lang="pt-PT" dirty="0" smtClean="0"/>
              <a:t>Durante esse processo de abstracção, </a:t>
            </a:r>
            <a:r>
              <a:rPr lang="pt-PT" b="1" dirty="0" smtClean="0"/>
              <a:t>objectos</a:t>
            </a:r>
            <a:r>
              <a:rPr lang="pt-PT" dirty="0" smtClean="0"/>
              <a:t> </a:t>
            </a:r>
            <a:r>
              <a:rPr lang="pt-PT" b="1" dirty="0" smtClean="0"/>
              <a:t>relevantes</a:t>
            </a:r>
            <a:r>
              <a:rPr lang="pt-PT" dirty="0" smtClean="0"/>
              <a:t>, associações entre eles e </a:t>
            </a:r>
            <a:r>
              <a:rPr lang="pt-PT" b="1" dirty="0" smtClean="0"/>
              <a:t>características</a:t>
            </a:r>
            <a:r>
              <a:rPr lang="pt-PT" dirty="0" smtClean="0"/>
              <a:t> (atributos) de objectos e associações são seleccionadas. </a:t>
            </a:r>
          </a:p>
          <a:p>
            <a:pPr>
              <a:buNone/>
            </a:pPr>
            <a:endParaRPr lang="pt-PT" u="sng" dirty="0" smtClean="0"/>
          </a:p>
          <a:p>
            <a:pPr>
              <a:buNone/>
            </a:pPr>
            <a:r>
              <a:rPr lang="pt-PT" b="1" dirty="0" smtClean="0"/>
              <a:t>A relevância de um objecto</a:t>
            </a:r>
            <a:r>
              <a:rPr lang="pt-PT" dirty="0" smtClean="0"/>
              <a:t>, de uma associação ou de um atributo é determinada pelos objectivos do modelo. 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b="1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Componentes de um modelo conceitual de dados</a:t>
            </a:r>
          </a:p>
          <a:p>
            <a:pPr lvl="2"/>
            <a:r>
              <a:rPr lang="pt-PT" dirty="0" smtClean="0"/>
              <a:t>Entidades</a:t>
            </a:r>
          </a:p>
          <a:p>
            <a:pPr lvl="3">
              <a:buFont typeface="Wingdings" pitchFamily="2" charset="2"/>
              <a:buChar char="§"/>
            </a:pPr>
            <a:r>
              <a:rPr lang="pt-PT" dirty="0" smtClean="0"/>
              <a:t>Tipo de entidades</a:t>
            </a:r>
          </a:p>
          <a:p>
            <a:pPr lvl="2"/>
            <a:r>
              <a:rPr lang="pt-PT" dirty="0" smtClean="0"/>
              <a:t>Atributos</a:t>
            </a:r>
          </a:p>
          <a:p>
            <a:pPr lvl="3">
              <a:buFont typeface="Wingdings" pitchFamily="2" charset="2"/>
              <a:buChar char="§"/>
            </a:pPr>
            <a:r>
              <a:rPr lang="pt-PT" dirty="0" smtClean="0"/>
              <a:t>Tipos </a:t>
            </a:r>
            <a:r>
              <a:rPr lang="pt-PT" smtClean="0"/>
              <a:t>de atributos</a:t>
            </a:r>
            <a:endParaRPr lang="pt-PT" dirty="0" smtClean="0"/>
          </a:p>
          <a:p>
            <a:pPr lvl="2"/>
            <a:r>
              <a:rPr lang="pt-PT" dirty="0" smtClean="0"/>
              <a:t>Relacionamentos</a:t>
            </a:r>
          </a:p>
          <a:p>
            <a:pPr lvl="2"/>
            <a:r>
              <a:rPr lang="pt-PT" dirty="0" smtClean="0"/>
              <a:t>E dicionário de dados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b="1" dirty="0" smtClean="0"/>
              <a:t>Modelos lógicos baseados em Objectos</a:t>
            </a:r>
          </a:p>
          <a:p>
            <a:pPr>
              <a:buNone/>
            </a:pPr>
            <a:r>
              <a:rPr lang="pt-PT" dirty="0" smtClean="0"/>
              <a:t>	Modelo de Entidade x Relacionamento</a:t>
            </a:r>
          </a:p>
          <a:p>
            <a:pPr>
              <a:buNone/>
            </a:pPr>
            <a:r>
              <a:rPr lang="pt-PT" dirty="0" smtClean="0"/>
              <a:t>	Modelo distribuído</a:t>
            </a:r>
          </a:p>
          <a:p>
            <a:pPr>
              <a:buNone/>
            </a:pPr>
            <a:r>
              <a:rPr lang="pt-PT" dirty="0" smtClean="0"/>
              <a:t>	Modelo Relacional Orientado a Objecto</a:t>
            </a:r>
          </a:p>
          <a:p>
            <a:pPr>
              <a:buNone/>
            </a:pPr>
            <a:r>
              <a:rPr lang="pt-PT" b="1" dirty="0" smtClean="0"/>
              <a:t>Modelos Lógicos Baseados em Registos</a:t>
            </a:r>
          </a:p>
          <a:p>
            <a:pPr>
              <a:buNone/>
            </a:pPr>
            <a:r>
              <a:rPr lang="pt-PT" dirty="0" smtClean="0"/>
              <a:t>Modelo Hierárquico</a:t>
            </a:r>
          </a:p>
          <a:p>
            <a:pPr>
              <a:buNone/>
            </a:pPr>
            <a:r>
              <a:rPr lang="pt-PT" dirty="0" smtClean="0"/>
              <a:t>Modelo de Redes</a:t>
            </a:r>
          </a:p>
          <a:p>
            <a:pPr>
              <a:buNone/>
            </a:pP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dirty="0" smtClean="0"/>
              <a:t> </a:t>
            </a:r>
            <a:r>
              <a:rPr lang="pt-PT" b="1" dirty="0" smtClean="0"/>
              <a:t>Modelos de Bases de Dados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92425"/>
            <a:ext cx="8229600" cy="21796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PT" dirty="0" smtClean="0"/>
              <a:t>O desenvolvimento de uma base de dados pode ser realizado segundo diferentes </a:t>
            </a:r>
            <a:r>
              <a:rPr lang="pt-PT" smtClean="0"/>
              <a:t>modelos conceituais</a:t>
            </a:r>
            <a:r>
              <a:rPr lang="pt-PT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71488" y="1617663"/>
            <a:ext cx="8229600" cy="47101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t-PT" dirty="0" smtClean="0"/>
              <a:t>Existem muitos modelos de bases de dados mas, o mais conhecido e mais utilizado, é o modelo </a:t>
            </a:r>
            <a:r>
              <a:rPr lang="pt-PT" b="1" dirty="0" smtClean="0"/>
              <a:t>Entidade – Relação</a:t>
            </a:r>
            <a:r>
              <a:rPr lang="pt-PT" dirty="0" smtClean="0"/>
              <a:t>, também conhecido por </a:t>
            </a:r>
            <a:r>
              <a:rPr lang="pt-PT" b="1" dirty="0" smtClean="0"/>
              <a:t>Entidade – Relacionamento </a:t>
            </a:r>
            <a:r>
              <a:rPr lang="pt-PT" dirty="0" smtClean="0"/>
              <a:t>ou, simplesmente, </a:t>
            </a:r>
            <a:r>
              <a:rPr lang="pt-PT" b="1" dirty="0" smtClean="0"/>
              <a:t>modelo ER</a:t>
            </a:r>
            <a:r>
              <a:rPr lang="pt-PT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71488" y="1617663"/>
            <a:ext cx="8229600" cy="47101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Exemplo de um modelo conceitual textual</a:t>
            </a:r>
            <a:r>
              <a:rPr lang="pt-B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pt-BR" dirty="0"/>
              <a:t>1) Cadastro de Clientes 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Dados </a:t>
            </a:r>
            <a:r>
              <a:rPr lang="pt-BR" dirty="0"/>
              <a:t>necessários: nome completo, tipo de pessoa (física ou jurídida), endereço, bairro, cidade, estado, telefone, email, nome de contato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2) Pedido Dados necessários: código do produto, quantidade, código do cliente, código do vendedor.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6847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214282" y="3286124"/>
            <a:ext cx="8410604" cy="1828800"/>
          </a:xfrm>
        </p:spPr>
        <p:txBody>
          <a:bodyPr/>
          <a:lstStyle/>
          <a:p>
            <a:r>
              <a:rPr lang="pt-PT" b="1" dirty="0" smtClean="0"/>
              <a:t>Modelo conceitual de dados</a:t>
            </a:r>
            <a:endParaRPr lang="pt-PT" b="1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71488" y="1617663"/>
            <a:ext cx="8229600" cy="4710112"/>
          </a:xfrm>
        </p:spPr>
        <p:txBody>
          <a:bodyPr/>
          <a:lstStyle/>
          <a:p>
            <a:r>
              <a:rPr lang="it-IT" dirty="0" err="1"/>
              <a:t>Categorias</a:t>
            </a:r>
            <a:r>
              <a:rPr lang="it-IT" dirty="0"/>
              <a:t> de </a:t>
            </a:r>
            <a:r>
              <a:rPr lang="it-IT" dirty="0" err="1" smtClean="0"/>
              <a:t>Modelos</a:t>
            </a:r>
            <a:r>
              <a:rPr lang="it-IT" dirty="0" smtClean="0"/>
              <a:t> de </a:t>
            </a:r>
            <a:r>
              <a:rPr lang="it-IT" dirty="0" err="1" smtClean="0"/>
              <a:t>Dados</a:t>
            </a:r>
            <a:endParaRPr lang="it-IT" dirty="0" smtClean="0"/>
          </a:p>
          <a:p>
            <a:pPr lvl="1"/>
            <a:r>
              <a:rPr lang="pt-BR" dirty="0"/>
              <a:t>Divisão baseada nos tipos de </a:t>
            </a:r>
            <a:r>
              <a:rPr lang="pt-BR" dirty="0" smtClean="0"/>
              <a:t>conceitos oferecidos </a:t>
            </a:r>
            <a:r>
              <a:rPr lang="pt-BR" dirty="0"/>
              <a:t>para descrever a </a:t>
            </a:r>
            <a:r>
              <a:rPr lang="pt-BR" dirty="0" smtClean="0"/>
              <a:t>estrutura </a:t>
            </a:r>
            <a:r>
              <a:rPr lang="it-IT" dirty="0" smtClean="0"/>
              <a:t>do BD</a:t>
            </a:r>
          </a:p>
          <a:p>
            <a:pPr lvl="1"/>
            <a:endParaRPr lang="pt-PT" dirty="0"/>
          </a:p>
          <a:p>
            <a:pPr lvl="1"/>
            <a:r>
              <a:rPr lang="it-IT" dirty="0" err="1"/>
              <a:t>Modelo</a:t>
            </a:r>
            <a:r>
              <a:rPr lang="it-IT" dirty="0"/>
              <a:t> de </a:t>
            </a:r>
            <a:r>
              <a:rPr lang="it-IT" dirty="0" err="1"/>
              <a:t>dados</a:t>
            </a:r>
            <a:r>
              <a:rPr lang="it-IT" dirty="0"/>
              <a:t> </a:t>
            </a:r>
            <a:r>
              <a:rPr lang="it-IT" dirty="0" err="1" smtClean="0"/>
              <a:t>conceitual</a:t>
            </a:r>
            <a:endParaRPr lang="it-IT" dirty="0" smtClean="0"/>
          </a:p>
          <a:p>
            <a:pPr lvl="2"/>
            <a:r>
              <a:rPr lang="it-IT" dirty="0" err="1" smtClean="0"/>
              <a:t>modelo</a:t>
            </a:r>
            <a:r>
              <a:rPr lang="it-IT" dirty="0" smtClean="0"/>
              <a:t> </a:t>
            </a:r>
            <a:r>
              <a:rPr lang="it-IT" dirty="0"/>
              <a:t>de alto </a:t>
            </a:r>
            <a:r>
              <a:rPr lang="it-IT" dirty="0" err="1"/>
              <a:t>nível</a:t>
            </a:r>
            <a:endParaRPr lang="it-IT" dirty="0"/>
          </a:p>
          <a:p>
            <a:pPr lvl="2"/>
            <a:r>
              <a:rPr lang="pt-BR" dirty="0" smtClean="0"/>
              <a:t>oferece </a:t>
            </a:r>
            <a:r>
              <a:rPr lang="pt-BR" dirty="0"/>
              <a:t>conceitos próximos aos usuários</a:t>
            </a:r>
          </a:p>
          <a:p>
            <a:pPr lvl="2"/>
            <a:r>
              <a:rPr lang="it-IT" dirty="0" err="1" smtClean="0"/>
              <a:t>exemplo</a:t>
            </a:r>
            <a:r>
              <a:rPr lang="it-IT" dirty="0"/>
              <a:t>: </a:t>
            </a:r>
            <a:r>
              <a:rPr lang="it-IT" b="1" dirty="0" err="1">
                <a:solidFill>
                  <a:srgbClr val="FF0000"/>
                </a:solidFill>
              </a:rPr>
              <a:t>modelo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entidade-relacionamento</a:t>
            </a:r>
            <a:endParaRPr lang="pt-PT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71488" y="1617663"/>
            <a:ext cx="8229600" cy="4710112"/>
          </a:xfrm>
        </p:spPr>
        <p:txBody>
          <a:bodyPr/>
          <a:lstStyle/>
          <a:p>
            <a:r>
              <a:rPr lang="it-IT" dirty="0" err="1"/>
              <a:t>Categorias</a:t>
            </a:r>
            <a:r>
              <a:rPr lang="it-IT" dirty="0"/>
              <a:t> de </a:t>
            </a:r>
            <a:r>
              <a:rPr lang="it-IT" dirty="0" err="1" smtClean="0"/>
              <a:t>Modelos</a:t>
            </a:r>
            <a:r>
              <a:rPr lang="it-IT" dirty="0" smtClean="0"/>
              <a:t> de </a:t>
            </a:r>
            <a:r>
              <a:rPr lang="it-IT" dirty="0" err="1" smtClean="0"/>
              <a:t>Dados</a:t>
            </a:r>
            <a:endParaRPr lang="it-IT" dirty="0" smtClean="0"/>
          </a:p>
          <a:p>
            <a:pPr lvl="1"/>
            <a:r>
              <a:rPr lang="pt-BR" dirty="0"/>
              <a:t>Modelo de dados de implementação</a:t>
            </a:r>
            <a:endParaRPr lang="pt-PT" dirty="0"/>
          </a:p>
          <a:p>
            <a:pPr lvl="2"/>
            <a:r>
              <a:rPr lang="it-IT" dirty="0" err="1"/>
              <a:t>oferece</a:t>
            </a:r>
            <a:r>
              <a:rPr lang="it-IT" dirty="0"/>
              <a:t> </a:t>
            </a:r>
            <a:r>
              <a:rPr lang="it-IT" dirty="0" err="1"/>
              <a:t>conceitos</a:t>
            </a:r>
            <a:r>
              <a:rPr lang="it-IT" dirty="0"/>
              <a:t> </a:t>
            </a:r>
            <a:r>
              <a:rPr lang="it-IT" dirty="0" err="1" smtClean="0"/>
              <a:t>que</a:t>
            </a:r>
            <a:endParaRPr lang="it-IT" dirty="0" smtClean="0"/>
          </a:p>
          <a:p>
            <a:pPr lvl="3"/>
            <a:r>
              <a:rPr lang="pt-BR" dirty="0" smtClean="0"/>
              <a:t>podem </a:t>
            </a:r>
            <a:r>
              <a:rPr lang="pt-BR" dirty="0"/>
              <a:t>ser facilmente utilizados por </a:t>
            </a:r>
            <a:r>
              <a:rPr lang="pt-BR" dirty="0" smtClean="0"/>
              <a:t>usuários </a:t>
            </a:r>
            <a:r>
              <a:rPr lang="it-IT" dirty="0" err="1" smtClean="0"/>
              <a:t>finais</a:t>
            </a:r>
            <a:endParaRPr lang="it-IT" dirty="0"/>
          </a:p>
          <a:p>
            <a:pPr lvl="3"/>
            <a:r>
              <a:rPr lang="pt-BR" dirty="0" smtClean="0"/>
              <a:t>não </a:t>
            </a:r>
            <a:r>
              <a:rPr lang="pt-BR" dirty="0"/>
              <a:t>estão distantes da maneira na qual </a:t>
            </a:r>
            <a:r>
              <a:rPr lang="pt-BR" dirty="0" smtClean="0"/>
              <a:t>os dados </a:t>
            </a:r>
            <a:r>
              <a:rPr lang="pt-BR" dirty="0"/>
              <a:t>estão organizados dentro </a:t>
            </a:r>
            <a:r>
              <a:rPr lang="pt-BR" dirty="0" smtClean="0"/>
              <a:t>do </a:t>
            </a:r>
            <a:r>
              <a:rPr lang="it-IT" dirty="0" err="1" smtClean="0"/>
              <a:t>computador</a:t>
            </a:r>
            <a:endParaRPr lang="it-IT" dirty="0" smtClean="0"/>
          </a:p>
          <a:p>
            <a:pPr lvl="2"/>
            <a:r>
              <a:rPr lang="pt-BR" dirty="0" smtClean="0"/>
              <a:t>é </a:t>
            </a:r>
            <a:r>
              <a:rPr lang="pt-BR" dirty="0"/>
              <a:t>implementado de maneira direta</a:t>
            </a:r>
          </a:p>
          <a:p>
            <a:pPr lvl="2"/>
            <a:r>
              <a:rPr lang="it-IT" dirty="0" err="1" smtClean="0"/>
              <a:t>exemplo</a:t>
            </a:r>
            <a:r>
              <a:rPr lang="it-IT" dirty="0"/>
              <a:t>: </a:t>
            </a:r>
            <a:r>
              <a:rPr lang="it-IT" dirty="0" err="1">
                <a:solidFill>
                  <a:srgbClr val="FF0000"/>
                </a:solidFill>
              </a:rPr>
              <a:t>modelo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relacional</a:t>
            </a:r>
            <a:endParaRPr lang="pt-PT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71488" y="1617663"/>
            <a:ext cx="8229600" cy="4710112"/>
          </a:xfrm>
        </p:spPr>
        <p:txBody>
          <a:bodyPr/>
          <a:lstStyle/>
          <a:p>
            <a:r>
              <a:rPr lang="it-IT" dirty="0" err="1"/>
              <a:t>Categorias</a:t>
            </a:r>
            <a:r>
              <a:rPr lang="it-IT" dirty="0"/>
              <a:t> de </a:t>
            </a:r>
            <a:r>
              <a:rPr lang="it-IT" dirty="0" err="1" smtClean="0"/>
              <a:t>Modelos</a:t>
            </a:r>
            <a:r>
              <a:rPr lang="it-IT" dirty="0" smtClean="0"/>
              <a:t> de </a:t>
            </a:r>
            <a:r>
              <a:rPr lang="it-IT" dirty="0" err="1" smtClean="0"/>
              <a:t>Dados</a:t>
            </a:r>
            <a:endParaRPr lang="it-IT" dirty="0" smtClean="0"/>
          </a:p>
          <a:p>
            <a:pPr lvl="1"/>
            <a:r>
              <a:rPr lang="it-IT" dirty="0" err="1"/>
              <a:t>Modelo</a:t>
            </a:r>
            <a:r>
              <a:rPr lang="it-IT" dirty="0"/>
              <a:t> de </a:t>
            </a:r>
            <a:r>
              <a:rPr lang="it-IT" dirty="0" err="1"/>
              <a:t>dados</a:t>
            </a:r>
            <a:r>
              <a:rPr lang="it-IT" dirty="0"/>
              <a:t> </a:t>
            </a:r>
            <a:r>
              <a:rPr lang="it-IT" dirty="0" err="1" smtClean="0"/>
              <a:t>físico</a:t>
            </a:r>
            <a:endParaRPr lang="it-IT" dirty="0" smtClean="0"/>
          </a:p>
          <a:p>
            <a:pPr lvl="2"/>
            <a:r>
              <a:rPr lang="it-IT" dirty="0" err="1"/>
              <a:t>modelo</a:t>
            </a:r>
            <a:r>
              <a:rPr lang="it-IT" dirty="0"/>
              <a:t> de </a:t>
            </a:r>
            <a:r>
              <a:rPr lang="it-IT" dirty="0" err="1"/>
              <a:t>baixo</a:t>
            </a:r>
            <a:r>
              <a:rPr lang="it-IT" dirty="0"/>
              <a:t> </a:t>
            </a:r>
            <a:r>
              <a:rPr lang="it-IT" dirty="0" err="1"/>
              <a:t>nível</a:t>
            </a:r>
            <a:endParaRPr lang="it-IT" dirty="0"/>
          </a:p>
          <a:p>
            <a:pPr lvl="2"/>
            <a:r>
              <a:rPr lang="pt-BR" dirty="0" smtClean="0"/>
              <a:t>descreve </a:t>
            </a:r>
            <a:r>
              <a:rPr lang="pt-BR" dirty="0"/>
              <a:t>como os dados </a:t>
            </a:r>
            <a:r>
              <a:rPr lang="pt-BR" dirty="0" smtClean="0"/>
              <a:t>estão </a:t>
            </a:r>
            <a:r>
              <a:rPr lang="it-IT" dirty="0" err="1" smtClean="0"/>
              <a:t>armazenados</a:t>
            </a:r>
            <a:r>
              <a:rPr lang="it-IT" dirty="0" smtClean="0"/>
              <a:t> </a:t>
            </a:r>
            <a:r>
              <a:rPr lang="it-IT" dirty="0"/>
              <a:t>fisicamente no </a:t>
            </a:r>
            <a:r>
              <a:rPr lang="it-IT" dirty="0" err="1"/>
              <a:t>computador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49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71488" y="1617663"/>
            <a:ext cx="8229600" cy="4710112"/>
          </a:xfrm>
        </p:spPr>
        <p:txBody>
          <a:bodyPr/>
          <a:lstStyle/>
          <a:p>
            <a:r>
              <a:rPr lang="it-IT" dirty="0" err="1"/>
              <a:t>Modelo</a:t>
            </a:r>
            <a:r>
              <a:rPr lang="it-IT" dirty="0"/>
              <a:t> </a:t>
            </a:r>
            <a:r>
              <a:rPr lang="it-IT" dirty="0" err="1" smtClean="0"/>
              <a:t>Lógico</a:t>
            </a:r>
            <a:endParaRPr lang="it-IT" dirty="0" smtClean="0"/>
          </a:p>
          <a:p>
            <a:pPr lvl="1"/>
            <a:r>
              <a:rPr lang="pt-BR" dirty="0"/>
              <a:t>Compreende uma descrição das estruturas que serão armazenadas no banco e que resulta numa representação gráfica dos dados de uma maneira lógica, inclusive nomeando os componentes e ações que exercem uns sobre os outros.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20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16926" t="32360" r="18500" b="14720"/>
          <a:stretch/>
        </p:blipFill>
        <p:spPr>
          <a:xfrm>
            <a:off x="1547664" y="2420888"/>
            <a:ext cx="590465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sp>
        <p:nvSpPr>
          <p:cNvPr id="2" name="Rettangolo 1"/>
          <p:cNvSpPr/>
          <p:nvPr/>
        </p:nvSpPr>
        <p:spPr>
          <a:xfrm>
            <a:off x="395536" y="2690336"/>
            <a:ext cx="6462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O </a:t>
            </a:r>
            <a:r>
              <a:rPr lang="it-IT" dirty="0" err="1"/>
              <a:t>modelo</a:t>
            </a:r>
            <a:r>
              <a:rPr lang="it-IT" dirty="0"/>
              <a:t> </a:t>
            </a:r>
            <a:r>
              <a:rPr lang="it-IT" dirty="0" err="1"/>
              <a:t>lógico</a:t>
            </a:r>
            <a:r>
              <a:rPr lang="it-IT" dirty="0"/>
              <a:t> </a:t>
            </a:r>
            <a:r>
              <a:rPr lang="it-IT" dirty="0" err="1"/>
              <a:t>também</a:t>
            </a:r>
            <a:r>
              <a:rPr lang="it-IT" dirty="0"/>
              <a:t> </a:t>
            </a:r>
            <a:r>
              <a:rPr lang="it-IT" dirty="0" err="1"/>
              <a:t>pode</a:t>
            </a:r>
            <a:r>
              <a:rPr lang="it-IT" dirty="0"/>
              <a:t> ser </a:t>
            </a:r>
            <a:r>
              <a:rPr lang="it-IT" dirty="0" err="1"/>
              <a:t>representado</a:t>
            </a:r>
            <a:r>
              <a:rPr lang="it-IT" dirty="0"/>
              <a:t> </a:t>
            </a:r>
            <a:r>
              <a:rPr lang="it-IT" dirty="0" err="1"/>
              <a:t>assim</a:t>
            </a:r>
            <a:r>
              <a:rPr lang="it-IT" dirty="0"/>
              <a:t>: 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err="1" smtClean="0"/>
              <a:t>TipoDeProduto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u="sng" dirty="0" err="1"/>
              <a:t>CodTipoProd</a:t>
            </a:r>
            <a:r>
              <a:rPr lang="it-IT" dirty="0"/>
              <a:t>, </a:t>
            </a:r>
            <a:r>
              <a:rPr lang="it-IT" dirty="0" err="1"/>
              <a:t>DescrTipoProd</a:t>
            </a:r>
            <a:r>
              <a:rPr lang="it-IT" dirty="0"/>
              <a:t>) </a:t>
            </a:r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Produto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u="sng" dirty="0" err="1"/>
              <a:t>CodProd</a:t>
            </a:r>
            <a:r>
              <a:rPr lang="it-IT" dirty="0"/>
              <a:t>, </a:t>
            </a:r>
            <a:r>
              <a:rPr lang="it-IT" dirty="0" err="1"/>
              <a:t>DescrProd</a:t>
            </a:r>
            <a:r>
              <a:rPr lang="it-IT" dirty="0"/>
              <a:t>, </a:t>
            </a:r>
            <a:r>
              <a:rPr lang="it-IT" dirty="0" err="1"/>
              <a:t>PrecoProd</a:t>
            </a:r>
            <a:r>
              <a:rPr lang="it-IT" dirty="0"/>
              <a:t>, </a:t>
            </a:r>
            <a:r>
              <a:rPr lang="it-IT" dirty="0" err="1"/>
              <a:t>CodTipoProd</a:t>
            </a:r>
            <a:r>
              <a:rPr lang="it-IT" dirty="0"/>
              <a:t>) </a:t>
            </a:r>
            <a:r>
              <a:rPr lang="it-IT" dirty="0" err="1"/>
              <a:t>CodTipoProd</a:t>
            </a:r>
            <a:r>
              <a:rPr lang="it-IT" dirty="0"/>
              <a:t> </a:t>
            </a:r>
            <a:r>
              <a:rPr lang="it-IT" dirty="0" err="1"/>
              <a:t>referencia</a:t>
            </a:r>
            <a:r>
              <a:rPr lang="it-IT" dirty="0"/>
              <a:t> </a:t>
            </a:r>
            <a:r>
              <a:rPr lang="it-IT" dirty="0" err="1"/>
              <a:t>TipoDeProduto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0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sp>
        <p:nvSpPr>
          <p:cNvPr id="2" name="Rettangolo 1"/>
          <p:cNvSpPr/>
          <p:nvPr/>
        </p:nvSpPr>
        <p:spPr>
          <a:xfrm>
            <a:off x="395536" y="1772816"/>
            <a:ext cx="777686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A técnica de modelagem mais difundida é a abordagem entidade-relacionamento (ER). Nesta técnica, um modelo conceitual é usualmente representado através de um diagrama, chamado diagrama entidade-relacionamento (DER). </a:t>
            </a:r>
            <a:endParaRPr lang="pt-BR" sz="3200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924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sp>
        <p:nvSpPr>
          <p:cNvPr id="2" name="Rettangolo 1"/>
          <p:cNvSpPr/>
          <p:nvPr/>
        </p:nvSpPr>
        <p:spPr>
          <a:xfrm>
            <a:off x="395536" y="1772816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Modelo</a:t>
            </a:r>
            <a:r>
              <a:rPr lang="it-IT" sz="3200" dirty="0"/>
              <a:t> </a:t>
            </a:r>
            <a:r>
              <a:rPr lang="it-IT" sz="3200" dirty="0" err="1"/>
              <a:t>Físico</a:t>
            </a:r>
            <a:endParaRPr lang="pt-BR" sz="3200" dirty="0" smtClean="0"/>
          </a:p>
          <a:p>
            <a:endParaRPr lang="pt-BR" sz="3200" dirty="0"/>
          </a:p>
          <a:p>
            <a:r>
              <a:rPr lang="pt-BR" sz="3200" dirty="0" smtClean="0"/>
              <a:t>É </a:t>
            </a:r>
            <a:r>
              <a:rPr lang="pt-BR" sz="3200" dirty="0"/>
              <a:t>uma descrição de um banco de dados no nível de abstração visto pelo usuário do SGBD. Assim, esse modelo depende do SGBD que está sendo usado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/>
              <a:t>Aqui são detalhados os componentes da estrutura física </a:t>
            </a:r>
            <a:r>
              <a:rPr lang="pt-BR" sz="3200" dirty="0" smtClean="0"/>
              <a:t>da base de dados, </a:t>
            </a:r>
            <a:r>
              <a:rPr lang="pt-BR" sz="3200" dirty="0"/>
              <a:t>como tabelas, campos, tipos de valores, índices, etc. 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66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PT" b="1" dirty="0" smtClean="0"/>
              <a:t>Modelos de Bases de Dados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16537" t="23940" r="18101" b="13061"/>
          <a:stretch/>
        </p:blipFill>
        <p:spPr>
          <a:xfrm>
            <a:off x="638923" y="2060848"/>
            <a:ext cx="765013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Modelos de Bases de Dados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16926" t="15981" r="16139" b="13461"/>
          <a:stretch/>
        </p:blipFill>
        <p:spPr>
          <a:xfrm>
            <a:off x="673280" y="1484784"/>
            <a:ext cx="7787151" cy="5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ferramentas conceituais para </a:t>
            </a:r>
            <a:r>
              <a:rPr lang="pt-BR" dirty="0" smtClean="0"/>
              <a:t>a descrição </a:t>
            </a:r>
            <a:r>
              <a:rPr lang="pt-BR" dirty="0"/>
              <a:t>dos dados e </a:t>
            </a:r>
            <a:r>
              <a:rPr lang="pt-BR" dirty="0" smtClean="0"/>
              <a:t>dos </a:t>
            </a:r>
            <a:r>
              <a:rPr lang="it-IT" dirty="0" err="1" smtClean="0"/>
              <a:t>relacionamentos</a:t>
            </a:r>
            <a:r>
              <a:rPr lang="it-IT" dirty="0" smtClean="0"/>
              <a:t> </a:t>
            </a:r>
            <a:r>
              <a:rPr lang="it-IT" dirty="0" err="1"/>
              <a:t>existentes</a:t>
            </a:r>
            <a:r>
              <a:rPr lang="it-IT" dirty="0"/>
              <a:t> </a:t>
            </a:r>
            <a:r>
              <a:rPr lang="it-IT" dirty="0" err="1"/>
              <a:t>entre</a:t>
            </a:r>
            <a:r>
              <a:rPr lang="it-IT" dirty="0"/>
              <a:t> </a:t>
            </a:r>
            <a:r>
              <a:rPr lang="it-IT" dirty="0" err="1" smtClean="0"/>
              <a:t>os</a:t>
            </a:r>
            <a:r>
              <a:rPr lang="it-IT" dirty="0" smtClean="0"/>
              <a:t> </a:t>
            </a:r>
            <a:r>
              <a:rPr lang="pt-BR" dirty="0" smtClean="0"/>
              <a:t>dados</a:t>
            </a:r>
            <a:r>
              <a:rPr lang="pt-BR" dirty="0"/>
              <a:t>, da semântica e das restrições </a:t>
            </a:r>
            <a:r>
              <a:rPr lang="pt-BR" dirty="0" smtClean="0"/>
              <a:t>que </a:t>
            </a:r>
            <a:r>
              <a:rPr lang="it-IT" dirty="0" err="1" smtClean="0"/>
              <a:t>actuam</a:t>
            </a:r>
            <a:r>
              <a:rPr lang="it-IT" dirty="0" smtClean="0"/>
              <a:t> </a:t>
            </a:r>
            <a:r>
              <a:rPr lang="it-IT" dirty="0" err="1"/>
              <a:t>sobre</a:t>
            </a:r>
            <a:r>
              <a:rPr lang="it-IT" dirty="0"/>
              <a:t> </a:t>
            </a:r>
            <a:r>
              <a:rPr lang="it-IT" dirty="0" err="1"/>
              <a:t>estes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Próxima aula… </a:t>
            </a:r>
            <a:r>
              <a:rPr lang="pt-PT" smtClean="0"/>
              <a:t>a seguir</a:t>
            </a:r>
            <a:endParaRPr lang="pt-PT" dirty="0" smtClean="0"/>
          </a:p>
          <a:p>
            <a:pPr>
              <a:buNone/>
            </a:pPr>
            <a:r>
              <a:rPr lang="pt-PT" dirty="0" smtClean="0"/>
              <a:t>		Modelo Entidade relacionamento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Um </a:t>
            </a:r>
            <a:r>
              <a:rPr lang="pt-PT" b="1" dirty="0" smtClean="0"/>
              <a:t>modelo de dados </a:t>
            </a:r>
            <a:r>
              <a:rPr lang="pt-PT" dirty="0" smtClean="0"/>
              <a:t>é um conjunto de conceitos utilizados para descrever a </a:t>
            </a:r>
            <a:r>
              <a:rPr lang="pt-PT" b="1" dirty="0" smtClean="0"/>
              <a:t>estrutura</a:t>
            </a:r>
            <a:r>
              <a:rPr lang="pt-PT" dirty="0" smtClean="0"/>
              <a:t> de uma base de dados</a:t>
            </a:r>
          </a:p>
          <a:p>
            <a:pPr>
              <a:buNone/>
            </a:pPr>
            <a:r>
              <a:rPr lang="pt-PT" dirty="0" smtClean="0"/>
              <a:t>Um </a:t>
            </a:r>
            <a:r>
              <a:rPr lang="pt-PT" b="1" dirty="0" smtClean="0"/>
              <a:t>modelo de dados</a:t>
            </a:r>
            <a:r>
              <a:rPr lang="pt-PT" dirty="0" smtClean="0"/>
              <a:t> é a descrição formal da </a:t>
            </a:r>
            <a:r>
              <a:rPr lang="pt-PT" b="1" dirty="0" smtClean="0"/>
              <a:t>estrutura</a:t>
            </a:r>
            <a:r>
              <a:rPr lang="pt-PT" dirty="0" smtClean="0"/>
              <a:t> de uma base de dados</a:t>
            </a:r>
          </a:p>
          <a:p>
            <a:pPr>
              <a:buNone/>
            </a:pPr>
            <a:r>
              <a:rPr lang="pt-PT" dirty="0" smtClean="0"/>
              <a:t>Um </a:t>
            </a:r>
            <a:r>
              <a:rPr lang="pt-PT" b="1" dirty="0" smtClean="0"/>
              <a:t>modelo de dados </a:t>
            </a:r>
            <a:r>
              <a:rPr lang="pt-PT" dirty="0" smtClean="0"/>
              <a:t>permite identificar os dados de um determinado ambiente, as relações entres eles e </a:t>
            </a:r>
            <a:r>
              <a:rPr lang="pt-PT" smtClean="0"/>
              <a:t>as  </a:t>
            </a:r>
            <a:r>
              <a:rPr lang="pt-PT" dirty="0" smtClean="0"/>
              <a:t>restrições de integridade.</a:t>
            </a:r>
          </a:p>
        </p:txBody>
      </p:sp>
    </p:spTree>
    <p:extLst>
      <p:ext uri="{BB962C8B-B14F-4D97-AF65-F5344CB8AC3E}">
        <p14:creationId xmlns:p14="http://schemas.microsoft.com/office/powerpoint/2010/main" val="8574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Por exemplo, pode informar que o banco armazena informações sobre produtos e que, para cada produto, são armazenados seu código, preço e descrição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O modelo não informa QUAIS produtos estão armazenados, apenas que tipo de informações contém.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4973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É uma descrição </a:t>
            </a:r>
            <a:r>
              <a:rPr lang="pt-BR" dirty="0" smtClean="0"/>
              <a:t>da base </a:t>
            </a:r>
            <a:r>
              <a:rPr lang="pt-BR" dirty="0"/>
              <a:t>de dados de forma independente de implementação num sistema de </a:t>
            </a:r>
            <a:r>
              <a:rPr lang="pt-BR" dirty="0" smtClean="0"/>
              <a:t>gestão.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Regista </a:t>
            </a:r>
            <a:r>
              <a:rPr lang="pt-BR" dirty="0"/>
              <a:t>QUE dados podem aparecer </a:t>
            </a:r>
            <a:r>
              <a:rPr lang="pt-BR" dirty="0" smtClean="0"/>
              <a:t>na base de dados, </a:t>
            </a:r>
            <a:r>
              <a:rPr lang="pt-BR" dirty="0"/>
              <a:t>mas não registra COMO estes dados estão armazenados no SGBD.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02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Para construir um modelo de dados, usa-se uma linguagem de modelagem de dados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/>
              <a:t>Existem linguagens textuais e linguagens gráficas. 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É </a:t>
            </a:r>
            <a:r>
              <a:rPr lang="pt-BR" dirty="0"/>
              <a:t>possível descrever os modelos em diferentes níveis de abstração e com diferentes objetivos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Cada descrição recebe o nome de esquema </a:t>
            </a:r>
            <a:r>
              <a:rPr lang="pt-BR" dirty="0" smtClean="0"/>
              <a:t>da base </a:t>
            </a:r>
            <a:r>
              <a:rPr lang="pt-BR" dirty="0"/>
              <a:t>de dados.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8580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b="1" dirty="0" smtClean="0"/>
              <a:t>Estrutura</a:t>
            </a:r>
            <a:r>
              <a:rPr lang="pt-PT" dirty="0" smtClean="0"/>
              <a:t>: tipos de dados, relacionamentos e restrições que deve suportar os dados.</a:t>
            </a:r>
          </a:p>
          <a:p>
            <a:pPr>
              <a:buNone/>
            </a:pPr>
            <a:r>
              <a:rPr lang="pt-PT" dirty="0" smtClean="0"/>
              <a:t>A maioria dos modelos inclui uma série de operações básicas para recuperações e actualizações.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Modelo conceitual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PT" dirty="0" smtClean="0"/>
              <a:t>O Modelo de dados</a:t>
            </a:r>
          </a:p>
          <a:p>
            <a:pPr>
              <a:buNone/>
            </a:pPr>
            <a:r>
              <a:rPr lang="pt-PT" dirty="0" smtClean="0"/>
              <a:t>	descreve o tipo de informação que vai ser armazenada numa base de dados.</a:t>
            </a:r>
          </a:p>
          <a:p>
            <a:pPr>
              <a:buNone/>
            </a:pPr>
            <a:r>
              <a:rPr lang="pt-PT" dirty="0" smtClean="0"/>
              <a:t>Exemplo da industria:</a:t>
            </a:r>
          </a:p>
          <a:p>
            <a:pPr>
              <a:buNone/>
            </a:pPr>
            <a:r>
              <a:rPr lang="pt-PT" dirty="0" smtClean="0"/>
              <a:t>	O modelo de dados informa:</a:t>
            </a:r>
          </a:p>
          <a:p>
            <a:pPr lvl="2"/>
            <a:r>
              <a:rPr lang="pt-PT" dirty="0" smtClean="0"/>
              <a:t>São armazenadas informações sobre produtos</a:t>
            </a:r>
          </a:p>
          <a:p>
            <a:pPr lvl="2"/>
            <a:r>
              <a:rPr lang="pt-PT" dirty="0" smtClean="0"/>
              <a:t>Para cada produto, são armazenados o código, o preço e a descrição</a:t>
            </a:r>
          </a:p>
          <a:p>
            <a:pPr lvl="1">
              <a:buNone/>
            </a:pPr>
            <a:r>
              <a:rPr lang="pt-PT" dirty="0" smtClean="0"/>
              <a:t>O  Modelo de dados não informa</a:t>
            </a:r>
          </a:p>
          <a:p>
            <a:pPr lvl="2"/>
            <a:r>
              <a:rPr lang="pt-PT" dirty="0" smtClean="0"/>
              <a:t>Quais produtos estão armazenados na base de dados</a:t>
            </a:r>
          </a:p>
          <a:p>
            <a:pPr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389</TotalTime>
  <Words>1005</Words>
  <Application>Microsoft Office PowerPoint</Application>
  <PresentationFormat>Presentazione su schermo (4:3)</PresentationFormat>
  <Paragraphs>129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Tw Cen MT</vt:lpstr>
      <vt:lpstr>Wingdings</vt:lpstr>
      <vt:lpstr>Wingdings 2</vt:lpstr>
      <vt:lpstr>Mediano</vt:lpstr>
      <vt:lpstr>Presentazione standard di PowerPoint</vt:lpstr>
      <vt:lpstr>Modelo conceitual de dados</vt:lpstr>
      <vt:lpstr>Modelo conceitual de dados</vt:lpstr>
      <vt:lpstr>Modelo conceitual de dados</vt:lpstr>
      <vt:lpstr>Modelo conceitual de dados</vt:lpstr>
      <vt:lpstr>Modelo conceitual de dados</vt:lpstr>
      <vt:lpstr>Modelo conceitual de dados</vt:lpstr>
      <vt:lpstr>Modelo conceitual de dados</vt:lpstr>
      <vt:lpstr>Modelo conceitual de dados</vt:lpstr>
      <vt:lpstr>Modelo conceitual de dados</vt:lpstr>
      <vt:lpstr>Modelo conceitual de dados</vt:lpstr>
      <vt:lpstr>Modelo conceitual de dados</vt:lpstr>
      <vt:lpstr>Modelo conceitual de dados</vt:lpstr>
      <vt:lpstr>Presentazione standard di PowerPoint</vt:lpstr>
      <vt:lpstr>Modelo conceitual de dados</vt:lpstr>
      <vt:lpstr>Modelo conceitual de dados</vt:lpstr>
      <vt:lpstr> Modelos de Bases de Dados</vt:lpstr>
      <vt:lpstr>Modelos de Bases de Dados</vt:lpstr>
      <vt:lpstr>Modelos de Bases de Dados</vt:lpstr>
      <vt:lpstr>Modelos de Bases de Dados</vt:lpstr>
      <vt:lpstr>Modelos de Bases de Dados</vt:lpstr>
      <vt:lpstr>Modelos de Bases de Dados</vt:lpstr>
      <vt:lpstr>Modelos de Bases de Dados</vt:lpstr>
      <vt:lpstr>Modelos de Bases de Dados</vt:lpstr>
      <vt:lpstr>Modelos de Bases de Dados</vt:lpstr>
      <vt:lpstr>Modelos de Bases de Dados</vt:lpstr>
      <vt:lpstr>Modelos de Bases de Dados</vt:lpstr>
      <vt:lpstr>Modelos de Bases de Dados</vt:lpstr>
      <vt:lpstr>Modelos de Bases de Dados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Católica de Angola Faculdade de Engenharia Curso de Telecomunicações</dc:title>
  <dc:creator>patinho feio</dc:creator>
  <cp:lastModifiedBy>Informatica</cp:lastModifiedBy>
  <cp:revision>48</cp:revision>
  <dcterms:created xsi:type="dcterms:W3CDTF">2012-03-12T22:22:20Z</dcterms:created>
  <dcterms:modified xsi:type="dcterms:W3CDTF">2020-04-28T16:34:40Z</dcterms:modified>
</cp:coreProperties>
</file>