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6" r:id="rId10"/>
    <p:sldId id="262"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7EB4CC2D-D4A0-4727-A587-6C0F7E2823AA}">
          <p14:sldIdLst>
            <p14:sldId id="256"/>
            <p14:sldId id="257"/>
            <p14:sldId id="258"/>
            <p14:sldId id="259"/>
            <p14:sldId id="260"/>
            <p14:sldId id="261"/>
            <p14:sldId id="263"/>
            <p14:sldId id="264"/>
            <p14:sldId id="266"/>
            <p14:sldId id="262"/>
            <p14:sldId id="265"/>
            <p14:sldId id="267"/>
            <p14:sldId id="268"/>
            <p14:sldId id="269"/>
            <p14:sldId id="270"/>
            <p14:sldId id="271"/>
            <p14:sldId id="272"/>
            <p14:sldId id="273"/>
            <p14:sldId id="274"/>
            <p14:sldId id="275"/>
            <p14:sldId id="276"/>
            <p14:sldId id="277"/>
            <p14:sldId id="278"/>
            <p14:sldId id="279"/>
            <p14:sldId id="280"/>
          </p14:sldIdLst>
        </p14:section>
        <p14:section name="Sezione senza titolo" id="{E19BD567-EA53-4D9A-899E-C97F1023D97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it-IT" smtClean="0"/>
              <a:t>Fare clic per modificare lo stile del titolo</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it-IT" smtClean="0"/>
              <a:t>Fare clic per modificare lo stile del titolo</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it-IT" smtClean="0"/>
              <a:t>Fare clic per modificare stili del testo dello schema</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it-IT" smtClean="0"/>
              <a:t>Fare clic per modificare lo stile del titolo</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t-IT" smtClean="0"/>
              <a:t>Fare clic per modificare stili del testo dello schema</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nchor="ct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it-IT" smtClean="0"/>
              <a:t>Fare clic per modificare lo stile del titolo</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5/13/2020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pt-PT" dirty="0" smtClean="0"/>
              <a:t>Normalização</a:t>
            </a:r>
            <a:endParaRPr lang="it-IT" dirty="0"/>
          </a:p>
        </p:txBody>
      </p:sp>
      <p:sp>
        <p:nvSpPr>
          <p:cNvPr id="3" name="Sottotitolo 2"/>
          <p:cNvSpPr>
            <a:spLocks noGrp="1"/>
          </p:cNvSpPr>
          <p:nvPr>
            <p:ph type="subTitle" idx="1"/>
          </p:nvPr>
        </p:nvSpPr>
        <p:spPr/>
        <p:txBody>
          <a:bodyPr/>
          <a:lstStyle/>
          <a:p>
            <a:r>
              <a:rPr lang="pt-PT" dirty="0" smtClean="0"/>
              <a:t>Exercícios de Fixação</a:t>
            </a:r>
            <a:endParaRPr lang="it-IT" dirty="0"/>
          </a:p>
        </p:txBody>
      </p:sp>
    </p:spTree>
    <p:extLst>
      <p:ext uri="{BB962C8B-B14F-4D97-AF65-F5344CB8AC3E}">
        <p14:creationId xmlns:p14="http://schemas.microsoft.com/office/powerpoint/2010/main" val="3461232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pt-BR" dirty="0"/>
              <a:t>Para Tabela não normalizada </a:t>
            </a:r>
            <a:r>
              <a:rPr lang="pt-BR" dirty="0" smtClean="0"/>
              <a:t>Factura temos</a:t>
            </a:r>
            <a:r>
              <a:rPr lang="pt-BR" dirty="0"/>
              <a:t>:</a:t>
            </a:r>
            <a:endParaRPr lang="it-IT" dirty="0"/>
          </a:p>
        </p:txBody>
      </p:sp>
      <p:sp>
        <p:nvSpPr>
          <p:cNvPr id="4" name="Segnaposto contenuto 2"/>
          <p:cNvSpPr>
            <a:spLocks noGrp="1"/>
          </p:cNvSpPr>
          <p:nvPr>
            <p:ph idx="1"/>
          </p:nvPr>
        </p:nvSpPr>
        <p:spPr>
          <a:xfrm>
            <a:off x="685801" y="2576850"/>
            <a:ext cx="5091054" cy="3162749"/>
          </a:xfrm>
        </p:spPr>
        <p:txBody>
          <a:bodyPr>
            <a:normAutofit fontScale="92500" lnSpcReduction="10000"/>
          </a:bodyPr>
          <a:lstStyle/>
          <a:p>
            <a:r>
              <a:rPr lang="pt-BR" sz="2400" dirty="0" smtClean="0"/>
              <a:t>Número da factura</a:t>
            </a:r>
            <a:endParaRPr lang="pt-BR" sz="2400" dirty="0"/>
          </a:p>
          <a:p>
            <a:r>
              <a:rPr lang="pt-BR" sz="2400" dirty="0"/>
              <a:t>Prazo de Entrega</a:t>
            </a:r>
          </a:p>
          <a:p>
            <a:r>
              <a:rPr lang="pt-BR" sz="2400" dirty="0"/>
              <a:t>Data do Pedido</a:t>
            </a:r>
          </a:p>
          <a:p>
            <a:r>
              <a:rPr lang="pt-BR" sz="2400" dirty="0"/>
              <a:t>Nome do </a:t>
            </a:r>
            <a:r>
              <a:rPr lang="pt-BR" sz="2400" dirty="0" smtClean="0"/>
              <a:t>Cliente</a:t>
            </a:r>
          </a:p>
          <a:p>
            <a:r>
              <a:rPr lang="pt-BR" sz="2400" dirty="0" smtClean="0"/>
              <a:t>Numero Contribuinte</a:t>
            </a:r>
            <a:endParaRPr lang="pt-BR" sz="2400" dirty="0"/>
          </a:p>
          <a:p>
            <a:r>
              <a:rPr lang="pt-BR" sz="2400" dirty="0" smtClean="0"/>
              <a:t>Código </a:t>
            </a:r>
            <a:r>
              <a:rPr lang="pt-BR" sz="2400" dirty="0"/>
              <a:t>do Produto (*)</a:t>
            </a:r>
          </a:p>
          <a:p>
            <a:r>
              <a:rPr lang="pt-BR" sz="2400" dirty="0"/>
              <a:t>Unidade (*)</a:t>
            </a:r>
          </a:p>
          <a:p>
            <a:endParaRPr lang="pt-PT" sz="2400" dirty="0" smtClean="0"/>
          </a:p>
        </p:txBody>
      </p:sp>
      <p:sp>
        <p:nvSpPr>
          <p:cNvPr id="5" name="Segnaposto contenuto 2"/>
          <p:cNvSpPr txBox="1">
            <a:spLocks/>
          </p:cNvSpPr>
          <p:nvPr/>
        </p:nvSpPr>
        <p:spPr>
          <a:xfrm>
            <a:off x="5637007" y="2065867"/>
            <a:ext cx="4951206" cy="377055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pt-BR" sz="2400" dirty="0" smtClean="0"/>
              <a:t>Quantidade do Produto (*)</a:t>
            </a:r>
          </a:p>
          <a:p>
            <a:r>
              <a:rPr lang="pt-BR" sz="2400" dirty="0" smtClean="0"/>
              <a:t>Descrição do Produto (*)</a:t>
            </a:r>
          </a:p>
          <a:p>
            <a:r>
              <a:rPr lang="pt-BR" sz="2400" dirty="0" smtClean="0"/>
              <a:t>Valor unitário do produto (*)</a:t>
            </a:r>
          </a:p>
          <a:p>
            <a:r>
              <a:rPr lang="pt-BR" sz="2400" dirty="0" smtClean="0"/>
              <a:t>Valor total (*)</a:t>
            </a:r>
          </a:p>
          <a:p>
            <a:r>
              <a:rPr lang="pt-BR" sz="2400" dirty="0" smtClean="0"/>
              <a:t>Código do Vendedor</a:t>
            </a:r>
          </a:p>
          <a:p>
            <a:r>
              <a:rPr lang="pt-BR" sz="2400" dirty="0" smtClean="0"/>
              <a:t>Nome do Vendedor</a:t>
            </a:r>
          </a:p>
          <a:p>
            <a:endParaRPr lang="pt-PT" sz="2400" dirty="0" smtClean="0"/>
          </a:p>
        </p:txBody>
      </p:sp>
    </p:spTree>
    <p:extLst>
      <p:ext uri="{BB962C8B-B14F-4D97-AF65-F5344CB8AC3E}">
        <p14:creationId xmlns:p14="http://schemas.microsoft.com/office/powerpoint/2010/main" val="241534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r>
              <a:rPr lang="pt-BR" sz="2400" dirty="0"/>
              <a:t>Ao aplicarmos a 1FN sobre a tabela </a:t>
            </a:r>
            <a:r>
              <a:rPr lang="pt-BR" sz="2400" dirty="0" smtClean="0"/>
              <a:t>FACTURA, </a:t>
            </a:r>
            <a:r>
              <a:rPr lang="pt-BR" sz="2400" dirty="0"/>
              <a:t>obtemos mais uma tabela chamada </a:t>
            </a:r>
            <a:r>
              <a:rPr lang="pt-BR" sz="2400" dirty="0" smtClean="0"/>
              <a:t>ITEM-FACTURA, </a:t>
            </a:r>
            <a:r>
              <a:rPr lang="pt-BR" sz="2400" dirty="0"/>
              <a:t>que herdará os</a:t>
            </a:r>
            <a:br>
              <a:rPr lang="pt-BR" sz="2400" dirty="0"/>
            </a:br>
            <a:endParaRPr lang="pt-BR" sz="2400" dirty="0"/>
          </a:p>
          <a:p>
            <a:r>
              <a:rPr lang="pt-BR" sz="2400" dirty="0"/>
              <a:t>atributos repetitivos e destacados da tabela </a:t>
            </a:r>
            <a:r>
              <a:rPr lang="pt-BR" sz="2400" dirty="0" smtClean="0"/>
              <a:t>FACTURA. UmA FACTURA possui </a:t>
            </a:r>
            <a:r>
              <a:rPr lang="pt-BR" sz="2400" dirty="0"/>
              <a:t>no mínimo 1 e no máximo N ocorrências em </a:t>
            </a:r>
            <a:r>
              <a:rPr lang="pt-BR" sz="2400" dirty="0" smtClean="0"/>
              <a:t>ITEM-FACTURA </a:t>
            </a:r>
            <a:r>
              <a:rPr lang="pt-BR" sz="2400" dirty="0"/>
              <a:t>e</a:t>
            </a:r>
            <a:br>
              <a:rPr lang="pt-BR" sz="2400" dirty="0"/>
            </a:br>
            <a:endParaRPr lang="pt-BR" sz="2400" dirty="0"/>
          </a:p>
          <a:p>
            <a:r>
              <a:rPr lang="pt-BR" sz="2400" dirty="0"/>
              <a:t>um </a:t>
            </a:r>
            <a:r>
              <a:rPr lang="pt-BR" sz="2400" dirty="0" smtClean="0"/>
              <a:t>ITEM-FACTURA </a:t>
            </a:r>
            <a:r>
              <a:rPr lang="pt-BR" sz="2400" dirty="0"/>
              <a:t>pertence a 1 e somente 1 </a:t>
            </a:r>
            <a:r>
              <a:rPr lang="pt-BR" sz="2400" dirty="0" smtClean="0"/>
              <a:t>FACTURA, </a:t>
            </a:r>
            <a:r>
              <a:rPr lang="pt-BR" sz="2400" dirty="0"/>
              <a:t>logo o relacionamento POSSUI é do tipo 1:M (OU 1:N).</a:t>
            </a:r>
          </a:p>
          <a:p>
            <a:endParaRPr lang="it-IT" dirty="0"/>
          </a:p>
        </p:txBody>
      </p:sp>
    </p:spTree>
    <p:extLst>
      <p:ext uri="{BB962C8B-B14F-4D97-AF65-F5344CB8AC3E}">
        <p14:creationId xmlns:p14="http://schemas.microsoft.com/office/powerpoint/2010/main" val="92432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dirty="0"/>
          </a:p>
        </p:txBody>
      </p:sp>
      <p:sp>
        <p:nvSpPr>
          <p:cNvPr id="5" name="AutoShape 2" descr="https://sites.google.com/site/uniplibancodedados1/_/rsrc/1351104985696/aulas/normalizacao/1fn.JPG"/>
          <p:cNvSpPr>
            <a:spLocks noChangeAspect="1" noChangeArrowheads="1"/>
          </p:cNvSpPr>
          <p:nvPr/>
        </p:nvSpPr>
        <p:spPr bwMode="auto">
          <a:xfrm>
            <a:off x="155575" y="-144463"/>
            <a:ext cx="8482816" cy="84828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7" name="CasellaDiTesto 6"/>
          <p:cNvSpPr txBox="1"/>
          <p:nvPr/>
        </p:nvSpPr>
        <p:spPr>
          <a:xfrm>
            <a:off x="559398" y="3098202"/>
            <a:ext cx="2366682" cy="252376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800" b="1" dirty="0" smtClean="0"/>
              <a:t>Factura</a:t>
            </a:r>
          </a:p>
          <a:p>
            <a:r>
              <a:rPr lang="pt-BR" dirty="0" smtClean="0"/>
              <a:t>numero_factura(pk</a:t>
            </a:r>
            <a:r>
              <a:rPr lang="pt-BR" dirty="0"/>
              <a:t>)</a:t>
            </a:r>
          </a:p>
          <a:p>
            <a:r>
              <a:rPr lang="pt-BR" dirty="0"/>
              <a:t>prazo_entrega</a:t>
            </a:r>
          </a:p>
          <a:p>
            <a:r>
              <a:rPr lang="pt-BR" dirty="0"/>
              <a:t>data_factura</a:t>
            </a:r>
          </a:p>
          <a:p>
            <a:r>
              <a:rPr lang="pt-BR" dirty="0" smtClean="0"/>
              <a:t>Cliente</a:t>
            </a:r>
          </a:p>
          <a:p>
            <a:r>
              <a:rPr lang="pt-BR" dirty="0" smtClean="0"/>
              <a:t>contrinte</a:t>
            </a:r>
            <a:endParaRPr lang="pt-BR" dirty="0"/>
          </a:p>
          <a:p>
            <a:r>
              <a:rPr lang="pt-BR" dirty="0"/>
              <a:t>codigo_vendedor</a:t>
            </a:r>
          </a:p>
          <a:p>
            <a:r>
              <a:rPr lang="pt-BR" dirty="0"/>
              <a:t>nome_vendedor</a:t>
            </a:r>
            <a:endParaRPr lang="it-IT" dirty="0"/>
          </a:p>
        </p:txBody>
      </p:sp>
      <p:sp>
        <p:nvSpPr>
          <p:cNvPr id="8" name="CasellaDiTesto 7"/>
          <p:cNvSpPr txBox="1"/>
          <p:nvPr/>
        </p:nvSpPr>
        <p:spPr>
          <a:xfrm>
            <a:off x="5938220" y="3098202"/>
            <a:ext cx="2700171"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800" b="1" dirty="0" smtClean="0"/>
              <a:t>Item_Factura</a:t>
            </a:r>
          </a:p>
          <a:p>
            <a:r>
              <a:rPr lang="pt-BR" dirty="0" smtClean="0"/>
              <a:t>numero_factura(sk)(</a:t>
            </a:r>
            <a:r>
              <a:rPr lang="pt-BR" dirty="0"/>
              <a:t>pk)</a:t>
            </a:r>
          </a:p>
          <a:p>
            <a:r>
              <a:rPr lang="pt-BR" dirty="0"/>
              <a:t>codigo_produto(pk)</a:t>
            </a:r>
          </a:p>
          <a:p>
            <a:r>
              <a:rPr lang="pt-BR" dirty="0"/>
              <a:t>unidade</a:t>
            </a:r>
          </a:p>
          <a:p>
            <a:r>
              <a:rPr lang="pt-BR" dirty="0"/>
              <a:t>quantidade_produto</a:t>
            </a:r>
          </a:p>
          <a:p>
            <a:r>
              <a:rPr lang="pt-BR" dirty="0"/>
              <a:t>descricao_produto</a:t>
            </a:r>
          </a:p>
          <a:p>
            <a:r>
              <a:rPr lang="pt-BR" dirty="0"/>
              <a:t>valor_unitario</a:t>
            </a:r>
          </a:p>
          <a:p>
            <a:r>
              <a:rPr lang="pt-BR" dirty="0"/>
              <a:t>valor_total</a:t>
            </a:r>
            <a:endParaRPr lang="it-IT" dirty="0"/>
          </a:p>
        </p:txBody>
      </p:sp>
      <p:cxnSp>
        <p:nvCxnSpPr>
          <p:cNvPr id="10" name="Connettore 1 9"/>
          <p:cNvCxnSpPr>
            <a:stCxn id="7" idx="3"/>
            <a:endCxn id="8" idx="1"/>
          </p:cNvCxnSpPr>
          <p:nvPr/>
        </p:nvCxnSpPr>
        <p:spPr>
          <a:xfrm flipV="1">
            <a:off x="2926080" y="4329309"/>
            <a:ext cx="3012140" cy="30777"/>
          </a:xfrm>
          <a:prstGeom prst="line">
            <a:avLst/>
          </a:prstGeom>
          <a:ln w="28575">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47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pt-BR" b="1" dirty="0"/>
              <a:t>Dependência Funcional</a:t>
            </a:r>
            <a:r>
              <a:rPr lang="pt-BR" dirty="0"/>
              <a:t/>
            </a:r>
            <a:br>
              <a:rPr lang="pt-BR" dirty="0"/>
            </a:br>
            <a:endParaRPr lang="it-IT" dirty="0"/>
          </a:p>
        </p:txBody>
      </p:sp>
      <p:sp>
        <p:nvSpPr>
          <p:cNvPr id="3" name="Segnaposto contenuto 2"/>
          <p:cNvSpPr>
            <a:spLocks noGrp="1"/>
          </p:cNvSpPr>
          <p:nvPr>
            <p:ph idx="1"/>
          </p:nvPr>
        </p:nvSpPr>
        <p:spPr/>
        <p:txBody>
          <a:bodyPr/>
          <a:lstStyle/>
          <a:p>
            <a:r>
              <a:rPr lang="pt-BR" dirty="0" smtClean="0"/>
              <a:t>Dada </a:t>
            </a:r>
            <a:r>
              <a:rPr lang="pt-BR" dirty="0"/>
              <a:t>uma tabela qualquer, dizemos que uma coluna ou conjunto de colunas A é dependente funcional de um outra coluna B, se a cada valor de B existir nas linhas da tabela um único valor de A. Em outras palavras, A </a:t>
            </a:r>
            <a:r>
              <a:rPr lang="pt-BR" dirty="0" smtClean="0"/>
              <a:t>determina funcionalmente B</a:t>
            </a:r>
            <a:r>
              <a:rPr lang="pt-BR" dirty="0"/>
              <a:t>.</a:t>
            </a:r>
          </a:p>
          <a:p>
            <a:r>
              <a:rPr lang="pt-BR" dirty="0"/>
              <a:t/>
            </a:r>
            <a:br>
              <a:rPr lang="pt-BR" dirty="0"/>
            </a:br>
            <a:r>
              <a:rPr lang="pt-BR" dirty="0"/>
              <a:t>Exemplo:</a:t>
            </a:r>
          </a:p>
          <a:p>
            <a:r>
              <a:rPr lang="pt-BR" dirty="0"/>
              <a:t>Na tabela </a:t>
            </a:r>
            <a:r>
              <a:rPr lang="pt-BR" dirty="0" smtClean="0"/>
              <a:t>FACTURA, </a:t>
            </a:r>
            <a:r>
              <a:rPr lang="pt-BR" dirty="0"/>
              <a:t>a coluna PRAZO-DE-ENTREGA depende funcionalmente da coluna </a:t>
            </a:r>
            <a:r>
              <a:rPr lang="pt-BR" dirty="0" smtClean="0"/>
              <a:t>NÚMERO-FACTURA. </a:t>
            </a:r>
            <a:r>
              <a:rPr lang="pt-BR" dirty="0"/>
              <a:t>Em outras palavras, o </a:t>
            </a:r>
            <a:r>
              <a:rPr lang="pt-BR" dirty="0" smtClean="0"/>
              <a:t>NÚMERO-FACTURA </a:t>
            </a:r>
            <a:r>
              <a:rPr lang="pt-BR" dirty="0"/>
              <a:t>determina o PRAZO-DE-ENTREGA.</a:t>
            </a:r>
          </a:p>
          <a:p>
            <a:r>
              <a:rPr lang="pt-BR" dirty="0"/>
              <a:t/>
            </a:r>
            <a:br>
              <a:rPr lang="pt-BR" dirty="0"/>
            </a:br>
            <a:endParaRPr lang="it-IT" dirty="0"/>
          </a:p>
        </p:txBody>
      </p:sp>
    </p:spTree>
    <p:extLst>
      <p:ext uri="{BB962C8B-B14F-4D97-AF65-F5344CB8AC3E}">
        <p14:creationId xmlns:p14="http://schemas.microsoft.com/office/powerpoint/2010/main" val="3276850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Dependência</a:t>
            </a:r>
            <a:r>
              <a:rPr lang="it-IT" b="1" dirty="0"/>
              <a:t> </a:t>
            </a:r>
            <a:r>
              <a:rPr lang="it-IT" b="1" dirty="0" err="1"/>
              <a:t>Funcional</a:t>
            </a:r>
            <a:r>
              <a:rPr lang="it-IT" b="1" dirty="0"/>
              <a:t> Total</a:t>
            </a:r>
            <a:endParaRPr lang="it-IT" dirty="0"/>
          </a:p>
        </p:txBody>
      </p:sp>
      <p:sp>
        <p:nvSpPr>
          <p:cNvPr id="3" name="Segnaposto contenuto 2"/>
          <p:cNvSpPr>
            <a:spLocks noGrp="1"/>
          </p:cNvSpPr>
          <p:nvPr>
            <p:ph idx="1"/>
          </p:nvPr>
        </p:nvSpPr>
        <p:spPr/>
        <p:txBody>
          <a:bodyPr>
            <a:normAutofit/>
          </a:bodyPr>
          <a:lstStyle/>
          <a:p>
            <a:r>
              <a:rPr lang="pt-BR" sz="2000" dirty="0"/>
              <a:t>Na ocorrência de uma chave primária concatenada, dizemos que um atributo ou conjunto de atributos depende de forma completa ou total desta chave primaria concatenada quando para cada valor da chave está associado um valor para cada atributo.</a:t>
            </a:r>
            <a:r>
              <a:rPr lang="pt-BR" sz="2000" dirty="0"/>
              <a:t/>
            </a:r>
            <a:br>
              <a:rPr lang="pt-BR" sz="2000" dirty="0"/>
            </a:br>
            <a:r>
              <a:rPr lang="pt-BR" sz="2000" dirty="0"/>
              <a:t/>
            </a:r>
            <a:br>
              <a:rPr lang="pt-BR" sz="2000" dirty="0"/>
            </a:br>
            <a:r>
              <a:rPr lang="pt-BR" sz="2000" dirty="0"/>
              <a:t>Como exemplo de dependência funcional total temos na entidade </a:t>
            </a:r>
            <a:r>
              <a:rPr lang="pt-BR" sz="2000" dirty="0" smtClean="0"/>
              <a:t>ITEM-FACTURA, </a:t>
            </a:r>
            <a:r>
              <a:rPr lang="pt-BR" sz="2000" dirty="0"/>
              <a:t>o atributo QUANTIDADE-DO-PRODUTO depende de forma total da chave primária concatenada ( </a:t>
            </a:r>
            <a:r>
              <a:rPr lang="pt-BR" sz="2000" dirty="0" smtClean="0"/>
              <a:t>NÚMERO-FACTURA </a:t>
            </a:r>
            <a:r>
              <a:rPr lang="pt-BR" sz="2000" dirty="0"/>
              <a:t>+ CÓDIGO-DO-PRODUTO </a:t>
            </a:r>
            <a:r>
              <a:rPr lang="pt-BR" sz="2000" dirty="0" smtClean="0"/>
              <a:t>).</a:t>
            </a:r>
          </a:p>
          <a:p>
            <a:r>
              <a:rPr lang="pt-BR" sz="2000" dirty="0"/>
              <a:t>A dependencia Total só ocorre quando a chave primária for concatenada, composta por várias colunas e quando existe um ou mais colunas que dependem da chave primária. </a:t>
            </a:r>
            <a:endParaRPr lang="it-IT" sz="2000" dirty="0"/>
          </a:p>
        </p:txBody>
      </p:sp>
    </p:spTree>
    <p:extLst>
      <p:ext uri="{BB962C8B-B14F-4D97-AF65-F5344CB8AC3E}">
        <p14:creationId xmlns:p14="http://schemas.microsoft.com/office/powerpoint/2010/main" val="85143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Dependência</a:t>
            </a:r>
            <a:r>
              <a:rPr lang="it-IT" b="1" dirty="0"/>
              <a:t> </a:t>
            </a:r>
            <a:r>
              <a:rPr lang="it-IT" b="1" dirty="0" err="1"/>
              <a:t>Funcional</a:t>
            </a:r>
            <a:r>
              <a:rPr lang="it-IT" b="1" dirty="0"/>
              <a:t> </a:t>
            </a:r>
            <a:r>
              <a:rPr lang="it-IT" b="1" dirty="0" err="1"/>
              <a:t>Parcial</a:t>
            </a:r>
            <a:endParaRPr lang="it-IT" dirty="0"/>
          </a:p>
        </p:txBody>
      </p:sp>
      <p:sp>
        <p:nvSpPr>
          <p:cNvPr id="3" name="Segnaposto contenuto 2"/>
          <p:cNvSpPr>
            <a:spLocks noGrp="1"/>
          </p:cNvSpPr>
          <p:nvPr>
            <p:ph idx="1"/>
          </p:nvPr>
        </p:nvSpPr>
        <p:spPr>
          <a:xfrm>
            <a:off x="685801" y="1861073"/>
            <a:ext cx="10131425" cy="4851699"/>
          </a:xfrm>
        </p:spPr>
        <p:txBody>
          <a:bodyPr>
            <a:normAutofit/>
          </a:bodyPr>
          <a:lstStyle/>
          <a:p>
            <a:r>
              <a:rPr lang="pt-BR" sz="2200" dirty="0"/>
              <a:t>Quando uma coluna ou conjunto de colunas A depende de outra coluna B que faz parte da chave primária concatenada dizemos que há uma dependencia funcional parcial A em relação a B. Para cada valor da coluna B existe um valor associado para a coluna A.</a:t>
            </a:r>
          </a:p>
          <a:p>
            <a:r>
              <a:rPr lang="pt-BR" sz="2200" dirty="0" smtClean="0"/>
              <a:t>A </a:t>
            </a:r>
            <a:r>
              <a:rPr lang="pt-BR" sz="2200" dirty="0"/>
              <a:t>dependência funcional parcial só existe quando a tabela possui chave primária composto por mais de uma coluna.</a:t>
            </a:r>
          </a:p>
          <a:p>
            <a:endParaRPr lang="pt-BR" sz="2200" dirty="0" smtClean="0"/>
          </a:p>
          <a:p>
            <a:r>
              <a:rPr lang="pt-BR" sz="2200" dirty="0" smtClean="0"/>
              <a:t>Como </a:t>
            </a:r>
            <a:r>
              <a:rPr lang="pt-BR" sz="2200" dirty="0"/>
              <a:t>exemplo de dependência funcional Parcial temos na entidade </a:t>
            </a:r>
            <a:r>
              <a:rPr lang="pt-BR" sz="2200" dirty="0" smtClean="0"/>
              <a:t>ITEM-FACTURA, </a:t>
            </a:r>
            <a:r>
              <a:rPr lang="pt-BR" sz="2200" dirty="0"/>
              <a:t>as colunas NOME_PRODUTO, PREÇO_UNITARIO que dependem de forma parcial da chave primária concatenada ( </a:t>
            </a:r>
            <a:r>
              <a:rPr lang="pt-BR" sz="2200" dirty="0" smtClean="0"/>
              <a:t>NÚMERO-FACTURA </a:t>
            </a:r>
            <a:r>
              <a:rPr lang="pt-BR" sz="2200" dirty="0"/>
              <a:t>+ CODIGO_PRODUTO ) através da  coluna CODIGO-PRODUTO.</a:t>
            </a:r>
          </a:p>
          <a:p>
            <a:endParaRPr lang="it-IT" dirty="0"/>
          </a:p>
        </p:txBody>
      </p:sp>
    </p:spTree>
    <p:extLst>
      <p:ext uri="{BB962C8B-B14F-4D97-AF65-F5344CB8AC3E}">
        <p14:creationId xmlns:p14="http://schemas.microsoft.com/office/powerpoint/2010/main" val="2727211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Dependência</a:t>
            </a:r>
            <a:r>
              <a:rPr lang="it-IT" b="1" dirty="0"/>
              <a:t> </a:t>
            </a:r>
            <a:r>
              <a:rPr lang="it-IT" b="1" dirty="0" err="1"/>
              <a:t>Funcional</a:t>
            </a:r>
            <a:r>
              <a:rPr lang="it-IT" b="1" dirty="0"/>
              <a:t> Transitiva</a:t>
            </a:r>
            <a:endParaRPr lang="it-IT" dirty="0"/>
          </a:p>
        </p:txBody>
      </p:sp>
      <p:sp>
        <p:nvSpPr>
          <p:cNvPr id="3" name="Segnaposto contenuto 2"/>
          <p:cNvSpPr>
            <a:spLocks noGrp="1"/>
          </p:cNvSpPr>
          <p:nvPr>
            <p:ph idx="1"/>
          </p:nvPr>
        </p:nvSpPr>
        <p:spPr/>
        <p:txBody>
          <a:bodyPr>
            <a:normAutofit/>
          </a:bodyPr>
          <a:lstStyle/>
          <a:p>
            <a:r>
              <a:rPr lang="pt-BR" sz="2000" dirty="0"/>
              <a:t>Quando uma coluna ou conjunto de colunas A depende de outra coluna B, que não pertence à chave primária, dizemos que A é dependente transitivo de B</a:t>
            </a:r>
          </a:p>
          <a:p>
            <a:r>
              <a:rPr lang="pt-BR" sz="2000" dirty="0"/>
              <a:t/>
            </a:r>
            <a:br>
              <a:rPr lang="pt-BR" sz="2000" dirty="0"/>
            </a:br>
            <a:endParaRPr lang="pt-BR" sz="2000" dirty="0"/>
          </a:p>
          <a:p>
            <a:r>
              <a:rPr lang="pt-BR" sz="2000" dirty="0"/>
              <a:t>Como exemplo de dependência funcional transitiva temos que na tabela PEDIDO, as colunas NOME DO CLIENTE, ENDERECO, </a:t>
            </a:r>
            <a:r>
              <a:rPr lang="pt-BR" sz="2000" dirty="0" smtClean="0"/>
              <a:t>CIDADE E CONTRIBUINTE </a:t>
            </a:r>
            <a:r>
              <a:rPr lang="pt-BR" sz="2000" dirty="0"/>
              <a:t>são dependentes da coluna </a:t>
            </a:r>
            <a:r>
              <a:rPr lang="pt-BR" sz="2000" dirty="0"/>
              <a:t>CONTRIBUINTE </a:t>
            </a:r>
            <a:r>
              <a:rPr lang="pt-BR" sz="2000" dirty="0" smtClean="0"/>
              <a:t>que </a:t>
            </a:r>
            <a:r>
              <a:rPr lang="pt-BR" sz="2000" dirty="0"/>
              <a:t>não pertence à chave primária da tabela </a:t>
            </a:r>
            <a:r>
              <a:rPr lang="pt-BR" sz="2000" dirty="0" smtClean="0"/>
              <a:t>FACTURA. </a:t>
            </a:r>
            <a:r>
              <a:rPr lang="pt-BR" sz="2000" dirty="0"/>
              <a:t>Ainda na tabela </a:t>
            </a:r>
            <a:r>
              <a:rPr lang="pt-BR" sz="2000" dirty="0" smtClean="0"/>
              <a:t>FACTURA, </a:t>
            </a:r>
            <a:r>
              <a:rPr lang="pt-BR" sz="2000" dirty="0"/>
              <a:t>o atributo NOME DO VENDEDOR é dependente transitivo do atributo CODIGO DO VENDEDOR que também não faz parte da chave primária da tabela </a:t>
            </a:r>
            <a:r>
              <a:rPr lang="pt-BR" sz="2000" dirty="0" smtClean="0"/>
              <a:t>FACTURA.</a:t>
            </a:r>
            <a:endParaRPr lang="pt-BR" sz="2000" dirty="0"/>
          </a:p>
          <a:p>
            <a:endParaRPr lang="it-IT" sz="2000" dirty="0"/>
          </a:p>
        </p:txBody>
      </p:sp>
    </p:spTree>
    <p:extLst>
      <p:ext uri="{BB962C8B-B14F-4D97-AF65-F5344CB8AC3E}">
        <p14:creationId xmlns:p14="http://schemas.microsoft.com/office/powerpoint/2010/main" val="4098023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Segunda</a:t>
            </a:r>
            <a:r>
              <a:rPr lang="it-IT" b="1" dirty="0"/>
              <a:t> Forma </a:t>
            </a:r>
            <a:r>
              <a:rPr lang="it-IT" b="1" dirty="0" err="1"/>
              <a:t>Normal</a:t>
            </a:r>
            <a:r>
              <a:rPr lang="it-IT" b="1" dirty="0"/>
              <a:t> (2FN)</a:t>
            </a:r>
            <a:endParaRPr lang="it-IT" dirty="0"/>
          </a:p>
        </p:txBody>
      </p:sp>
      <p:sp>
        <p:nvSpPr>
          <p:cNvPr id="3" name="Segnaposto contenuto 2"/>
          <p:cNvSpPr>
            <a:spLocks noGrp="1"/>
          </p:cNvSpPr>
          <p:nvPr>
            <p:ph idx="1"/>
          </p:nvPr>
        </p:nvSpPr>
        <p:spPr>
          <a:xfrm>
            <a:off x="685801" y="1764255"/>
            <a:ext cx="10598971" cy="4830184"/>
          </a:xfrm>
        </p:spPr>
        <p:txBody>
          <a:bodyPr>
            <a:normAutofit fontScale="85000" lnSpcReduction="20000"/>
          </a:bodyPr>
          <a:lstStyle/>
          <a:p>
            <a:r>
              <a:rPr lang="pt-BR" sz="2800" dirty="0"/>
              <a:t>A segunda forma normal assegura que não </a:t>
            </a:r>
            <a:r>
              <a:rPr lang="pt-BR" sz="2800" dirty="0" smtClean="0"/>
              <a:t>existam dependências</a:t>
            </a:r>
            <a:r>
              <a:rPr lang="pt-BR" sz="2800" dirty="0"/>
              <a:t> </a:t>
            </a:r>
            <a:r>
              <a:rPr lang="pt-BR" sz="2800" dirty="0" smtClean="0"/>
              <a:t>funcionalis parcial </a:t>
            </a:r>
            <a:r>
              <a:rPr lang="pt-BR" sz="2800" dirty="0"/>
              <a:t>no modelo de dados. </a:t>
            </a:r>
          </a:p>
          <a:p>
            <a:pPr marL="0" indent="0">
              <a:buNone/>
            </a:pPr>
            <a:endParaRPr lang="pt-BR" sz="2800" dirty="0"/>
          </a:p>
          <a:p>
            <a:r>
              <a:rPr lang="pt-BR" sz="2800" dirty="0"/>
              <a:t>Para aplicarmos a segunda forma formal </a:t>
            </a:r>
            <a:r>
              <a:rPr lang="pt-BR" sz="2800" dirty="0" smtClean="0"/>
              <a:t>a uma </a:t>
            </a:r>
            <a:r>
              <a:rPr lang="pt-BR" sz="2800" dirty="0"/>
              <a:t>tabela  devemos observar se a tabela possui chave primária composta e  verificar se existe alguma coluna com dependência parcial </a:t>
            </a:r>
            <a:r>
              <a:rPr lang="pt-BR" sz="2800" dirty="0" smtClean="0"/>
              <a:t>em relação </a:t>
            </a:r>
            <a:r>
              <a:rPr lang="pt-BR" sz="2800" dirty="0"/>
              <a:t>a alguma coluna da chave primária concatenada.</a:t>
            </a:r>
          </a:p>
          <a:p>
            <a:pPr marL="0" indent="0">
              <a:buNone/>
            </a:pPr>
            <a:r>
              <a:rPr lang="pt-BR" sz="2800" dirty="0"/>
              <a:t> </a:t>
            </a:r>
          </a:p>
          <a:p>
            <a:r>
              <a:rPr lang="pt-BR" sz="2800" dirty="0"/>
              <a:t>A aplicação da segunda forma normal ( 2FN ) sobre a tabela em observação gera novas tabelas, que herdarão a chave parcial e todos os atributos que dependem parcialmente da chave primária, ou seja, </a:t>
            </a:r>
            <a:r>
              <a:rPr lang="pt-BR" sz="2800" u="sng" dirty="0"/>
              <a:t>uma entidade para estar na 2FN não pode ter atributos com dependência funcional parcial em relação à chave primária.</a:t>
            </a:r>
            <a:endParaRPr lang="pt-BR" sz="2800" dirty="0"/>
          </a:p>
          <a:p>
            <a:r>
              <a:rPr lang="pt-BR" dirty="0"/>
              <a:t/>
            </a:r>
            <a:br>
              <a:rPr lang="pt-BR" dirty="0"/>
            </a:br>
            <a:endParaRPr lang="it-IT" dirty="0"/>
          </a:p>
        </p:txBody>
      </p:sp>
    </p:spTree>
    <p:extLst>
      <p:ext uri="{BB962C8B-B14F-4D97-AF65-F5344CB8AC3E}">
        <p14:creationId xmlns:p14="http://schemas.microsoft.com/office/powerpoint/2010/main" val="73805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r>
              <a:rPr lang="pt-BR" dirty="0"/>
              <a:t>Exemplo:</a:t>
            </a:r>
          </a:p>
          <a:p>
            <a:r>
              <a:rPr lang="pt-BR" dirty="0"/>
              <a:t>A entidade </a:t>
            </a:r>
            <a:r>
              <a:rPr lang="pt-BR" dirty="0" smtClean="0"/>
              <a:t>ITEM-FACTURA </a:t>
            </a:r>
            <a:r>
              <a:rPr lang="pt-BR" dirty="0"/>
              <a:t>apresenta uma chave primária concatenada e por observação, notamos que os atributos UNIDADE, DESCRICAO-DO-PRODUTO e VALOR-UNITÁRIO dependem de forma parcial do atributo CODIGO-DOPRODUTO, que faz parte da chave primária.</a:t>
            </a:r>
          </a:p>
          <a:p>
            <a:r>
              <a:rPr lang="pt-BR" dirty="0"/>
              <a:t>Logo, devemos aplicar a 2FN sobre esta entidade. Quando aplicamos a 2FN sobre </a:t>
            </a:r>
            <a:r>
              <a:rPr lang="pt-BR" dirty="0" smtClean="0"/>
              <a:t>ITEM-FACTURA, </a:t>
            </a:r>
            <a:r>
              <a:rPr lang="pt-BR" dirty="0"/>
              <a:t>será criada a entidade PRODUTO que herdará os atributos UNIDADE, DESCRICAO-DO-PRODUTO e VALOR-UNITARIO e terá como chave primária CODIGO-DO-PRODUTO. Imaginem se for preciso </a:t>
            </a:r>
            <a:r>
              <a:rPr lang="pt-BR" dirty="0" smtClean="0"/>
              <a:t>registar um </a:t>
            </a:r>
            <a:r>
              <a:rPr lang="pt-BR" dirty="0"/>
              <a:t>novo produto, sem que o mesmo não possua nenhum item </a:t>
            </a:r>
            <a:r>
              <a:rPr lang="pt-BR" dirty="0" smtClean="0"/>
              <a:t>de factura, </a:t>
            </a:r>
            <a:r>
              <a:rPr lang="pt-BR" dirty="0"/>
              <a:t>como poderia ser feito ?</a:t>
            </a:r>
          </a:p>
          <a:p>
            <a:endParaRPr lang="it-IT" dirty="0"/>
          </a:p>
        </p:txBody>
      </p:sp>
    </p:spTree>
    <p:extLst>
      <p:ext uri="{BB962C8B-B14F-4D97-AF65-F5344CB8AC3E}">
        <p14:creationId xmlns:p14="http://schemas.microsoft.com/office/powerpoint/2010/main" val="289601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5" name="CasellaDiTesto 4"/>
          <p:cNvSpPr txBox="1"/>
          <p:nvPr/>
        </p:nvSpPr>
        <p:spPr>
          <a:xfrm>
            <a:off x="685801" y="2979868"/>
            <a:ext cx="2315583"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800" b="1" dirty="0"/>
              <a:t>Factura</a:t>
            </a:r>
          </a:p>
          <a:p>
            <a:r>
              <a:rPr lang="pt-BR" dirty="0"/>
              <a:t>numero_factura(pk)</a:t>
            </a:r>
          </a:p>
          <a:p>
            <a:r>
              <a:rPr lang="pt-BR" dirty="0"/>
              <a:t>prazo_entrega</a:t>
            </a:r>
          </a:p>
          <a:p>
            <a:r>
              <a:rPr lang="pt-BR" dirty="0"/>
              <a:t>data_factura</a:t>
            </a:r>
          </a:p>
          <a:p>
            <a:r>
              <a:rPr lang="pt-BR" dirty="0"/>
              <a:t>Cliente</a:t>
            </a:r>
          </a:p>
          <a:p>
            <a:r>
              <a:rPr lang="pt-BR" dirty="0"/>
              <a:t>contrinte</a:t>
            </a:r>
          </a:p>
          <a:p>
            <a:r>
              <a:rPr lang="pt-BR" dirty="0"/>
              <a:t>codigo_vendedor</a:t>
            </a:r>
          </a:p>
          <a:p>
            <a:r>
              <a:rPr lang="pt-BR" dirty="0"/>
              <a:t>nome_vendedor</a:t>
            </a:r>
            <a:endParaRPr lang="it-IT" dirty="0"/>
          </a:p>
        </p:txBody>
      </p:sp>
      <p:sp>
        <p:nvSpPr>
          <p:cNvPr id="6" name="CasellaDiTesto 5"/>
          <p:cNvSpPr txBox="1"/>
          <p:nvPr/>
        </p:nvSpPr>
        <p:spPr>
          <a:xfrm>
            <a:off x="4722607" y="3118367"/>
            <a:ext cx="2366683" cy="218521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800" b="1" dirty="0"/>
              <a:t>Item_factura</a:t>
            </a:r>
          </a:p>
          <a:p>
            <a:endParaRPr lang="pt-BR" dirty="0"/>
          </a:p>
          <a:p>
            <a:r>
              <a:rPr lang="pt-BR" dirty="0"/>
              <a:t>numero_factura(pk)</a:t>
            </a:r>
          </a:p>
          <a:p>
            <a:r>
              <a:rPr lang="pt-BR" dirty="0"/>
              <a:t>codigo_produto(pk)</a:t>
            </a:r>
          </a:p>
          <a:p>
            <a:r>
              <a:rPr lang="pt-BR" dirty="0"/>
              <a:t>quantidade_produto</a:t>
            </a:r>
          </a:p>
          <a:p>
            <a:r>
              <a:rPr lang="pt-BR" dirty="0"/>
              <a:t>valor_unitario</a:t>
            </a:r>
          </a:p>
          <a:p>
            <a:r>
              <a:rPr lang="pt-BR" dirty="0"/>
              <a:t>valor_total</a:t>
            </a:r>
            <a:endParaRPr lang="it-IT" dirty="0"/>
          </a:p>
        </p:txBody>
      </p:sp>
      <p:sp>
        <p:nvSpPr>
          <p:cNvPr id="7" name="CasellaDiTesto 6"/>
          <p:cNvSpPr txBox="1"/>
          <p:nvPr/>
        </p:nvSpPr>
        <p:spPr>
          <a:xfrm>
            <a:off x="8810513" y="3287644"/>
            <a:ext cx="2178835" cy="184665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400" b="1" dirty="0"/>
              <a:t>Produto</a:t>
            </a:r>
          </a:p>
          <a:p>
            <a:r>
              <a:rPr lang="pt-BR" dirty="0"/>
              <a:t>codigo_produto (pk)</a:t>
            </a:r>
          </a:p>
          <a:p>
            <a:r>
              <a:rPr lang="pt-BR" dirty="0"/>
              <a:t>unidade</a:t>
            </a:r>
          </a:p>
          <a:p>
            <a:r>
              <a:rPr lang="pt-BR" dirty="0"/>
              <a:t>descricao_produto</a:t>
            </a:r>
          </a:p>
          <a:p>
            <a:r>
              <a:rPr lang="pt-BR" dirty="0"/>
              <a:t>valor_unitario</a:t>
            </a:r>
          </a:p>
          <a:p>
            <a:endParaRPr lang="it-IT" dirty="0"/>
          </a:p>
        </p:txBody>
      </p:sp>
      <p:cxnSp>
        <p:nvCxnSpPr>
          <p:cNvPr id="9" name="Connettore 1 8"/>
          <p:cNvCxnSpPr>
            <a:stCxn id="5" idx="3"/>
            <a:endCxn id="6" idx="1"/>
          </p:cNvCxnSpPr>
          <p:nvPr/>
        </p:nvCxnSpPr>
        <p:spPr>
          <a:xfrm flipV="1">
            <a:off x="3001384" y="4210974"/>
            <a:ext cx="1721223" cy="1"/>
          </a:xfrm>
          <a:prstGeom prst="line">
            <a:avLst/>
          </a:prstGeom>
        </p:spPr>
        <p:style>
          <a:lnRef idx="3">
            <a:schemeClr val="dk1"/>
          </a:lnRef>
          <a:fillRef idx="0">
            <a:schemeClr val="dk1"/>
          </a:fillRef>
          <a:effectRef idx="2">
            <a:schemeClr val="dk1"/>
          </a:effectRef>
          <a:fontRef idx="minor">
            <a:schemeClr val="tx1"/>
          </a:fontRef>
        </p:style>
      </p:cxnSp>
      <p:cxnSp>
        <p:nvCxnSpPr>
          <p:cNvPr id="11" name="Connettore 1 10"/>
          <p:cNvCxnSpPr>
            <a:stCxn id="6" idx="3"/>
            <a:endCxn id="7" idx="1"/>
          </p:cNvCxnSpPr>
          <p:nvPr/>
        </p:nvCxnSpPr>
        <p:spPr>
          <a:xfrm>
            <a:off x="7089290" y="4210974"/>
            <a:ext cx="172122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34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5801" y="351417"/>
            <a:ext cx="10131425" cy="821167"/>
          </a:xfrm>
        </p:spPr>
        <p:txBody>
          <a:bodyPr/>
          <a:lstStyle/>
          <a:p>
            <a:r>
              <a:rPr lang="pt-PT" dirty="0" err="1" smtClean="0"/>
              <a:t>Factura</a:t>
            </a:r>
            <a:endParaRPr lang="it-IT" dirty="0"/>
          </a:p>
        </p:txBody>
      </p:sp>
      <p:sp>
        <p:nvSpPr>
          <p:cNvPr id="3" name="Segnaposto contenuto 2"/>
          <p:cNvSpPr>
            <a:spLocks noGrp="1"/>
          </p:cNvSpPr>
          <p:nvPr>
            <p:ph idx="1"/>
          </p:nvPr>
        </p:nvSpPr>
        <p:spPr>
          <a:xfrm>
            <a:off x="685800" y="1452282"/>
            <a:ext cx="10131425" cy="1710467"/>
          </a:xfrm>
        </p:spPr>
        <p:txBody>
          <a:bodyPr>
            <a:normAutofit/>
          </a:bodyPr>
          <a:lstStyle/>
          <a:p>
            <a:pPr marL="0" indent="0">
              <a:buNone/>
            </a:pPr>
            <a:r>
              <a:rPr lang="pt-BR" b="1" dirty="0">
                <a:solidFill>
                  <a:schemeClr val="bg1"/>
                </a:solidFill>
              </a:rPr>
              <a:t>Código do Vendedor: 1791</a:t>
            </a:r>
          </a:p>
          <a:p>
            <a:pPr marL="0" indent="0">
              <a:buNone/>
            </a:pPr>
            <a:r>
              <a:rPr lang="pt-BR" b="1" dirty="0">
                <a:solidFill>
                  <a:schemeClr val="bg1"/>
                </a:solidFill>
              </a:rPr>
              <a:t>Nome do Vendedor: Aníbal da Silva</a:t>
            </a:r>
          </a:p>
          <a:p>
            <a:pPr marL="0" indent="0">
              <a:buNone/>
            </a:pPr>
            <a:r>
              <a:rPr lang="pt-BR" b="1" dirty="0">
                <a:solidFill>
                  <a:schemeClr val="bg1"/>
                </a:solidFill>
              </a:rPr>
              <a:t>Prazo de Entrega: 20 dias</a:t>
            </a:r>
          </a:p>
          <a:p>
            <a:pPr marL="0" indent="0">
              <a:buNone/>
            </a:pPr>
            <a:r>
              <a:rPr lang="pt-BR" b="1" dirty="0">
                <a:solidFill>
                  <a:schemeClr val="bg1"/>
                </a:solidFill>
              </a:rPr>
              <a:t>Data do Pedido: 01/10/2012</a:t>
            </a:r>
          </a:p>
          <a:p>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1863888155"/>
              </p:ext>
            </p:extLst>
          </p:nvPr>
        </p:nvGraphicFramePr>
        <p:xfrm>
          <a:off x="791639" y="3011044"/>
          <a:ext cx="9611007" cy="3007360"/>
        </p:xfrm>
        <a:graphic>
          <a:graphicData uri="http://schemas.openxmlformats.org/drawingml/2006/table">
            <a:tbl>
              <a:tblPr firstRow="1" bandRow="1">
                <a:tableStyleId>{5C22544A-7EE6-4342-B048-85BDC9FD1C3A}</a:tableStyleId>
              </a:tblPr>
              <a:tblGrid>
                <a:gridCol w="1300441"/>
                <a:gridCol w="1087201"/>
                <a:gridCol w="990910"/>
                <a:gridCol w="990910"/>
                <a:gridCol w="645028"/>
                <a:gridCol w="972215"/>
                <a:gridCol w="1240506"/>
                <a:gridCol w="1065697"/>
                <a:gridCol w="1318099"/>
              </a:tblGrid>
              <a:tr h="370840">
                <a:tc>
                  <a:txBody>
                    <a:bodyPr/>
                    <a:lstStyle/>
                    <a:p>
                      <a:pPr algn="ctr" fontAlgn="t"/>
                      <a:r>
                        <a:rPr lang="it-IT" sz="1100" b="1" dirty="0" err="1" smtClean="0">
                          <a:effectLst/>
                          <a:latin typeface="Verdana, sans-serif"/>
                        </a:rPr>
                        <a:t>numero_factura</a:t>
                      </a:r>
                      <a:endParaRPr lang="it-IT" sz="1100" dirty="0">
                        <a:effectLst/>
                      </a:endParaRPr>
                    </a:p>
                  </a:txBody>
                  <a:tcPr marL="38100" marR="38100" marT="38100" marB="38100"/>
                </a:tc>
                <a:tc>
                  <a:txBody>
                    <a:bodyPr/>
                    <a:lstStyle/>
                    <a:p>
                      <a:pPr algn="ctr" fontAlgn="t"/>
                      <a:r>
                        <a:rPr lang="it-IT" sz="1100" b="1" dirty="0">
                          <a:effectLst/>
                          <a:latin typeface="Verdana, sans-serif"/>
                        </a:rPr>
                        <a:t>Nome do Cliente</a:t>
                      </a:r>
                      <a:endParaRPr lang="it-IT" sz="1100" dirty="0">
                        <a:effectLst/>
                      </a:endParaRPr>
                    </a:p>
                  </a:txBody>
                  <a:tcPr marL="38100" marR="38100" marT="38100" marB="38100"/>
                </a:tc>
                <a:tc>
                  <a:txBody>
                    <a:bodyPr/>
                    <a:lstStyle/>
                    <a:p>
                      <a:pPr algn="ctr" fontAlgn="t"/>
                      <a:r>
                        <a:rPr lang="pt-PT" sz="1100" dirty="0" smtClean="0">
                          <a:effectLst/>
                        </a:rPr>
                        <a:t>Contribuinte</a:t>
                      </a:r>
                      <a:endParaRPr lang="it-IT" sz="1100" dirty="0">
                        <a:effectLst/>
                      </a:endParaRPr>
                    </a:p>
                  </a:txBody>
                  <a:tcPr marL="38100" marR="38100" marT="38100" marB="38100"/>
                </a:tc>
                <a:tc>
                  <a:txBody>
                    <a:bodyPr/>
                    <a:lstStyle/>
                    <a:p>
                      <a:pPr algn="ctr" fontAlgn="t"/>
                      <a:r>
                        <a:rPr lang="it-IT" sz="1100" b="1" dirty="0" err="1">
                          <a:effectLst/>
                          <a:latin typeface="Verdana, sans-serif"/>
                        </a:rPr>
                        <a:t>Código</a:t>
                      </a:r>
                      <a:r>
                        <a:rPr lang="it-IT" sz="1100" b="1" dirty="0">
                          <a:effectLst/>
                          <a:latin typeface="Verdana, sans-serif"/>
                        </a:rPr>
                        <a:t> </a:t>
                      </a:r>
                      <a:r>
                        <a:rPr lang="it-IT" sz="1100" b="1" dirty="0" err="1">
                          <a:effectLst/>
                          <a:latin typeface="Verdana, sans-serif"/>
                        </a:rPr>
                        <a:t>Produto</a:t>
                      </a:r>
                      <a:endParaRPr lang="it-IT" sz="1100" dirty="0">
                        <a:effectLst/>
                      </a:endParaRPr>
                    </a:p>
                  </a:txBody>
                  <a:tcPr marL="38100" marR="38100" marT="38100" marB="38100"/>
                </a:tc>
                <a:tc>
                  <a:txBody>
                    <a:bodyPr/>
                    <a:lstStyle/>
                    <a:p>
                      <a:pPr algn="ctr" fontAlgn="t"/>
                      <a:r>
                        <a:rPr lang="it-IT" sz="1100" b="1" dirty="0" err="1">
                          <a:effectLst/>
                          <a:latin typeface="Verdana, sans-serif"/>
                        </a:rPr>
                        <a:t>Qtde</a:t>
                      </a:r>
                      <a:endParaRPr lang="it-IT" sz="1100" dirty="0">
                        <a:effectLst/>
                      </a:endParaRPr>
                    </a:p>
                  </a:txBody>
                  <a:tcPr marL="38100" marR="38100" marT="38100" marB="38100"/>
                </a:tc>
                <a:tc>
                  <a:txBody>
                    <a:bodyPr/>
                    <a:lstStyle/>
                    <a:p>
                      <a:pPr algn="ctr" fontAlgn="t"/>
                      <a:r>
                        <a:rPr lang="it-IT" sz="1100" b="1" dirty="0" err="1">
                          <a:effectLst/>
                          <a:latin typeface="Verdana, sans-serif"/>
                        </a:rPr>
                        <a:t>Descrição</a:t>
                      </a:r>
                      <a:endParaRPr lang="it-IT" sz="1100" dirty="0">
                        <a:effectLst/>
                      </a:endParaRPr>
                    </a:p>
                  </a:txBody>
                  <a:tcPr marL="38100" marR="38100" marT="38100" marB="38100"/>
                </a:tc>
                <a:tc>
                  <a:txBody>
                    <a:bodyPr/>
                    <a:lstStyle/>
                    <a:p>
                      <a:pPr algn="ctr" fontAlgn="t"/>
                      <a:r>
                        <a:rPr lang="it-IT" sz="1100" b="1" dirty="0">
                          <a:effectLst/>
                          <a:latin typeface="Verdana, sans-serif"/>
                        </a:rPr>
                        <a:t>Valor </a:t>
                      </a:r>
                      <a:r>
                        <a:rPr lang="it-IT" sz="1100" b="1" dirty="0" err="1">
                          <a:effectLst/>
                          <a:latin typeface="Verdana, sans-serif"/>
                        </a:rPr>
                        <a:t>Unitário</a:t>
                      </a:r>
                      <a:endParaRPr lang="it-IT" sz="1100" dirty="0">
                        <a:effectLst/>
                      </a:endParaRPr>
                    </a:p>
                  </a:txBody>
                  <a:tcPr marL="38100" marR="38100" marT="38100" marB="38100"/>
                </a:tc>
                <a:tc>
                  <a:txBody>
                    <a:bodyPr/>
                    <a:lstStyle/>
                    <a:p>
                      <a:pPr algn="ctr" fontAlgn="t"/>
                      <a:r>
                        <a:rPr lang="it-IT" sz="1100" b="1" dirty="0" err="1">
                          <a:effectLst/>
                          <a:latin typeface="Verdana, sans-serif"/>
                        </a:rPr>
                        <a:t>Unidade</a:t>
                      </a:r>
                      <a:endParaRPr lang="it-IT" sz="1100" dirty="0">
                        <a:effectLst/>
                      </a:endParaRPr>
                    </a:p>
                  </a:txBody>
                  <a:tcPr marL="38100" marR="38100" marT="38100" marB="38100"/>
                </a:tc>
                <a:tc>
                  <a:txBody>
                    <a:bodyPr/>
                    <a:lstStyle/>
                    <a:p>
                      <a:pPr algn="ctr" fontAlgn="t"/>
                      <a:r>
                        <a:rPr lang="it-IT" sz="1100" b="1" dirty="0">
                          <a:effectLst/>
                          <a:latin typeface="Verdana, sans-serif"/>
                        </a:rPr>
                        <a:t>Valor Total</a:t>
                      </a:r>
                      <a:endParaRPr lang="it-IT" sz="1100" dirty="0">
                        <a:effectLst/>
                      </a:endParaRPr>
                    </a:p>
                  </a:txBody>
                  <a:tcPr marL="38100" marR="38100" marT="38100" marB="38100"/>
                </a:tc>
              </a:tr>
              <a:tr h="370840">
                <a:tc>
                  <a:txBody>
                    <a:bodyPr/>
                    <a:lstStyle/>
                    <a:p>
                      <a:pPr algn="l" fontAlgn="t"/>
                      <a:r>
                        <a:rPr lang="it-IT">
                          <a:effectLst/>
                          <a:latin typeface="Verdana, sans-serif"/>
                        </a:rPr>
                        <a:t>3445</a:t>
                      </a:r>
                      <a:endParaRPr lang="it-IT">
                        <a:effectLst/>
                      </a:endParaRPr>
                    </a:p>
                  </a:txBody>
                  <a:tcPr marL="38100" marR="38100" marT="38100" marB="38100"/>
                </a:tc>
                <a:tc>
                  <a:txBody>
                    <a:bodyPr/>
                    <a:lstStyle/>
                    <a:p>
                      <a:pPr algn="l" fontAlgn="t"/>
                      <a:r>
                        <a:rPr lang="it-IT">
                          <a:effectLst/>
                          <a:latin typeface="Verdana, sans-serif"/>
                        </a:rPr>
                        <a:t>TCA</a:t>
                      </a:r>
                      <a:endParaRPr lang="it-IT">
                        <a:effectLst/>
                      </a:endParaRPr>
                    </a:p>
                  </a:txBody>
                  <a:tcPr marL="38100" marR="38100" marT="38100" marB="38100"/>
                </a:tc>
                <a:tc>
                  <a:txBody>
                    <a:bodyPr/>
                    <a:lstStyle/>
                    <a:p>
                      <a:pPr algn="r" fontAlgn="t"/>
                      <a:r>
                        <a:rPr lang="pt-PT" dirty="0" smtClean="0">
                          <a:effectLst/>
                        </a:rPr>
                        <a:t>3334</a:t>
                      </a:r>
                      <a:endParaRPr lang="it-IT" dirty="0">
                        <a:effectLst/>
                      </a:endParaRPr>
                    </a:p>
                  </a:txBody>
                  <a:tcPr marL="38100" marR="38100" marT="38100" marB="38100"/>
                </a:tc>
                <a:tc>
                  <a:txBody>
                    <a:bodyPr/>
                    <a:lstStyle/>
                    <a:p>
                      <a:pPr algn="r" fontAlgn="t"/>
                      <a:r>
                        <a:rPr lang="it-IT">
                          <a:effectLst/>
                          <a:latin typeface="Verdana, sans-serif"/>
                        </a:rPr>
                        <a:t>45</a:t>
                      </a:r>
                      <a:endParaRPr lang="it-IT">
                        <a:effectLst/>
                      </a:endParaRPr>
                    </a:p>
                  </a:txBody>
                  <a:tcPr marL="38100" marR="38100" marT="38100" marB="38100"/>
                </a:tc>
                <a:tc>
                  <a:txBody>
                    <a:bodyPr/>
                    <a:lstStyle/>
                    <a:p>
                      <a:pPr algn="r" fontAlgn="t"/>
                      <a:r>
                        <a:rPr lang="it-IT">
                          <a:effectLst/>
                          <a:latin typeface="Verdana, sans-serif"/>
                        </a:rPr>
                        <a:t>20</a:t>
                      </a:r>
                      <a:endParaRPr lang="it-IT">
                        <a:effectLst/>
                      </a:endParaRPr>
                    </a:p>
                  </a:txBody>
                  <a:tcPr marL="38100" marR="38100" marT="38100" marB="38100"/>
                </a:tc>
                <a:tc>
                  <a:txBody>
                    <a:bodyPr/>
                    <a:lstStyle/>
                    <a:p>
                      <a:pPr algn="l" fontAlgn="t"/>
                      <a:r>
                        <a:rPr lang="it-IT">
                          <a:effectLst/>
                          <a:latin typeface="Verdana, sans-serif"/>
                        </a:rPr>
                        <a:t>Álcool</a:t>
                      </a:r>
                      <a:endParaRPr lang="it-IT">
                        <a:effectLst/>
                      </a:endParaRPr>
                    </a:p>
                  </a:txBody>
                  <a:tcPr marL="38100" marR="38100" marT="38100" marB="38100"/>
                </a:tc>
                <a:tc>
                  <a:txBody>
                    <a:bodyPr/>
                    <a:lstStyle/>
                    <a:p>
                      <a:pPr algn="r" fontAlgn="t"/>
                      <a:r>
                        <a:rPr lang="it-IT">
                          <a:effectLst/>
                          <a:latin typeface="Verdana, sans-serif"/>
                        </a:rPr>
                        <a:t>5,00</a:t>
                      </a:r>
                      <a:endParaRPr lang="it-IT">
                        <a:effectLst/>
                      </a:endParaRPr>
                    </a:p>
                  </a:txBody>
                  <a:tcPr marL="38100" marR="38100" marT="38100" marB="38100"/>
                </a:tc>
                <a:tc>
                  <a:txBody>
                    <a:bodyPr/>
                    <a:lstStyle/>
                    <a:p>
                      <a:pPr algn="ctr" fontAlgn="t"/>
                      <a:r>
                        <a:rPr lang="it-IT">
                          <a:effectLst/>
                          <a:latin typeface="Verdana, sans-serif"/>
                        </a:rPr>
                        <a:t>L</a:t>
                      </a:r>
                      <a:endParaRPr lang="it-IT">
                        <a:effectLst/>
                      </a:endParaRPr>
                    </a:p>
                  </a:txBody>
                  <a:tcPr marL="38100" marR="38100" marT="38100" marB="38100"/>
                </a:tc>
                <a:tc>
                  <a:txBody>
                    <a:bodyPr/>
                    <a:lstStyle/>
                    <a:p>
                      <a:pPr algn="r" fontAlgn="t"/>
                      <a:r>
                        <a:rPr lang="it-IT">
                          <a:effectLst/>
                          <a:latin typeface="Verdana, sans-serif"/>
                        </a:rPr>
                        <a:t>100,00</a:t>
                      </a:r>
                      <a:endParaRPr lang="it-IT">
                        <a:effectLst/>
                      </a:endParaRPr>
                    </a:p>
                  </a:txBody>
                  <a:tcPr marL="38100" marR="38100" marT="38100" marB="38100"/>
                </a:tc>
              </a:tr>
              <a:tr h="370840">
                <a:tc>
                  <a:txBody>
                    <a:bodyPr/>
                    <a:lstStyle/>
                    <a:p>
                      <a:pPr algn="l" fontAlgn="t"/>
                      <a:r>
                        <a:rPr lang="it-IT">
                          <a:effectLst/>
                        </a:rPr>
                        <a:t>3446</a:t>
                      </a:r>
                    </a:p>
                  </a:txBody>
                  <a:tcPr marL="38100" marR="38100" marT="38100" marB="38100"/>
                </a:tc>
                <a:tc>
                  <a:txBody>
                    <a:bodyPr/>
                    <a:lstStyle/>
                    <a:p>
                      <a:pPr algn="l" fontAlgn="t"/>
                      <a:r>
                        <a:rPr lang="it-IT">
                          <a:effectLst/>
                        </a:rPr>
                        <a:t>TCA</a:t>
                      </a:r>
                    </a:p>
                  </a:txBody>
                  <a:tcPr marL="38100" marR="38100" marT="38100" marB="38100"/>
                </a:tc>
                <a:tc>
                  <a:txBody>
                    <a:bodyPr/>
                    <a:lstStyle/>
                    <a:p>
                      <a:pPr algn="r" fontAlgn="t"/>
                      <a:r>
                        <a:rPr lang="pt-PT" dirty="0" smtClean="0">
                          <a:effectLst/>
                        </a:rPr>
                        <a:t>3334</a:t>
                      </a:r>
                      <a:endParaRPr lang="it-IT" dirty="0">
                        <a:effectLst/>
                      </a:endParaRPr>
                    </a:p>
                  </a:txBody>
                  <a:tcPr marL="38100" marR="38100" marT="38100" marB="38100"/>
                </a:tc>
                <a:tc>
                  <a:txBody>
                    <a:bodyPr/>
                    <a:lstStyle/>
                    <a:p>
                      <a:pPr algn="r" fontAlgn="t"/>
                      <a:r>
                        <a:rPr lang="it-IT">
                          <a:effectLst/>
                          <a:latin typeface="Verdana, sans-serif"/>
                        </a:rPr>
                        <a:t>130</a:t>
                      </a:r>
                      <a:endParaRPr lang="it-IT">
                        <a:effectLst/>
                      </a:endParaRPr>
                    </a:p>
                  </a:txBody>
                  <a:tcPr marL="38100" marR="38100" marT="38100" marB="38100"/>
                </a:tc>
                <a:tc>
                  <a:txBody>
                    <a:bodyPr/>
                    <a:lstStyle/>
                    <a:p>
                      <a:pPr algn="r" fontAlgn="t"/>
                      <a:r>
                        <a:rPr lang="it-IT">
                          <a:effectLst/>
                          <a:latin typeface="Verdana, sans-serif"/>
                        </a:rPr>
                        <a:t>2</a:t>
                      </a:r>
                      <a:endParaRPr lang="it-IT">
                        <a:effectLst/>
                      </a:endParaRPr>
                    </a:p>
                  </a:txBody>
                  <a:tcPr marL="38100" marR="38100" marT="38100" marB="38100"/>
                </a:tc>
                <a:tc>
                  <a:txBody>
                    <a:bodyPr/>
                    <a:lstStyle/>
                    <a:p>
                      <a:pPr algn="l" fontAlgn="t"/>
                      <a:r>
                        <a:rPr lang="it-IT">
                          <a:effectLst/>
                          <a:latin typeface="Verdana, sans-serif"/>
                        </a:rPr>
                        <a:t>Tecido</a:t>
                      </a:r>
                      <a:endParaRPr lang="it-IT">
                        <a:effectLst/>
                      </a:endParaRPr>
                    </a:p>
                  </a:txBody>
                  <a:tcPr marL="38100" marR="38100" marT="38100" marB="38100"/>
                </a:tc>
                <a:tc>
                  <a:txBody>
                    <a:bodyPr/>
                    <a:lstStyle/>
                    <a:p>
                      <a:pPr algn="r" fontAlgn="t"/>
                      <a:r>
                        <a:rPr lang="it-IT">
                          <a:effectLst/>
                          <a:latin typeface="Verdana, sans-serif"/>
                        </a:rPr>
                        <a:t>20,00</a:t>
                      </a:r>
                      <a:endParaRPr lang="it-IT">
                        <a:effectLst/>
                      </a:endParaRPr>
                    </a:p>
                  </a:txBody>
                  <a:tcPr marL="38100" marR="38100" marT="38100" marB="38100"/>
                </a:tc>
                <a:tc>
                  <a:txBody>
                    <a:bodyPr/>
                    <a:lstStyle/>
                    <a:p>
                      <a:pPr algn="ctr" fontAlgn="t"/>
                      <a:r>
                        <a:rPr lang="it-IT">
                          <a:effectLst/>
                          <a:latin typeface="Verdana, sans-serif"/>
                        </a:rPr>
                        <a:t>M</a:t>
                      </a:r>
                      <a:endParaRPr lang="it-IT">
                        <a:effectLst/>
                      </a:endParaRPr>
                    </a:p>
                  </a:txBody>
                  <a:tcPr marL="38100" marR="38100" marT="38100" marB="38100"/>
                </a:tc>
                <a:tc>
                  <a:txBody>
                    <a:bodyPr/>
                    <a:lstStyle/>
                    <a:p>
                      <a:pPr algn="r" fontAlgn="t"/>
                      <a:r>
                        <a:rPr lang="it-IT">
                          <a:effectLst/>
                          <a:latin typeface="Verdana, sans-serif"/>
                        </a:rPr>
                        <a:t>40,00</a:t>
                      </a:r>
                      <a:endParaRPr lang="it-IT">
                        <a:effectLst/>
                      </a:endParaRPr>
                    </a:p>
                  </a:txBody>
                  <a:tcPr marL="38100" marR="38100" marT="38100" marB="38100"/>
                </a:tc>
              </a:tr>
              <a:tr h="370840">
                <a:tc>
                  <a:txBody>
                    <a:bodyPr/>
                    <a:lstStyle/>
                    <a:p>
                      <a:pPr algn="l" fontAlgn="t"/>
                      <a:r>
                        <a:rPr lang="it-IT">
                          <a:effectLst/>
                        </a:rPr>
                        <a:t>3446</a:t>
                      </a:r>
                    </a:p>
                  </a:txBody>
                  <a:tcPr marL="38100" marR="38100" marT="38100" marB="38100"/>
                </a:tc>
                <a:tc>
                  <a:txBody>
                    <a:bodyPr/>
                    <a:lstStyle/>
                    <a:p>
                      <a:pPr algn="l" fontAlgn="t"/>
                      <a:r>
                        <a:rPr lang="it-IT">
                          <a:effectLst/>
                        </a:rPr>
                        <a:t>TCA</a:t>
                      </a:r>
                    </a:p>
                  </a:txBody>
                  <a:tcPr marL="38100" marR="38100" marT="38100" marB="38100"/>
                </a:tc>
                <a:tc>
                  <a:txBody>
                    <a:bodyPr/>
                    <a:lstStyle/>
                    <a:p>
                      <a:pPr algn="r" fontAlgn="t"/>
                      <a:r>
                        <a:rPr lang="pt-PT" dirty="0" smtClean="0">
                          <a:effectLst/>
                        </a:rPr>
                        <a:t>3334</a:t>
                      </a:r>
                      <a:endParaRPr lang="it-IT" dirty="0">
                        <a:effectLst/>
                      </a:endParaRPr>
                    </a:p>
                  </a:txBody>
                  <a:tcPr marL="38100" marR="38100" marT="38100" marB="38100"/>
                </a:tc>
                <a:tc>
                  <a:txBody>
                    <a:bodyPr/>
                    <a:lstStyle/>
                    <a:p>
                      <a:pPr algn="r" fontAlgn="t"/>
                      <a:r>
                        <a:rPr lang="it-IT">
                          <a:effectLst/>
                          <a:latin typeface="Verdana, sans-serif"/>
                        </a:rPr>
                        <a:t>35</a:t>
                      </a:r>
                      <a:endParaRPr lang="it-IT">
                        <a:effectLst/>
                      </a:endParaRPr>
                    </a:p>
                  </a:txBody>
                  <a:tcPr marL="38100" marR="38100" marT="38100" marB="38100"/>
                </a:tc>
                <a:tc>
                  <a:txBody>
                    <a:bodyPr/>
                    <a:lstStyle/>
                    <a:p>
                      <a:pPr algn="r" fontAlgn="t"/>
                      <a:r>
                        <a:rPr lang="it-IT">
                          <a:effectLst/>
                          <a:latin typeface="Verdana, sans-serif"/>
                        </a:rPr>
                        <a:t>30</a:t>
                      </a:r>
                      <a:endParaRPr lang="it-IT">
                        <a:effectLst/>
                      </a:endParaRPr>
                    </a:p>
                  </a:txBody>
                  <a:tcPr marL="38100" marR="38100" marT="38100" marB="38100"/>
                </a:tc>
                <a:tc>
                  <a:txBody>
                    <a:bodyPr/>
                    <a:lstStyle/>
                    <a:p>
                      <a:pPr algn="l" fontAlgn="t"/>
                      <a:r>
                        <a:rPr lang="it-IT">
                          <a:effectLst/>
                          <a:latin typeface="Verdana, sans-serif"/>
                        </a:rPr>
                        <a:t>Farinha</a:t>
                      </a:r>
                      <a:endParaRPr lang="it-IT">
                        <a:effectLst/>
                      </a:endParaRPr>
                    </a:p>
                  </a:txBody>
                  <a:tcPr marL="38100" marR="38100" marT="38100" marB="38100"/>
                </a:tc>
                <a:tc>
                  <a:txBody>
                    <a:bodyPr/>
                    <a:lstStyle/>
                    <a:p>
                      <a:pPr algn="r" fontAlgn="t"/>
                      <a:r>
                        <a:rPr lang="it-IT">
                          <a:effectLst/>
                          <a:latin typeface="Verdana, sans-serif"/>
                        </a:rPr>
                        <a:t>1,00</a:t>
                      </a:r>
                      <a:endParaRPr lang="it-IT">
                        <a:effectLst/>
                      </a:endParaRPr>
                    </a:p>
                  </a:txBody>
                  <a:tcPr marL="38100" marR="38100" marT="38100" marB="38100"/>
                </a:tc>
                <a:tc>
                  <a:txBody>
                    <a:bodyPr/>
                    <a:lstStyle/>
                    <a:p>
                      <a:pPr algn="ctr" fontAlgn="t"/>
                      <a:r>
                        <a:rPr lang="it-IT">
                          <a:effectLst/>
                          <a:latin typeface="Verdana, sans-serif"/>
                        </a:rPr>
                        <a:t>KG</a:t>
                      </a:r>
                      <a:endParaRPr lang="it-IT">
                        <a:effectLst/>
                      </a:endParaRPr>
                    </a:p>
                  </a:txBody>
                  <a:tcPr marL="38100" marR="38100" marT="38100" marB="38100"/>
                </a:tc>
                <a:tc>
                  <a:txBody>
                    <a:bodyPr/>
                    <a:lstStyle/>
                    <a:p>
                      <a:pPr algn="r" fontAlgn="t"/>
                      <a:r>
                        <a:rPr lang="it-IT">
                          <a:effectLst/>
                          <a:latin typeface="Verdana, sans-serif"/>
                        </a:rPr>
                        <a:t>30,00</a:t>
                      </a:r>
                      <a:endParaRPr lang="it-IT">
                        <a:effectLst/>
                      </a:endParaRPr>
                    </a:p>
                  </a:txBody>
                  <a:tcPr marL="38100" marR="38100" marT="38100" marB="38100"/>
                </a:tc>
              </a:tr>
              <a:tr h="370840">
                <a:tc>
                  <a:txBody>
                    <a:bodyPr/>
                    <a:lstStyle/>
                    <a:p>
                      <a:pPr algn="l" fontAlgn="t"/>
                      <a:r>
                        <a:rPr lang="it-IT">
                          <a:effectLst/>
                          <a:latin typeface="Verdana, sans-serif"/>
                        </a:rPr>
                        <a:t>9756</a:t>
                      </a:r>
                      <a:endParaRPr lang="it-IT">
                        <a:effectLst/>
                      </a:endParaRPr>
                    </a:p>
                  </a:txBody>
                  <a:tcPr marL="38100" marR="38100" marT="38100" marB="38100"/>
                </a:tc>
                <a:tc>
                  <a:txBody>
                    <a:bodyPr/>
                    <a:lstStyle/>
                    <a:p>
                      <a:pPr algn="l" fontAlgn="t"/>
                      <a:r>
                        <a:rPr lang="it-IT">
                          <a:effectLst/>
                          <a:latin typeface="Verdana, sans-serif"/>
                        </a:rPr>
                        <a:t>HTZ</a:t>
                      </a:r>
                      <a:endParaRPr lang="it-IT">
                        <a:effectLst/>
                      </a:endParaRPr>
                    </a:p>
                  </a:txBody>
                  <a:tcPr marL="38100" marR="38100" marT="38100" marB="38100"/>
                </a:tc>
                <a:tc>
                  <a:txBody>
                    <a:bodyPr/>
                    <a:lstStyle/>
                    <a:p>
                      <a:pPr algn="r" fontAlgn="t"/>
                      <a:r>
                        <a:rPr lang="pt-PT" dirty="0" smtClean="0">
                          <a:effectLst/>
                        </a:rPr>
                        <a:t>4443</a:t>
                      </a:r>
                      <a:endParaRPr lang="it-IT" dirty="0">
                        <a:effectLst/>
                      </a:endParaRPr>
                    </a:p>
                  </a:txBody>
                  <a:tcPr marL="38100" marR="38100" marT="38100" marB="38100"/>
                </a:tc>
                <a:tc>
                  <a:txBody>
                    <a:bodyPr/>
                    <a:lstStyle/>
                    <a:p>
                      <a:pPr algn="r" fontAlgn="t"/>
                      <a:r>
                        <a:rPr lang="it-IT">
                          <a:effectLst/>
                          <a:latin typeface="Verdana, sans-serif"/>
                        </a:rPr>
                        <a:t>35</a:t>
                      </a:r>
                      <a:endParaRPr lang="it-IT">
                        <a:effectLst/>
                      </a:endParaRPr>
                    </a:p>
                  </a:txBody>
                  <a:tcPr marL="38100" marR="38100" marT="38100" marB="38100"/>
                </a:tc>
                <a:tc>
                  <a:txBody>
                    <a:bodyPr/>
                    <a:lstStyle/>
                    <a:p>
                      <a:pPr algn="r" fontAlgn="t"/>
                      <a:r>
                        <a:rPr lang="it-IT">
                          <a:effectLst/>
                          <a:latin typeface="Verdana, sans-serif"/>
                        </a:rPr>
                        <a:t>20</a:t>
                      </a:r>
                      <a:endParaRPr lang="it-IT">
                        <a:effectLst/>
                      </a:endParaRPr>
                    </a:p>
                  </a:txBody>
                  <a:tcPr marL="38100" marR="38100" marT="38100" marB="38100"/>
                </a:tc>
                <a:tc>
                  <a:txBody>
                    <a:bodyPr/>
                    <a:lstStyle/>
                    <a:p>
                      <a:pPr algn="l" fontAlgn="t"/>
                      <a:r>
                        <a:rPr lang="it-IT">
                          <a:effectLst/>
                          <a:latin typeface="Verdana, sans-serif"/>
                        </a:rPr>
                        <a:t>Farinha</a:t>
                      </a:r>
                      <a:endParaRPr lang="it-IT">
                        <a:effectLst/>
                      </a:endParaRPr>
                    </a:p>
                  </a:txBody>
                  <a:tcPr marL="38100" marR="38100" marT="38100" marB="38100"/>
                </a:tc>
                <a:tc>
                  <a:txBody>
                    <a:bodyPr/>
                    <a:lstStyle/>
                    <a:p>
                      <a:pPr algn="r" fontAlgn="t"/>
                      <a:r>
                        <a:rPr lang="it-IT">
                          <a:effectLst/>
                          <a:latin typeface="Verdana, sans-serif"/>
                        </a:rPr>
                        <a:t>1,00</a:t>
                      </a:r>
                      <a:endParaRPr lang="it-IT">
                        <a:effectLst/>
                      </a:endParaRPr>
                    </a:p>
                  </a:txBody>
                  <a:tcPr marL="38100" marR="38100" marT="38100" marB="38100"/>
                </a:tc>
                <a:tc>
                  <a:txBody>
                    <a:bodyPr/>
                    <a:lstStyle/>
                    <a:p>
                      <a:pPr algn="ctr" fontAlgn="t"/>
                      <a:r>
                        <a:rPr lang="it-IT">
                          <a:effectLst/>
                          <a:latin typeface="Verdana, sans-serif"/>
                        </a:rPr>
                        <a:t>KG</a:t>
                      </a:r>
                      <a:endParaRPr lang="it-IT">
                        <a:effectLst/>
                      </a:endParaRPr>
                    </a:p>
                  </a:txBody>
                  <a:tcPr marL="38100" marR="38100" marT="38100" marB="38100"/>
                </a:tc>
                <a:tc>
                  <a:txBody>
                    <a:bodyPr/>
                    <a:lstStyle/>
                    <a:p>
                      <a:pPr algn="r" fontAlgn="t"/>
                      <a:r>
                        <a:rPr lang="it-IT">
                          <a:effectLst/>
                          <a:latin typeface="Verdana, sans-serif"/>
                        </a:rPr>
                        <a:t>20,00</a:t>
                      </a:r>
                      <a:endParaRPr lang="it-IT">
                        <a:effectLst/>
                      </a:endParaRPr>
                    </a:p>
                  </a:txBody>
                  <a:tcPr marL="38100" marR="38100" marT="38100" marB="38100"/>
                </a:tc>
              </a:tr>
              <a:tr h="370840">
                <a:tc>
                  <a:txBody>
                    <a:bodyPr/>
                    <a:lstStyle/>
                    <a:p>
                      <a:pPr algn="l" fontAlgn="t"/>
                      <a:r>
                        <a:rPr lang="it-IT">
                          <a:effectLst/>
                        </a:rPr>
                        <a:t>9756</a:t>
                      </a:r>
                    </a:p>
                  </a:txBody>
                  <a:tcPr marL="38100" marR="38100" marT="38100" marB="38100"/>
                </a:tc>
                <a:tc>
                  <a:txBody>
                    <a:bodyPr/>
                    <a:lstStyle/>
                    <a:p>
                      <a:pPr algn="l" fontAlgn="t"/>
                      <a:r>
                        <a:rPr lang="it-IT">
                          <a:effectLst/>
                        </a:rPr>
                        <a:t>HTZ</a:t>
                      </a:r>
                    </a:p>
                  </a:txBody>
                  <a:tcPr marL="38100" marR="38100" marT="38100" marB="38100"/>
                </a:tc>
                <a:tc>
                  <a:txBody>
                    <a:bodyPr/>
                    <a:lstStyle/>
                    <a:p>
                      <a:pPr algn="r" fontAlgn="t"/>
                      <a:r>
                        <a:rPr lang="pt-PT" dirty="0" smtClean="0">
                          <a:effectLst/>
                        </a:rPr>
                        <a:t>4443</a:t>
                      </a:r>
                      <a:endParaRPr lang="it-IT" dirty="0">
                        <a:effectLst/>
                      </a:endParaRPr>
                    </a:p>
                  </a:txBody>
                  <a:tcPr marL="38100" marR="38100" marT="38100" marB="38100"/>
                </a:tc>
                <a:tc>
                  <a:txBody>
                    <a:bodyPr/>
                    <a:lstStyle/>
                    <a:p>
                      <a:pPr algn="r" fontAlgn="t"/>
                      <a:r>
                        <a:rPr lang="it-IT">
                          <a:effectLst/>
                          <a:latin typeface="Verdana, sans-serif"/>
                        </a:rPr>
                        <a:t>90</a:t>
                      </a:r>
                      <a:endParaRPr lang="it-IT">
                        <a:effectLst/>
                      </a:endParaRPr>
                    </a:p>
                  </a:txBody>
                  <a:tcPr marL="38100" marR="38100" marT="38100" marB="38100"/>
                </a:tc>
                <a:tc>
                  <a:txBody>
                    <a:bodyPr/>
                    <a:lstStyle/>
                    <a:p>
                      <a:pPr algn="r" fontAlgn="t"/>
                      <a:r>
                        <a:rPr lang="it-IT">
                          <a:effectLst/>
                          <a:latin typeface="Verdana, sans-serif"/>
                        </a:rPr>
                        <a:t>60</a:t>
                      </a:r>
                      <a:endParaRPr lang="it-IT">
                        <a:effectLst/>
                      </a:endParaRPr>
                    </a:p>
                  </a:txBody>
                  <a:tcPr marL="38100" marR="38100" marT="38100" marB="38100"/>
                </a:tc>
                <a:tc>
                  <a:txBody>
                    <a:bodyPr/>
                    <a:lstStyle/>
                    <a:p>
                      <a:pPr algn="l" fontAlgn="t"/>
                      <a:r>
                        <a:rPr lang="it-IT">
                          <a:effectLst/>
                          <a:latin typeface="Verdana, sans-serif"/>
                        </a:rPr>
                        <a:t>Cola</a:t>
                      </a:r>
                      <a:endParaRPr lang="it-IT">
                        <a:effectLst/>
                      </a:endParaRPr>
                    </a:p>
                  </a:txBody>
                  <a:tcPr marL="38100" marR="38100" marT="38100" marB="38100"/>
                </a:tc>
                <a:tc>
                  <a:txBody>
                    <a:bodyPr/>
                    <a:lstStyle/>
                    <a:p>
                      <a:pPr algn="r" fontAlgn="t"/>
                      <a:r>
                        <a:rPr lang="it-IT">
                          <a:effectLst/>
                          <a:latin typeface="Verdana, sans-serif"/>
                        </a:rPr>
                        <a:t>3,00</a:t>
                      </a:r>
                      <a:endParaRPr lang="it-IT">
                        <a:effectLst/>
                      </a:endParaRPr>
                    </a:p>
                  </a:txBody>
                  <a:tcPr marL="38100" marR="38100" marT="38100" marB="38100"/>
                </a:tc>
                <a:tc>
                  <a:txBody>
                    <a:bodyPr/>
                    <a:lstStyle/>
                    <a:p>
                      <a:pPr algn="ctr" fontAlgn="t"/>
                      <a:r>
                        <a:rPr lang="it-IT">
                          <a:effectLst/>
                          <a:latin typeface="Verdana, sans-serif"/>
                        </a:rPr>
                        <a:t>L</a:t>
                      </a:r>
                      <a:endParaRPr lang="it-IT">
                        <a:effectLst/>
                      </a:endParaRPr>
                    </a:p>
                  </a:txBody>
                  <a:tcPr marL="38100" marR="38100" marT="38100" marB="38100"/>
                </a:tc>
                <a:tc>
                  <a:txBody>
                    <a:bodyPr/>
                    <a:lstStyle/>
                    <a:p>
                      <a:pPr algn="r" fontAlgn="t"/>
                      <a:r>
                        <a:rPr lang="it-IT">
                          <a:effectLst/>
                          <a:latin typeface="Verdana, sans-serif"/>
                        </a:rPr>
                        <a:t>180,00</a:t>
                      </a:r>
                      <a:endParaRPr lang="it-IT">
                        <a:effectLst/>
                      </a:endParaRPr>
                    </a:p>
                  </a:txBody>
                  <a:tcPr marL="38100" marR="38100" marT="38100" marB="38100"/>
                </a:tc>
              </a:tr>
              <a:tr h="370840">
                <a:tc>
                  <a:txBody>
                    <a:bodyPr/>
                    <a:lstStyle/>
                    <a:p>
                      <a:pPr algn="l" fontAlgn="t"/>
                      <a:r>
                        <a:rPr lang="it-IT">
                          <a:effectLst/>
                          <a:latin typeface="Verdana, sans-serif"/>
                        </a:rPr>
                        <a:t>2610</a:t>
                      </a:r>
                      <a:endParaRPr lang="it-IT">
                        <a:effectLst/>
                      </a:endParaRPr>
                    </a:p>
                  </a:txBody>
                  <a:tcPr marL="38100" marR="38100" marT="38100" marB="38100"/>
                </a:tc>
                <a:tc>
                  <a:txBody>
                    <a:bodyPr/>
                    <a:lstStyle/>
                    <a:p>
                      <a:pPr algn="l" fontAlgn="t"/>
                      <a:r>
                        <a:rPr lang="it-IT">
                          <a:effectLst/>
                          <a:latin typeface="Verdana, sans-serif"/>
                        </a:rPr>
                        <a:t>LOPES</a:t>
                      </a:r>
                      <a:endParaRPr lang="it-IT">
                        <a:effectLst/>
                      </a:endParaRPr>
                    </a:p>
                  </a:txBody>
                  <a:tcPr marL="38100" marR="38100" marT="38100" marB="38100"/>
                </a:tc>
                <a:tc>
                  <a:txBody>
                    <a:bodyPr/>
                    <a:lstStyle/>
                    <a:p>
                      <a:pPr algn="r" fontAlgn="t"/>
                      <a:r>
                        <a:rPr lang="pt-PT" dirty="0" smtClean="0">
                          <a:effectLst/>
                        </a:rPr>
                        <a:t>5566</a:t>
                      </a:r>
                      <a:endParaRPr lang="it-IT" dirty="0">
                        <a:effectLst/>
                      </a:endParaRPr>
                    </a:p>
                  </a:txBody>
                  <a:tcPr marL="38100" marR="38100" marT="38100" marB="38100"/>
                </a:tc>
                <a:tc>
                  <a:txBody>
                    <a:bodyPr/>
                    <a:lstStyle/>
                    <a:p>
                      <a:pPr algn="r" fontAlgn="t"/>
                      <a:r>
                        <a:rPr lang="it-IT">
                          <a:effectLst/>
                          <a:latin typeface="Verdana, sans-serif"/>
                        </a:rPr>
                        <a:t>78</a:t>
                      </a:r>
                      <a:endParaRPr lang="it-IT">
                        <a:effectLst/>
                      </a:endParaRPr>
                    </a:p>
                  </a:txBody>
                  <a:tcPr marL="38100" marR="38100" marT="38100" marB="38100"/>
                </a:tc>
                <a:tc>
                  <a:txBody>
                    <a:bodyPr/>
                    <a:lstStyle/>
                    <a:p>
                      <a:pPr algn="r" fontAlgn="t"/>
                      <a:r>
                        <a:rPr lang="it-IT">
                          <a:effectLst/>
                          <a:latin typeface="Verdana, sans-serif"/>
                        </a:rPr>
                        <a:t>50</a:t>
                      </a:r>
                      <a:endParaRPr lang="it-IT">
                        <a:effectLst/>
                      </a:endParaRPr>
                    </a:p>
                  </a:txBody>
                  <a:tcPr marL="38100" marR="38100" marT="38100" marB="38100"/>
                </a:tc>
                <a:tc>
                  <a:txBody>
                    <a:bodyPr/>
                    <a:lstStyle/>
                    <a:p>
                      <a:pPr algn="l" fontAlgn="t"/>
                      <a:r>
                        <a:rPr lang="it-IT">
                          <a:effectLst/>
                          <a:latin typeface="Verdana, sans-serif"/>
                        </a:rPr>
                        <a:t>Cimento</a:t>
                      </a:r>
                      <a:endParaRPr lang="it-IT">
                        <a:effectLst/>
                      </a:endParaRPr>
                    </a:p>
                  </a:txBody>
                  <a:tcPr marL="38100" marR="38100" marT="38100" marB="38100"/>
                </a:tc>
                <a:tc>
                  <a:txBody>
                    <a:bodyPr/>
                    <a:lstStyle/>
                    <a:p>
                      <a:pPr algn="r" fontAlgn="t"/>
                      <a:r>
                        <a:rPr lang="it-IT">
                          <a:effectLst/>
                          <a:latin typeface="Verdana, sans-serif"/>
                        </a:rPr>
                        <a:t>30,00</a:t>
                      </a:r>
                      <a:endParaRPr lang="it-IT">
                        <a:effectLst/>
                      </a:endParaRPr>
                    </a:p>
                  </a:txBody>
                  <a:tcPr marL="38100" marR="38100" marT="38100" marB="38100"/>
                </a:tc>
                <a:tc>
                  <a:txBody>
                    <a:bodyPr/>
                    <a:lstStyle/>
                    <a:p>
                      <a:pPr algn="ctr" fontAlgn="t"/>
                      <a:r>
                        <a:rPr lang="it-IT">
                          <a:effectLst/>
                          <a:latin typeface="Verdana, sans-serif"/>
                        </a:rPr>
                        <a:t>KG</a:t>
                      </a:r>
                      <a:endParaRPr lang="it-IT">
                        <a:effectLst/>
                      </a:endParaRPr>
                    </a:p>
                  </a:txBody>
                  <a:tcPr marL="38100" marR="38100" marT="38100" marB="38100"/>
                </a:tc>
                <a:tc>
                  <a:txBody>
                    <a:bodyPr/>
                    <a:lstStyle/>
                    <a:p>
                      <a:pPr algn="r" fontAlgn="t"/>
                      <a:r>
                        <a:rPr lang="it-IT">
                          <a:effectLst/>
                          <a:latin typeface="Verdana, sans-serif"/>
                        </a:rPr>
                        <a:t>1500,00</a:t>
                      </a:r>
                      <a:endParaRPr lang="it-IT">
                        <a:effectLst/>
                      </a:endParaRPr>
                    </a:p>
                  </a:txBody>
                  <a:tcPr marL="38100" marR="38100" marT="38100" marB="38100"/>
                </a:tc>
              </a:tr>
              <a:tr h="370840">
                <a:tc>
                  <a:txBody>
                    <a:bodyPr/>
                    <a:lstStyle/>
                    <a:p>
                      <a:pPr algn="just" fontAlgn="t"/>
                      <a:r>
                        <a:rPr lang="it-IT">
                          <a:effectLst/>
                          <a:latin typeface="Verdana" panose="020B0604030504040204" pitchFamily="34" charset="0"/>
                        </a:rPr>
                        <a:t>2610</a:t>
                      </a:r>
                      <a:endParaRPr lang="it-IT">
                        <a:effectLst/>
                      </a:endParaRPr>
                    </a:p>
                  </a:txBody>
                  <a:tcPr marL="38100" marR="38100" marT="38100" marB="38100"/>
                </a:tc>
                <a:tc>
                  <a:txBody>
                    <a:bodyPr/>
                    <a:lstStyle/>
                    <a:p>
                      <a:pPr algn="just" fontAlgn="t"/>
                      <a:r>
                        <a:rPr lang="it-IT">
                          <a:effectLst/>
                          <a:latin typeface="Verdana" panose="020B0604030504040204" pitchFamily="34" charset="0"/>
                        </a:rPr>
                        <a:t>LOPES</a:t>
                      </a:r>
                      <a:endParaRPr lang="it-IT">
                        <a:effectLst/>
                      </a:endParaRPr>
                    </a:p>
                  </a:txBody>
                  <a:tcPr marL="38100" marR="38100" marT="38100" marB="38100"/>
                </a:tc>
                <a:tc>
                  <a:txBody>
                    <a:bodyPr/>
                    <a:lstStyle/>
                    <a:p>
                      <a:pPr algn="r" fontAlgn="t"/>
                      <a:r>
                        <a:rPr lang="pt-PT" dirty="0" smtClean="0">
                          <a:effectLst/>
                        </a:rPr>
                        <a:t>5566</a:t>
                      </a:r>
                      <a:endParaRPr lang="it-IT" dirty="0">
                        <a:effectLst/>
                      </a:endParaRPr>
                    </a:p>
                  </a:txBody>
                  <a:tcPr marL="38100" marR="38100" marT="38100" marB="38100"/>
                </a:tc>
                <a:tc>
                  <a:txBody>
                    <a:bodyPr/>
                    <a:lstStyle/>
                    <a:p>
                      <a:pPr algn="r" fontAlgn="t"/>
                      <a:r>
                        <a:rPr lang="it-IT" dirty="0">
                          <a:effectLst/>
                          <a:latin typeface="Verdana, sans-serif"/>
                        </a:rPr>
                        <a:t>45</a:t>
                      </a:r>
                      <a:endParaRPr lang="it-IT" dirty="0">
                        <a:effectLst/>
                      </a:endParaRPr>
                    </a:p>
                  </a:txBody>
                  <a:tcPr marL="38100" marR="38100" marT="38100" marB="38100"/>
                </a:tc>
                <a:tc>
                  <a:txBody>
                    <a:bodyPr/>
                    <a:lstStyle/>
                    <a:p>
                      <a:pPr algn="r" fontAlgn="t"/>
                      <a:r>
                        <a:rPr lang="it-IT">
                          <a:effectLst/>
                          <a:latin typeface="Verdana, sans-serif"/>
                        </a:rPr>
                        <a:t>50</a:t>
                      </a:r>
                      <a:endParaRPr lang="it-IT">
                        <a:effectLst/>
                      </a:endParaRPr>
                    </a:p>
                  </a:txBody>
                  <a:tcPr marL="38100" marR="38100" marT="38100" marB="38100"/>
                </a:tc>
                <a:tc>
                  <a:txBody>
                    <a:bodyPr/>
                    <a:lstStyle/>
                    <a:p>
                      <a:pPr algn="l" fontAlgn="t"/>
                      <a:r>
                        <a:rPr lang="it-IT">
                          <a:effectLst/>
                          <a:latin typeface="Verdana, sans-serif"/>
                        </a:rPr>
                        <a:t>Álcool</a:t>
                      </a:r>
                      <a:endParaRPr lang="it-IT">
                        <a:effectLst/>
                      </a:endParaRPr>
                    </a:p>
                  </a:txBody>
                  <a:tcPr marL="38100" marR="38100" marT="38100" marB="38100"/>
                </a:tc>
                <a:tc>
                  <a:txBody>
                    <a:bodyPr/>
                    <a:lstStyle/>
                    <a:p>
                      <a:pPr algn="r" fontAlgn="t"/>
                      <a:r>
                        <a:rPr lang="it-IT">
                          <a:effectLst/>
                          <a:latin typeface="Verdana, sans-serif"/>
                        </a:rPr>
                        <a:t>5,00</a:t>
                      </a:r>
                      <a:endParaRPr lang="it-IT">
                        <a:effectLst/>
                      </a:endParaRPr>
                    </a:p>
                  </a:txBody>
                  <a:tcPr marL="38100" marR="38100" marT="38100" marB="38100"/>
                </a:tc>
                <a:tc>
                  <a:txBody>
                    <a:bodyPr/>
                    <a:lstStyle/>
                    <a:p>
                      <a:pPr algn="ctr" fontAlgn="t"/>
                      <a:r>
                        <a:rPr lang="it-IT">
                          <a:effectLst/>
                          <a:latin typeface="Verdana, sans-serif"/>
                        </a:rPr>
                        <a:t>L</a:t>
                      </a:r>
                      <a:endParaRPr lang="it-IT">
                        <a:effectLst/>
                      </a:endParaRPr>
                    </a:p>
                  </a:txBody>
                  <a:tcPr marL="38100" marR="38100" marT="38100" marB="38100"/>
                </a:tc>
                <a:tc>
                  <a:txBody>
                    <a:bodyPr/>
                    <a:lstStyle/>
                    <a:p>
                      <a:pPr algn="r" fontAlgn="t"/>
                      <a:r>
                        <a:rPr lang="it-IT" dirty="0">
                          <a:effectLst/>
                          <a:latin typeface="Verdana, sans-serif"/>
                        </a:rPr>
                        <a:t>250,0</a:t>
                      </a:r>
                      <a:endParaRPr lang="it-IT" dirty="0">
                        <a:effectLst/>
                      </a:endParaRPr>
                    </a:p>
                  </a:txBody>
                  <a:tcPr marL="38100" marR="38100" marT="38100" marB="38100"/>
                </a:tc>
              </a:tr>
            </a:tbl>
          </a:graphicData>
        </a:graphic>
      </p:graphicFrame>
      <p:sp>
        <p:nvSpPr>
          <p:cNvPr id="5" name="Rettangolo arrotondato 4"/>
          <p:cNvSpPr/>
          <p:nvPr/>
        </p:nvSpPr>
        <p:spPr>
          <a:xfrm>
            <a:off x="279699" y="96819"/>
            <a:ext cx="10682343" cy="67611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68097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pt-BR" b="1" dirty="0"/>
              <a:t>Terceira Forma Normal (3FN)</a:t>
            </a:r>
            <a:r>
              <a:rPr lang="pt-BR" dirty="0"/>
              <a:t/>
            </a:r>
            <a:br>
              <a:rPr lang="pt-BR" dirty="0"/>
            </a:br>
            <a:endParaRPr lang="it-IT" dirty="0"/>
          </a:p>
        </p:txBody>
      </p:sp>
      <p:sp>
        <p:nvSpPr>
          <p:cNvPr id="3" name="Segnaposto contenuto 2"/>
          <p:cNvSpPr>
            <a:spLocks noGrp="1"/>
          </p:cNvSpPr>
          <p:nvPr>
            <p:ph idx="1"/>
          </p:nvPr>
        </p:nvSpPr>
        <p:spPr>
          <a:xfrm>
            <a:off x="685801" y="2142067"/>
            <a:ext cx="10131425" cy="4398582"/>
          </a:xfrm>
        </p:spPr>
        <p:txBody>
          <a:bodyPr/>
          <a:lstStyle/>
          <a:p>
            <a:r>
              <a:rPr lang="pt-BR" sz="2400" dirty="0" smtClean="0"/>
              <a:t>A </a:t>
            </a:r>
            <a:r>
              <a:rPr lang="pt-BR" sz="2400" dirty="0"/>
              <a:t>terceira forma normal assegura que nenhuma tabela do modelo relacional possui atributos com dependência transitiva. </a:t>
            </a:r>
          </a:p>
          <a:p>
            <a:r>
              <a:rPr lang="pt-BR" sz="2400" dirty="0"/>
              <a:t>Uma tabela está na 3FN se nenhuma coluna possui dependência transitiva em relação a outra coluna que não participe da chave primária. </a:t>
            </a:r>
            <a:endParaRPr lang="pt-BR" sz="2400" dirty="0" smtClean="0"/>
          </a:p>
          <a:p>
            <a:r>
              <a:rPr lang="pt-BR" sz="2400" dirty="0" smtClean="0"/>
              <a:t>Ao </a:t>
            </a:r>
            <a:r>
              <a:rPr lang="pt-BR" sz="2400" dirty="0"/>
              <a:t>retirarmos a dependência funcional transitiva, devemos criar uma nova entidade que contenha as colunas que dependem transitivamente de outra coluna que não faz parte da chave primária. </a:t>
            </a:r>
            <a:endParaRPr lang="pt-BR" sz="2400" dirty="0" smtClean="0"/>
          </a:p>
          <a:p>
            <a:r>
              <a:rPr lang="pt-BR" sz="2400" dirty="0" smtClean="0"/>
              <a:t>A </a:t>
            </a:r>
            <a:r>
              <a:rPr lang="pt-BR" sz="2400" dirty="0"/>
              <a:t>chave primária desta nova tabela </a:t>
            </a:r>
            <a:r>
              <a:rPr lang="pt-BR" sz="2400" dirty="0" smtClean="0"/>
              <a:t>será a </a:t>
            </a:r>
            <a:r>
              <a:rPr lang="pt-BR" sz="2400" dirty="0"/>
              <a:t>coluna que causou esta </a:t>
            </a:r>
            <a:r>
              <a:rPr lang="pt-BR" sz="2400" dirty="0" smtClean="0"/>
              <a:t>dependência transitiva</a:t>
            </a:r>
            <a:endParaRPr lang="pt-BR" sz="2400" dirty="0"/>
          </a:p>
          <a:p>
            <a:endParaRPr lang="it-IT" dirty="0"/>
          </a:p>
        </p:txBody>
      </p:sp>
    </p:spTree>
    <p:extLst>
      <p:ext uri="{BB962C8B-B14F-4D97-AF65-F5344CB8AC3E}">
        <p14:creationId xmlns:p14="http://schemas.microsoft.com/office/powerpoint/2010/main" val="3173929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pt-BR" b="1" dirty="0"/>
              <a:t>Terceira Forma Normal (3FN)</a:t>
            </a:r>
            <a:endParaRPr lang="it-IT" dirty="0"/>
          </a:p>
        </p:txBody>
      </p:sp>
      <p:sp>
        <p:nvSpPr>
          <p:cNvPr id="3" name="Segnaposto contenuto 2"/>
          <p:cNvSpPr>
            <a:spLocks noGrp="1"/>
          </p:cNvSpPr>
          <p:nvPr>
            <p:ph idx="1"/>
          </p:nvPr>
        </p:nvSpPr>
        <p:spPr>
          <a:xfrm>
            <a:off x="685801" y="1818043"/>
            <a:ext cx="10131425" cy="4367604"/>
          </a:xfrm>
        </p:spPr>
        <p:txBody>
          <a:bodyPr>
            <a:noAutofit/>
          </a:bodyPr>
          <a:lstStyle/>
          <a:p>
            <a:r>
              <a:rPr lang="pt-BR" sz="2400" dirty="0"/>
              <a:t>Além de não conter colunas com dependência funcional transitiva, as tabelas na 3FN não devem conter colunas derivados que sejam o resultado de algum cálculo sobre </a:t>
            </a:r>
            <a:r>
              <a:rPr lang="pt-BR" sz="2400" dirty="0" smtClean="0"/>
              <a:t>outra </a:t>
            </a:r>
            <a:r>
              <a:rPr lang="pt-BR" sz="2400" dirty="0"/>
              <a:t>coluna, o que de certa forma pode ser entendido como uma dependência funcional transitiva. </a:t>
            </a:r>
          </a:p>
          <a:p>
            <a:pPr marL="0" indent="0">
              <a:buNone/>
            </a:pPr>
            <a:endParaRPr lang="pt-BR" sz="2400" dirty="0"/>
          </a:p>
          <a:p>
            <a:r>
              <a:rPr lang="pt-BR" sz="2400" dirty="0"/>
              <a:t>Toda coluna derivada a partir de outra coluna deve ser retirada do modelo dados. O mesmo é válido para colunas que representam cálculos realizados com base </a:t>
            </a:r>
            <a:r>
              <a:rPr lang="pt-BR" sz="2400" dirty="0"/>
              <a:t>n</a:t>
            </a:r>
            <a:r>
              <a:rPr lang="pt-BR" sz="2400" dirty="0" smtClean="0"/>
              <a:t>outras </a:t>
            </a:r>
            <a:r>
              <a:rPr lang="pt-BR" sz="2400" dirty="0"/>
              <a:t>colunas da tabela.</a:t>
            </a:r>
          </a:p>
          <a:p>
            <a:endParaRPr lang="it-IT" sz="2400" dirty="0"/>
          </a:p>
        </p:txBody>
      </p:sp>
    </p:spTree>
    <p:extLst>
      <p:ext uri="{BB962C8B-B14F-4D97-AF65-F5344CB8AC3E}">
        <p14:creationId xmlns:p14="http://schemas.microsoft.com/office/powerpoint/2010/main" val="133593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Observação</a:t>
            </a:r>
            <a:r>
              <a:rPr lang="it-IT" b="1" dirty="0"/>
              <a:t> importante:</a:t>
            </a:r>
            <a:endParaRPr lang="it-IT" dirty="0"/>
          </a:p>
        </p:txBody>
      </p:sp>
      <p:sp>
        <p:nvSpPr>
          <p:cNvPr id="3" name="Segnaposto contenuto 2"/>
          <p:cNvSpPr>
            <a:spLocks noGrp="1"/>
          </p:cNvSpPr>
          <p:nvPr>
            <p:ph idx="1"/>
          </p:nvPr>
        </p:nvSpPr>
        <p:spPr/>
        <p:txBody>
          <a:bodyPr>
            <a:normAutofit/>
          </a:bodyPr>
          <a:lstStyle/>
          <a:p>
            <a:r>
              <a:rPr lang="pt-BR" sz="2400" dirty="0"/>
              <a:t>Porém este é um conceito </a:t>
            </a:r>
            <a:r>
              <a:rPr lang="pt-BR" sz="2400" dirty="0" smtClean="0"/>
              <a:t>que deve </a:t>
            </a:r>
            <a:r>
              <a:rPr lang="pt-BR" sz="2400" dirty="0"/>
              <a:t>ser analisado com calma. Em muitos sistemas de informação existe a necessidade de se armazenar o resultado de cálculos, totais e valores consolidados. Sobretudo, em sistemas </a:t>
            </a:r>
            <a:r>
              <a:rPr lang="pt-BR" sz="2400" dirty="0" smtClean="0"/>
              <a:t>de gestão ( </a:t>
            </a:r>
            <a:r>
              <a:rPr lang="pt-BR" sz="2400" dirty="0"/>
              <a:t>SIG ) e sistemas de apoio a tomada de decisão ( SAD ).</a:t>
            </a:r>
            <a:endParaRPr lang="it-IT" sz="2400" dirty="0"/>
          </a:p>
        </p:txBody>
      </p:sp>
    </p:spTree>
    <p:extLst>
      <p:ext uri="{BB962C8B-B14F-4D97-AF65-F5344CB8AC3E}">
        <p14:creationId xmlns:p14="http://schemas.microsoft.com/office/powerpoint/2010/main" val="184619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pt-PT" dirty="0" smtClean="0"/>
              <a:t>Exemplo</a:t>
            </a:r>
            <a:endParaRPr lang="it-IT" dirty="0"/>
          </a:p>
        </p:txBody>
      </p:sp>
      <p:sp>
        <p:nvSpPr>
          <p:cNvPr id="3" name="Segnaposto contenuto 2"/>
          <p:cNvSpPr>
            <a:spLocks noGrp="1"/>
          </p:cNvSpPr>
          <p:nvPr>
            <p:ph idx="1"/>
          </p:nvPr>
        </p:nvSpPr>
        <p:spPr>
          <a:xfrm>
            <a:off x="685801" y="2142067"/>
            <a:ext cx="10131425" cy="4409340"/>
          </a:xfrm>
        </p:spPr>
        <p:txBody>
          <a:bodyPr>
            <a:normAutofit/>
          </a:bodyPr>
          <a:lstStyle/>
          <a:p>
            <a:r>
              <a:rPr lang="pt-BR" sz="2000" dirty="0"/>
              <a:t>Na tabela </a:t>
            </a:r>
            <a:r>
              <a:rPr lang="pt-BR" sz="2000" dirty="0" smtClean="0"/>
              <a:t>FACTURA, </a:t>
            </a:r>
            <a:r>
              <a:rPr lang="pt-BR" sz="2000" dirty="0"/>
              <a:t>a coluna VALOR-TOTAL é calculada a partir do produto entre as colunas PREÇO-UNITÁRIO e QUANTIDADE. Desta forma, VALOR-TOTAL depende tanto de PREÇO-UNITÁRIO quanto de QUANTIDADE o que constitui uma dependência funcional transitiva. Para eliminar essa anomalia devemos remover esta coluna da tabela.</a:t>
            </a:r>
          </a:p>
          <a:p>
            <a:r>
              <a:rPr lang="pt-BR" sz="2000" dirty="0"/>
              <a:t/>
            </a:r>
            <a:br>
              <a:rPr lang="pt-BR" sz="2000" dirty="0"/>
            </a:br>
            <a:r>
              <a:rPr lang="pt-BR" sz="2000" dirty="0"/>
              <a:t>Um outro exemplo, ainda na tabela </a:t>
            </a:r>
            <a:r>
              <a:rPr lang="pt-BR" sz="2000" dirty="0" smtClean="0"/>
              <a:t>FACTURA, </a:t>
            </a:r>
            <a:r>
              <a:rPr lang="pt-BR" sz="2000" dirty="0"/>
              <a:t>podemos observar que a coluna NOME-DO-VENDEDOR depende transitivamente da coluna CODIGO-DO-VENDEDOR que não pertence a chave primária. Para eliminarmos esta anomalia devemos criar a tabela VENDEDOR </a:t>
            </a:r>
            <a:r>
              <a:rPr lang="pt-BR" sz="2000" dirty="0" smtClean="0"/>
              <a:t>com as suas </a:t>
            </a:r>
            <a:r>
              <a:rPr lang="pt-BR" sz="2000" dirty="0"/>
              <a:t>colunas. Da mesma forma e pelo mesmo motivo, também criaremos a tabela CLIENTE com </a:t>
            </a:r>
            <a:r>
              <a:rPr lang="pt-BR" sz="2000" dirty="0" smtClean="0"/>
              <a:t>as suas </a:t>
            </a:r>
            <a:r>
              <a:rPr lang="pt-BR" sz="2000" dirty="0"/>
              <a:t>colunas, cada tabela com seu assunto especifico.</a:t>
            </a:r>
          </a:p>
          <a:p>
            <a:r>
              <a:rPr lang="pt-BR" dirty="0"/>
              <a:t/>
            </a:r>
            <a:br>
              <a:rPr lang="pt-BR" dirty="0"/>
            </a:br>
            <a:endParaRPr lang="it-IT" dirty="0"/>
          </a:p>
        </p:txBody>
      </p:sp>
    </p:spTree>
    <p:extLst>
      <p:ext uri="{BB962C8B-B14F-4D97-AF65-F5344CB8AC3E}">
        <p14:creationId xmlns:p14="http://schemas.microsoft.com/office/powerpoint/2010/main" val="1517764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pt-BR" dirty="0" smtClean="0"/>
              <a:t>Assim fica </a:t>
            </a:r>
            <a:r>
              <a:rPr lang="pt-BR" dirty="0"/>
              <a:t>o modelo relacional após o processo de normalização das </a:t>
            </a:r>
            <a:r>
              <a:rPr lang="pt-BR" dirty="0" smtClean="0"/>
              <a:t>tabelas</a:t>
            </a:r>
            <a:r>
              <a:rPr lang="pt-BR" dirty="0"/>
              <a:t/>
            </a:r>
            <a:br>
              <a:rPr lang="pt-BR" dirty="0"/>
            </a:br>
            <a:endParaRPr lang="it-IT" dirty="0"/>
          </a:p>
        </p:txBody>
      </p:sp>
      <p:sp>
        <p:nvSpPr>
          <p:cNvPr id="4" name="CasellaDiTesto 3"/>
          <p:cNvSpPr txBox="1"/>
          <p:nvPr/>
        </p:nvSpPr>
        <p:spPr>
          <a:xfrm>
            <a:off x="268941" y="2528047"/>
            <a:ext cx="2398955" cy="12926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t-IT" sz="2400" b="1" dirty="0"/>
              <a:t>Vendedor</a:t>
            </a:r>
          </a:p>
          <a:p>
            <a:r>
              <a:rPr lang="it-IT" dirty="0"/>
              <a:t>codigo_vendedor(</a:t>
            </a:r>
            <a:r>
              <a:rPr lang="it-IT" dirty="0" err="1"/>
              <a:t>pk</a:t>
            </a:r>
            <a:r>
              <a:rPr lang="it-IT" dirty="0"/>
              <a:t>)</a:t>
            </a:r>
          </a:p>
          <a:p>
            <a:r>
              <a:rPr lang="it-IT" dirty="0"/>
              <a:t>nome_vendedor</a:t>
            </a:r>
          </a:p>
          <a:p>
            <a:endParaRPr lang="it-IT" dirty="0"/>
          </a:p>
        </p:txBody>
      </p:sp>
      <p:sp>
        <p:nvSpPr>
          <p:cNvPr id="7" name="CasellaDiTesto 6"/>
          <p:cNvSpPr txBox="1"/>
          <p:nvPr/>
        </p:nvSpPr>
        <p:spPr>
          <a:xfrm>
            <a:off x="3420932" y="2251049"/>
            <a:ext cx="2926080"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400" b="1" dirty="0"/>
              <a:t>Cliente</a:t>
            </a:r>
          </a:p>
          <a:p>
            <a:r>
              <a:rPr lang="pt-BR" dirty="0"/>
              <a:t>numero_contribuinte(pk)</a:t>
            </a:r>
          </a:p>
          <a:p>
            <a:r>
              <a:rPr lang="pt-BR" dirty="0"/>
              <a:t>nome_cliente</a:t>
            </a:r>
          </a:p>
          <a:p>
            <a:r>
              <a:rPr lang="pt-BR" dirty="0"/>
              <a:t>endereco</a:t>
            </a:r>
          </a:p>
          <a:p>
            <a:r>
              <a:rPr lang="pt-BR" dirty="0"/>
              <a:t>cidade</a:t>
            </a:r>
            <a:endParaRPr lang="it-IT" dirty="0"/>
          </a:p>
        </p:txBody>
      </p:sp>
      <p:sp>
        <p:nvSpPr>
          <p:cNvPr id="8" name="CasellaDiTesto 7"/>
          <p:cNvSpPr txBox="1"/>
          <p:nvPr/>
        </p:nvSpPr>
        <p:spPr>
          <a:xfrm>
            <a:off x="462579" y="4528969"/>
            <a:ext cx="3281082" cy="184665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400" b="1" dirty="0"/>
              <a:t>Factura</a:t>
            </a:r>
          </a:p>
          <a:p>
            <a:r>
              <a:rPr lang="pt-BR" dirty="0"/>
              <a:t>numero_factura(pk)</a:t>
            </a:r>
          </a:p>
          <a:p>
            <a:r>
              <a:rPr lang="pt-BR" dirty="0"/>
              <a:t>prazo_entrega</a:t>
            </a:r>
          </a:p>
          <a:p>
            <a:r>
              <a:rPr lang="pt-BR" dirty="0"/>
              <a:t>data_factura</a:t>
            </a:r>
          </a:p>
          <a:p>
            <a:r>
              <a:rPr lang="pt-BR" dirty="0"/>
              <a:t>numero_contribuinte(sk)</a:t>
            </a:r>
          </a:p>
          <a:p>
            <a:r>
              <a:rPr lang="pt-BR" dirty="0"/>
              <a:t>codigo_vendedor(sk)</a:t>
            </a:r>
            <a:endParaRPr lang="it-IT" dirty="0"/>
          </a:p>
        </p:txBody>
      </p:sp>
      <p:sp>
        <p:nvSpPr>
          <p:cNvPr id="9" name="CasellaDiTesto 8"/>
          <p:cNvSpPr txBox="1"/>
          <p:nvPr/>
        </p:nvSpPr>
        <p:spPr>
          <a:xfrm>
            <a:off x="5282005" y="4528969"/>
            <a:ext cx="2700169" cy="184665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400" b="1" dirty="0"/>
              <a:t>Item_factura</a:t>
            </a:r>
          </a:p>
          <a:p>
            <a:r>
              <a:rPr lang="pt-BR" dirty="0"/>
              <a:t>numero_factura(pk)</a:t>
            </a:r>
          </a:p>
          <a:p>
            <a:r>
              <a:rPr lang="pt-BR" dirty="0"/>
              <a:t>codigo_produto(pk)</a:t>
            </a:r>
          </a:p>
          <a:p>
            <a:r>
              <a:rPr lang="pt-BR" dirty="0"/>
              <a:t>quantidade_produto</a:t>
            </a:r>
          </a:p>
          <a:p>
            <a:r>
              <a:rPr lang="pt-BR" dirty="0"/>
              <a:t>valor_unitario</a:t>
            </a:r>
          </a:p>
          <a:p>
            <a:r>
              <a:rPr lang="pt-BR" dirty="0"/>
              <a:t>valor_total</a:t>
            </a:r>
            <a:endParaRPr lang="it-IT" dirty="0"/>
          </a:p>
        </p:txBody>
      </p:sp>
      <p:sp>
        <p:nvSpPr>
          <p:cNvPr id="10" name="CasellaDiTesto 9"/>
          <p:cNvSpPr txBox="1"/>
          <p:nvPr/>
        </p:nvSpPr>
        <p:spPr>
          <a:xfrm>
            <a:off x="9025666" y="4528969"/>
            <a:ext cx="2506532" cy="184665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400" b="1" dirty="0"/>
              <a:t>Produto</a:t>
            </a:r>
          </a:p>
          <a:p>
            <a:r>
              <a:rPr lang="pt-BR" dirty="0"/>
              <a:t>codigo_produto (pk)</a:t>
            </a:r>
          </a:p>
          <a:p>
            <a:r>
              <a:rPr lang="pt-BR" dirty="0"/>
              <a:t>unidade</a:t>
            </a:r>
          </a:p>
          <a:p>
            <a:r>
              <a:rPr lang="pt-BR" dirty="0"/>
              <a:t>descricao_produto</a:t>
            </a:r>
          </a:p>
          <a:p>
            <a:r>
              <a:rPr lang="pt-BR" dirty="0"/>
              <a:t>valor_unitario</a:t>
            </a:r>
          </a:p>
          <a:p>
            <a:endParaRPr lang="it-IT" dirty="0"/>
          </a:p>
        </p:txBody>
      </p:sp>
      <p:cxnSp>
        <p:nvCxnSpPr>
          <p:cNvPr id="12" name="Connettore 1 11"/>
          <p:cNvCxnSpPr>
            <a:stCxn id="7" idx="2"/>
            <a:endCxn id="8" idx="0"/>
          </p:cNvCxnSpPr>
          <p:nvPr/>
        </p:nvCxnSpPr>
        <p:spPr>
          <a:xfrm flipH="1">
            <a:off x="2103120" y="3820709"/>
            <a:ext cx="2780852" cy="708260"/>
          </a:xfrm>
          <a:prstGeom prst="line">
            <a:avLst/>
          </a:prstGeom>
        </p:spPr>
        <p:style>
          <a:lnRef idx="3">
            <a:schemeClr val="dk1"/>
          </a:lnRef>
          <a:fillRef idx="0">
            <a:schemeClr val="dk1"/>
          </a:fillRef>
          <a:effectRef idx="2">
            <a:schemeClr val="dk1"/>
          </a:effectRef>
          <a:fontRef idx="minor">
            <a:schemeClr val="tx1"/>
          </a:fontRef>
        </p:style>
      </p:cxnSp>
      <p:cxnSp>
        <p:nvCxnSpPr>
          <p:cNvPr id="16" name="Connettore 1 15"/>
          <p:cNvCxnSpPr>
            <a:stCxn id="4" idx="2"/>
            <a:endCxn id="8" idx="0"/>
          </p:cNvCxnSpPr>
          <p:nvPr/>
        </p:nvCxnSpPr>
        <p:spPr>
          <a:xfrm>
            <a:off x="1468419" y="3820709"/>
            <a:ext cx="634701" cy="708260"/>
          </a:xfrm>
          <a:prstGeom prst="line">
            <a:avLst/>
          </a:prstGeom>
        </p:spPr>
        <p:style>
          <a:lnRef idx="3">
            <a:schemeClr val="dk1"/>
          </a:lnRef>
          <a:fillRef idx="0">
            <a:schemeClr val="dk1"/>
          </a:fillRef>
          <a:effectRef idx="2">
            <a:schemeClr val="dk1"/>
          </a:effectRef>
          <a:fontRef idx="minor">
            <a:schemeClr val="tx1"/>
          </a:fontRef>
        </p:style>
      </p:cxnSp>
      <p:cxnSp>
        <p:nvCxnSpPr>
          <p:cNvPr id="19" name="Connettore 1 18"/>
          <p:cNvCxnSpPr>
            <a:stCxn id="8" idx="3"/>
            <a:endCxn id="9" idx="1"/>
          </p:cNvCxnSpPr>
          <p:nvPr/>
        </p:nvCxnSpPr>
        <p:spPr>
          <a:xfrm>
            <a:off x="3743661" y="5452299"/>
            <a:ext cx="1538344" cy="0"/>
          </a:xfrm>
          <a:prstGeom prst="line">
            <a:avLst/>
          </a:prstGeom>
        </p:spPr>
        <p:style>
          <a:lnRef idx="3">
            <a:schemeClr val="dk1"/>
          </a:lnRef>
          <a:fillRef idx="0">
            <a:schemeClr val="dk1"/>
          </a:fillRef>
          <a:effectRef idx="2">
            <a:schemeClr val="dk1"/>
          </a:effectRef>
          <a:fontRef idx="minor">
            <a:schemeClr val="tx1"/>
          </a:fontRef>
        </p:style>
      </p:cxnSp>
      <p:cxnSp>
        <p:nvCxnSpPr>
          <p:cNvPr id="21" name="Connettore 1 20"/>
          <p:cNvCxnSpPr>
            <a:stCxn id="9" idx="3"/>
            <a:endCxn id="10" idx="1"/>
          </p:cNvCxnSpPr>
          <p:nvPr/>
        </p:nvCxnSpPr>
        <p:spPr>
          <a:xfrm>
            <a:off x="7982174" y="5452299"/>
            <a:ext cx="104349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37089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normAutofit/>
          </a:bodyPr>
          <a:lstStyle/>
          <a:p>
            <a:pPr marL="0" indent="0" algn="ctr">
              <a:buNone/>
            </a:pPr>
            <a:r>
              <a:rPr lang="pt-PT" sz="8800" dirty="0" smtClean="0"/>
              <a:t>Obrigado</a:t>
            </a:r>
            <a:endParaRPr lang="it-IT" sz="8800" dirty="0"/>
          </a:p>
        </p:txBody>
      </p:sp>
    </p:spTree>
    <p:extLst>
      <p:ext uri="{BB962C8B-B14F-4D97-AF65-F5344CB8AC3E}">
        <p14:creationId xmlns:p14="http://schemas.microsoft.com/office/powerpoint/2010/main" val="398492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normAutofit/>
          </a:bodyPr>
          <a:lstStyle/>
          <a:p>
            <a:r>
              <a:rPr lang="pt-BR" sz="3200" dirty="0"/>
              <a:t>Vamos considerar que, através do mapeamento do modelo lógigo para o modelo relacional, uma tabela foi derivada da entidade formada com os dados presentes neste documento, tendo a tabela a seguinte estrutura:</a:t>
            </a:r>
            <a:endParaRPr lang="it-IT" sz="3200" dirty="0"/>
          </a:p>
        </p:txBody>
      </p:sp>
    </p:spTree>
    <p:extLst>
      <p:ext uri="{BB962C8B-B14F-4D97-AF65-F5344CB8AC3E}">
        <p14:creationId xmlns:p14="http://schemas.microsoft.com/office/powerpoint/2010/main" val="2631619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85802" y="1839557"/>
            <a:ext cx="5091054" cy="3162749"/>
          </a:xfrm>
        </p:spPr>
        <p:txBody>
          <a:bodyPr>
            <a:normAutofit fontScale="92500" lnSpcReduction="10000"/>
          </a:bodyPr>
          <a:lstStyle/>
          <a:p>
            <a:r>
              <a:rPr lang="pt-BR" sz="2400" dirty="0" smtClean="0"/>
              <a:t>Número da factura</a:t>
            </a:r>
            <a:endParaRPr lang="pt-BR" sz="2400" dirty="0"/>
          </a:p>
          <a:p>
            <a:r>
              <a:rPr lang="pt-BR" sz="2400" dirty="0"/>
              <a:t>Prazo de Entrega</a:t>
            </a:r>
          </a:p>
          <a:p>
            <a:r>
              <a:rPr lang="pt-BR" sz="2400" dirty="0"/>
              <a:t>Data do Pedido</a:t>
            </a:r>
          </a:p>
          <a:p>
            <a:r>
              <a:rPr lang="pt-BR" sz="2400" dirty="0"/>
              <a:t>Nome do </a:t>
            </a:r>
            <a:r>
              <a:rPr lang="pt-BR" sz="2400" dirty="0" smtClean="0"/>
              <a:t>Cliente</a:t>
            </a:r>
          </a:p>
          <a:p>
            <a:r>
              <a:rPr lang="pt-BR" sz="2400" dirty="0" smtClean="0"/>
              <a:t>Numero contribuinte</a:t>
            </a:r>
            <a:endParaRPr lang="pt-BR" sz="2400" dirty="0"/>
          </a:p>
          <a:p>
            <a:r>
              <a:rPr lang="pt-BR" sz="2400" dirty="0" smtClean="0"/>
              <a:t>Código </a:t>
            </a:r>
            <a:r>
              <a:rPr lang="pt-BR" sz="2400" dirty="0"/>
              <a:t>do Produto (*)</a:t>
            </a:r>
          </a:p>
          <a:p>
            <a:r>
              <a:rPr lang="pt-BR" sz="2400" dirty="0"/>
              <a:t>Unidade (*)</a:t>
            </a:r>
          </a:p>
          <a:p>
            <a:endParaRPr lang="pt-PT" sz="2400" dirty="0" smtClean="0"/>
          </a:p>
        </p:txBody>
      </p:sp>
      <p:sp>
        <p:nvSpPr>
          <p:cNvPr id="4" name="Segnaposto contenuto 2"/>
          <p:cNvSpPr txBox="1">
            <a:spLocks/>
          </p:cNvSpPr>
          <p:nvPr/>
        </p:nvSpPr>
        <p:spPr>
          <a:xfrm>
            <a:off x="5637008" y="1328574"/>
            <a:ext cx="4951206" cy="377055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pt-BR" sz="2400" dirty="0" smtClean="0"/>
              <a:t>Quantidade do Produto (*)</a:t>
            </a:r>
          </a:p>
          <a:p>
            <a:r>
              <a:rPr lang="pt-BR" sz="2400" dirty="0" smtClean="0"/>
              <a:t>Descrição do Produto (*)</a:t>
            </a:r>
          </a:p>
          <a:p>
            <a:r>
              <a:rPr lang="pt-BR" sz="2400" dirty="0" smtClean="0"/>
              <a:t>Valor unitário do produto (*)</a:t>
            </a:r>
          </a:p>
          <a:p>
            <a:r>
              <a:rPr lang="pt-BR" sz="2400" dirty="0" smtClean="0"/>
              <a:t>Valor total (*)</a:t>
            </a:r>
          </a:p>
          <a:p>
            <a:r>
              <a:rPr lang="pt-BR" sz="2400" dirty="0" smtClean="0"/>
              <a:t>Código do Vendedor</a:t>
            </a:r>
          </a:p>
          <a:p>
            <a:r>
              <a:rPr lang="pt-BR" sz="2400" dirty="0" smtClean="0"/>
              <a:t>Nome do Vendedor</a:t>
            </a:r>
          </a:p>
          <a:p>
            <a:endParaRPr lang="pt-PT" sz="2400" dirty="0" smtClean="0"/>
          </a:p>
        </p:txBody>
      </p:sp>
      <p:sp>
        <p:nvSpPr>
          <p:cNvPr id="6" name="CasellaDiTesto 5"/>
          <p:cNvSpPr txBox="1"/>
          <p:nvPr/>
        </p:nvSpPr>
        <p:spPr>
          <a:xfrm>
            <a:off x="1000461" y="5389581"/>
            <a:ext cx="10209007" cy="861774"/>
          </a:xfrm>
          <a:prstGeom prst="rect">
            <a:avLst/>
          </a:prstGeom>
          <a:noFill/>
        </p:spPr>
        <p:txBody>
          <a:bodyPr wrap="square" rtlCol="0">
            <a:spAutoFit/>
          </a:bodyPr>
          <a:lstStyle/>
          <a:p>
            <a:pPr algn="ctr"/>
            <a:r>
              <a:rPr lang="pt-BR" sz="3200" dirty="0"/>
              <a:t>(*) Atributos que se repetem no documento</a:t>
            </a:r>
            <a:endParaRPr lang="it-IT" sz="3200" dirty="0"/>
          </a:p>
          <a:p>
            <a:endParaRPr lang="it-IT" dirty="0"/>
          </a:p>
        </p:txBody>
      </p:sp>
      <p:sp>
        <p:nvSpPr>
          <p:cNvPr id="7" name="CasellaDiTesto 6"/>
          <p:cNvSpPr txBox="1"/>
          <p:nvPr/>
        </p:nvSpPr>
        <p:spPr>
          <a:xfrm>
            <a:off x="1097280" y="527125"/>
            <a:ext cx="9490934" cy="646331"/>
          </a:xfrm>
          <a:prstGeom prst="rect">
            <a:avLst/>
          </a:prstGeom>
          <a:noFill/>
        </p:spPr>
        <p:txBody>
          <a:bodyPr wrap="square" rtlCol="0">
            <a:spAutoFit/>
          </a:bodyPr>
          <a:lstStyle/>
          <a:p>
            <a:pPr algn="ctr"/>
            <a:r>
              <a:rPr lang="it-IT" sz="3600" b="1" dirty="0" err="1"/>
              <a:t>Colunas</a:t>
            </a:r>
            <a:r>
              <a:rPr lang="it-IT" sz="3600" b="1" dirty="0"/>
              <a:t> da </a:t>
            </a:r>
            <a:r>
              <a:rPr lang="it-IT" sz="3600" b="1" dirty="0" err="1" smtClean="0"/>
              <a:t>Tabela</a:t>
            </a:r>
            <a:r>
              <a:rPr lang="it-IT" sz="3600" b="1" dirty="0" smtClean="0"/>
              <a:t> </a:t>
            </a:r>
            <a:r>
              <a:rPr lang="it-IT" sz="3600" b="1" dirty="0" err="1" smtClean="0"/>
              <a:t>Factura</a:t>
            </a:r>
            <a:endParaRPr lang="it-IT" b="1" dirty="0"/>
          </a:p>
        </p:txBody>
      </p:sp>
    </p:spTree>
    <p:extLst>
      <p:ext uri="{BB962C8B-B14F-4D97-AF65-F5344CB8AC3E}">
        <p14:creationId xmlns:p14="http://schemas.microsoft.com/office/powerpoint/2010/main" val="2281846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85801" y="215153"/>
            <a:ext cx="10131425" cy="6002767"/>
          </a:xfrm>
        </p:spPr>
        <p:txBody>
          <a:bodyPr>
            <a:normAutofit fontScale="70000" lnSpcReduction="20000"/>
          </a:bodyPr>
          <a:lstStyle/>
          <a:p>
            <a:r>
              <a:rPr lang="pt-BR" sz="3600" dirty="0"/>
              <a:t>Caso esta entidade fosse implementada como uma tabela </a:t>
            </a:r>
            <a:r>
              <a:rPr lang="pt-BR" sz="3600" dirty="0" smtClean="0"/>
              <a:t>numa base </a:t>
            </a:r>
            <a:r>
              <a:rPr lang="pt-BR" sz="3600" dirty="0"/>
              <a:t>de dados, as seguintes anomalias iriam aparecer</a:t>
            </a:r>
            <a:r>
              <a:rPr lang="pt-BR" sz="3600" dirty="0" smtClean="0"/>
              <a:t>:</a:t>
            </a:r>
          </a:p>
          <a:p>
            <a:endParaRPr lang="pt-BR" sz="3600" dirty="0" smtClean="0"/>
          </a:p>
          <a:p>
            <a:pPr lvl="1">
              <a:buFont typeface="Wingdings" panose="05000000000000000000" pitchFamily="2" charset="2"/>
              <a:buChar char="§"/>
            </a:pPr>
            <a:r>
              <a:rPr lang="pt-BR" sz="3400" dirty="0"/>
              <a:t>Anomalia de inclusão: ao ser incluído um novo cliente, o mesmo tem que estar relacionado a uma venda obrigatoriamente; Ao ser </a:t>
            </a:r>
            <a:r>
              <a:rPr lang="pt-BR" sz="3400" dirty="0" smtClean="0"/>
              <a:t>registada </a:t>
            </a:r>
            <a:r>
              <a:rPr lang="pt-BR" sz="3400" dirty="0"/>
              <a:t>uma nova venda, o mesmo cliente deverá ser </a:t>
            </a:r>
            <a:r>
              <a:rPr lang="pt-BR" sz="3400" dirty="0" smtClean="0"/>
              <a:t>registado novamente</a:t>
            </a:r>
            <a:r>
              <a:rPr lang="pt-BR" sz="3400" dirty="0"/>
              <a:t>;</a:t>
            </a:r>
          </a:p>
          <a:p>
            <a:pPr lvl="1">
              <a:buFont typeface="Wingdings" panose="05000000000000000000" pitchFamily="2" charset="2"/>
              <a:buChar char="§"/>
            </a:pPr>
            <a:endParaRPr lang="pt-BR" sz="3400" dirty="0"/>
          </a:p>
          <a:p>
            <a:pPr lvl="1">
              <a:buFont typeface="Wingdings" panose="05000000000000000000" pitchFamily="2" charset="2"/>
              <a:buChar char="§"/>
            </a:pPr>
            <a:r>
              <a:rPr lang="pt-BR" sz="3400" dirty="0"/>
              <a:t>Anomalia de </a:t>
            </a:r>
            <a:r>
              <a:rPr lang="pt-BR" sz="3400" dirty="0" smtClean="0"/>
              <a:t>exclusão(eliminação): </a:t>
            </a:r>
            <a:r>
              <a:rPr lang="pt-BR" sz="3400" dirty="0"/>
              <a:t>ao ser excluído um cliente, os dados referentes </a:t>
            </a:r>
            <a:r>
              <a:rPr lang="pt-BR" sz="3400" dirty="0" smtClean="0"/>
              <a:t>às </a:t>
            </a:r>
            <a:r>
              <a:rPr lang="pt-BR" sz="3400" dirty="0"/>
              <a:t>suas compras serão perdidos</a:t>
            </a:r>
          </a:p>
          <a:p>
            <a:pPr lvl="1">
              <a:buFont typeface="Wingdings" panose="05000000000000000000" pitchFamily="2" charset="2"/>
              <a:buChar char="§"/>
            </a:pPr>
            <a:endParaRPr lang="pt-BR" sz="3400" dirty="0"/>
          </a:p>
          <a:p>
            <a:pPr lvl="1">
              <a:buFont typeface="Wingdings" panose="05000000000000000000" pitchFamily="2" charset="2"/>
              <a:buChar char="§"/>
            </a:pPr>
            <a:r>
              <a:rPr lang="pt-BR" sz="3400" dirty="0"/>
              <a:t>Anomalia de alteração: ao ser alterado por exemplo, o preço unitário de um determinado produto, será preciso atualizar todos os pedidos já </a:t>
            </a:r>
            <a:r>
              <a:rPr lang="pt-BR" sz="3400" dirty="0" smtClean="0"/>
              <a:t>registados </a:t>
            </a:r>
            <a:r>
              <a:rPr lang="pt-BR" sz="3400" dirty="0"/>
              <a:t>que tenham aquele determinado produto alterado, e alterar o valor do mesmo produto;</a:t>
            </a:r>
          </a:p>
          <a:p>
            <a:pPr marL="457200" lvl="1" indent="0">
              <a:buNone/>
            </a:pPr>
            <a:r>
              <a:rPr lang="pt-BR" sz="3400" dirty="0"/>
              <a:t/>
            </a:r>
            <a:br>
              <a:rPr lang="pt-BR" sz="3400" dirty="0"/>
            </a:br>
            <a:r>
              <a:rPr lang="pt-BR" sz="3400" i="1" dirty="0"/>
              <a:t>Estes são apenas alguns exemplos das anomalias que poderão acontecer.</a:t>
            </a:r>
          </a:p>
          <a:p>
            <a:endParaRPr lang="it-IT" sz="3600" dirty="0"/>
          </a:p>
        </p:txBody>
      </p:sp>
    </p:spTree>
    <p:extLst>
      <p:ext uri="{BB962C8B-B14F-4D97-AF65-F5344CB8AC3E}">
        <p14:creationId xmlns:p14="http://schemas.microsoft.com/office/powerpoint/2010/main" val="136684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Formas</a:t>
            </a:r>
            <a:r>
              <a:rPr lang="it-IT" b="1" dirty="0"/>
              <a:t> </a:t>
            </a:r>
            <a:r>
              <a:rPr lang="it-IT" b="1" dirty="0" err="1"/>
              <a:t>Normais</a:t>
            </a:r>
            <a:endParaRPr lang="it-IT" dirty="0"/>
          </a:p>
        </p:txBody>
      </p:sp>
      <p:sp>
        <p:nvSpPr>
          <p:cNvPr id="3" name="Segnaposto contenuto 2"/>
          <p:cNvSpPr>
            <a:spLocks noGrp="1"/>
          </p:cNvSpPr>
          <p:nvPr>
            <p:ph idx="1"/>
          </p:nvPr>
        </p:nvSpPr>
        <p:spPr>
          <a:xfrm>
            <a:off x="685801" y="1699709"/>
            <a:ext cx="10131425" cy="4091492"/>
          </a:xfrm>
        </p:spPr>
        <p:txBody>
          <a:bodyPr>
            <a:normAutofit/>
          </a:bodyPr>
          <a:lstStyle/>
          <a:p>
            <a:r>
              <a:rPr lang="pt-BR" sz="2400" dirty="0"/>
              <a:t>As formas normais descrevem uma classificação de relações; </a:t>
            </a:r>
          </a:p>
          <a:p>
            <a:r>
              <a:rPr lang="pt-BR" sz="2400" dirty="0"/>
              <a:t>O trabalho inicial de Codd identificou a primeira (1FN),  a segunda (2FN) e a terceira (3FN) formas normais. Posteriormente, outros pesquisadores acrescentaram a forma normal  Boyce-Codd (FNBC), a quarta (4FN) e a quinta (5FN) formas normais. </a:t>
            </a:r>
          </a:p>
        </p:txBody>
      </p:sp>
    </p:spTree>
    <p:extLst>
      <p:ext uri="{BB962C8B-B14F-4D97-AF65-F5344CB8AC3E}">
        <p14:creationId xmlns:p14="http://schemas.microsoft.com/office/powerpoint/2010/main" val="303907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Primeira</a:t>
            </a:r>
            <a:r>
              <a:rPr lang="it-IT" b="1" dirty="0"/>
              <a:t> Forma </a:t>
            </a:r>
            <a:r>
              <a:rPr lang="it-IT" b="1" dirty="0" err="1"/>
              <a:t>Normal</a:t>
            </a:r>
            <a:r>
              <a:rPr lang="it-IT" b="1" dirty="0"/>
              <a:t> (1FN)</a:t>
            </a:r>
            <a:endParaRPr lang="it-IT" dirty="0"/>
          </a:p>
        </p:txBody>
      </p:sp>
      <p:sp>
        <p:nvSpPr>
          <p:cNvPr id="3" name="Segnaposto contenuto 2"/>
          <p:cNvSpPr>
            <a:spLocks noGrp="1"/>
          </p:cNvSpPr>
          <p:nvPr>
            <p:ph idx="1"/>
          </p:nvPr>
        </p:nvSpPr>
        <p:spPr/>
        <p:txBody>
          <a:bodyPr>
            <a:normAutofit fontScale="92500"/>
          </a:bodyPr>
          <a:lstStyle/>
          <a:p>
            <a:r>
              <a:rPr lang="pt-BR" sz="2400" dirty="0"/>
              <a:t>Diz-se que uma tabela está na primeira forma normal quando ela não contém tabelas aninhadas.</a:t>
            </a:r>
          </a:p>
          <a:p>
            <a:r>
              <a:rPr lang="pt-BR" sz="2400" dirty="0"/>
              <a:t>A primeira forma normal assegura que não existam repetições de valores nos atributos nem grupos repetidos de atributos das entidades de um modelo de dados. </a:t>
            </a:r>
            <a:endParaRPr lang="pt-BR" sz="2400" dirty="0" smtClean="0"/>
          </a:p>
          <a:p>
            <a:r>
              <a:rPr lang="pt-BR" sz="2400" dirty="0"/>
              <a:t>O objetivo da primeira forma normal é eliminar o aninhamento de tabelas para que cada tabela tenha informações de um único assunto. Não podemos ter mais de um assunto </a:t>
            </a:r>
            <a:r>
              <a:rPr lang="pt-BR" sz="2400" dirty="0"/>
              <a:t>n</a:t>
            </a:r>
            <a:r>
              <a:rPr lang="pt-BR" sz="2400" dirty="0" smtClean="0"/>
              <a:t>uma </a:t>
            </a:r>
            <a:r>
              <a:rPr lang="pt-BR" sz="2400" dirty="0"/>
              <a:t>tabela.</a:t>
            </a:r>
          </a:p>
          <a:p>
            <a:r>
              <a:rPr lang="pt-BR" sz="2400" dirty="0"/>
              <a:t/>
            </a:r>
            <a:br>
              <a:rPr lang="pt-BR" sz="2400" dirty="0"/>
            </a:br>
            <a:endParaRPr lang="pt-BR" sz="2400" dirty="0"/>
          </a:p>
          <a:p>
            <a:endParaRPr lang="it-IT" dirty="0"/>
          </a:p>
        </p:txBody>
      </p:sp>
    </p:spTree>
    <p:extLst>
      <p:ext uri="{BB962C8B-B14F-4D97-AF65-F5344CB8AC3E}">
        <p14:creationId xmlns:p14="http://schemas.microsoft.com/office/powerpoint/2010/main" val="156774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Primeira</a:t>
            </a:r>
            <a:r>
              <a:rPr lang="it-IT" b="1" dirty="0"/>
              <a:t> Forma </a:t>
            </a:r>
            <a:r>
              <a:rPr lang="it-IT" b="1" dirty="0" err="1"/>
              <a:t>Normal</a:t>
            </a:r>
            <a:r>
              <a:rPr lang="it-IT" b="1" dirty="0"/>
              <a:t> (1FN)</a:t>
            </a:r>
            <a:endParaRPr lang="it-IT" dirty="0"/>
          </a:p>
        </p:txBody>
      </p:sp>
      <p:sp>
        <p:nvSpPr>
          <p:cNvPr id="3" name="Segnaposto contenuto 2"/>
          <p:cNvSpPr>
            <a:spLocks noGrp="1"/>
          </p:cNvSpPr>
          <p:nvPr>
            <p:ph idx="1"/>
          </p:nvPr>
        </p:nvSpPr>
        <p:spPr/>
        <p:txBody>
          <a:bodyPr>
            <a:normAutofit/>
          </a:bodyPr>
          <a:lstStyle/>
          <a:p>
            <a:r>
              <a:rPr lang="pt-BR" sz="2400" dirty="0"/>
              <a:t>Ao observarmos a entidade </a:t>
            </a:r>
            <a:r>
              <a:rPr lang="pt-BR" sz="2400" dirty="0" smtClean="0"/>
              <a:t>FACTURA, </a:t>
            </a:r>
            <a:r>
              <a:rPr lang="pt-BR" sz="2400" dirty="0"/>
              <a:t>apresentada acima, </a:t>
            </a:r>
            <a:r>
              <a:rPr lang="pt-BR" sz="2400" dirty="0" smtClean="0"/>
              <a:t>vemos que </a:t>
            </a:r>
            <a:r>
              <a:rPr lang="pt-BR" sz="2400" dirty="0"/>
              <a:t>um certo grupo de atributos (produtos solicitados) se repete  (número de ocorrências não definidas) ao longo do processo de entrada de dados na entidade. Entretanto, a 1FN diz que a tabela não deve conter mais de um assunto, nem grupos repetitivos de atributos ( atributos multivalorados ). </a:t>
            </a:r>
            <a:r>
              <a:rPr lang="pt-BR" sz="2400" dirty="0"/>
              <a:t/>
            </a:r>
            <a:br>
              <a:rPr lang="pt-BR" sz="2400" dirty="0"/>
            </a:br>
            <a:endParaRPr lang="pt-BR" sz="2400" dirty="0"/>
          </a:p>
          <a:p>
            <a:endParaRPr lang="it-IT" dirty="0"/>
          </a:p>
        </p:txBody>
      </p:sp>
    </p:spTree>
    <p:extLst>
      <p:ext uri="{BB962C8B-B14F-4D97-AF65-F5344CB8AC3E}">
        <p14:creationId xmlns:p14="http://schemas.microsoft.com/office/powerpoint/2010/main" val="106957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Primeira</a:t>
            </a:r>
            <a:r>
              <a:rPr lang="it-IT" b="1" dirty="0"/>
              <a:t> Forma </a:t>
            </a:r>
            <a:r>
              <a:rPr lang="it-IT" b="1" dirty="0" err="1"/>
              <a:t>Normal</a:t>
            </a:r>
            <a:r>
              <a:rPr lang="it-IT" b="1" dirty="0"/>
              <a:t> (1FN)</a:t>
            </a:r>
            <a:endParaRPr lang="it-IT" dirty="0"/>
          </a:p>
        </p:txBody>
      </p:sp>
      <p:sp>
        <p:nvSpPr>
          <p:cNvPr id="3" name="Segnaposto contenuto 2"/>
          <p:cNvSpPr>
            <a:spLocks noGrp="1"/>
          </p:cNvSpPr>
          <p:nvPr>
            <p:ph idx="1"/>
          </p:nvPr>
        </p:nvSpPr>
        <p:spPr/>
        <p:txBody>
          <a:bodyPr>
            <a:normAutofit fontScale="92500"/>
          </a:bodyPr>
          <a:lstStyle/>
          <a:p>
            <a:r>
              <a:rPr lang="pt-BR" sz="2400" dirty="0"/>
              <a:t>Para se obter uma tabela na primeira forma normal ( 1FN ), é necessário decompor a tabela não normalizada em tantas tabelas quanto for o número de conjuntos de atributos repetitivos. Ou seja, deve ser criada uma tabela para a tabela nao-normalizada e uma tabela para cada tabela aninhada na tabela não-normalizada.</a:t>
            </a:r>
          </a:p>
          <a:p>
            <a:r>
              <a:rPr lang="pt-BR" sz="2400" dirty="0"/>
              <a:t/>
            </a:r>
            <a:br>
              <a:rPr lang="pt-BR" sz="2400" dirty="0"/>
            </a:br>
            <a:endParaRPr lang="pt-BR" sz="2400" dirty="0"/>
          </a:p>
          <a:p>
            <a:r>
              <a:rPr lang="pt-BR" sz="2400" dirty="0"/>
              <a:t>Nas novas entidades criadas, a chave primária é a concatenação da chave primária original mais os atributos do grupo repetitivo </a:t>
            </a:r>
            <a:r>
              <a:rPr lang="pt-BR" sz="2400" dirty="0" smtClean="0"/>
              <a:t>vistos como </a:t>
            </a:r>
            <a:r>
              <a:rPr lang="pt-BR" sz="2400" dirty="0"/>
              <a:t>chave primária deste grupo.</a:t>
            </a:r>
          </a:p>
          <a:p>
            <a:endParaRPr lang="it-IT" dirty="0"/>
          </a:p>
        </p:txBody>
      </p:sp>
    </p:spTree>
    <p:extLst>
      <p:ext uri="{BB962C8B-B14F-4D97-AF65-F5344CB8AC3E}">
        <p14:creationId xmlns:p14="http://schemas.microsoft.com/office/powerpoint/2010/main" val="1529209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e">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TM03457452[[fn=Celestiale]]</Template>
  <TotalTime>679</TotalTime>
  <Words>903</Words>
  <Application>Microsoft Office PowerPoint</Application>
  <PresentationFormat>Widescreen</PresentationFormat>
  <Paragraphs>239</Paragraphs>
  <Slides>25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Arial</vt:lpstr>
      <vt:lpstr>Calibri</vt:lpstr>
      <vt:lpstr>Calibri Light</vt:lpstr>
      <vt:lpstr>Verdana</vt:lpstr>
      <vt:lpstr>Verdana, sans-serif</vt:lpstr>
      <vt:lpstr>Wingdings</vt:lpstr>
      <vt:lpstr>Celestiale</vt:lpstr>
      <vt:lpstr>Normalização</vt:lpstr>
      <vt:lpstr>Factura</vt:lpstr>
      <vt:lpstr>Presentazione standard di PowerPoint</vt:lpstr>
      <vt:lpstr>Presentazione standard di PowerPoint</vt:lpstr>
      <vt:lpstr>Presentazione standard di PowerPoint</vt:lpstr>
      <vt:lpstr>Formas Normais</vt:lpstr>
      <vt:lpstr>Primeira Forma Normal (1FN)</vt:lpstr>
      <vt:lpstr>Primeira Forma Normal (1FN)</vt:lpstr>
      <vt:lpstr>Primeira Forma Normal (1FN)</vt:lpstr>
      <vt:lpstr>Para Tabela não normalizada Factura temos:</vt:lpstr>
      <vt:lpstr>Presentazione standard di PowerPoint</vt:lpstr>
      <vt:lpstr>Presentazione standard di PowerPoint</vt:lpstr>
      <vt:lpstr>Dependência Funcional </vt:lpstr>
      <vt:lpstr>Dependência Funcional Total</vt:lpstr>
      <vt:lpstr>Dependência Funcional Parcial</vt:lpstr>
      <vt:lpstr>Dependência Funcional Transitiva</vt:lpstr>
      <vt:lpstr>Segunda Forma Normal (2FN)</vt:lpstr>
      <vt:lpstr>Presentazione standard di PowerPoint</vt:lpstr>
      <vt:lpstr>Presentazione standard di PowerPoint</vt:lpstr>
      <vt:lpstr>Terceira Forma Normal (3FN) </vt:lpstr>
      <vt:lpstr>Terceira Forma Normal (3FN)</vt:lpstr>
      <vt:lpstr>Observação importante:</vt:lpstr>
      <vt:lpstr>Exemplo</vt:lpstr>
      <vt:lpstr>Assim fica o modelo relacional após o processo de normalização das tabelas </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Normalização</dc:title>
  <dc:creator>Informatica</dc:creator>
  <cp:lastModifiedBy>Informatica</cp:lastModifiedBy>
  <cp:revision>30</cp:revision>
  <dcterms:created xsi:type="dcterms:W3CDTF">2020-05-12T22:27:53Z</dcterms:created>
  <dcterms:modified xsi:type="dcterms:W3CDTF">2020-05-13T10:17:44Z</dcterms:modified>
</cp:coreProperties>
</file>