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335" r:id="rId2"/>
    <p:sldId id="336" r:id="rId3"/>
    <p:sldId id="337" r:id="rId4"/>
    <p:sldId id="275" r:id="rId5"/>
    <p:sldId id="334" r:id="rId6"/>
    <p:sldId id="257" r:id="rId7"/>
    <p:sldId id="258" r:id="rId8"/>
    <p:sldId id="259" r:id="rId9"/>
    <p:sldId id="260" r:id="rId10"/>
    <p:sldId id="261" r:id="rId11"/>
    <p:sldId id="331" r:id="rId12"/>
    <p:sldId id="262" r:id="rId13"/>
    <p:sldId id="267" r:id="rId14"/>
    <p:sldId id="268" r:id="rId15"/>
    <p:sldId id="263" r:id="rId16"/>
    <p:sldId id="264" r:id="rId17"/>
    <p:sldId id="266" r:id="rId18"/>
    <p:sldId id="265" r:id="rId19"/>
    <p:sldId id="270" r:id="rId20"/>
    <p:sldId id="271" r:id="rId21"/>
    <p:sldId id="269" r:id="rId22"/>
    <p:sldId id="272" r:id="rId23"/>
    <p:sldId id="276" r:id="rId24"/>
    <p:sldId id="273" r:id="rId25"/>
    <p:sldId id="274"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7" r:id="rId4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345B8-CED2-448D-A53B-2D19EF8B63F8}" type="datetimeFigureOut">
              <a:rPr lang="pt-PT" smtClean="0"/>
              <a:pPr/>
              <a:t>29/04/2020</a:t>
            </a:fld>
            <a:endParaRPr lang="pt-P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pt-P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25D3CA-7873-4AEC-90AF-7FC6E062B717}" type="slidenum">
              <a:rPr lang="pt-PT" smtClean="0"/>
              <a:pPr/>
              <a:t>‹N›</a:t>
            </a:fld>
            <a:endParaRPr lang="pt-PT"/>
          </a:p>
        </p:txBody>
      </p:sp>
    </p:spTree>
    <p:extLst>
      <p:ext uri="{BB962C8B-B14F-4D97-AF65-F5344CB8AC3E}">
        <p14:creationId xmlns:p14="http://schemas.microsoft.com/office/powerpoint/2010/main" val="99331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03A5D80-4F4D-4372-BDE0-2B1DF78E31C4}" type="slidenum">
              <a:rPr lang="en-US" smtClean="0"/>
              <a:pPr/>
              <a:t>25</a:t>
            </a:fld>
            <a:endParaRPr lang="en-US" smtClean="0"/>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Tree>
    <p:extLst>
      <p:ext uri="{BB962C8B-B14F-4D97-AF65-F5344CB8AC3E}">
        <p14:creationId xmlns:p14="http://schemas.microsoft.com/office/powerpoint/2010/main" val="280108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Ref idx="1001">
        <a:schemeClr val="bg2"/>
      </p:bgRef>
    </p:bg>
    <p:spTree>
      <p:nvGrpSpPr>
        <p:cNvPr id="1" name=""/>
        <p:cNvGrpSpPr/>
        <p:nvPr/>
      </p:nvGrpSpPr>
      <p:grpSpPr>
        <a:xfrm>
          <a:off x="0" y="0"/>
          <a:ext cx="0" cy="0"/>
          <a:chOff x="0" y="0"/>
          <a:chExt cx="0" cy="0"/>
        </a:xfrm>
      </p:grpSpPr>
      <p:sp>
        <p:nvSpPr>
          <p:cNvPr id="7" name="Rec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PT" smtClean="0"/>
              <a:t>Clique para editar o estilo</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PT" smtClean="0"/>
              <a:t>Faça clique para editar o estilo</a:t>
            </a:r>
            <a:endParaRPr kumimoji="0" lang="en-US"/>
          </a:p>
        </p:txBody>
      </p:sp>
      <p:sp>
        <p:nvSpPr>
          <p:cNvPr id="28" name="Marcador de Posição d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4199AB7-5C63-4309-8A16-2B45D2647826}" type="datetimeFigureOut">
              <a:rPr lang="pt-PT" smtClean="0"/>
              <a:pPr/>
              <a:t>29/04/2020</a:t>
            </a:fld>
            <a:endParaRPr lang="pt-PT"/>
          </a:p>
        </p:txBody>
      </p:sp>
      <p:sp>
        <p:nvSpPr>
          <p:cNvPr id="17" name="Marcador de Posição do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pt-PT"/>
          </a:p>
        </p:txBody>
      </p:sp>
      <p:sp>
        <p:nvSpPr>
          <p:cNvPr id="29" name="Marcador de Posição do Número do Diapositivo 28"/>
          <p:cNvSpPr>
            <a:spLocks noGrp="1"/>
          </p:cNvSpPr>
          <p:nvPr>
            <p:ph type="sldNum" sz="quarter" idx="12"/>
          </p:nvPr>
        </p:nvSpPr>
        <p:spPr>
          <a:xfrm>
            <a:off x="8001000" y="228600"/>
            <a:ext cx="838200" cy="381000"/>
          </a:xfrm>
        </p:spPr>
        <p:txBody>
          <a:bodyPr/>
          <a:lstStyle>
            <a:lvl1pPr>
              <a:defRPr>
                <a:solidFill>
                  <a:schemeClr val="tx2"/>
                </a:solidFill>
              </a:defRPr>
            </a:lvl1pPr>
          </a:lstStyle>
          <a:p>
            <a:fld id="{10C30488-B007-491C-A0ED-F1F2D3020632}" type="slidenum">
              <a:rPr lang="pt-PT" smtClean="0"/>
              <a:pPr/>
              <a:t>‹N›</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p:txBody>
          <a:bodyPr/>
          <a:lstStyle/>
          <a:p>
            <a:fld id="{94199AB7-5C63-4309-8A16-2B45D2647826}" type="datetimeFigureOut">
              <a:rPr lang="pt-PT" smtClean="0"/>
              <a:pPr/>
              <a:t>29/04/2020</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0C30488-B007-491C-A0ED-F1F2D3020632}" type="slidenum">
              <a:rPr lang="pt-PT" smtClean="0"/>
              <a:pPr/>
              <a:t>‹N›</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457200" y="609600"/>
            <a:ext cx="5562600" cy="5516564"/>
          </a:xfrm>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6553200" y="6248402"/>
            <a:ext cx="2209800" cy="365125"/>
          </a:xfrm>
        </p:spPr>
        <p:txBody>
          <a:bodyPr/>
          <a:lstStyle/>
          <a:p>
            <a:fld id="{94199AB7-5C63-4309-8A16-2B45D2647826}" type="datetimeFigureOut">
              <a:rPr lang="pt-PT" smtClean="0"/>
              <a:pPr/>
              <a:t>29/04/2020</a:t>
            </a:fld>
            <a:endParaRPr lang="pt-PT"/>
          </a:p>
        </p:txBody>
      </p:sp>
      <p:sp>
        <p:nvSpPr>
          <p:cNvPr id="5" name="Marcador de Posição do Rodapé 4"/>
          <p:cNvSpPr>
            <a:spLocks noGrp="1"/>
          </p:cNvSpPr>
          <p:nvPr>
            <p:ph type="ftr" sz="quarter" idx="11"/>
          </p:nvPr>
        </p:nvSpPr>
        <p:spPr>
          <a:xfrm>
            <a:off x="457201" y="6248207"/>
            <a:ext cx="5573483" cy="365125"/>
          </a:xfrm>
        </p:spPr>
        <p:txBody>
          <a:bodyPr/>
          <a:lstStyle/>
          <a:p>
            <a:endParaRPr lang="pt-PT"/>
          </a:p>
        </p:txBody>
      </p:sp>
      <p:sp>
        <p:nvSpPr>
          <p:cNvPr id="7" name="Rec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Marcador de Posição do Número do Diapositivo 5"/>
          <p:cNvSpPr>
            <a:spLocks noGrp="1"/>
          </p:cNvSpPr>
          <p:nvPr>
            <p:ph type="sldNum" sz="quarter" idx="12"/>
          </p:nvPr>
        </p:nvSpPr>
        <p:spPr>
          <a:xfrm rot="5400000">
            <a:off x="5989638" y="144462"/>
            <a:ext cx="533400" cy="244476"/>
          </a:xfrm>
        </p:spPr>
        <p:txBody>
          <a:bodyPr/>
          <a:lstStyle/>
          <a:p>
            <a:fld id="{10C30488-B007-491C-A0ED-F1F2D3020632}" type="slidenum">
              <a:rPr lang="pt-PT" smtClean="0"/>
              <a:pPr/>
              <a:t>‹N›</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PT" smtClean="0"/>
              <a:t>Clique para editar o estilo</a:t>
            </a:r>
            <a:endParaRPr kumimoji="0" lang="en-US"/>
          </a:p>
        </p:txBody>
      </p:sp>
      <p:sp>
        <p:nvSpPr>
          <p:cNvPr id="4" name="Marcador de Posição da Data 3"/>
          <p:cNvSpPr>
            <a:spLocks noGrp="1"/>
          </p:cNvSpPr>
          <p:nvPr>
            <p:ph type="dt" sz="half" idx="10"/>
          </p:nvPr>
        </p:nvSpPr>
        <p:spPr/>
        <p:txBody>
          <a:bodyPr/>
          <a:lstStyle/>
          <a:p>
            <a:fld id="{94199AB7-5C63-4309-8A16-2B45D2647826}" type="datetimeFigureOut">
              <a:rPr lang="pt-PT" smtClean="0"/>
              <a:pPr/>
              <a:t>29/04/2020</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lvl1pPr>
              <a:defRPr>
                <a:solidFill>
                  <a:srgbClr val="FFFFFF"/>
                </a:solidFill>
              </a:defRPr>
            </a:lvl1pPr>
          </a:lstStyle>
          <a:p>
            <a:fld id="{10C30488-B007-491C-A0ED-F1F2D3020632}" type="slidenum">
              <a:rPr lang="pt-PT" smtClean="0"/>
              <a:pPr/>
              <a:t>‹N›</a:t>
            </a:fld>
            <a:endParaRPr lang="pt-PT"/>
          </a:p>
        </p:txBody>
      </p:sp>
      <p:sp>
        <p:nvSpPr>
          <p:cNvPr id="8" name="Marcador de Posição de Conteúdo 7"/>
          <p:cNvSpPr>
            <a:spLocks noGrp="1"/>
          </p:cNvSpPr>
          <p:nvPr>
            <p:ph sz="quarter" idx="1"/>
          </p:nvPr>
        </p:nvSpPr>
        <p:spPr>
          <a:xfrm>
            <a:off x="612648" y="1600200"/>
            <a:ext cx="8153400" cy="44958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3">
        <a:schemeClr val="bg1"/>
      </p:bgRef>
    </p:bg>
    <p:spTree>
      <p:nvGrpSpPr>
        <p:cNvPr id="1" name=""/>
        <p:cNvGrpSpPr/>
        <p:nvPr/>
      </p:nvGrpSpPr>
      <p:grpSpPr>
        <a:xfrm>
          <a:off x="0" y="0"/>
          <a:ext cx="0" cy="0"/>
          <a:chOff x="0" y="0"/>
          <a:chExt cx="0" cy="0"/>
        </a:xfrm>
      </p:grpSpPr>
      <p:sp>
        <p:nvSpPr>
          <p:cNvPr id="3" name="Marcador de Posição do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PT" smtClean="0"/>
              <a:t>Clique para editar os estilos</a:t>
            </a:r>
          </a:p>
        </p:txBody>
      </p:sp>
      <p:sp>
        <p:nvSpPr>
          <p:cNvPr id="7" name="Rec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PT" smtClean="0"/>
              <a:t>Clique para editar o estilo</a:t>
            </a:r>
            <a:endParaRPr kumimoji="0" lang="en-US"/>
          </a:p>
        </p:txBody>
      </p:sp>
      <p:sp>
        <p:nvSpPr>
          <p:cNvPr id="12" name="Marcador de Posição da Data 11"/>
          <p:cNvSpPr>
            <a:spLocks noGrp="1"/>
          </p:cNvSpPr>
          <p:nvPr>
            <p:ph type="dt" sz="half" idx="10"/>
          </p:nvPr>
        </p:nvSpPr>
        <p:spPr/>
        <p:txBody>
          <a:bodyPr/>
          <a:lstStyle/>
          <a:p>
            <a:fld id="{94199AB7-5C63-4309-8A16-2B45D2647826}" type="datetimeFigureOut">
              <a:rPr lang="pt-PT" smtClean="0"/>
              <a:pPr/>
              <a:t>29/04/2020</a:t>
            </a:fld>
            <a:endParaRPr lang="pt-PT"/>
          </a:p>
        </p:txBody>
      </p:sp>
      <p:sp>
        <p:nvSpPr>
          <p:cNvPr id="13" name="Marcador de Posição do Número do Diapositivo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0C30488-B007-491C-A0ED-F1F2D3020632}" type="slidenum">
              <a:rPr lang="pt-PT" smtClean="0"/>
              <a:pPr/>
              <a:t>‹N›</a:t>
            </a:fld>
            <a:endParaRPr lang="pt-PT"/>
          </a:p>
        </p:txBody>
      </p:sp>
      <p:sp>
        <p:nvSpPr>
          <p:cNvPr id="14" name="Marcador de Posição do Rodapé 13"/>
          <p:cNvSpPr>
            <a:spLocks noGrp="1"/>
          </p:cNvSpPr>
          <p:nvPr>
            <p:ph type="ftr" sz="quarter" idx="12"/>
          </p:nvPr>
        </p:nvSpPr>
        <p:spPr/>
        <p:txBody>
          <a:bodyPr/>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9" name="Marcador de Posição de Conteúdo 8"/>
          <p:cNvSpPr>
            <a:spLocks noGrp="1"/>
          </p:cNvSpPr>
          <p:nvPr>
            <p:ph sz="quarter" idx="1"/>
          </p:nvPr>
        </p:nvSpPr>
        <p:spPr>
          <a:xfrm>
            <a:off x="609600" y="1589567"/>
            <a:ext cx="38862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1" name="Marcador de Posição de Conteúdo 10"/>
          <p:cNvSpPr>
            <a:spLocks noGrp="1"/>
          </p:cNvSpPr>
          <p:nvPr>
            <p:ph sz="quarter" idx="2"/>
          </p:nvPr>
        </p:nvSpPr>
        <p:spPr>
          <a:xfrm>
            <a:off x="4844901" y="1589567"/>
            <a:ext cx="38862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8" name="Marcador de Posição da Data 7"/>
          <p:cNvSpPr>
            <a:spLocks noGrp="1"/>
          </p:cNvSpPr>
          <p:nvPr>
            <p:ph type="dt" sz="half" idx="15"/>
          </p:nvPr>
        </p:nvSpPr>
        <p:spPr/>
        <p:txBody>
          <a:bodyPr rtlCol="0"/>
          <a:lstStyle/>
          <a:p>
            <a:fld id="{94199AB7-5C63-4309-8A16-2B45D2647826}" type="datetimeFigureOut">
              <a:rPr lang="pt-PT" smtClean="0"/>
              <a:pPr/>
              <a:t>29/04/2020</a:t>
            </a:fld>
            <a:endParaRPr lang="pt-PT"/>
          </a:p>
        </p:txBody>
      </p:sp>
      <p:sp>
        <p:nvSpPr>
          <p:cNvPr id="10" name="Marcador de Posição do Número do Diapositivo 9"/>
          <p:cNvSpPr>
            <a:spLocks noGrp="1"/>
          </p:cNvSpPr>
          <p:nvPr>
            <p:ph type="sldNum" sz="quarter" idx="16"/>
          </p:nvPr>
        </p:nvSpPr>
        <p:spPr/>
        <p:txBody>
          <a:bodyPr rtlCol="0"/>
          <a:lstStyle/>
          <a:p>
            <a:fld id="{10C30488-B007-491C-A0ED-F1F2D3020632}" type="slidenum">
              <a:rPr lang="pt-PT" smtClean="0"/>
              <a:pPr/>
              <a:t>‹N›</a:t>
            </a:fld>
            <a:endParaRPr lang="pt-PT"/>
          </a:p>
        </p:txBody>
      </p:sp>
      <p:sp>
        <p:nvSpPr>
          <p:cNvPr id="12" name="Marcador de Posição do Rodapé 11"/>
          <p:cNvSpPr>
            <a:spLocks noGrp="1"/>
          </p:cNvSpPr>
          <p:nvPr>
            <p:ph type="ftr" sz="quarter" idx="17"/>
          </p:nvPr>
        </p:nvSpPr>
        <p:spPr/>
        <p:txBody>
          <a:bodyPr rtlCol="0"/>
          <a:lstStyle/>
          <a:p>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PT" smtClean="0"/>
              <a:t>Clique para editar o estilo</a:t>
            </a:r>
            <a:endParaRPr kumimoji="0" lang="en-US"/>
          </a:p>
        </p:txBody>
      </p:sp>
      <p:sp>
        <p:nvSpPr>
          <p:cNvPr id="11" name="Marcador de Posição de Conteúdo 10"/>
          <p:cNvSpPr>
            <a:spLocks noGrp="1"/>
          </p:cNvSpPr>
          <p:nvPr>
            <p:ph sz="quarter" idx="2"/>
          </p:nvPr>
        </p:nvSpPr>
        <p:spPr>
          <a:xfrm>
            <a:off x="609600" y="2438400"/>
            <a:ext cx="3886200" cy="35814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3" name="Marcador de Posição de Conteúdo 12"/>
          <p:cNvSpPr>
            <a:spLocks noGrp="1"/>
          </p:cNvSpPr>
          <p:nvPr>
            <p:ph sz="quarter" idx="4"/>
          </p:nvPr>
        </p:nvSpPr>
        <p:spPr>
          <a:xfrm>
            <a:off x="4800600" y="2438400"/>
            <a:ext cx="3886200" cy="35814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0" name="Marcador de Posição da Data 9"/>
          <p:cNvSpPr>
            <a:spLocks noGrp="1"/>
          </p:cNvSpPr>
          <p:nvPr>
            <p:ph type="dt" sz="half" idx="15"/>
          </p:nvPr>
        </p:nvSpPr>
        <p:spPr/>
        <p:txBody>
          <a:bodyPr rtlCol="0"/>
          <a:lstStyle/>
          <a:p>
            <a:fld id="{94199AB7-5C63-4309-8A16-2B45D2647826}" type="datetimeFigureOut">
              <a:rPr lang="pt-PT" smtClean="0"/>
              <a:pPr/>
              <a:t>29/04/2020</a:t>
            </a:fld>
            <a:endParaRPr lang="pt-PT"/>
          </a:p>
        </p:txBody>
      </p:sp>
      <p:sp>
        <p:nvSpPr>
          <p:cNvPr id="12" name="Marcador de Posição do Número do Diapositivo 11"/>
          <p:cNvSpPr>
            <a:spLocks noGrp="1"/>
          </p:cNvSpPr>
          <p:nvPr>
            <p:ph type="sldNum" sz="quarter" idx="16"/>
          </p:nvPr>
        </p:nvSpPr>
        <p:spPr/>
        <p:txBody>
          <a:bodyPr rtlCol="0"/>
          <a:lstStyle/>
          <a:p>
            <a:fld id="{10C30488-B007-491C-A0ED-F1F2D3020632}" type="slidenum">
              <a:rPr lang="pt-PT" smtClean="0"/>
              <a:pPr/>
              <a:t>‹N›</a:t>
            </a:fld>
            <a:endParaRPr lang="pt-PT"/>
          </a:p>
        </p:txBody>
      </p:sp>
      <p:sp>
        <p:nvSpPr>
          <p:cNvPr id="14" name="Marcador de Posição do Rodapé 13"/>
          <p:cNvSpPr>
            <a:spLocks noGrp="1"/>
          </p:cNvSpPr>
          <p:nvPr>
            <p:ph type="ftr" sz="quarter" idx="17"/>
          </p:nvPr>
        </p:nvSpPr>
        <p:spPr/>
        <p:txBody>
          <a:bodyPr rtlCol="0"/>
          <a:lstStyle/>
          <a:p>
            <a:endParaRPr lang="pt-PT"/>
          </a:p>
        </p:txBody>
      </p:sp>
      <p:sp>
        <p:nvSpPr>
          <p:cNvPr id="16" name="Marcador de Posição do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PT" smtClean="0"/>
              <a:t>Clique para editar os estilos</a:t>
            </a:r>
          </a:p>
        </p:txBody>
      </p:sp>
      <p:sp>
        <p:nvSpPr>
          <p:cNvPr id="15" name="Marcador de Posição do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PT" smtClean="0"/>
              <a:t>Clique para editar os estilos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a Data 2"/>
          <p:cNvSpPr>
            <a:spLocks noGrp="1"/>
          </p:cNvSpPr>
          <p:nvPr>
            <p:ph type="dt" sz="half" idx="10"/>
          </p:nvPr>
        </p:nvSpPr>
        <p:spPr/>
        <p:txBody>
          <a:bodyPr/>
          <a:lstStyle/>
          <a:p>
            <a:fld id="{94199AB7-5C63-4309-8A16-2B45D2647826}" type="datetimeFigureOut">
              <a:rPr lang="pt-PT" smtClean="0"/>
              <a:pPr/>
              <a:t>29/04/2020</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lvl1pPr>
              <a:defRPr>
                <a:solidFill>
                  <a:srgbClr val="FFFFFF"/>
                </a:solidFill>
              </a:defRPr>
            </a:lvl1pPr>
          </a:lstStyle>
          <a:p>
            <a:fld id="{10C30488-B007-491C-A0ED-F1F2D3020632}" type="slidenum">
              <a:rPr lang="pt-PT" smtClean="0"/>
              <a:pPr/>
              <a:t>‹N›</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94199AB7-5C63-4309-8A16-2B45D2647826}" type="datetimeFigureOut">
              <a:rPr lang="pt-PT" smtClean="0"/>
              <a:pPr/>
              <a:t>29/04/2020</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a:xfrm>
            <a:off x="0" y="6248400"/>
            <a:ext cx="533400" cy="381000"/>
          </a:xfrm>
        </p:spPr>
        <p:txBody>
          <a:bodyPr/>
          <a:lstStyle>
            <a:lvl1pPr>
              <a:defRPr>
                <a:solidFill>
                  <a:schemeClr val="tx2"/>
                </a:solidFill>
              </a:defRPr>
            </a:lvl1pPr>
          </a:lstStyle>
          <a:p>
            <a:fld id="{10C30488-B007-491C-A0ED-F1F2D3020632}" type="slidenum">
              <a:rPr lang="pt-PT" smtClean="0"/>
              <a:pPr/>
              <a:t>‹N›</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PT" smtClean="0"/>
              <a:t>Clique para editar o estilo</a:t>
            </a:r>
            <a:endParaRPr kumimoji="0" lang="en-US"/>
          </a:p>
        </p:txBody>
      </p:sp>
      <p:sp>
        <p:nvSpPr>
          <p:cNvPr id="5" name="Marcador de Posição da Data 4"/>
          <p:cNvSpPr>
            <a:spLocks noGrp="1"/>
          </p:cNvSpPr>
          <p:nvPr>
            <p:ph type="dt" sz="half" idx="10"/>
          </p:nvPr>
        </p:nvSpPr>
        <p:spPr/>
        <p:txBody>
          <a:bodyPr/>
          <a:lstStyle/>
          <a:p>
            <a:fld id="{94199AB7-5C63-4309-8A16-2B45D2647826}" type="datetimeFigureOut">
              <a:rPr lang="pt-PT" smtClean="0"/>
              <a:pPr/>
              <a:t>29/04/2020</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lvl1pPr>
              <a:defRPr>
                <a:solidFill>
                  <a:srgbClr val="FFFFFF"/>
                </a:solidFill>
              </a:defRPr>
            </a:lvl1pPr>
          </a:lstStyle>
          <a:p>
            <a:fld id="{10C30488-B007-491C-A0ED-F1F2D3020632}" type="slidenum">
              <a:rPr lang="pt-PT" smtClean="0"/>
              <a:pPr/>
              <a:t>‹N›</a:t>
            </a:fld>
            <a:endParaRPr lang="pt-PT"/>
          </a:p>
        </p:txBody>
      </p:sp>
      <p:sp>
        <p:nvSpPr>
          <p:cNvPr id="3" name="Marcador de Posição do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PT" smtClean="0"/>
              <a:t>Clique para editar os estilos</a:t>
            </a:r>
          </a:p>
        </p:txBody>
      </p:sp>
      <p:sp>
        <p:nvSpPr>
          <p:cNvPr id="9" name="Marcador de Posição de Conteúdo 8"/>
          <p:cNvSpPr>
            <a:spLocks noGrp="1"/>
          </p:cNvSpPr>
          <p:nvPr>
            <p:ph sz="quarter" idx="1"/>
          </p:nvPr>
        </p:nvSpPr>
        <p:spPr>
          <a:xfrm>
            <a:off x="2362200" y="1752600"/>
            <a:ext cx="6400800" cy="44196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Marcador de Posição do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PT" smtClean="0"/>
              <a:t>Clique para editar os estilos</a:t>
            </a:r>
          </a:p>
        </p:txBody>
      </p:sp>
      <p:sp>
        <p:nvSpPr>
          <p:cNvPr id="8" name="Rec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PT" smtClean="0"/>
              <a:t>Clique para editar o estilo</a:t>
            </a:r>
            <a:endParaRPr kumimoji="0" lang="en-US"/>
          </a:p>
        </p:txBody>
      </p:sp>
      <p:sp>
        <p:nvSpPr>
          <p:cNvPr id="11" name="Rec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Marcador de Posição da Data 11"/>
          <p:cNvSpPr>
            <a:spLocks noGrp="1"/>
          </p:cNvSpPr>
          <p:nvPr>
            <p:ph type="dt" sz="half" idx="10"/>
          </p:nvPr>
        </p:nvSpPr>
        <p:spPr>
          <a:xfrm>
            <a:off x="6248400" y="6248400"/>
            <a:ext cx="2667000" cy="365125"/>
          </a:xfrm>
        </p:spPr>
        <p:txBody>
          <a:bodyPr rtlCol="0"/>
          <a:lstStyle/>
          <a:p>
            <a:fld id="{94199AB7-5C63-4309-8A16-2B45D2647826}" type="datetimeFigureOut">
              <a:rPr lang="pt-PT" smtClean="0"/>
              <a:pPr/>
              <a:t>29/04/2020</a:t>
            </a:fld>
            <a:endParaRPr lang="pt-PT"/>
          </a:p>
        </p:txBody>
      </p:sp>
      <p:sp>
        <p:nvSpPr>
          <p:cNvPr id="13" name="Marcador de Posição do Número do Diapositivo 12"/>
          <p:cNvSpPr>
            <a:spLocks noGrp="1"/>
          </p:cNvSpPr>
          <p:nvPr>
            <p:ph type="sldNum" sz="quarter" idx="11"/>
          </p:nvPr>
        </p:nvSpPr>
        <p:spPr>
          <a:xfrm>
            <a:off x="0" y="4667249"/>
            <a:ext cx="1447800" cy="663578"/>
          </a:xfrm>
        </p:spPr>
        <p:txBody>
          <a:bodyPr rtlCol="0"/>
          <a:lstStyle>
            <a:lvl1pPr>
              <a:defRPr sz="2800"/>
            </a:lvl1pPr>
          </a:lstStyle>
          <a:p>
            <a:fld id="{10C30488-B007-491C-A0ED-F1F2D3020632}" type="slidenum">
              <a:rPr lang="pt-PT" smtClean="0"/>
              <a:pPr/>
              <a:t>‹N›</a:t>
            </a:fld>
            <a:endParaRPr lang="pt-PT"/>
          </a:p>
        </p:txBody>
      </p:sp>
      <p:sp>
        <p:nvSpPr>
          <p:cNvPr id="14" name="Marcador de Posição do Rodapé 13"/>
          <p:cNvSpPr>
            <a:spLocks noGrp="1"/>
          </p:cNvSpPr>
          <p:nvPr>
            <p:ph type="ftr" sz="quarter" idx="12"/>
          </p:nvPr>
        </p:nvSpPr>
        <p:spPr>
          <a:xfrm>
            <a:off x="1600200" y="6248206"/>
            <a:ext cx="4572000" cy="365125"/>
          </a:xfrm>
        </p:spPr>
        <p:txBody>
          <a:bodyPr rtlCol="0"/>
          <a:lstStyle/>
          <a:p>
            <a:endParaRPr lang="pt-PT"/>
          </a:p>
        </p:txBody>
      </p:sp>
      <p:sp>
        <p:nvSpPr>
          <p:cNvPr id="3" name="Marcador de Posição d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PT"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Marcador de Posição do Título 21"/>
          <p:cNvSpPr>
            <a:spLocks noGrp="1"/>
          </p:cNvSpPr>
          <p:nvPr>
            <p:ph type="title"/>
          </p:nvPr>
        </p:nvSpPr>
        <p:spPr>
          <a:xfrm>
            <a:off x="609600" y="228600"/>
            <a:ext cx="8153400" cy="990600"/>
          </a:xfrm>
          <a:prstGeom prst="rect">
            <a:avLst/>
          </a:prstGeom>
        </p:spPr>
        <p:txBody>
          <a:bodyPr vert="horz" anchor="ctr">
            <a:normAutofit/>
          </a:bodyPr>
          <a:lstStyle/>
          <a:p>
            <a:r>
              <a:rPr kumimoji="0" lang="pt-PT" smtClean="0"/>
              <a:t>Clique para editar o estilo</a:t>
            </a:r>
            <a:endParaRPr kumimoji="0" lang="en-US"/>
          </a:p>
        </p:txBody>
      </p:sp>
      <p:sp>
        <p:nvSpPr>
          <p:cNvPr id="13" name="Marcador de Posição do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PT" smtClean="0"/>
              <a:t>Clique para editar os estilos</a:t>
            </a:r>
          </a:p>
          <a:p>
            <a:pPr lvl="1" eaLnBrk="1" latinLnBrk="0" hangingPunct="1"/>
            <a:r>
              <a:rPr kumimoji="0" lang="pt-PT" smtClean="0"/>
              <a:t>Segundo nível</a:t>
            </a:r>
          </a:p>
          <a:p>
            <a:pPr lvl="2" eaLnBrk="1" latinLnBrk="0" hangingPunct="1"/>
            <a:r>
              <a:rPr kumimoji="0" lang="pt-PT" smtClean="0"/>
              <a:t>Terceiro nível</a:t>
            </a:r>
          </a:p>
          <a:p>
            <a:pPr lvl="3" eaLnBrk="1" latinLnBrk="0" hangingPunct="1"/>
            <a:r>
              <a:rPr kumimoji="0" lang="pt-PT" smtClean="0"/>
              <a:t>Quarto nível</a:t>
            </a:r>
          </a:p>
          <a:p>
            <a:pPr lvl="4" eaLnBrk="1" latinLnBrk="0" hangingPunct="1"/>
            <a:r>
              <a:rPr kumimoji="0" lang="pt-PT" smtClean="0"/>
              <a:t>Quinto nível</a:t>
            </a:r>
            <a:endParaRPr kumimoji="0" lang="en-US"/>
          </a:p>
        </p:txBody>
      </p:sp>
      <p:sp>
        <p:nvSpPr>
          <p:cNvPr id="14" name="Marcador de Posição d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4199AB7-5C63-4309-8A16-2B45D2647826}" type="datetimeFigureOut">
              <a:rPr lang="pt-PT" smtClean="0"/>
              <a:pPr/>
              <a:t>29/04/2020</a:t>
            </a:fld>
            <a:endParaRPr lang="pt-PT"/>
          </a:p>
        </p:txBody>
      </p:sp>
      <p:sp>
        <p:nvSpPr>
          <p:cNvPr id="3" name="Marcador de Posição do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pt-PT"/>
          </a:p>
        </p:txBody>
      </p:sp>
      <p:sp>
        <p:nvSpPr>
          <p:cNvPr id="7" name="Rec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Marcador de Posição do Número do Diapositivo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0C30488-B007-491C-A0ED-F1F2D3020632}" type="slidenum">
              <a:rPr lang="pt-PT" smtClean="0"/>
              <a:pPr/>
              <a:t>‹N›</a:t>
            </a:fld>
            <a:endParaRPr lang="pt-P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428728" y="714356"/>
            <a:ext cx="6477000" cy="1828800"/>
          </a:xfrm>
        </p:spPr>
        <p:txBody>
          <a:bodyPr>
            <a:normAutofit/>
          </a:bodyPr>
          <a:lstStyle/>
          <a:p>
            <a:pPr algn="ctr"/>
            <a:endParaRPr lang="pt-PT" sz="4000" dirty="0"/>
          </a:p>
        </p:txBody>
      </p:sp>
      <p:sp>
        <p:nvSpPr>
          <p:cNvPr id="3" name="Sottotitolo 2"/>
          <p:cNvSpPr>
            <a:spLocks noGrp="1"/>
          </p:cNvSpPr>
          <p:nvPr>
            <p:ph type="subTitle" idx="1"/>
          </p:nvPr>
        </p:nvSpPr>
        <p:spPr>
          <a:xfrm>
            <a:off x="571472" y="3071810"/>
            <a:ext cx="7786742" cy="1500198"/>
          </a:xfrm>
        </p:spPr>
        <p:txBody>
          <a:bodyPr>
            <a:noAutofit/>
          </a:bodyPr>
          <a:lstStyle/>
          <a:p>
            <a:pPr algn="ctr"/>
            <a:r>
              <a:rPr lang="pt-PT" sz="4400" dirty="0" smtClean="0"/>
              <a:t>Curso de Base de Dados</a:t>
            </a:r>
          </a:p>
          <a:p>
            <a:pPr algn="ctr"/>
            <a:r>
              <a:rPr lang="pt-PT" sz="4400" dirty="0" smtClean="0"/>
              <a:t>2020</a:t>
            </a:r>
            <a:endParaRPr lang="pt-PT" sz="4400" dirty="0"/>
          </a:p>
        </p:txBody>
      </p:sp>
      <p:sp>
        <p:nvSpPr>
          <p:cNvPr id="4" name="CasellaDiTesto 3"/>
          <p:cNvSpPr txBox="1"/>
          <p:nvPr/>
        </p:nvSpPr>
        <p:spPr>
          <a:xfrm>
            <a:off x="0" y="4857760"/>
            <a:ext cx="9144000" cy="461665"/>
          </a:xfrm>
          <a:prstGeom prst="rect">
            <a:avLst/>
          </a:prstGeom>
          <a:noFill/>
        </p:spPr>
        <p:txBody>
          <a:bodyPr wrap="square" rtlCol="0">
            <a:spAutoFit/>
          </a:bodyPr>
          <a:lstStyle/>
          <a:p>
            <a:pPr algn="ctr"/>
            <a:r>
              <a:rPr lang="pt-PT" sz="2400" b="1" dirty="0" smtClean="0"/>
              <a:t>Frei Joaquim </a:t>
            </a:r>
            <a:r>
              <a:rPr lang="pt-PT" sz="2400" b="1" smtClean="0"/>
              <a:t>José Hangalo</a:t>
            </a:r>
            <a:endParaRPr lang="pt-PT"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idx="1"/>
          </p:nvPr>
        </p:nvSpPr>
        <p:spPr>
          <a:xfrm>
            <a:off x="1371600" y="3645024"/>
            <a:ext cx="7123113" cy="1440160"/>
          </a:xfrm>
        </p:spPr>
        <p:txBody>
          <a:bodyPr>
            <a:normAutofit/>
          </a:bodyPr>
          <a:lstStyle/>
          <a:p>
            <a:r>
              <a:rPr lang="pt-BR" dirty="0"/>
              <a:t>Algo do mundo real (objeto) com existência independente</a:t>
            </a:r>
            <a:endParaRPr lang="pt-PT" dirty="0"/>
          </a:p>
        </p:txBody>
      </p:sp>
      <p:sp>
        <p:nvSpPr>
          <p:cNvPr id="4" name="Titolo 3"/>
          <p:cNvSpPr>
            <a:spLocks noGrp="1"/>
          </p:cNvSpPr>
          <p:nvPr>
            <p:ph type="title"/>
          </p:nvPr>
        </p:nvSpPr>
        <p:spPr/>
        <p:txBody>
          <a:bodyPr>
            <a:normAutofit fontScale="90000"/>
          </a:bodyPr>
          <a:lstStyle/>
          <a:p>
            <a:r>
              <a:rPr lang="pt-PT" sz="8000" b="1" dirty="0" smtClean="0"/>
              <a:t>Entidade</a:t>
            </a:r>
            <a:endParaRPr lang="pt-PT" sz="8000" b="1" dirty="0"/>
          </a:p>
        </p:txBody>
      </p:sp>
      <p:sp>
        <p:nvSpPr>
          <p:cNvPr id="2" name="CasellaDiTesto 1"/>
          <p:cNvSpPr txBox="1"/>
          <p:nvPr/>
        </p:nvSpPr>
        <p:spPr>
          <a:xfrm>
            <a:off x="539552" y="5301208"/>
            <a:ext cx="3168352" cy="830997"/>
          </a:xfrm>
          <a:prstGeom prst="rect">
            <a:avLst/>
          </a:prstGeom>
          <a:noFill/>
        </p:spPr>
        <p:txBody>
          <a:bodyPr wrap="square" rtlCol="0">
            <a:spAutoFit/>
          </a:bodyPr>
          <a:lstStyle/>
          <a:p>
            <a:r>
              <a:rPr lang="pt-BR" sz="2400" dirty="0" smtClean="0"/>
              <a:t>Objecto </a:t>
            </a:r>
            <a:r>
              <a:rPr lang="pt-BR" sz="2400" dirty="0"/>
              <a:t>com existência física (pessoa,carro)</a:t>
            </a:r>
            <a:endParaRPr lang="it-IT" sz="2400" dirty="0"/>
          </a:p>
        </p:txBody>
      </p:sp>
      <p:sp>
        <p:nvSpPr>
          <p:cNvPr id="3" name="CasellaDiTesto 2"/>
          <p:cNvSpPr txBox="1"/>
          <p:nvPr/>
        </p:nvSpPr>
        <p:spPr>
          <a:xfrm>
            <a:off x="5220072" y="5301208"/>
            <a:ext cx="3771528" cy="1015663"/>
          </a:xfrm>
          <a:prstGeom prst="rect">
            <a:avLst/>
          </a:prstGeom>
          <a:noFill/>
        </p:spPr>
        <p:txBody>
          <a:bodyPr wrap="square" rtlCol="0">
            <a:spAutoFit/>
          </a:bodyPr>
          <a:lstStyle/>
          <a:p>
            <a:r>
              <a:rPr lang="pt-BR" sz="2000" dirty="0"/>
              <a:t>Objeto com existência conceitual (companhia, trabalho e curso universitário)</a:t>
            </a:r>
            <a:endParaRPr lang="it-IT"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57200" y="928670"/>
            <a:ext cx="8229600" cy="5643602"/>
          </a:xfrm>
        </p:spPr>
        <p:txBody>
          <a:bodyPr>
            <a:normAutofit/>
          </a:bodyPr>
          <a:lstStyle/>
          <a:p>
            <a:r>
              <a:rPr lang="pt-PT" sz="3600" b="1" dirty="0"/>
              <a:t>Entidade</a:t>
            </a:r>
            <a:r>
              <a:rPr lang="pt-PT" sz="3600" dirty="0"/>
              <a:t> é tudo aquilo sobre </a:t>
            </a:r>
            <a:r>
              <a:rPr lang="pt-PT" sz="3600" dirty="0" smtClean="0"/>
              <a:t>o qual </a:t>
            </a:r>
            <a:r>
              <a:rPr lang="pt-PT" sz="3600" dirty="0"/>
              <a:t>se deseja manter informações</a:t>
            </a:r>
            <a:r>
              <a:rPr lang="pt-PT" sz="3600" dirty="0" smtClean="0"/>
              <a:t>;</a:t>
            </a:r>
          </a:p>
          <a:p>
            <a:endParaRPr lang="pt-PT" sz="3500" dirty="0" smtClean="0"/>
          </a:p>
          <a:p>
            <a:pPr>
              <a:lnSpc>
                <a:spcPct val="150000"/>
              </a:lnSpc>
              <a:defRPr/>
            </a:pPr>
            <a:r>
              <a:rPr lang="pt-PT" sz="3500" dirty="0"/>
              <a:t>são elementos relevantes, abstractos ou concretos, sobre os quais é necessário guardar informação</a:t>
            </a:r>
            <a:r>
              <a:rPr lang="pt-PT" sz="3500" dirty="0" smtClean="0"/>
              <a:t>.</a:t>
            </a:r>
            <a:endParaRPr lang="pt-PT" sz="35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sz="quarter" idx="1"/>
          </p:nvPr>
        </p:nvSpPr>
        <p:spPr>
          <a:xfrm>
            <a:off x="457200" y="928670"/>
            <a:ext cx="8229600" cy="5643602"/>
          </a:xfrm>
        </p:spPr>
        <p:txBody>
          <a:bodyPr>
            <a:normAutofit fontScale="92500"/>
          </a:bodyPr>
          <a:lstStyle/>
          <a:p>
            <a:pPr marL="342900" lvl="1" indent="-342900">
              <a:lnSpc>
                <a:spcPct val="150000"/>
              </a:lnSpc>
              <a:buClr>
                <a:schemeClr val="folHlink"/>
              </a:buClr>
              <a:buSzPct val="60000"/>
              <a:defRPr/>
            </a:pPr>
            <a:r>
              <a:rPr lang="pt-BR" sz="3500" dirty="0" smtClean="0"/>
              <a:t>Representam </a:t>
            </a:r>
            <a:r>
              <a:rPr lang="pt-BR" sz="3500" dirty="0"/>
              <a:t>pessoas ou objectos que existem no mundo real, e sobre os quais se quer guardar </a:t>
            </a:r>
            <a:r>
              <a:rPr lang="pt-BR" sz="3500" dirty="0" smtClean="0"/>
              <a:t>informações</a:t>
            </a:r>
          </a:p>
          <a:p>
            <a:pPr marL="342900" lvl="1" indent="-342900">
              <a:lnSpc>
                <a:spcPct val="150000"/>
              </a:lnSpc>
              <a:buClr>
                <a:schemeClr val="folHlink"/>
              </a:buClr>
              <a:buSzPct val="60000"/>
              <a:defRPr/>
            </a:pPr>
            <a:r>
              <a:rPr lang="pt-BR" sz="3500" dirty="0"/>
              <a:t>denota um conjunto de ocorrências </a:t>
            </a:r>
            <a:r>
              <a:rPr lang="pt-BR" sz="3500" dirty="0" smtClean="0"/>
              <a:t>de um facto</a:t>
            </a:r>
          </a:p>
          <a:p>
            <a:pPr marL="342900" lvl="1" indent="-342900">
              <a:lnSpc>
                <a:spcPct val="150000"/>
              </a:lnSpc>
              <a:buClr>
                <a:schemeClr val="folHlink"/>
              </a:buClr>
              <a:buSzPct val="60000"/>
              <a:defRPr/>
            </a:pPr>
            <a:endParaRPr lang="pt-BR" dirty="0"/>
          </a:p>
          <a:p>
            <a:pPr marL="742950" lvl="2" indent="-342900">
              <a:lnSpc>
                <a:spcPct val="150000"/>
              </a:lnSpc>
              <a:buClr>
                <a:schemeClr val="folHlink"/>
              </a:buClr>
              <a:buSzPct val="60000"/>
              <a:defRPr/>
            </a:pPr>
            <a:r>
              <a:rPr lang="pt-BR" sz="3400" dirty="0">
                <a:solidFill>
                  <a:srgbClr val="002060"/>
                </a:solidFill>
              </a:rPr>
              <a:t>Dica: </a:t>
            </a:r>
            <a:r>
              <a:rPr lang="pt-BR" sz="3400" i="1" dirty="0">
                <a:solidFill>
                  <a:srgbClr val="002060"/>
                </a:solidFill>
              </a:rPr>
              <a:t>Numa especificação(problema) são os substantivos</a:t>
            </a:r>
            <a:endParaRPr lang="pt-PT" sz="3400"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Autofit/>
          </a:bodyPr>
          <a:lstStyle/>
          <a:p>
            <a:r>
              <a:rPr lang="pt-PT" sz="3200" dirty="0"/>
              <a:t>Uma entidade </a:t>
            </a:r>
            <a:r>
              <a:rPr lang="pt-PT" sz="3200" dirty="0" smtClean="0"/>
              <a:t> </a:t>
            </a:r>
            <a:r>
              <a:rPr lang="pt-PT" sz="3200" dirty="0"/>
              <a:t>representa um </a:t>
            </a:r>
            <a:r>
              <a:rPr lang="pt-PT" sz="3200" dirty="0" smtClean="0"/>
              <a:t>objecto </a:t>
            </a:r>
            <a:r>
              <a:rPr lang="pt-PT" sz="3200" dirty="0"/>
              <a:t>do mundo real que possui </a:t>
            </a:r>
            <a:r>
              <a:rPr lang="pt-PT" sz="3200" dirty="0" smtClean="0"/>
              <a:t>existência própria e cujas características </a:t>
            </a:r>
            <a:r>
              <a:rPr lang="pt-PT" sz="3200" dirty="0"/>
              <a:t>ou propriedades desejamos armazenar. O </a:t>
            </a:r>
            <a:r>
              <a:rPr lang="pt-PT" sz="3200" dirty="0" smtClean="0"/>
              <a:t>objecto </a:t>
            </a:r>
            <a:r>
              <a:rPr lang="pt-PT" sz="3200" dirty="0"/>
              <a:t>representado pode </a:t>
            </a:r>
            <a:r>
              <a:rPr lang="pt-PT" sz="3200" dirty="0" smtClean="0"/>
              <a:t>ser um objecto </a:t>
            </a:r>
            <a:r>
              <a:rPr lang="pt-PT" sz="3200" dirty="0"/>
              <a:t>concreto (uma pessoa, um carro, um livro, </a:t>
            </a:r>
            <a:r>
              <a:rPr lang="pt-PT" sz="3200" dirty="0" err="1"/>
              <a:t>etc</a:t>
            </a:r>
            <a:r>
              <a:rPr lang="pt-PT" sz="3200" dirty="0"/>
              <a:t>) ou </a:t>
            </a:r>
            <a:r>
              <a:rPr lang="pt-PT" sz="3200" dirty="0" smtClean="0"/>
              <a:t>abstracto </a:t>
            </a:r>
            <a:r>
              <a:rPr lang="pt-PT" sz="3200" dirty="0"/>
              <a:t>(um </a:t>
            </a:r>
            <a:r>
              <a:rPr lang="pt-PT" sz="3200" dirty="0" smtClean="0"/>
              <a:t>departamento, um projecto</a:t>
            </a:r>
            <a:r>
              <a:rPr lang="pt-PT" sz="3200" dirty="0"/>
              <a:t>, um curso</a:t>
            </a:r>
            <a:r>
              <a:rPr lang="pt-PT" sz="3200" dirty="0" smtClean="0"/>
              <a:t>).</a:t>
            </a:r>
            <a:endParaRPr lang="pt-PT"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sz="4000" dirty="0"/>
              <a:t>À</a:t>
            </a:r>
            <a:r>
              <a:rPr lang="pt-PT" sz="4000" dirty="0" smtClean="0"/>
              <a:t>s características </a:t>
            </a:r>
            <a:r>
              <a:rPr lang="pt-PT" sz="4000" dirty="0"/>
              <a:t>do </a:t>
            </a:r>
            <a:r>
              <a:rPr lang="pt-PT" sz="4000" dirty="0" smtClean="0"/>
              <a:t>objecto </a:t>
            </a:r>
            <a:r>
              <a:rPr lang="pt-PT" sz="4000" dirty="0"/>
              <a:t>que desejamos armazenar damos o </a:t>
            </a:r>
            <a:r>
              <a:rPr lang="pt-PT" sz="4000" dirty="0" smtClean="0"/>
              <a:t>nome de </a:t>
            </a:r>
            <a:r>
              <a:rPr lang="pt-PT" sz="4000" b="1" dirty="0"/>
              <a:t>atributos</a:t>
            </a:r>
            <a:r>
              <a:rPr lang="pt-PT" sz="4000" dirty="0"/>
              <a:t>. Cada atributo de uma entidade possui um nome e um valor </a:t>
            </a:r>
            <a:r>
              <a:rPr lang="pt-PT" sz="4000" dirty="0" smtClean="0"/>
              <a:t>específico.</a:t>
            </a:r>
            <a:endParaRPr lang="pt-PT" sz="4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dirty="0" smtClean="0"/>
              <a:t>Entidade</a:t>
            </a:r>
            <a:endParaRPr lang="pt-PT" dirty="0"/>
          </a:p>
        </p:txBody>
      </p:sp>
      <p:sp>
        <p:nvSpPr>
          <p:cNvPr id="3" name="Segnaposto contenuto 2"/>
          <p:cNvSpPr>
            <a:spLocks noGrp="1"/>
          </p:cNvSpPr>
          <p:nvPr>
            <p:ph sz="quarter" idx="1"/>
          </p:nvPr>
        </p:nvSpPr>
        <p:spPr/>
        <p:txBody>
          <a:bodyPr/>
          <a:lstStyle/>
          <a:p>
            <a:r>
              <a:rPr lang="pt-PT" b="1" dirty="0"/>
              <a:t>Podendo representar :</a:t>
            </a:r>
          </a:p>
          <a:p>
            <a:endParaRPr lang="pt-PT" dirty="0"/>
          </a:p>
          <a:p>
            <a:pPr>
              <a:buNone/>
            </a:pPr>
            <a:r>
              <a:rPr lang="pt-PT" sz="3200" dirty="0" smtClean="0"/>
              <a:t>a)Objectos </a:t>
            </a:r>
            <a:r>
              <a:rPr lang="pt-PT" sz="3200" dirty="0"/>
              <a:t>concretos como Pessoas, livros, carros...</a:t>
            </a:r>
          </a:p>
          <a:p>
            <a:pPr>
              <a:buNone/>
            </a:pPr>
            <a:r>
              <a:rPr lang="pt-PT" sz="3200" dirty="0" smtClean="0"/>
              <a:t>b)Objectos abstractos </a:t>
            </a:r>
            <a:r>
              <a:rPr lang="pt-PT" sz="3200" dirty="0"/>
              <a:t>como empresas, eventos, </a:t>
            </a:r>
            <a:r>
              <a:rPr lang="pt-PT" sz="3200" dirty="0" smtClean="0"/>
              <a:t>departamentos...</a:t>
            </a:r>
            <a:endParaRPr lang="pt-PT" sz="3200" dirty="0"/>
          </a:p>
          <a:p>
            <a:pPr>
              <a:buNone/>
            </a:pPr>
            <a:endParaRPr lang="pt-PT"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dirty="0" smtClean="0"/>
              <a:t>Entidade</a:t>
            </a:r>
            <a:endParaRPr lang="pt-PT" dirty="0"/>
          </a:p>
        </p:txBody>
      </p:sp>
      <p:sp>
        <p:nvSpPr>
          <p:cNvPr id="3" name="Segnaposto contenuto 2"/>
          <p:cNvSpPr>
            <a:spLocks noGrp="1"/>
          </p:cNvSpPr>
          <p:nvPr>
            <p:ph sz="quarter" idx="1"/>
          </p:nvPr>
        </p:nvSpPr>
        <p:spPr/>
        <p:txBody>
          <a:bodyPr/>
          <a:lstStyle/>
          <a:p>
            <a:r>
              <a:rPr lang="pt-PT" dirty="0" smtClean="0"/>
              <a:t>São representadas no DER através de um rectângulo com o nome no interior</a:t>
            </a:r>
            <a:endParaRPr lang="pt-PT" dirty="0"/>
          </a:p>
        </p:txBody>
      </p:sp>
      <p:pic>
        <p:nvPicPr>
          <p:cNvPr id="1026" name="Picture 2"/>
          <p:cNvPicPr>
            <a:picLocks noChangeAspect="1" noChangeArrowheads="1"/>
          </p:cNvPicPr>
          <p:nvPr/>
        </p:nvPicPr>
        <p:blipFill>
          <a:blip r:embed="rId2" cstate="print"/>
          <a:srcRect/>
          <a:stretch>
            <a:fillRect/>
          </a:stretch>
        </p:blipFill>
        <p:spPr bwMode="auto">
          <a:xfrm>
            <a:off x="928662" y="3357562"/>
            <a:ext cx="7219950" cy="1028700"/>
          </a:xfrm>
          <a:prstGeom prst="rect">
            <a:avLst/>
          </a:prstGeom>
          <a:noFill/>
          <a:ln w="9525">
            <a:noFill/>
            <a:miter lim="800000"/>
            <a:headEnd/>
            <a:tailEnd/>
          </a:ln>
          <a:effectLst/>
        </p:spPr>
      </p:pic>
      <p:sp>
        <p:nvSpPr>
          <p:cNvPr id="5" name="CasellaDiTesto 4"/>
          <p:cNvSpPr txBox="1"/>
          <p:nvPr/>
        </p:nvSpPr>
        <p:spPr>
          <a:xfrm>
            <a:off x="857224" y="5286388"/>
            <a:ext cx="7500990" cy="646331"/>
          </a:xfrm>
          <a:prstGeom prst="rect">
            <a:avLst/>
          </a:prstGeom>
          <a:noFill/>
        </p:spPr>
        <p:txBody>
          <a:bodyPr wrap="square" rtlCol="0">
            <a:spAutoFit/>
          </a:bodyPr>
          <a:lstStyle/>
          <a:p>
            <a:r>
              <a:rPr lang="pt-PT" dirty="0" smtClean="0"/>
              <a:t>Convenção</a:t>
            </a:r>
            <a:r>
              <a:rPr lang="pt-PT" smtClean="0"/>
              <a:t>: </a:t>
            </a:r>
            <a:r>
              <a:rPr lang="pt-PT" b="1" smtClean="0"/>
              <a:t>escrever </a:t>
            </a:r>
            <a:r>
              <a:rPr lang="pt-PT" b="1" dirty="0" smtClean="0"/>
              <a:t>o nome das entidade no singular com a primeira letra maiúscula. </a:t>
            </a:r>
            <a:endParaRPr lang="pt-PT"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285720" y="1357298"/>
            <a:ext cx="8604250" cy="2616101"/>
          </a:xfrm>
          <a:prstGeom prst="rect">
            <a:avLst/>
          </a:prstGeom>
          <a:noFill/>
          <a:ln w="9525">
            <a:noFill/>
            <a:miter lim="800000"/>
            <a:headEnd/>
            <a:tailEnd/>
          </a:ln>
          <a:effectLst/>
        </p:spPr>
        <p:txBody>
          <a:bodyPr>
            <a:spAutoFit/>
          </a:bodyPr>
          <a:lstStyle/>
          <a:p>
            <a:pPr eaLnBrk="0" hangingPunct="0">
              <a:spcBef>
                <a:spcPct val="50000"/>
              </a:spcBef>
              <a:buFontTx/>
              <a:buChar char="•"/>
            </a:pPr>
            <a:endParaRPr lang="pt-BR" sz="2000" dirty="0"/>
          </a:p>
          <a:p>
            <a:pPr eaLnBrk="0" hangingPunct="0">
              <a:spcBef>
                <a:spcPct val="50000"/>
              </a:spcBef>
            </a:pPr>
            <a:r>
              <a:rPr lang="pt-BR" sz="2400" i="1" dirty="0"/>
              <a:t>Exemplos</a:t>
            </a:r>
            <a:r>
              <a:rPr lang="pt-BR" sz="2400" dirty="0"/>
              <a:t>:</a:t>
            </a:r>
          </a:p>
          <a:p>
            <a:pPr eaLnBrk="0" hangingPunct="0">
              <a:spcBef>
                <a:spcPct val="50000"/>
              </a:spcBef>
            </a:pPr>
            <a:r>
              <a:rPr lang="pt-BR" sz="2400" dirty="0"/>
              <a:t>	Pessoas (Fornecedores, Empregados, Clientes, Alunos, etc.)</a:t>
            </a:r>
          </a:p>
          <a:p>
            <a:pPr eaLnBrk="0" hangingPunct="0">
              <a:spcBef>
                <a:spcPct val="50000"/>
              </a:spcBef>
            </a:pPr>
            <a:r>
              <a:rPr lang="pt-BR" sz="2400" dirty="0"/>
              <a:t>	Organizações (Empresas, Hospitais, Escolas, Farmácias, etc.)</a:t>
            </a:r>
          </a:p>
          <a:p>
            <a:pPr eaLnBrk="0" hangingPunct="0">
              <a:spcBef>
                <a:spcPct val="50000"/>
              </a:spcBef>
            </a:pPr>
            <a:r>
              <a:rPr lang="pt-BR" sz="2400" dirty="0"/>
              <a:t>	Objetos (Carro, </a:t>
            </a:r>
            <a:r>
              <a:rPr lang="pt-BR" sz="2400" dirty="0" smtClean="0"/>
              <a:t>Factura</a:t>
            </a:r>
            <a:r>
              <a:rPr lang="pt-BR" sz="2400" dirty="0"/>
              <a:t>, Produtos, etc.)</a:t>
            </a:r>
          </a:p>
        </p:txBody>
      </p:sp>
      <p:sp>
        <p:nvSpPr>
          <p:cNvPr id="112643" name="Text Box 3"/>
          <p:cNvSpPr txBox="1">
            <a:spLocks noChangeArrowheads="1"/>
          </p:cNvSpPr>
          <p:nvPr/>
        </p:nvSpPr>
        <p:spPr bwMode="auto">
          <a:xfrm>
            <a:off x="1701792" y="5287975"/>
            <a:ext cx="1981200" cy="457200"/>
          </a:xfrm>
          <a:prstGeom prst="rect">
            <a:avLst/>
          </a:prstGeom>
          <a:noFill/>
          <a:ln w="9525">
            <a:noFill/>
            <a:miter lim="800000"/>
            <a:headEnd/>
            <a:tailEnd/>
          </a:ln>
          <a:effectLst/>
        </p:spPr>
        <p:txBody>
          <a:bodyPr>
            <a:spAutoFit/>
          </a:bodyPr>
          <a:lstStyle/>
          <a:p>
            <a:pPr eaLnBrk="0" hangingPunct="0">
              <a:spcBef>
                <a:spcPct val="50000"/>
              </a:spcBef>
            </a:pPr>
            <a:r>
              <a:rPr lang="pt-BR" sz="2400" b="1" dirty="0">
                <a:effectLst>
                  <a:outerShdw blurRad="38100" dist="38100" dir="2700000" algn="tl">
                    <a:srgbClr val="000000"/>
                  </a:outerShdw>
                </a:effectLst>
                <a:latin typeface="Times New Roman" pitchFamily="18" charset="0"/>
              </a:rPr>
              <a:t>Símbolo:</a:t>
            </a:r>
            <a:r>
              <a:rPr lang="pt-BR" sz="2400" dirty="0">
                <a:latin typeface="Times New Roman" pitchFamily="18" charset="0"/>
              </a:rPr>
              <a:t> </a:t>
            </a:r>
          </a:p>
        </p:txBody>
      </p:sp>
      <p:sp>
        <p:nvSpPr>
          <p:cNvPr id="112644" name="Rectangle 4"/>
          <p:cNvSpPr>
            <a:spLocks noChangeArrowheads="1"/>
          </p:cNvSpPr>
          <p:nvPr/>
        </p:nvSpPr>
        <p:spPr bwMode="auto">
          <a:xfrm>
            <a:off x="3357554" y="5214950"/>
            <a:ext cx="1905000" cy="685800"/>
          </a:xfrm>
          <a:prstGeom prst="rect">
            <a:avLst/>
          </a:prstGeom>
          <a:noFill/>
          <a:ln w="9525">
            <a:solidFill>
              <a:srgbClr val="FF0000"/>
            </a:solidFill>
            <a:miter lim="800000"/>
            <a:headEnd/>
            <a:tailEnd/>
          </a:ln>
          <a:effectLst/>
        </p:spPr>
        <p:txBody>
          <a:bodyPr wrap="none" anchor="ctr"/>
          <a:lstStyle/>
          <a:p>
            <a:endParaRPr lang="pt-PT"/>
          </a:p>
        </p:txBody>
      </p:sp>
      <p:sp>
        <p:nvSpPr>
          <p:cNvPr id="6" name="Titolo 5"/>
          <p:cNvSpPr>
            <a:spLocks noGrp="1"/>
          </p:cNvSpPr>
          <p:nvPr>
            <p:ph type="title"/>
          </p:nvPr>
        </p:nvSpPr>
        <p:spPr/>
        <p:txBody>
          <a:bodyPr/>
          <a:lstStyle/>
          <a:p>
            <a:r>
              <a:rPr lang="pt-PT" dirty="0" smtClean="0"/>
              <a:t>Entidade</a:t>
            </a:r>
            <a:endParaRPr lang="pt-P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09538" y="58738"/>
            <a:ext cx="8783637" cy="561975"/>
          </a:xfrm>
        </p:spPr>
        <p:txBody>
          <a:bodyPr/>
          <a:lstStyle/>
          <a:p>
            <a:pPr eaLnBrk="1" hangingPunct="1">
              <a:defRPr/>
            </a:pPr>
            <a:r>
              <a:rPr lang="pt-BR" sz="2800" dirty="0" smtClean="0"/>
              <a:t>Entidade</a:t>
            </a:r>
          </a:p>
        </p:txBody>
      </p:sp>
      <p:sp>
        <p:nvSpPr>
          <p:cNvPr id="13314" name="Espaço Reservado para Número de Slide 4"/>
          <p:cNvSpPr>
            <a:spLocks noGrp="1"/>
          </p:cNvSpPr>
          <p:nvPr>
            <p:ph type="sldNum" sz="quarter" idx="12"/>
          </p:nvPr>
        </p:nvSpPr>
        <p:spPr>
          <a:xfrm>
            <a:off x="5715000" y="6305550"/>
            <a:ext cx="2895600" cy="476250"/>
          </a:xfrm>
        </p:spPr>
        <p:txBody>
          <a:bodyPr/>
          <a:lstStyle/>
          <a:p>
            <a:pPr algn="l">
              <a:defRPr/>
            </a:pPr>
            <a:fld id="{1F3256D9-1CD3-4069-89ED-B2FA1D922B6F}" type="slidenum">
              <a:rPr lang="pt-BR" smtClean="0"/>
              <a:pPr algn="l">
                <a:defRPr/>
              </a:pPr>
              <a:t>18</a:t>
            </a:fld>
            <a:endParaRPr lang="pt-BR" smtClean="0"/>
          </a:p>
        </p:txBody>
      </p:sp>
      <p:sp>
        <p:nvSpPr>
          <p:cNvPr id="56324" name="Rectangle 4"/>
          <p:cNvSpPr>
            <a:spLocks noGrp="1" noChangeArrowheads="1"/>
          </p:cNvSpPr>
          <p:nvPr>
            <p:ph sz="quarter" idx="1"/>
          </p:nvPr>
        </p:nvSpPr>
        <p:spPr>
          <a:xfrm>
            <a:off x="611188" y="1196975"/>
            <a:ext cx="8353425" cy="3024188"/>
          </a:xfrm>
          <a:noFill/>
        </p:spPr>
        <p:txBody>
          <a:bodyPr/>
          <a:lstStyle/>
          <a:p>
            <a:pPr eaLnBrk="1" hangingPunct="1"/>
            <a:r>
              <a:rPr lang="pt-BR" dirty="0" smtClean="0"/>
              <a:t>Exemplos</a:t>
            </a:r>
          </a:p>
          <a:p>
            <a:pPr lvl="1" eaLnBrk="1" hangingPunct="1">
              <a:buFontTx/>
              <a:buChar char="•"/>
            </a:pPr>
            <a:r>
              <a:rPr lang="pt-BR" dirty="0" smtClean="0"/>
              <a:t>Sistema de informações industrial</a:t>
            </a:r>
          </a:p>
          <a:p>
            <a:pPr lvl="2" eaLnBrk="1" hangingPunct="1"/>
            <a:r>
              <a:rPr lang="pt-BR" sz="1800" dirty="0" smtClean="0">
                <a:solidFill>
                  <a:srgbClr val="0000FF"/>
                </a:solidFill>
              </a:rPr>
              <a:t>Produtos</a:t>
            </a:r>
          </a:p>
          <a:p>
            <a:pPr lvl="2" eaLnBrk="1" hangingPunct="1"/>
            <a:r>
              <a:rPr lang="pt-BR" sz="1800" dirty="0" smtClean="0">
                <a:solidFill>
                  <a:srgbClr val="0000FF"/>
                </a:solidFill>
              </a:rPr>
              <a:t>Tipos de produtos</a:t>
            </a:r>
          </a:p>
          <a:p>
            <a:pPr lvl="2" eaLnBrk="1" hangingPunct="1"/>
            <a:r>
              <a:rPr lang="pt-BR" sz="1800" dirty="0" smtClean="0">
                <a:solidFill>
                  <a:srgbClr val="0000FF"/>
                </a:solidFill>
              </a:rPr>
              <a:t>Compras</a:t>
            </a:r>
          </a:p>
          <a:p>
            <a:pPr lvl="2" eaLnBrk="1" hangingPunct="1"/>
            <a:r>
              <a:rPr lang="pt-BR" sz="1800" dirty="0" smtClean="0">
                <a:solidFill>
                  <a:srgbClr val="0000FF"/>
                </a:solidFill>
              </a:rPr>
              <a:t>Vendas</a:t>
            </a:r>
          </a:p>
          <a:p>
            <a:pPr lvl="1" eaLnBrk="1" hangingPunct="1">
              <a:buFontTx/>
              <a:buChar char="•"/>
            </a:pPr>
            <a:r>
              <a:rPr lang="pt-BR" dirty="0" smtClean="0"/>
              <a:t>Sistema de contas corrente ?</a:t>
            </a:r>
          </a:p>
        </p:txBody>
      </p:sp>
      <p:sp>
        <p:nvSpPr>
          <p:cNvPr id="152581" name="Rectangle 5"/>
          <p:cNvSpPr>
            <a:spLocks noChangeArrowheads="1"/>
          </p:cNvSpPr>
          <p:nvPr/>
        </p:nvSpPr>
        <p:spPr bwMode="auto">
          <a:xfrm>
            <a:off x="611188" y="4194175"/>
            <a:ext cx="8353425" cy="1827213"/>
          </a:xfrm>
          <a:prstGeom prst="rect">
            <a:avLst/>
          </a:prstGeom>
          <a:noFill/>
          <a:ln w="9525">
            <a:noFill/>
            <a:miter lim="800000"/>
            <a:headEnd/>
            <a:tailEnd/>
          </a:ln>
        </p:spPr>
        <p:txBody>
          <a:bodyPr/>
          <a:lstStyle/>
          <a:p>
            <a:pPr marL="1143000" lvl="2" indent="-228600">
              <a:lnSpc>
                <a:spcPct val="110000"/>
              </a:lnSpc>
              <a:spcBef>
                <a:spcPct val="35000"/>
              </a:spcBef>
              <a:buFontTx/>
              <a:buChar char="•"/>
            </a:pPr>
            <a:r>
              <a:rPr lang="pt-BR" sz="2000">
                <a:solidFill>
                  <a:srgbClr val="0000FF"/>
                </a:solidFill>
              </a:rPr>
              <a:t>Clientes</a:t>
            </a:r>
          </a:p>
          <a:p>
            <a:pPr marL="1143000" lvl="2" indent="-228600">
              <a:lnSpc>
                <a:spcPct val="110000"/>
              </a:lnSpc>
              <a:spcBef>
                <a:spcPct val="35000"/>
              </a:spcBef>
              <a:buFontTx/>
              <a:buChar char="•"/>
            </a:pPr>
            <a:r>
              <a:rPr lang="pt-BR" sz="2000">
                <a:solidFill>
                  <a:srgbClr val="0000FF"/>
                </a:solidFill>
              </a:rPr>
              <a:t>Contas corrente</a:t>
            </a:r>
          </a:p>
          <a:p>
            <a:pPr marL="1143000" lvl="2" indent="-228600">
              <a:lnSpc>
                <a:spcPct val="110000"/>
              </a:lnSpc>
              <a:spcBef>
                <a:spcPct val="35000"/>
              </a:spcBef>
              <a:buFontTx/>
              <a:buChar char="•"/>
            </a:pPr>
            <a:r>
              <a:rPr lang="pt-BR" sz="2000">
                <a:solidFill>
                  <a:srgbClr val="0000FF"/>
                </a:solidFill>
              </a:rPr>
              <a:t>Cheques</a:t>
            </a:r>
          </a:p>
          <a:p>
            <a:pPr marL="1143000" lvl="2" indent="-228600">
              <a:lnSpc>
                <a:spcPct val="110000"/>
              </a:lnSpc>
              <a:spcBef>
                <a:spcPct val="35000"/>
              </a:spcBef>
              <a:buFontTx/>
              <a:buChar char="•"/>
            </a:pPr>
            <a:r>
              <a:rPr lang="pt-BR" sz="2000">
                <a:solidFill>
                  <a:srgbClr val="0000FF"/>
                </a:solidFill>
              </a:rPr>
              <a:t>Agências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ppt_x"/>
                                          </p:val>
                                        </p:tav>
                                        <p:tav tm="100000">
                                          <p:val>
                                            <p:strVal val="#ppt_x"/>
                                          </p:val>
                                        </p:tav>
                                      </p:tavLst>
                                    </p:anim>
                                    <p:anim calcmode="lin" valueType="num">
                                      <p:cBhvr additive="base">
                                        <p:cTn id="8" dur="500" fill="hold"/>
                                        <p:tgtEl>
                                          <p:spTgt spid="152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09538" y="58738"/>
            <a:ext cx="8783637" cy="561975"/>
          </a:xfrm>
        </p:spPr>
        <p:txBody>
          <a:bodyPr>
            <a:noAutofit/>
          </a:bodyPr>
          <a:lstStyle/>
          <a:p>
            <a:pPr eaLnBrk="1" hangingPunct="1">
              <a:defRPr/>
            </a:pPr>
            <a:r>
              <a:rPr lang="pt-BR" sz="4000" dirty="0" smtClean="0"/>
              <a:t>Exercício</a:t>
            </a:r>
          </a:p>
        </p:txBody>
      </p:sp>
      <p:sp>
        <p:nvSpPr>
          <p:cNvPr id="16386" name="Espaço Reservado para Número de Slide 4"/>
          <p:cNvSpPr>
            <a:spLocks noGrp="1"/>
          </p:cNvSpPr>
          <p:nvPr>
            <p:ph type="sldNum" sz="quarter" idx="12"/>
          </p:nvPr>
        </p:nvSpPr>
        <p:spPr>
          <a:xfrm>
            <a:off x="5715000" y="6305550"/>
            <a:ext cx="2895600" cy="476250"/>
          </a:xfrm>
        </p:spPr>
        <p:txBody>
          <a:bodyPr/>
          <a:lstStyle/>
          <a:p>
            <a:pPr algn="l">
              <a:defRPr/>
            </a:pPr>
            <a:fld id="{51C2E1DB-285D-4A97-8704-CB519DA7D05B}" type="slidenum">
              <a:rPr lang="pt-BR" smtClean="0"/>
              <a:pPr algn="l">
                <a:defRPr/>
              </a:pPr>
              <a:t>19</a:t>
            </a:fld>
            <a:endParaRPr lang="pt-BR" smtClean="0"/>
          </a:p>
        </p:txBody>
      </p:sp>
      <p:sp>
        <p:nvSpPr>
          <p:cNvPr id="59396" name="Rectangle 3"/>
          <p:cNvSpPr>
            <a:spLocks noGrp="1" noChangeArrowheads="1"/>
          </p:cNvSpPr>
          <p:nvPr>
            <p:ph sz="quarter" idx="1"/>
          </p:nvPr>
        </p:nvSpPr>
        <p:spPr>
          <a:xfrm>
            <a:off x="250825" y="908050"/>
            <a:ext cx="8353425" cy="2016125"/>
          </a:xfrm>
          <a:noFill/>
        </p:spPr>
        <p:txBody>
          <a:bodyPr/>
          <a:lstStyle/>
          <a:p>
            <a:pPr eaLnBrk="1" hangingPunct="1"/>
            <a:r>
              <a:rPr lang="pt-BR" smtClean="0"/>
              <a:t>Identificar entidades</a:t>
            </a:r>
          </a:p>
        </p:txBody>
      </p:sp>
      <p:sp>
        <p:nvSpPr>
          <p:cNvPr id="59397" name="Text Box 4"/>
          <p:cNvSpPr txBox="1">
            <a:spLocks noChangeArrowheads="1"/>
          </p:cNvSpPr>
          <p:nvPr/>
        </p:nvSpPr>
        <p:spPr bwMode="auto">
          <a:xfrm>
            <a:off x="539750" y="1500189"/>
            <a:ext cx="8318500" cy="5429179"/>
          </a:xfrm>
          <a:prstGeom prst="rect">
            <a:avLst/>
          </a:prstGeom>
          <a:noFill/>
          <a:ln w="9525">
            <a:noFill/>
            <a:miter lim="800000"/>
            <a:headEnd/>
            <a:tailEnd/>
          </a:ln>
        </p:spPr>
        <p:txBody>
          <a:bodyPr wrap="square">
            <a:spAutoFit/>
          </a:bodyPr>
          <a:lstStyle/>
          <a:p>
            <a:pPr lvl="1">
              <a:lnSpc>
                <a:spcPct val="110000"/>
              </a:lnSpc>
              <a:spcBef>
                <a:spcPct val="35000"/>
              </a:spcBef>
            </a:pPr>
            <a:r>
              <a:rPr lang="pt-BR" sz="3200" dirty="0"/>
              <a:t>Deseja-se construir uma base de dados para um sistema de vendas. Em cada venda são vendidos vários produtos e um determinado produto pode aparecer em diferentes vendas. Cada venda é efetuada por um vendedor </a:t>
            </a:r>
            <a:r>
              <a:rPr lang="pt-BR" sz="3200" dirty="0" smtClean="0"/>
              <a:t>a </a:t>
            </a:r>
            <a:r>
              <a:rPr lang="pt-BR" sz="3200" dirty="0"/>
              <a:t>um determinado cliente. Um produto está armazenado numa prateleira de uma estante de um determinado armazem. Um armazem pode ter várias estantes.</a:t>
            </a:r>
          </a:p>
          <a:p>
            <a:pPr>
              <a:spcBef>
                <a:spcPct val="50000"/>
              </a:spcBef>
            </a:pPr>
            <a:endParaRPr lang="pt-B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type="body" idx="1"/>
          </p:nvPr>
        </p:nvSpPr>
        <p:spPr/>
        <p:txBody>
          <a:bodyPr>
            <a:normAutofit/>
          </a:bodyPr>
          <a:lstStyle/>
          <a:p>
            <a:r>
              <a:rPr lang="it-IT" sz="4000" dirty="0" err="1" smtClean="0"/>
              <a:t>Modelo</a:t>
            </a:r>
            <a:r>
              <a:rPr lang="it-IT" sz="4000" dirty="0" smtClean="0"/>
              <a:t> </a:t>
            </a:r>
            <a:r>
              <a:rPr lang="it-IT" sz="4000" dirty="0" err="1" smtClean="0"/>
              <a:t>Entidade</a:t>
            </a:r>
            <a:r>
              <a:rPr lang="it-IT" sz="4000" dirty="0" smtClean="0"/>
              <a:t>- </a:t>
            </a:r>
            <a:r>
              <a:rPr lang="it-IT" sz="4000" dirty="0" err="1" smtClean="0"/>
              <a:t>relacionamento</a:t>
            </a:r>
            <a:endParaRPr lang="it-IT" sz="4000" dirty="0"/>
          </a:p>
        </p:txBody>
      </p:sp>
      <p:sp>
        <p:nvSpPr>
          <p:cNvPr id="4" name="Titolo 3"/>
          <p:cNvSpPr>
            <a:spLocks noGrp="1"/>
          </p:cNvSpPr>
          <p:nvPr>
            <p:ph type="title"/>
          </p:nvPr>
        </p:nvSpPr>
        <p:spPr/>
        <p:txBody>
          <a:bodyPr/>
          <a:lstStyle/>
          <a:p>
            <a:endParaRPr lang="it-IT"/>
          </a:p>
        </p:txBody>
      </p:sp>
    </p:spTree>
    <p:extLst>
      <p:ext uri="{BB962C8B-B14F-4D97-AF65-F5344CB8AC3E}">
        <p14:creationId xmlns:p14="http://schemas.microsoft.com/office/powerpoint/2010/main" val="3111610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0" y="785794"/>
            <a:ext cx="9144000" cy="5201424"/>
          </a:xfrm>
          <a:prstGeom prst="rect">
            <a:avLst/>
          </a:prstGeom>
          <a:noFill/>
          <a:ln w="9525">
            <a:noFill/>
            <a:miter lim="800000"/>
            <a:headEnd/>
            <a:tailEnd/>
          </a:ln>
          <a:effectLst/>
        </p:spPr>
        <p:txBody>
          <a:bodyPr wrap="square">
            <a:spAutoFit/>
          </a:bodyPr>
          <a:lstStyle/>
          <a:p>
            <a:pPr marL="457200" indent="-457200" eaLnBrk="0" hangingPunct="0">
              <a:spcBef>
                <a:spcPct val="50000"/>
              </a:spcBef>
              <a:buFontTx/>
              <a:buChar char="•"/>
            </a:pPr>
            <a:r>
              <a:rPr lang="pt-BR" sz="2000" b="1" dirty="0" smtClean="0">
                <a:latin typeface="Verdana" pitchFamily="34" charset="0"/>
              </a:rPr>
              <a:t>Identificar entidades</a:t>
            </a:r>
            <a:endParaRPr lang="pt-BR" sz="2000" b="1" dirty="0">
              <a:latin typeface="Verdana" pitchFamily="34" charset="0"/>
            </a:endParaRPr>
          </a:p>
          <a:p>
            <a:pPr marL="457200" indent="-457200" eaLnBrk="0" hangingPunct="0">
              <a:spcBef>
                <a:spcPct val="50000"/>
              </a:spcBef>
            </a:pPr>
            <a:r>
              <a:rPr lang="pt-BR" b="1"/>
              <a:t>	</a:t>
            </a:r>
            <a:r>
              <a:rPr lang="pt-BR" sz="2400" smtClean="0"/>
              <a:t>Numa </a:t>
            </a:r>
            <a:r>
              <a:rPr lang="pt-BR" sz="2400" dirty="0"/>
              <a:t>clínica trabalham médicos e existem pacientes internados. Cada médico é identificado pelo seu CM (</a:t>
            </a:r>
            <a:r>
              <a:rPr lang="pt-BR" sz="2400" dirty="0" smtClean="0"/>
              <a:t>código </a:t>
            </a:r>
            <a:r>
              <a:rPr lang="pt-BR" sz="2400" dirty="0"/>
              <a:t>de Médico), possui um nome e recebe um salário na clínica. Um médico tem formação em diversas especialidades (ortopedia, traumatologia, etc), mas só exerce uma delas na clínica. </a:t>
            </a:r>
          </a:p>
          <a:p>
            <a:pPr marL="457200" indent="-457200" eaLnBrk="0" hangingPunct="0">
              <a:spcBef>
                <a:spcPct val="50000"/>
              </a:spcBef>
            </a:pPr>
            <a:r>
              <a:rPr lang="pt-BR" sz="2400" dirty="0"/>
              <a:t>	Para todo paciente internado na clínica são cadastrados alguns dados pessoais: nome, endereço, telefone(s) para contacto, data do nascimento e sexo. Um paciente tem sempre um determinado médico como responsável (com um horário de visita diário predeterminado), porém vários outros médicos podem participar do seu tratamento. Os pacientes estão sempre internados em quartos individuais, que são identificados por um número e ficam num andar da clínica. </a:t>
            </a:r>
          </a:p>
        </p:txBody>
      </p:sp>
      <p:sp>
        <p:nvSpPr>
          <p:cNvPr id="86020" name="Text Box 4"/>
          <p:cNvSpPr txBox="1">
            <a:spLocks noChangeArrowheads="1"/>
          </p:cNvSpPr>
          <p:nvPr/>
        </p:nvSpPr>
        <p:spPr bwMode="auto">
          <a:xfrm>
            <a:off x="87313" y="60325"/>
            <a:ext cx="9056687" cy="793750"/>
          </a:xfrm>
          <a:prstGeom prst="rect">
            <a:avLst/>
          </a:prstGeom>
          <a:noFill/>
          <a:ln w="9525">
            <a:noFill/>
            <a:miter lim="800000"/>
            <a:headEnd/>
            <a:tailEnd/>
          </a:ln>
          <a:effectLst/>
        </p:spPr>
        <p:txBody>
          <a:bodyPr>
            <a:spAutoFit/>
          </a:bodyPr>
          <a:lstStyle/>
          <a:p>
            <a:pPr algn="ctr">
              <a:spcBef>
                <a:spcPct val="50000"/>
              </a:spcBef>
            </a:pPr>
            <a:r>
              <a:rPr lang="pt-BR" sz="2800" dirty="0" smtClean="0">
                <a:solidFill>
                  <a:schemeClr val="tx2"/>
                </a:solidFill>
                <a:effectLst>
                  <a:outerShdw blurRad="38100" dist="38100" dir="2700000" algn="tl">
                    <a:srgbClr val="000000"/>
                  </a:outerShdw>
                </a:effectLst>
              </a:rPr>
              <a:t>Exercício</a:t>
            </a:r>
            <a:endParaRPr lang="pt-BR" sz="2800" dirty="0">
              <a:solidFill>
                <a:schemeClr val="tx2"/>
              </a:solidFill>
              <a:effectLst>
                <a:outerShdw blurRad="38100" dist="38100" dir="2700000" algn="tl">
                  <a:srgbClr val="000000"/>
                </a:outerShdw>
              </a:effectLst>
            </a:endParaRPr>
          </a:p>
          <a:p>
            <a:pPr algn="ctr"/>
            <a:endParaRPr lang="pt-BR"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p:cNvSpPr>
            <a:spLocks noGrp="1"/>
          </p:cNvSpPr>
          <p:nvPr>
            <p:ph type="body" idx="1"/>
          </p:nvPr>
        </p:nvSpPr>
        <p:spPr/>
        <p:txBody>
          <a:bodyPr/>
          <a:lstStyle/>
          <a:p>
            <a:endParaRPr lang="pt-PT"/>
          </a:p>
        </p:txBody>
      </p:sp>
      <p:sp>
        <p:nvSpPr>
          <p:cNvPr id="4" name="Titolo 3"/>
          <p:cNvSpPr>
            <a:spLocks noGrp="1"/>
          </p:cNvSpPr>
          <p:nvPr>
            <p:ph type="title"/>
          </p:nvPr>
        </p:nvSpPr>
        <p:spPr/>
        <p:txBody>
          <a:bodyPr>
            <a:normAutofit fontScale="90000"/>
          </a:bodyPr>
          <a:lstStyle/>
          <a:p>
            <a:r>
              <a:rPr lang="pt-PT" sz="6600" b="1" dirty="0" smtClean="0"/>
              <a:t>Atributos</a:t>
            </a:r>
            <a:endParaRPr lang="pt-PT" sz="6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PT" dirty="0" smtClean="0"/>
              <a:t>Atributo</a:t>
            </a:r>
            <a:endParaRPr lang="pt-PT" dirty="0"/>
          </a:p>
        </p:txBody>
      </p:sp>
      <p:sp>
        <p:nvSpPr>
          <p:cNvPr id="3" name="Segnaposto contenuto 2"/>
          <p:cNvSpPr>
            <a:spLocks noGrp="1"/>
          </p:cNvSpPr>
          <p:nvPr>
            <p:ph sz="quarter" idx="1"/>
          </p:nvPr>
        </p:nvSpPr>
        <p:spPr>
          <a:xfrm>
            <a:off x="457200" y="1600200"/>
            <a:ext cx="7901014" cy="4525963"/>
          </a:xfrm>
        </p:spPr>
        <p:txBody>
          <a:bodyPr/>
          <a:lstStyle/>
          <a:p>
            <a:pPr>
              <a:buNone/>
            </a:pPr>
            <a:r>
              <a:rPr lang="pt-PT" dirty="0"/>
              <a:t>São as propriedades que caracterizam ou descrevem uma entidade ou um </a:t>
            </a:r>
            <a:r>
              <a:rPr lang="pt-PT" dirty="0" smtClean="0"/>
              <a:t>relacionamento;</a:t>
            </a:r>
          </a:p>
          <a:p>
            <a:pPr>
              <a:buNone/>
            </a:pPr>
            <a:endParaRPr lang="pt-PT" dirty="0"/>
          </a:p>
          <a:p>
            <a:pPr>
              <a:buNone/>
            </a:pPr>
            <a:r>
              <a:rPr lang="pt-BR" dirty="0" smtClean="0"/>
              <a:t>Dado ou informação que é associado a cada ocorrência de uma entidade ou de um relacionamento</a:t>
            </a:r>
          </a:p>
          <a:p>
            <a:pPr>
              <a:buNone/>
            </a:pPr>
            <a:endParaRPr lang="pt-P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sz="3600" dirty="0"/>
              <a:t>Um atributo corresponde a alguma propriedade de interesse </a:t>
            </a:r>
            <a:r>
              <a:rPr lang="pt-PT" sz="3600" dirty="0" smtClean="0"/>
              <a:t>que ajuda </a:t>
            </a:r>
            <a:r>
              <a:rPr lang="pt-PT" sz="3600" dirty="0"/>
              <a:t>a descrever uma entidade, como o nome do funcionário ou seu salário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dirty="0"/>
              <a:t>Exemplo</a:t>
            </a:r>
            <a:r>
              <a:rPr lang="pt-PT" dirty="0" smtClean="0"/>
              <a:t>: A </a:t>
            </a:r>
            <a:r>
              <a:rPr lang="pt-PT" dirty="0"/>
              <a:t>entidade CARRO poderia ter os seguintes atributos : </a:t>
            </a:r>
            <a:r>
              <a:rPr lang="pt-PT" dirty="0" smtClean="0"/>
              <a:t>Placa, </a:t>
            </a:r>
            <a:r>
              <a:rPr lang="pt-PT" dirty="0"/>
              <a:t>modelo, ano de </a:t>
            </a:r>
            <a:r>
              <a:rPr lang="pt-PT" dirty="0" smtClean="0"/>
              <a:t>fabrico, </a:t>
            </a:r>
            <a:r>
              <a:rPr lang="pt-PT" dirty="0"/>
              <a:t>cor, preço;</a:t>
            </a:r>
          </a:p>
          <a:p>
            <a:endParaRPr lang="pt-PT" dirty="0"/>
          </a:p>
          <a:p>
            <a:r>
              <a:rPr lang="pt-PT" i="1" dirty="0" smtClean="0"/>
              <a:t>Cada </a:t>
            </a:r>
            <a:r>
              <a:rPr lang="pt-PT" i="1" dirty="0"/>
              <a:t>atributo possui um domínio que identifica o conjunto de valores permitidos para aquele atributo: </a:t>
            </a:r>
            <a:r>
              <a:rPr lang="pt-PT" b="1" i="1" dirty="0"/>
              <a:t>nome </a:t>
            </a:r>
            <a:r>
              <a:rPr lang="pt-PT" b="1" dirty="0">
                <a:solidFill>
                  <a:schemeClr val="bg2">
                    <a:lumMod val="50000"/>
                  </a:schemeClr>
                </a:solidFill>
              </a:rPr>
              <a:t>domínio</a:t>
            </a:r>
            <a:r>
              <a:rPr lang="pt-PT" b="1" i="1" dirty="0"/>
              <a:t> </a:t>
            </a:r>
            <a:r>
              <a:rPr lang="pt-PT" b="1" i="1" dirty="0" err="1"/>
              <a:t>string</a:t>
            </a:r>
            <a:r>
              <a:rPr lang="pt-PT" b="1" i="1" dirty="0"/>
              <a:t>, salário</a:t>
            </a:r>
            <a:r>
              <a:rPr lang="pt-PT" b="1" dirty="0">
                <a:solidFill>
                  <a:schemeClr val="bg2">
                    <a:lumMod val="50000"/>
                  </a:schemeClr>
                </a:solidFill>
              </a:rPr>
              <a:t> </a:t>
            </a:r>
            <a:r>
              <a:rPr lang="pt-PT" b="1" dirty="0" smtClean="0">
                <a:solidFill>
                  <a:schemeClr val="bg2">
                    <a:lumMod val="50000"/>
                  </a:schemeClr>
                </a:solidFill>
              </a:rPr>
              <a:t>domínio </a:t>
            </a:r>
            <a:r>
              <a:rPr lang="pt-PT" b="1" i="1" dirty="0" smtClean="0"/>
              <a:t>numérico</a:t>
            </a:r>
            <a:r>
              <a:rPr lang="pt-PT" b="1" i="1" dirty="0"/>
              <a:t>;</a:t>
            </a:r>
          </a:p>
          <a:p>
            <a:pPr>
              <a:buNone/>
            </a:pPr>
            <a:endParaRPr lang="pt-PT"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sz="quarter" idx="1"/>
          </p:nvPr>
        </p:nvSpPr>
        <p:spPr/>
        <p:txBody>
          <a:bodyPr/>
          <a:lstStyle/>
          <a:p>
            <a:pPr eaLnBrk="1" hangingPunct="1"/>
            <a:r>
              <a:rPr lang="pt-BR" smtClean="0"/>
              <a:t>Atributos</a:t>
            </a:r>
          </a:p>
          <a:p>
            <a:pPr lvl="1" eaLnBrk="1" hangingPunct="1"/>
            <a:r>
              <a:rPr lang="pt-BR" smtClean="0"/>
              <a:t>Representação Gráfica</a:t>
            </a:r>
          </a:p>
        </p:txBody>
      </p:sp>
      <p:sp>
        <p:nvSpPr>
          <p:cNvPr id="100355" name="Ovale 3"/>
          <p:cNvSpPr>
            <a:spLocks noChangeArrowheads="1"/>
          </p:cNvSpPr>
          <p:nvPr/>
        </p:nvSpPr>
        <p:spPr bwMode="auto">
          <a:xfrm>
            <a:off x="2071670" y="4000504"/>
            <a:ext cx="3048000" cy="1277937"/>
          </a:xfrm>
          <a:prstGeom prst="ellipse">
            <a:avLst/>
          </a:prstGeom>
          <a:solidFill>
            <a:schemeClr val="accent1"/>
          </a:solidFill>
          <a:ln w="9525" algn="ctr">
            <a:solidFill>
              <a:schemeClr val="tx1"/>
            </a:solidFill>
            <a:miter lim="800000"/>
            <a:headEnd/>
            <a:tailEnd/>
          </a:ln>
        </p:spPr>
        <p:txBody>
          <a:bodyPr wrap="none" anchor="ctr"/>
          <a:lstStyle/>
          <a:p>
            <a:r>
              <a:rPr lang="pt-PT"/>
              <a:t>nomeDoAtributo</a:t>
            </a:r>
          </a:p>
        </p:txBody>
      </p:sp>
      <p:sp>
        <p:nvSpPr>
          <p:cNvPr id="100356" name="Freccia in giù 3"/>
          <p:cNvSpPr>
            <a:spLocks noChangeArrowheads="1"/>
          </p:cNvSpPr>
          <p:nvPr/>
        </p:nvSpPr>
        <p:spPr bwMode="auto">
          <a:xfrm rot="1766747">
            <a:off x="4708507" y="2890841"/>
            <a:ext cx="444500" cy="1054100"/>
          </a:xfrm>
          <a:prstGeom prst="downArrow">
            <a:avLst>
              <a:gd name="adj1" fmla="val 50000"/>
              <a:gd name="adj2" fmla="val 49998"/>
            </a:avLst>
          </a:prstGeom>
          <a:solidFill>
            <a:schemeClr val="accent1"/>
          </a:solidFill>
          <a:ln w="9525" algn="ctr">
            <a:solidFill>
              <a:schemeClr val="tx1"/>
            </a:solidFill>
            <a:miter lim="800000"/>
            <a:headEnd/>
            <a:tailEnd/>
          </a:ln>
        </p:spPr>
        <p:txBody>
          <a:bodyPr wrap="none" anchor="ctr"/>
          <a:lstStyle/>
          <a:p>
            <a:endParaRPr kumimoji="1" lang="pt-PT" sz="2400">
              <a:latin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p:txBody>
          <a:bodyPr/>
          <a:lstStyle/>
          <a:p>
            <a:endParaRPr lang="pt-PT"/>
          </a:p>
        </p:txBody>
      </p:sp>
      <p:sp>
        <p:nvSpPr>
          <p:cNvPr id="54274" name="Title 3"/>
          <p:cNvSpPr>
            <a:spLocks noGrp="1"/>
          </p:cNvSpPr>
          <p:nvPr>
            <p:ph type="title"/>
          </p:nvPr>
        </p:nvSpPr>
        <p:spPr/>
        <p:txBody>
          <a:bodyPr>
            <a:normAutofit fontScale="90000"/>
          </a:bodyPr>
          <a:lstStyle/>
          <a:p>
            <a:pPr eaLnBrk="1" hangingPunct="1">
              <a:defRPr/>
            </a:pPr>
            <a:r>
              <a:rPr lang="pt-PT" sz="6000" smtClean="0"/>
              <a:t>Tipos de atributos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dirty="0"/>
              <a:t>Diversos tipos de atributos ocorrem no modelo ER: </a:t>
            </a:r>
            <a:endParaRPr lang="pt-PT" dirty="0" smtClean="0"/>
          </a:p>
          <a:p>
            <a:pPr lvl="2"/>
            <a:r>
              <a:rPr lang="pt-PT" sz="3200" i="1" dirty="0" smtClean="0"/>
              <a:t>simples </a:t>
            </a:r>
            <a:r>
              <a:rPr lang="pt-PT" sz="3200" b="1" i="1" dirty="0"/>
              <a:t>versus</a:t>
            </a:r>
            <a:r>
              <a:rPr lang="pt-PT" sz="3200" i="1" dirty="0"/>
              <a:t> composto</a:t>
            </a:r>
            <a:r>
              <a:rPr lang="pt-PT" sz="3200" i="1" dirty="0" smtClean="0"/>
              <a:t>,</a:t>
            </a:r>
          </a:p>
          <a:p>
            <a:pPr lvl="2"/>
            <a:r>
              <a:rPr lang="pt-PT" sz="3200" i="1" dirty="0" smtClean="0"/>
              <a:t> </a:t>
            </a:r>
            <a:r>
              <a:rPr lang="pt-PT" sz="3200" i="1" dirty="0" err="1" smtClean="0"/>
              <a:t>monovalorado</a:t>
            </a:r>
            <a:r>
              <a:rPr lang="pt-PT" sz="3200" i="1" dirty="0" smtClean="0"/>
              <a:t> ou </a:t>
            </a:r>
            <a:r>
              <a:rPr lang="pt-PT" sz="3200" i="1" dirty="0" err="1" smtClean="0"/>
              <a:t>univalorado</a:t>
            </a:r>
            <a:r>
              <a:rPr lang="pt-PT" sz="3200" i="1" dirty="0" smtClean="0"/>
              <a:t> </a:t>
            </a:r>
            <a:r>
              <a:rPr lang="pt-PT" sz="3200" b="1" i="1" dirty="0"/>
              <a:t>versus</a:t>
            </a:r>
            <a:r>
              <a:rPr lang="pt-PT" sz="3200" i="1" dirty="0"/>
              <a:t> </a:t>
            </a:r>
            <a:r>
              <a:rPr lang="pt-PT" sz="3200" i="1" dirty="0" err="1"/>
              <a:t>multivalorado</a:t>
            </a:r>
            <a:r>
              <a:rPr lang="pt-PT" sz="3200" i="1" dirty="0" smtClean="0"/>
              <a:t>,</a:t>
            </a:r>
          </a:p>
          <a:p>
            <a:pPr lvl="2"/>
            <a:r>
              <a:rPr lang="pt-PT" sz="3200" i="1" dirty="0" smtClean="0"/>
              <a:t> </a:t>
            </a:r>
            <a:r>
              <a:rPr lang="pt-PT" sz="3200" i="1" dirty="0"/>
              <a:t>e armazenado </a:t>
            </a:r>
            <a:r>
              <a:rPr lang="pt-PT" sz="3200" b="1" i="1" dirty="0"/>
              <a:t>versus</a:t>
            </a:r>
            <a:r>
              <a:rPr lang="pt-PT" sz="3200" i="1" dirty="0"/>
              <a:t> derivado</a:t>
            </a:r>
            <a:r>
              <a:rPr lang="pt-PT" sz="3200" i="1" dirty="0" smtClean="0"/>
              <a:t>.</a:t>
            </a:r>
          </a:p>
          <a:p>
            <a:pPr lvl="2"/>
            <a:r>
              <a:rPr lang="pt-PT" sz="3200" i="1" dirty="0" smtClean="0"/>
              <a:t>Nulo</a:t>
            </a:r>
            <a:endParaRPr lang="pt-PT"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pPr>
              <a:buNone/>
            </a:pPr>
            <a:r>
              <a:rPr lang="pt-PT" dirty="0" smtClean="0"/>
              <a:t>Atributos </a:t>
            </a:r>
            <a:r>
              <a:rPr lang="pt-PT" dirty="0"/>
              <a:t>Simples </a:t>
            </a:r>
            <a:r>
              <a:rPr lang="pt-PT" dirty="0" smtClean="0"/>
              <a:t>(Atómicos).</a:t>
            </a:r>
          </a:p>
          <a:p>
            <a:pPr>
              <a:lnSpc>
                <a:spcPct val="150000"/>
              </a:lnSpc>
            </a:pPr>
            <a:r>
              <a:rPr lang="pt-PT" dirty="0" smtClean="0"/>
              <a:t>Não é possível decompor esses atributos em unidades mais elementares.</a:t>
            </a:r>
          </a:p>
          <a:p>
            <a:pPr>
              <a:lnSpc>
                <a:spcPct val="150000"/>
              </a:lnSpc>
            </a:pPr>
            <a:endParaRPr lang="pt-PT" dirty="0" smtClean="0"/>
          </a:p>
          <a:p>
            <a:pPr>
              <a:lnSpc>
                <a:spcPct val="150000"/>
              </a:lnSpc>
            </a:pPr>
            <a:r>
              <a:rPr lang="pt-PT" dirty="0" smtClean="0"/>
              <a:t>Exemplo:</a:t>
            </a:r>
          </a:p>
          <a:p>
            <a:pPr lvl="1">
              <a:lnSpc>
                <a:spcPct val="150000"/>
              </a:lnSpc>
            </a:pPr>
            <a:r>
              <a:rPr lang="pt-PT" dirty="0" smtClean="0"/>
              <a:t>N.º de aluno, salário, nome próprio...</a:t>
            </a:r>
          </a:p>
          <a:p>
            <a:pPr>
              <a:buNone/>
            </a:pPr>
            <a:endParaRPr lang="pt-P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defRPr/>
            </a:pPr>
            <a:r>
              <a:rPr lang="pt-PT" smtClean="0"/>
              <a:t>Tipos de atributos </a:t>
            </a:r>
          </a:p>
        </p:txBody>
      </p:sp>
      <p:sp>
        <p:nvSpPr>
          <p:cNvPr id="113667" name="Content Placeholder 2"/>
          <p:cNvSpPr>
            <a:spLocks noGrp="1"/>
          </p:cNvSpPr>
          <p:nvPr>
            <p:ph sz="quarter" idx="1"/>
          </p:nvPr>
        </p:nvSpPr>
        <p:spPr/>
        <p:txBody>
          <a:bodyPr/>
          <a:lstStyle/>
          <a:p>
            <a:pPr eaLnBrk="1" hangingPunct="1">
              <a:lnSpc>
                <a:spcPct val="150000"/>
              </a:lnSpc>
            </a:pPr>
            <a:r>
              <a:rPr lang="pt-PT" b="1" smtClean="0"/>
              <a:t>Compostos</a:t>
            </a:r>
            <a:r>
              <a:rPr lang="pt-PT" smtClean="0"/>
              <a:t> – São atributos que podem ser decompostos em unidades mais elementares.</a:t>
            </a:r>
          </a:p>
          <a:p>
            <a:pPr eaLnBrk="1" hangingPunct="1">
              <a:lnSpc>
                <a:spcPct val="150000"/>
              </a:lnSpc>
            </a:pPr>
            <a:r>
              <a:rPr lang="pt-PT" smtClean="0"/>
              <a:t>Exemplo:</a:t>
            </a:r>
          </a:p>
          <a:p>
            <a:pPr lvl="1" eaLnBrk="1" hangingPunct="1">
              <a:lnSpc>
                <a:spcPct val="150000"/>
              </a:lnSpc>
            </a:pPr>
            <a:r>
              <a:rPr lang="pt-PT" smtClean="0"/>
              <a:t>O nome completo de uma pessoa pode ser decomposto em nome próprio e sobrenome.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sz="quarter" idx="1"/>
          </p:nvPr>
        </p:nvSpPr>
        <p:spPr/>
        <p:txBody>
          <a:bodyPr/>
          <a:lstStyle/>
          <a:p>
            <a:r>
              <a:rPr lang="pt-BR" dirty="0"/>
              <a:t>Definição: É um modelo conceitual de alto-nível, ou seja, é projetado para ser compreensível aos usuários comuns</a:t>
            </a:r>
            <a:endParaRPr lang="it-IT" dirty="0"/>
          </a:p>
        </p:txBody>
      </p:sp>
    </p:spTree>
    <p:extLst>
      <p:ext uri="{BB962C8B-B14F-4D97-AF65-F5344CB8AC3E}">
        <p14:creationId xmlns:p14="http://schemas.microsoft.com/office/powerpoint/2010/main" val="3270715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dirty="0"/>
              <a:t>Os atributos compostos podem ser divididos em </a:t>
            </a:r>
            <a:r>
              <a:rPr lang="pt-PT" dirty="0" err="1"/>
              <a:t>subpartes</a:t>
            </a:r>
            <a:r>
              <a:rPr lang="pt-PT" dirty="0"/>
              <a:t> menores, que representam a maioria </a:t>
            </a:r>
            <a:r>
              <a:rPr lang="pt-PT" dirty="0" smtClean="0"/>
              <a:t>dos atributos </a:t>
            </a:r>
            <a:r>
              <a:rPr lang="pt-PT" dirty="0"/>
              <a:t>básicos com significados independentes</a:t>
            </a:r>
            <a:r>
              <a:rPr lang="pt-PT" dirty="0" smtClean="0"/>
              <a:t>.</a:t>
            </a:r>
          </a:p>
          <a:p>
            <a:r>
              <a:rPr lang="pt-PT" dirty="0" smtClean="0"/>
              <a:t> </a:t>
            </a:r>
            <a:r>
              <a:rPr lang="pt-PT" dirty="0"/>
              <a:t>Por exemplo, o atributo </a:t>
            </a:r>
            <a:r>
              <a:rPr lang="pt-PT" dirty="0" smtClean="0"/>
              <a:t>Endereço, </a:t>
            </a:r>
            <a:r>
              <a:rPr lang="pt-PT" dirty="0"/>
              <a:t>pode ser </a:t>
            </a:r>
            <a:r>
              <a:rPr lang="pt-PT" dirty="0" smtClean="0"/>
              <a:t>subdividido</a:t>
            </a:r>
            <a:r>
              <a:rPr lang="pt-PT" dirty="0"/>
              <a:t>:</a:t>
            </a:r>
          </a:p>
          <a:p>
            <a:r>
              <a:rPr lang="pt-PT" dirty="0"/>
              <a:t>em </a:t>
            </a:r>
            <a:r>
              <a:rPr lang="pt-PT" dirty="0" smtClean="0"/>
              <a:t>Rua</a:t>
            </a:r>
            <a:r>
              <a:rPr lang="pt-PT" dirty="0"/>
              <a:t>, </a:t>
            </a:r>
            <a:r>
              <a:rPr lang="pt-PT" dirty="0" smtClean="0"/>
              <a:t>Município, Bairro, Casa...</a:t>
            </a:r>
            <a:endParaRPr lang="pt-P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sz="3600" dirty="0"/>
              <a:t>O valor de um atributo composto é a concatenação dos </a:t>
            </a:r>
            <a:r>
              <a:rPr lang="pt-PT" sz="3600" dirty="0" smtClean="0"/>
              <a:t>valores componentes </a:t>
            </a:r>
            <a:r>
              <a:rPr lang="pt-PT" sz="3600" dirty="0"/>
              <a:t>dos seus atributos simples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dirty="0"/>
              <a:t>Os atributos compostos são úteis para modelar as situações nas quais o </a:t>
            </a:r>
            <a:r>
              <a:rPr lang="pt-PT" dirty="0" smtClean="0"/>
              <a:t>utilizador </a:t>
            </a:r>
            <a:r>
              <a:rPr lang="pt-PT" dirty="0"/>
              <a:t>algumas vezes </a:t>
            </a:r>
            <a:r>
              <a:rPr lang="pt-PT" dirty="0" smtClean="0"/>
              <a:t>refere-se </a:t>
            </a:r>
            <a:r>
              <a:rPr lang="pt-PT" dirty="0"/>
              <a:t>ao atributo como um grupo e, n</a:t>
            </a:r>
            <a:r>
              <a:rPr lang="pt-PT" dirty="0" smtClean="0"/>
              <a:t>outras ocasiões</a:t>
            </a:r>
            <a:r>
              <a:rPr lang="pt-PT" dirty="0"/>
              <a:t>, </a:t>
            </a:r>
            <a:r>
              <a:rPr lang="pt-PT" dirty="0" smtClean="0"/>
              <a:t>refere-se </a:t>
            </a:r>
            <a:r>
              <a:rPr lang="pt-PT" dirty="0"/>
              <a:t>especificamente a um de seus componentes.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dirty="0"/>
              <a:t>Se o atributo composto é </a:t>
            </a:r>
            <a:r>
              <a:rPr lang="pt-PT" dirty="0" smtClean="0"/>
              <a:t>referido </a:t>
            </a:r>
            <a:r>
              <a:rPr lang="pt-PT" dirty="0"/>
              <a:t>apenas como um todo, não há necessidade </a:t>
            </a:r>
            <a:r>
              <a:rPr lang="pt-PT" dirty="0" smtClean="0"/>
              <a:t>de subdividi-lo </a:t>
            </a:r>
            <a:r>
              <a:rPr lang="pt-PT" dirty="0"/>
              <a:t>em atributos componentes. </a:t>
            </a:r>
            <a:endParaRPr lang="pt-PT" dirty="0" smtClean="0"/>
          </a:p>
          <a:p>
            <a:r>
              <a:rPr lang="pt-PT" dirty="0" smtClean="0"/>
              <a:t>Por </a:t>
            </a:r>
            <a:r>
              <a:rPr lang="pt-PT" dirty="0"/>
              <a:t>exemplo, se não é necessário referir-se a um componente individual de um endereço </a:t>
            </a:r>
            <a:r>
              <a:rPr lang="pt-PT" dirty="0" smtClean="0"/>
              <a:t>(Caixa Postal, </a:t>
            </a:r>
            <a:r>
              <a:rPr lang="pt-PT" dirty="0"/>
              <a:t>rua, e assim </a:t>
            </a:r>
            <a:r>
              <a:rPr lang="pt-PT" dirty="0" smtClean="0"/>
              <a:t>por diante</a:t>
            </a:r>
            <a:r>
              <a:rPr lang="pt-PT" dirty="0"/>
              <a:t>), então o endereço pode ser definido como um atributo simples.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defRPr/>
            </a:pPr>
            <a:r>
              <a:rPr lang="pt-PT" smtClean="0"/>
              <a:t>Tipos de atributos </a:t>
            </a:r>
          </a:p>
        </p:txBody>
      </p:sp>
      <p:sp>
        <p:nvSpPr>
          <p:cNvPr id="114691" name="Content Placeholder 2"/>
          <p:cNvSpPr>
            <a:spLocks noGrp="1"/>
          </p:cNvSpPr>
          <p:nvPr>
            <p:ph sz="quarter" idx="1"/>
          </p:nvPr>
        </p:nvSpPr>
        <p:spPr>
          <a:xfrm>
            <a:off x="304800" y="1676400"/>
            <a:ext cx="8650288" cy="1676400"/>
          </a:xfrm>
        </p:spPr>
        <p:txBody>
          <a:bodyPr/>
          <a:lstStyle/>
          <a:p>
            <a:pPr eaLnBrk="1" hangingPunct="1">
              <a:lnSpc>
                <a:spcPct val="150000"/>
              </a:lnSpc>
            </a:pPr>
            <a:r>
              <a:rPr lang="pt-PT" b="1" smtClean="0"/>
              <a:t>Compostos</a:t>
            </a:r>
          </a:p>
          <a:p>
            <a:pPr lvl="2" eaLnBrk="1" hangingPunct="1">
              <a:lnSpc>
                <a:spcPct val="150000"/>
              </a:lnSpc>
            </a:pPr>
            <a:r>
              <a:rPr lang="pt-PT" sz="1600" b="1" smtClean="0"/>
              <a:t>Representação gráfica</a:t>
            </a:r>
          </a:p>
        </p:txBody>
      </p:sp>
      <p:sp>
        <p:nvSpPr>
          <p:cNvPr id="114692" name="Ovale 3"/>
          <p:cNvSpPr>
            <a:spLocks noChangeArrowheads="1"/>
          </p:cNvSpPr>
          <p:nvPr/>
        </p:nvSpPr>
        <p:spPr bwMode="auto">
          <a:xfrm>
            <a:off x="3771900" y="3225800"/>
            <a:ext cx="1612900" cy="850900"/>
          </a:xfrm>
          <a:prstGeom prst="ellipse">
            <a:avLst/>
          </a:prstGeom>
          <a:solidFill>
            <a:schemeClr val="accent1"/>
          </a:solidFill>
          <a:ln w="9525" algn="ctr">
            <a:solidFill>
              <a:schemeClr val="tx1"/>
            </a:solidFill>
            <a:miter lim="800000"/>
            <a:headEnd/>
            <a:tailEnd/>
          </a:ln>
        </p:spPr>
        <p:txBody>
          <a:bodyPr wrap="none" anchor="ctr"/>
          <a:lstStyle/>
          <a:p>
            <a:endParaRPr kumimoji="1" lang="pt-PT" sz="2400">
              <a:latin typeface="Tahoma" pitchFamily="34" charset="0"/>
            </a:endParaRPr>
          </a:p>
        </p:txBody>
      </p:sp>
      <p:sp>
        <p:nvSpPr>
          <p:cNvPr id="114693" name="Ovale 4"/>
          <p:cNvSpPr>
            <a:spLocks noChangeArrowheads="1"/>
          </p:cNvSpPr>
          <p:nvPr/>
        </p:nvSpPr>
        <p:spPr bwMode="auto">
          <a:xfrm>
            <a:off x="2298700" y="4584700"/>
            <a:ext cx="876300" cy="635000"/>
          </a:xfrm>
          <a:prstGeom prst="ellipse">
            <a:avLst/>
          </a:prstGeom>
          <a:solidFill>
            <a:schemeClr val="accent1"/>
          </a:solidFill>
          <a:ln w="9525" algn="ctr">
            <a:solidFill>
              <a:schemeClr val="tx1"/>
            </a:solidFill>
            <a:miter lim="800000"/>
            <a:headEnd/>
            <a:tailEnd/>
          </a:ln>
        </p:spPr>
        <p:txBody>
          <a:bodyPr wrap="none" anchor="ctr"/>
          <a:lstStyle/>
          <a:p>
            <a:endParaRPr kumimoji="1" lang="pt-PT" sz="2400">
              <a:latin typeface="Tahoma" pitchFamily="34" charset="0"/>
            </a:endParaRPr>
          </a:p>
        </p:txBody>
      </p:sp>
      <p:sp>
        <p:nvSpPr>
          <p:cNvPr id="114694" name="Ovale 5"/>
          <p:cNvSpPr>
            <a:spLocks noChangeArrowheads="1"/>
          </p:cNvSpPr>
          <p:nvPr/>
        </p:nvSpPr>
        <p:spPr bwMode="auto">
          <a:xfrm>
            <a:off x="4419600" y="4597400"/>
            <a:ext cx="1079500" cy="660400"/>
          </a:xfrm>
          <a:prstGeom prst="ellipse">
            <a:avLst/>
          </a:prstGeom>
          <a:solidFill>
            <a:schemeClr val="accent1"/>
          </a:solidFill>
          <a:ln w="9525" algn="ctr">
            <a:solidFill>
              <a:schemeClr val="tx1"/>
            </a:solidFill>
            <a:miter lim="800000"/>
            <a:headEnd/>
            <a:tailEnd/>
          </a:ln>
        </p:spPr>
        <p:txBody>
          <a:bodyPr wrap="none" anchor="ctr"/>
          <a:lstStyle/>
          <a:p>
            <a:endParaRPr kumimoji="1" lang="pt-PT" sz="2400">
              <a:latin typeface="Tahoma" pitchFamily="34" charset="0"/>
            </a:endParaRPr>
          </a:p>
        </p:txBody>
      </p:sp>
      <p:sp>
        <p:nvSpPr>
          <p:cNvPr id="114695" name="Ovale 6"/>
          <p:cNvSpPr>
            <a:spLocks noChangeArrowheads="1"/>
          </p:cNvSpPr>
          <p:nvPr/>
        </p:nvSpPr>
        <p:spPr bwMode="auto">
          <a:xfrm>
            <a:off x="6413500" y="4483100"/>
            <a:ext cx="1117600" cy="723900"/>
          </a:xfrm>
          <a:prstGeom prst="ellipse">
            <a:avLst/>
          </a:prstGeom>
          <a:solidFill>
            <a:schemeClr val="accent1"/>
          </a:solidFill>
          <a:ln w="9525" algn="ctr">
            <a:solidFill>
              <a:schemeClr val="tx1"/>
            </a:solidFill>
            <a:miter lim="800000"/>
            <a:headEnd/>
            <a:tailEnd/>
          </a:ln>
        </p:spPr>
        <p:txBody>
          <a:bodyPr wrap="none" anchor="ctr"/>
          <a:lstStyle/>
          <a:p>
            <a:endParaRPr kumimoji="1" lang="pt-PT" sz="2400">
              <a:latin typeface="Tahoma" pitchFamily="34" charset="0"/>
            </a:endParaRPr>
          </a:p>
        </p:txBody>
      </p:sp>
      <p:cxnSp>
        <p:nvCxnSpPr>
          <p:cNvPr id="114696" name="Connettore 1 8"/>
          <p:cNvCxnSpPr>
            <a:cxnSpLocks noChangeShapeType="1"/>
            <a:stCxn id="114692" idx="3"/>
            <a:endCxn id="114693" idx="7"/>
          </p:cNvCxnSpPr>
          <p:nvPr/>
        </p:nvCxnSpPr>
        <p:spPr bwMode="auto">
          <a:xfrm rot="5400000">
            <a:off x="3164682" y="3834606"/>
            <a:ext cx="725488" cy="962025"/>
          </a:xfrm>
          <a:prstGeom prst="line">
            <a:avLst/>
          </a:prstGeom>
          <a:noFill/>
          <a:ln w="9525" algn="ctr">
            <a:solidFill>
              <a:schemeClr val="tx1"/>
            </a:solidFill>
            <a:miter lim="800000"/>
            <a:headEnd/>
            <a:tailEnd/>
          </a:ln>
        </p:spPr>
      </p:cxnSp>
      <p:cxnSp>
        <p:nvCxnSpPr>
          <p:cNvPr id="114697" name="Connettore 1 10"/>
          <p:cNvCxnSpPr>
            <a:cxnSpLocks noChangeShapeType="1"/>
            <a:stCxn id="114692" idx="4"/>
            <a:endCxn id="114694" idx="0"/>
          </p:cNvCxnSpPr>
          <p:nvPr/>
        </p:nvCxnSpPr>
        <p:spPr bwMode="auto">
          <a:xfrm rot="16200000" flipH="1">
            <a:off x="4508500" y="4146550"/>
            <a:ext cx="520700" cy="381000"/>
          </a:xfrm>
          <a:prstGeom prst="line">
            <a:avLst/>
          </a:prstGeom>
          <a:noFill/>
          <a:ln w="9525" algn="ctr">
            <a:solidFill>
              <a:schemeClr val="tx1"/>
            </a:solidFill>
            <a:miter lim="800000"/>
            <a:headEnd/>
            <a:tailEnd/>
          </a:ln>
        </p:spPr>
      </p:cxnSp>
      <p:cxnSp>
        <p:nvCxnSpPr>
          <p:cNvPr id="114698" name="Connettore 1 12"/>
          <p:cNvCxnSpPr>
            <a:cxnSpLocks noChangeShapeType="1"/>
            <a:stCxn id="114692" idx="5"/>
            <a:endCxn id="114695" idx="1"/>
          </p:cNvCxnSpPr>
          <p:nvPr/>
        </p:nvCxnSpPr>
        <p:spPr bwMode="auto">
          <a:xfrm rot="16200000" flipH="1">
            <a:off x="5544344" y="3556794"/>
            <a:ext cx="636588" cy="1428750"/>
          </a:xfrm>
          <a:prstGeom prst="line">
            <a:avLst/>
          </a:prstGeom>
          <a:noFill/>
          <a:ln w="9525" algn="ctr">
            <a:solidFill>
              <a:schemeClr val="tx1"/>
            </a:solidFill>
            <a:miter lim="800000"/>
            <a:headEnd/>
            <a:tailEnd/>
          </a:ln>
        </p:spPr>
      </p:cxnSp>
      <p:sp>
        <p:nvSpPr>
          <p:cNvPr id="114699" name="CasellaDiTesto 13"/>
          <p:cNvSpPr txBox="1">
            <a:spLocks noChangeArrowheads="1"/>
          </p:cNvSpPr>
          <p:nvPr/>
        </p:nvSpPr>
        <p:spPr bwMode="auto">
          <a:xfrm>
            <a:off x="330200" y="5499100"/>
            <a:ext cx="8153400" cy="369888"/>
          </a:xfrm>
          <a:prstGeom prst="rect">
            <a:avLst/>
          </a:prstGeom>
          <a:noFill/>
          <a:ln w="9525">
            <a:noFill/>
            <a:miter lim="800000"/>
            <a:headEnd/>
            <a:tailEnd/>
          </a:ln>
        </p:spPr>
        <p:txBody>
          <a:bodyPr>
            <a:spAutoFit/>
          </a:bodyPr>
          <a:lstStyle/>
          <a:p>
            <a:r>
              <a:rPr lang="pt-PT"/>
              <a:t>Os atributos compostos são implementados pelas suas partes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pPr>
              <a:buNone/>
            </a:pPr>
            <a:r>
              <a:rPr lang="pt-PT" b="1" dirty="0" smtClean="0"/>
              <a:t>Atributos mono valorados</a:t>
            </a:r>
          </a:p>
          <a:p>
            <a:r>
              <a:rPr lang="pt-PT" dirty="0" smtClean="0"/>
              <a:t>São atributos que para uma mesma entidade só recebem um valor.</a:t>
            </a:r>
          </a:p>
          <a:p>
            <a:r>
              <a:rPr lang="pt-PT" dirty="0" smtClean="0"/>
              <a:t>A </a:t>
            </a:r>
            <a:r>
              <a:rPr lang="pt-PT" dirty="0"/>
              <a:t>maioria dos atributos tem um valor único para uma dada </a:t>
            </a:r>
            <a:r>
              <a:rPr lang="pt-PT" dirty="0" smtClean="0"/>
              <a:t>entidade;</a:t>
            </a:r>
          </a:p>
          <a:p>
            <a:r>
              <a:rPr lang="pt-PT" dirty="0" smtClean="0"/>
              <a:t> </a:t>
            </a:r>
            <a:r>
              <a:rPr lang="pt-PT" dirty="0"/>
              <a:t>Por exemplo, </a:t>
            </a:r>
            <a:r>
              <a:rPr lang="pt-PT" dirty="0" smtClean="0"/>
              <a:t>data de nascimento </a:t>
            </a:r>
            <a:r>
              <a:rPr lang="pt-PT" dirty="0"/>
              <a:t>é um atributo </a:t>
            </a:r>
            <a:r>
              <a:rPr lang="pt-PT" dirty="0" smtClean="0"/>
              <a:t>mono valorado </a:t>
            </a:r>
            <a:r>
              <a:rPr lang="pt-PT" dirty="0"/>
              <a:t>de uma pessoa.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defRPr/>
            </a:pPr>
            <a:r>
              <a:rPr lang="pt-PT" smtClean="0"/>
              <a:t>Tipos de atributos </a:t>
            </a:r>
          </a:p>
        </p:txBody>
      </p:sp>
      <p:sp>
        <p:nvSpPr>
          <p:cNvPr id="115715" name="Content Placeholder 2"/>
          <p:cNvSpPr>
            <a:spLocks noGrp="1"/>
          </p:cNvSpPr>
          <p:nvPr>
            <p:ph sz="quarter" idx="1"/>
          </p:nvPr>
        </p:nvSpPr>
        <p:spPr/>
        <p:txBody>
          <a:bodyPr/>
          <a:lstStyle/>
          <a:p>
            <a:pPr eaLnBrk="1" hangingPunct="1">
              <a:lnSpc>
                <a:spcPct val="150000"/>
              </a:lnSpc>
            </a:pPr>
            <a:r>
              <a:rPr lang="pt-PT" b="1" dirty="0" err="1" smtClean="0"/>
              <a:t>Multivalorados</a:t>
            </a:r>
            <a:r>
              <a:rPr lang="pt-PT" dirty="0" smtClean="0"/>
              <a:t> – são atributos que para uma mesma entidade podem receber dois ou mais valores.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dirty="0"/>
              <a:t>um atributo pode ter um conjunto de valores para </a:t>
            </a:r>
            <a:r>
              <a:rPr lang="pt-PT" dirty="0" smtClean="0"/>
              <a:t>a mesma </a:t>
            </a:r>
            <a:r>
              <a:rPr lang="pt-PT" dirty="0"/>
              <a:t>entidade — por exemplo, um atributo Cor para um carro ou um atributo Titulação para uma pessoa. Os carros com uma cor têm um valor </a:t>
            </a:r>
            <a:r>
              <a:rPr lang="pt-PT" dirty="0" smtClean="0"/>
              <a:t>único, enquanto </a:t>
            </a:r>
            <a:r>
              <a:rPr lang="pt-PT" dirty="0"/>
              <a:t>aqueles com dois tons contêm dois valores para Cor.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a:bodyPr>
          <a:lstStyle/>
          <a:p>
            <a:r>
              <a:rPr lang="pt-PT" dirty="0" smtClean="0"/>
              <a:t>Da </a:t>
            </a:r>
            <a:r>
              <a:rPr lang="pt-PT" dirty="0"/>
              <a:t>mesma forma, uma pessoa pode não ter um título </a:t>
            </a:r>
            <a:r>
              <a:rPr lang="pt-PT" dirty="0" smtClean="0"/>
              <a:t>académico, </a:t>
            </a:r>
            <a:r>
              <a:rPr lang="pt-PT" dirty="0"/>
              <a:t>outra pessoa pode ter um </a:t>
            </a:r>
            <a:r>
              <a:rPr lang="pt-PT" dirty="0" smtClean="0"/>
              <a:t>e, uma </a:t>
            </a:r>
            <a:r>
              <a:rPr lang="pt-PT" dirty="0"/>
              <a:t>terceira pessoa, dois ou mais títulos, portanto, pessoas diferentes podem ter </a:t>
            </a:r>
            <a:r>
              <a:rPr lang="pt-PT" i="1" dirty="0"/>
              <a:t>números de valores diferentes para o atributo Titulação.</a:t>
            </a:r>
            <a:endParaRPr lang="pt-PT"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dirty="0"/>
              <a:t>Um atributo </a:t>
            </a:r>
            <a:r>
              <a:rPr lang="pt-PT" dirty="0" err="1"/>
              <a:t>multivalorado</a:t>
            </a:r>
            <a:r>
              <a:rPr lang="pt-PT" dirty="0"/>
              <a:t> deve ter limite inferior e superior para restringir o número de valores permitidos a cada </a:t>
            </a:r>
            <a:r>
              <a:rPr lang="pt-PT" dirty="0" smtClean="0"/>
              <a:t>entidade individual</a:t>
            </a:r>
            <a:r>
              <a:rPr lang="pt-PT" dirty="0"/>
              <a:t>. </a:t>
            </a:r>
            <a:endParaRPr lang="pt-PT" dirty="0" smtClean="0"/>
          </a:p>
          <a:p>
            <a:r>
              <a:rPr lang="pt-PT" dirty="0" smtClean="0"/>
              <a:t>Por </a:t>
            </a:r>
            <a:r>
              <a:rPr lang="pt-PT" dirty="0"/>
              <a:t>exemplo, o atributo Cor de um carro pode ter entre um e três valores, se presumirmos que um carro possa ter, no máximo, três cores.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57158" y="1143000"/>
            <a:ext cx="8634442" cy="5816977"/>
          </a:xfrm>
          <a:prstGeom prst="rect">
            <a:avLst/>
          </a:prstGeom>
          <a:noFill/>
          <a:ln w="9525">
            <a:noFill/>
            <a:miter lim="800000"/>
            <a:headEnd/>
            <a:tailEnd/>
          </a:ln>
          <a:effectLst/>
        </p:spPr>
        <p:txBody>
          <a:bodyPr wrap="square">
            <a:spAutoFit/>
          </a:bodyPr>
          <a:lstStyle/>
          <a:p>
            <a:pPr eaLnBrk="0" hangingPunct="0">
              <a:spcBef>
                <a:spcPct val="50000"/>
              </a:spcBef>
            </a:pPr>
            <a:r>
              <a:rPr lang="pt-BR" sz="2800" dirty="0" smtClean="0"/>
              <a:t>É </a:t>
            </a:r>
            <a:r>
              <a:rPr lang="pt-BR" sz="2800" dirty="0"/>
              <a:t>uma técnica desenvolvida </a:t>
            </a:r>
            <a:r>
              <a:rPr lang="pt-BR" sz="2800" dirty="0" smtClean="0"/>
              <a:t>para auxiliar em projectos </a:t>
            </a:r>
            <a:r>
              <a:rPr lang="pt-BR" sz="2800" dirty="0"/>
              <a:t>de Base de dados</a:t>
            </a:r>
          </a:p>
          <a:p>
            <a:pPr eaLnBrk="0" hangingPunct="0">
              <a:spcBef>
                <a:spcPct val="50000"/>
              </a:spcBef>
            </a:pPr>
            <a:r>
              <a:rPr lang="pt-BR" sz="2800" b="1" dirty="0" smtClean="0">
                <a:effectLst>
                  <a:outerShdw blurRad="38100" dist="38100" dir="2700000" algn="tl">
                    <a:srgbClr val="000000"/>
                  </a:outerShdw>
                </a:effectLst>
              </a:rPr>
              <a:t>Características</a:t>
            </a:r>
            <a:r>
              <a:rPr lang="pt-BR" sz="2800" b="1" dirty="0">
                <a:effectLst>
                  <a:outerShdw blurRad="38100" dist="38100" dir="2700000" algn="tl">
                    <a:srgbClr val="000000"/>
                  </a:outerShdw>
                </a:effectLst>
              </a:rPr>
              <a:t>:</a:t>
            </a:r>
            <a:r>
              <a:rPr lang="pt-BR" sz="2800" dirty="0"/>
              <a:t> </a:t>
            </a:r>
          </a:p>
          <a:p>
            <a:pPr eaLnBrk="0" hangingPunct="0">
              <a:spcBef>
                <a:spcPct val="50000"/>
              </a:spcBef>
            </a:pPr>
            <a:r>
              <a:rPr lang="pt-BR" sz="2800" dirty="0">
                <a:solidFill>
                  <a:schemeClr val="hlink"/>
                </a:solidFill>
              </a:rPr>
              <a:t>1) Gráfica:</a:t>
            </a:r>
            <a:r>
              <a:rPr lang="pt-BR" sz="2800" dirty="0"/>
              <a:t> permite representar o modelo de informação com:</a:t>
            </a:r>
          </a:p>
          <a:p>
            <a:pPr eaLnBrk="0" hangingPunct="0">
              <a:spcBef>
                <a:spcPct val="50000"/>
              </a:spcBef>
              <a:buFontTx/>
              <a:buChar char="•"/>
            </a:pPr>
            <a:r>
              <a:rPr lang="pt-BR" sz="2800" dirty="0"/>
              <a:t> clareza;</a:t>
            </a:r>
          </a:p>
          <a:p>
            <a:pPr eaLnBrk="0" hangingPunct="0">
              <a:spcBef>
                <a:spcPct val="50000"/>
              </a:spcBef>
              <a:buFontTx/>
              <a:buChar char="•"/>
            </a:pPr>
            <a:r>
              <a:rPr lang="pt-BR" sz="2800" dirty="0"/>
              <a:t> redução de esforço;</a:t>
            </a:r>
          </a:p>
          <a:p>
            <a:pPr eaLnBrk="0" hangingPunct="0">
              <a:spcBef>
                <a:spcPct val="50000"/>
              </a:spcBef>
              <a:buFontTx/>
              <a:buChar char="•"/>
            </a:pPr>
            <a:r>
              <a:rPr lang="pt-BR" sz="2800" dirty="0"/>
              <a:t> facilidade de compreensão;</a:t>
            </a:r>
          </a:p>
          <a:p>
            <a:pPr eaLnBrk="0" hangingPunct="0">
              <a:spcBef>
                <a:spcPct val="50000"/>
              </a:spcBef>
              <a:buFontTx/>
              <a:buChar char="•"/>
            </a:pPr>
            <a:r>
              <a:rPr lang="pt-BR" sz="2800" dirty="0"/>
              <a:t> facilidade de apresentação.</a:t>
            </a:r>
          </a:p>
          <a:p>
            <a:pPr eaLnBrk="0" hangingPunct="0">
              <a:spcBef>
                <a:spcPct val="50000"/>
              </a:spcBef>
            </a:pPr>
            <a:endParaRPr lang="pt-BR" sz="2400" dirty="0"/>
          </a:p>
        </p:txBody>
      </p:sp>
      <p:sp>
        <p:nvSpPr>
          <p:cNvPr id="80899" name="Text Box 3"/>
          <p:cNvSpPr txBox="1">
            <a:spLocks noChangeArrowheads="1"/>
          </p:cNvSpPr>
          <p:nvPr/>
        </p:nvSpPr>
        <p:spPr bwMode="auto">
          <a:xfrm>
            <a:off x="0" y="333375"/>
            <a:ext cx="9036050" cy="646331"/>
          </a:xfrm>
          <a:prstGeom prst="rect">
            <a:avLst/>
          </a:prstGeom>
          <a:noFill/>
          <a:ln w="9525">
            <a:noFill/>
            <a:miter lim="800000"/>
            <a:headEnd/>
            <a:tailEnd/>
          </a:ln>
          <a:effectLst/>
        </p:spPr>
        <p:txBody>
          <a:bodyPr>
            <a:spAutoFit/>
          </a:bodyPr>
          <a:lstStyle/>
          <a:p>
            <a:pPr eaLnBrk="0" hangingPunct="0">
              <a:spcBef>
                <a:spcPct val="50000"/>
              </a:spcBef>
            </a:pPr>
            <a:r>
              <a:rPr lang="pt-BR" sz="3600" b="1" dirty="0" smtClean="0"/>
              <a:t>Modelo Entidade-Relacionamento</a:t>
            </a:r>
            <a:r>
              <a:rPr lang="pt-BR" sz="3600" b="1" dirty="0" smtClean="0">
                <a:effectLst>
                  <a:outerShdw blurRad="38100" dist="38100" dir="2700000" algn="tl">
                    <a:srgbClr val="000000"/>
                  </a:outerShdw>
                </a:effectLst>
              </a:rPr>
              <a:t>:</a:t>
            </a:r>
            <a:endParaRPr lang="pt-BR" sz="3600" b="1" dirty="0">
              <a:effectLst>
                <a:outerShdw blurRad="38100" dist="38100" dir="2700000" algn="tl">
                  <a:srgbClr val="000000"/>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defRPr/>
            </a:pPr>
            <a:r>
              <a:rPr lang="pt-PT" smtClean="0"/>
              <a:t>Tipos de atributos </a:t>
            </a:r>
          </a:p>
        </p:txBody>
      </p:sp>
      <p:sp>
        <p:nvSpPr>
          <p:cNvPr id="116739" name="Content Placeholder 2"/>
          <p:cNvSpPr>
            <a:spLocks noGrp="1"/>
          </p:cNvSpPr>
          <p:nvPr>
            <p:ph sz="quarter" idx="1"/>
          </p:nvPr>
        </p:nvSpPr>
        <p:spPr>
          <a:xfrm>
            <a:off x="304800" y="1676400"/>
            <a:ext cx="8650288" cy="1193800"/>
          </a:xfrm>
        </p:spPr>
        <p:txBody>
          <a:bodyPr>
            <a:normAutofit fontScale="92500" lnSpcReduction="10000"/>
          </a:bodyPr>
          <a:lstStyle/>
          <a:p>
            <a:pPr eaLnBrk="1" hangingPunct="1">
              <a:lnSpc>
                <a:spcPct val="150000"/>
              </a:lnSpc>
            </a:pPr>
            <a:r>
              <a:rPr lang="pt-PT" b="1" smtClean="0"/>
              <a:t>Multivalorados</a:t>
            </a:r>
          </a:p>
          <a:p>
            <a:pPr lvl="2" eaLnBrk="1" hangingPunct="1">
              <a:lnSpc>
                <a:spcPct val="150000"/>
              </a:lnSpc>
            </a:pPr>
            <a:r>
              <a:rPr lang="pt-PT" b="1" smtClean="0"/>
              <a:t>Representação gráfica</a:t>
            </a:r>
            <a:endParaRPr lang="pt-PT" smtClean="0"/>
          </a:p>
        </p:txBody>
      </p:sp>
      <p:sp>
        <p:nvSpPr>
          <p:cNvPr id="116740" name="Ovale 3"/>
          <p:cNvSpPr>
            <a:spLocks noChangeArrowheads="1"/>
          </p:cNvSpPr>
          <p:nvPr/>
        </p:nvSpPr>
        <p:spPr bwMode="auto">
          <a:xfrm>
            <a:off x="2832100" y="3657600"/>
            <a:ext cx="2755900" cy="1663700"/>
          </a:xfrm>
          <a:prstGeom prst="ellipse">
            <a:avLst/>
          </a:prstGeom>
          <a:noFill/>
          <a:ln w="139700" cmpd="dbl" algn="ctr">
            <a:solidFill>
              <a:schemeClr val="tx1"/>
            </a:solidFill>
            <a:miter lim="800000"/>
            <a:headEnd/>
            <a:tailEnd/>
          </a:ln>
        </p:spPr>
        <p:txBody>
          <a:bodyPr wrap="none" anchor="ctr"/>
          <a:lstStyle/>
          <a:p>
            <a:endParaRPr kumimoji="1" lang="pt-PT" sz="2400">
              <a:latin typeface="Tahom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normAutofit fontScale="92500"/>
          </a:bodyPr>
          <a:lstStyle/>
          <a:p>
            <a:r>
              <a:rPr lang="pt-PT" b="1" dirty="0"/>
              <a:t>Atributos Armazenados </a:t>
            </a:r>
            <a:r>
              <a:rPr lang="pt-PT" b="1" i="1" dirty="0"/>
              <a:t>versus Derivados</a:t>
            </a:r>
            <a:r>
              <a:rPr lang="pt-PT" b="1" i="1" dirty="0" smtClean="0"/>
              <a:t>.</a:t>
            </a:r>
          </a:p>
          <a:p>
            <a:r>
              <a:rPr lang="pt-PT" b="1" i="1" dirty="0" smtClean="0"/>
              <a:t> </a:t>
            </a:r>
            <a:r>
              <a:rPr lang="pt-PT" i="1" dirty="0"/>
              <a:t>Em alguns casos, dois (ou mais) valores de atributos estão relacionados — por exemplo, os </a:t>
            </a:r>
            <a:r>
              <a:rPr lang="pt-PT" i="1" dirty="0" smtClean="0"/>
              <a:t>atributos </a:t>
            </a:r>
            <a:r>
              <a:rPr lang="pt-PT" dirty="0" smtClean="0"/>
              <a:t>Idade </a:t>
            </a:r>
            <a:r>
              <a:rPr lang="pt-PT" dirty="0"/>
              <a:t>e </a:t>
            </a:r>
            <a:r>
              <a:rPr lang="pt-PT" dirty="0" err="1"/>
              <a:t>DataNascimento</a:t>
            </a:r>
            <a:r>
              <a:rPr lang="pt-PT" dirty="0"/>
              <a:t> de uma pessoa. </a:t>
            </a:r>
            <a:endParaRPr lang="pt-PT" dirty="0" smtClean="0"/>
          </a:p>
          <a:p>
            <a:r>
              <a:rPr lang="pt-PT" dirty="0" smtClean="0"/>
              <a:t>Para </a:t>
            </a:r>
            <a:r>
              <a:rPr lang="pt-PT" dirty="0"/>
              <a:t>uma entidade pessoa em particular, o valor de Idade pode ser determinado pela data corrente (hoje) e o </a:t>
            </a:r>
            <a:r>
              <a:rPr lang="pt-PT" dirty="0" smtClean="0"/>
              <a:t>valor de </a:t>
            </a:r>
            <a:r>
              <a:rPr lang="pt-PT" dirty="0" err="1"/>
              <a:t>DataNascimento</a:t>
            </a:r>
            <a:r>
              <a:rPr lang="pt-PT" dirty="0"/>
              <a:t> da pessoa. Portanto, o atributo Idade é chamado atributo derivado, e é dito derivado do atributo </a:t>
            </a:r>
            <a:r>
              <a:rPr lang="pt-PT" dirty="0" err="1"/>
              <a:t>DataNascimento</a:t>
            </a:r>
            <a:r>
              <a:rPr lang="pt-PT" dirty="0"/>
              <a:t>, que, por sua vez, </a:t>
            </a:r>
            <a:r>
              <a:rPr lang="pt-PT" dirty="0" smtClean="0"/>
              <a:t>é chamado </a:t>
            </a:r>
            <a:r>
              <a:rPr lang="pt-PT" dirty="0"/>
              <a:t>atributo armazenado.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a:xfrm>
            <a:off x="457200" y="1600200"/>
            <a:ext cx="7467600" cy="4400568"/>
          </a:xfrm>
        </p:spPr>
        <p:txBody>
          <a:bodyPr>
            <a:normAutofit fontScale="92500"/>
          </a:bodyPr>
          <a:lstStyle/>
          <a:p>
            <a:r>
              <a:rPr lang="pt-PT" dirty="0" smtClean="0"/>
              <a:t>Alguns valores de atributos podem ser derivados de </a:t>
            </a:r>
            <a:r>
              <a:rPr lang="pt-PT" i="1" dirty="0" smtClean="0"/>
              <a:t>entidades relacionadas; por exemplo, um atributo </a:t>
            </a:r>
            <a:r>
              <a:rPr lang="pt-PT" dirty="0" err="1" smtClean="0"/>
              <a:t>NumerodeEmpregados</a:t>
            </a:r>
            <a:r>
              <a:rPr lang="pt-PT" dirty="0" smtClean="0"/>
              <a:t>, de uma entidade departamento, pode ser derivado da contagem do número de empregados relacionados (que trabalham) neste departamento.</a:t>
            </a:r>
          </a:p>
          <a:p>
            <a:r>
              <a:rPr lang="pt-PT" dirty="0" smtClean="0"/>
              <a:t>Atributos derivados – podem ser calculados a partir de outros atributos</a:t>
            </a:r>
          </a:p>
          <a:p>
            <a:pPr>
              <a:buNone/>
            </a:pPr>
            <a:r>
              <a:rPr lang="pt-PT" dirty="0" smtClean="0"/>
              <a:t>No digrama são representados com uma elipse com os limites descontínuos</a:t>
            </a:r>
          </a:p>
          <a:p>
            <a:endParaRPr lang="pt-PT" dirty="0" smtClean="0"/>
          </a:p>
          <a:p>
            <a:endParaRPr lang="pt-PT" dirty="0"/>
          </a:p>
        </p:txBody>
      </p:sp>
      <p:sp>
        <p:nvSpPr>
          <p:cNvPr id="4" name="Ovale 3"/>
          <p:cNvSpPr/>
          <p:nvPr/>
        </p:nvSpPr>
        <p:spPr>
          <a:xfrm>
            <a:off x="4357686" y="5572140"/>
            <a:ext cx="1928826" cy="107157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pPr>
              <a:buNone/>
            </a:pPr>
            <a:r>
              <a:rPr lang="pt-PT" dirty="0" smtClean="0"/>
              <a:t>Nulos</a:t>
            </a:r>
          </a:p>
          <a:p>
            <a:pPr>
              <a:buNone/>
            </a:pPr>
            <a:r>
              <a:rPr lang="pt-PT" dirty="0" smtClean="0"/>
              <a:t>	Nulo – é utilizado quando uma entidade não possui ou desconhece o valor de um determinado atributo</a:t>
            </a:r>
          </a:p>
          <a:p>
            <a:pPr>
              <a:buNone/>
            </a:pPr>
            <a:endParaRPr lang="pt-PT" dirty="0" smtClean="0"/>
          </a:p>
          <a:p>
            <a:pPr>
              <a:buNone/>
            </a:pPr>
            <a:r>
              <a:rPr lang="pt-PT" dirty="0" smtClean="0"/>
              <a:t>Exemplo: Um funcionário que não possua dependentes terá o valor do atributo </a:t>
            </a:r>
            <a:r>
              <a:rPr lang="pt-PT" dirty="0" err="1" smtClean="0"/>
              <a:t>nomeDependente</a:t>
            </a:r>
            <a:r>
              <a:rPr lang="pt-PT" dirty="0" smtClean="0"/>
              <a:t> nulo.</a:t>
            </a:r>
            <a:endParaRPr lang="pt-PT"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pt-PT"/>
          </a:p>
        </p:txBody>
      </p:sp>
      <p:sp>
        <p:nvSpPr>
          <p:cNvPr id="3" name="Segnaposto contenuto 2"/>
          <p:cNvSpPr>
            <a:spLocks noGrp="1"/>
          </p:cNvSpPr>
          <p:nvPr>
            <p:ph sz="quarter" idx="1"/>
          </p:nvPr>
        </p:nvSpPr>
        <p:spPr/>
        <p:txBody>
          <a:bodyPr/>
          <a:lstStyle/>
          <a:p>
            <a:r>
              <a:rPr lang="pt-PT" dirty="0" smtClean="0"/>
              <a:t>A representação de um atributo sem valor é colocarmos um valor especial </a:t>
            </a:r>
            <a:r>
              <a:rPr lang="pt-PT" dirty="0" err="1" smtClean="0"/>
              <a:t>null</a:t>
            </a:r>
            <a:r>
              <a:rPr lang="pt-PT" dirty="0" smtClean="0"/>
              <a:t>. </a:t>
            </a:r>
          </a:p>
          <a:p>
            <a:r>
              <a:rPr lang="pt-PT" dirty="0" err="1" smtClean="0"/>
              <a:t>Null</a:t>
            </a:r>
            <a:r>
              <a:rPr lang="pt-PT" dirty="0" smtClean="0"/>
              <a:t> também pode ser utilizado quando não conhecemos o valor de um atributo, por exemplo, quando é desconhecida a data de nascimento de uma pessoa.</a:t>
            </a:r>
            <a:endParaRPr lang="pt-P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0" y="1143000"/>
            <a:ext cx="8991600" cy="4708981"/>
          </a:xfrm>
          <a:prstGeom prst="rect">
            <a:avLst/>
          </a:prstGeom>
          <a:noFill/>
          <a:ln w="9525">
            <a:noFill/>
            <a:miter lim="800000"/>
            <a:headEnd/>
            <a:tailEnd/>
          </a:ln>
          <a:effectLst/>
        </p:spPr>
        <p:txBody>
          <a:bodyPr wrap="square">
            <a:spAutoFit/>
          </a:bodyPr>
          <a:lstStyle/>
          <a:p>
            <a:pPr eaLnBrk="0" hangingPunct="0">
              <a:spcBef>
                <a:spcPct val="50000"/>
              </a:spcBef>
            </a:pPr>
            <a:r>
              <a:rPr lang="pt-BR" sz="3200" dirty="0" smtClean="0"/>
              <a:t>É </a:t>
            </a:r>
            <a:r>
              <a:rPr lang="pt-BR" sz="3200" dirty="0"/>
              <a:t>uma técnica desenvolvida </a:t>
            </a:r>
            <a:r>
              <a:rPr lang="pt-BR" sz="3200" dirty="0" smtClean="0"/>
              <a:t>para auxiliar em projectos </a:t>
            </a:r>
            <a:r>
              <a:rPr lang="pt-BR" sz="3200" dirty="0"/>
              <a:t>de Base de dados</a:t>
            </a:r>
          </a:p>
          <a:p>
            <a:pPr eaLnBrk="0" hangingPunct="0">
              <a:spcBef>
                <a:spcPct val="50000"/>
              </a:spcBef>
            </a:pPr>
            <a:endParaRPr lang="pt-BR" sz="3200" dirty="0" smtClean="0">
              <a:solidFill>
                <a:schemeClr val="hlink"/>
              </a:solidFill>
            </a:endParaRPr>
          </a:p>
          <a:p>
            <a:pPr eaLnBrk="0" hangingPunct="0">
              <a:spcBef>
                <a:spcPct val="50000"/>
              </a:spcBef>
            </a:pPr>
            <a:endParaRPr lang="pt-BR" sz="3200" dirty="0" smtClean="0">
              <a:solidFill>
                <a:schemeClr val="hlink"/>
              </a:solidFill>
            </a:endParaRPr>
          </a:p>
          <a:p>
            <a:pPr eaLnBrk="0" hangingPunct="0">
              <a:spcBef>
                <a:spcPct val="50000"/>
              </a:spcBef>
            </a:pPr>
            <a:r>
              <a:rPr lang="pt-BR" sz="3200" dirty="0" smtClean="0">
                <a:solidFill>
                  <a:schemeClr val="hlink"/>
                </a:solidFill>
              </a:rPr>
              <a:t>2</a:t>
            </a:r>
            <a:r>
              <a:rPr lang="pt-BR" sz="3200" dirty="0">
                <a:solidFill>
                  <a:schemeClr val="hlink"/>
                </a:solidFill>
              </a:rPr>
              <a:t>) Baseado na percepção</a:t>
            </a:r>
            <a:r>
              <a:rPr lang="pt-BR" sz="3200" dirty="0"/>
              <a:t> de que o mundo real é constituído de dois objetos:</a:t>
            </a:r>
          </a:p>
          <a:p>
            <a:pPr eaLnBrk="0" hangingPunct="0">
              <a:spcBef>
                <a:spcPct val="50000"/>
              </a:spcBef>
            </a:pPr>
            <a:r>
              <a:rPr lang="pt-BR" sz="3200" dirty="0"/>
              <a:t> </a:t>
            </a:r>
            <a:r>
              <a:rPr lang="pt-BR" sz="4000" b="1" dirty="0"/>
              <a:t>Entidade e relacionamentos</a:t>
            </a:r>
            <a:r>
              <a:rPr lang="pt-BR" sz="3200" b="1" dirty="0"/>
              <a:t>.</a:t>
            </a:r>
            <a:endParaRPr lang="pt-BR" sz="2400" b="1" dirty="0"/>
          </a:p>
        </p:txBody>
      </p:sp>
      <p:sp>
        <p:nvSpPr>
          <p:cNvPr id="80899" name="Text Box 3"/>
          <p:cNvSpPr txBox="1">
            <a:spLocks noChangeArrowheads="1"/>
          </p:cNvSpPr>
          <p:nvPr/>
        </p:nvSpPr>
        <p:spPr bwMode="auto">
          <a:xfrm>
            <a:off x="0" y="333375"/>
            <a:ext cx="9036050" cy="646331"/>
          </a:xfrm>
          <a:prstGeom prst="rect">
            <a:avLst/>
          </a:prstGeom>
          <a:noFill/>
          <a:ln w="9525">
            <a:noFill/>
            <a:miter lim="800000"/>
            <a:headEnd/>
            <a:tailEnd/>
          </a:ln>
          <a:effectLst/>
        </p:spPr>
        <p:txBody>
          <a:bodyPr>
            <a:spAutoFit/>
          </a:bodyPr>
          <a:lstStyle/>
          <a:p>
            <a:pPr eaLnBrk="0" hangingPunct="0">
              <a:spcBef>
                <a:spcPct val="50000"/>
              </a:spcBef>
            </a:pPr>
            <a:r>
              <a:rPr lang="pt-BR" sz="3600" b="1" dirty="0" smtClean="0"/>
              <a:t>Modelo Entidade-Relacionamento</a:t>
            </a:r>
            <a:r>
              <a:rPr lang="pt-BR" sz="3600" b="1" dirty="0" smtClean="0">
                <a:effectLst>
                  <a:outerShdw blurRad="38100" dist="38100" dir="2700000" algn="tl">
                    <a:srgbClr val="000000"/>
                  </a:outerShdw>
                </a:effectLst>
              </a:rPr>
              <a:t>:</a:t>
            </a:r>
            <a:endParaRPr lang="pt-BR" sz="3600" b="1" dirty="0">
              <a:effectLst>
                <a:outerShdw blurRad="38100" dist="38100" dir="2700000" algn="tl">
                  <a:srgbClr val="000000"/>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pt-BR" b="1" dirty="0"/>
              <a:t>Modelo Entidade-Relacionamento</a:t>
            </a:r>
            <a:endParaRPr lang="pt-PT" dirty="0"/>
          </a:p>
        </p:txBody>
      </p:sp>
      <p:sp>
        <p:nvSpPr>
          <p:cNvPr id="3" name="Segnaposto contenuto 2"/>
          <p:cNvSpPr>
            <a:spLocks noGrp="1"/>
          </p:cNvSpPr>
          <p:nvPr>
            <p:ph sz="quarter" idx="1"/>
          </p:nvPr>
        </p:nvSpPr>
        <p:spPr/>
        <p:txBody>
          <a:bodyPr/>
          <a:lstStyle/>
          <a:p>
            <a:r>
              <a:rPr lang="pt-PT" dirty="0" smtClean="0"/>
              <a:t>Criado e publicado por Peter </a:t>
            </a:r>
            <a:r>
              <a:rPr lang="pt-PT" dirty="0" err="1" smtClean="0"/>
              <a:t>Chen</a:t>
            </a:r>
            <a:r>
              <a:rPr lang="pt-PT" dirty="0" smtClean="0"/>
              <a:t> em 1976</a:t>
            </a:r>
          </a:p>
          <a:p>
            <a:endParaRPr lang="pt-PT" dirty="0"/>
          </a:p>
          <a:p>
            <a:r>
              <a:rPr lang="pt-PT" dirty="0"/>
              <a:t>Técnica mais difundida de </a:t>
            </a:r>
            <a:r>
              <a:rPr lang="pt-PT" dirty="0" smtClean="0"/>
              <a:t>modelagem conceitual . É um padrão </a:t>
            </a:r>
            <a:r>
              <a:rPr lang="pt-PT" dirty="0"/>
              <a:t>de </a:t>
            </a:r>
            <a:r>
              <a:rPr lang="pt-PT" dirty="0" smtClean="0"/>
              <a:t>facto </a:t>
            </a:r>
            <a:r>
              <a:rPr lang="pt-PT" dirty="0"/>
              <a:t>para modelagem conceitual</a:t>
            </a:r>
            <a:endParaRPr lang="pt-PT" dirty="0" smtClean="0"/>
          </a:p>
          <a:p>
            <a:endParaRPr lang="pt-PT" dirty="0"/>
          </a:p>
          <a:p>
            <a:r>
              <a:rPr lang="pt-PT" dirty="0"/>
              <a:t>É </a:t>
            </a:r>
            <a:r>
              <a:rPr lang="pt-PT" dirty="0" smtClean="0"/>
              <a:t>representado </a:t>
            </a:r>
            <a:r>
              <a:rPr lang="pt-PT" dirty="0"/>
              <a:t>através do </a:t>
            </a:r>
            <a:r>
              <a:rPr lang="pt-PT" b="1" dirty="0"/>
              <a:t>diagrama </a:t>
            </a:r>
            <a:r>
              <a:rPr lang="pt-PT" b="1" dirty="0" err="1"/>
              <a:t>entidade-relacionamento</a:t>
            </a:r>
            <a:r>
              <a:rPr lang="pt-PT" b="1" dirty="0"/>
              <a:t> (DER)</a:t>
            </a:r>
          </a:p>
          <a:p>
            <a:endParaRPr lang="pt-PT" dirty="0"/>
          </a:p>
          <a:p>
            <a:endParaRPr lang="pt-P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pt-BR" b="1" dirty="0"/>
              <a:t>Modelo Entidade-Relacionamento</a:t>
            </a:r>
            <a:endParaRPr lang="pt-PT" dirty="0" smtClean="0"/>
          </a:p>
        </p:txBody>
      </p:sp>
      <p:sp>
        <p:nvSpPr>
          <p:cNvPr id="48131" name="Content Placeholder 2"/>
          <p:cNvSpPr>
            <a:spLocks noGrp="1"/>
          </p:cNvSpPr>
          <p:nvPr>
            <p:ph sz="quarter" idx="1"/>
          </p:nvPr>
        </p:nvSpPr>
        <p:spPr>
          <a:xfrm>
            <a:off x="457200" y="1538288"/>
            <a:ext cx="8229600" cy="3890962"/>
          </a:xfrm>
        </p:spPr>
        <p:txBody>
          <a:bodyPr/>
          <a:lstStyle/>
          <a:p>
            <a:pPr eaLnBrk="1" hangingPunct="1">
              <a:lnSpc>
                <a:spcPct val="150000"/>
              </a:lnSpc>
            </a:pPr>
            <a:r>
              <a:rPr lang="pt-PT" dirty="0" smtClean="0"/>
              <a:t>O modelo ER </a:t>
            </a:r>
            <a:r>
              <a:rPr lang="pt-PT" b="1" dirty="0" smtClean="0"/>
              <a:t>especifica o esquema da base de dados</a:t>
            </a:r>
            <a:r>
              <a:rPr lang="pt-PT" dirty="0" smtClean="0"/>
              <a:t> através da </a:t>
            </a:r>
            <a:r>
              <a:rPr lang="pt-PT" b="1" dirty="0" smtClean="0"/>
              <a:t>identificação dos grandes objectos</a:t>
            </a:r>
            <a:r>
              <a:rPr lang="pt-PT" dirty="0" smtClean="0"/>
              <a:t> informacionais com interesse para o sistema a informatizar e </a:t>
            </a:r>
            <a:r>
              <a:rPr lang="pt-PT" b="1" dirty="0" smtClean="0"/>
              <a:t>nas relações entre estes.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pt-BR" b="1" dirty="0"/>
              <a:t>Modelo Entidade-Relacionamento</a:t>
            </a:r>
            <a:endParaRPr lang="pt-PT" dirty="0" smtClean="0"/>
          </a:p>
        </p:txBody>
      </p:sp>
      <p:sp>
        <p:nvSpPr>
          <p:cNvPr id="3" name="Content Placeholder 2"/>
          <p:cNvSpPr>
            <a:spLocks noGrp="1"/>
          </p:cNvSpPr>
          <p:nvPr>
            <p:ph sz="quarter" idx="1"/>
          </p:nvPr>
        </p:nvSpPr>
        <p:spPr>
          <a:xfrm>
            <a:off x="457200" y="1524000"/>
            <a:ext cx="8229600" cy="4976813"/>
          </a:xfrm>
        </p:spPr>
        <p:txBody>
          <a:bodyPr/>
          <a:lstStyle/>
          <a:p>
            <a:pPr eaLnBrk="1" hangingPunct="1">
              <a:lnSpc>
                <a:spcPct val="150000"/>
              </a:lnSpc>
            </a:pPr>
            <a:r>
              <a:rPr lang="pt-PT" smtClean="0"/>
              <a:t>Este modelo baseia-se na percepção de que o mundo real é constituído por dois objectos:</a:t>
            </a:r>
          </a:p>
          <a:p>
            <a:pPr lvl="1" eaLnBrk="1" hangingPunct="1">
              <a:lnSpc>
                <a:spcPct val="150000"/>
              </a:lnSpc>
            </a:pPr>
            <a:r>
              <a:rPr lang="pt-PT" sz="3200" b="1" smtClean="0"/>
              <a:t>Entidades</a:t>
            </a:r>
          </a:p>
          <a:p>
            <a:pPr lvl="1" eaLnBrk="1" hangingPunct="1">
              <a:lnSpc>
                <a:spcPct val="150000"/>
              </a:lnSpc>
            </a:pPr>
            <a:r>
              <a:rPr lang="pt-PT" sz="3200" b="1" smtClean="0"/>
              <a:t>Relacionamentos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60363" y="357188"/>
            <a:ext cx="8783637" cy="1071548"/>
          </a:xfrm>
        </p:spPr>
        <p:txBody>
          <a:bodyPr>
            <a:normAutofit/>
          </a:bodyPr>
          <a:lstStyle/>
          <a:p>
            <a:pPr>
              <a:defRPr/>
            </a:pPr>
            <a:r>
              <a:rPr lang="pt-BR" b="1" dirty="0"/>
              <a:t>Modelo </a:t>
            </a:r>
            <a:r>
              <a:rPr lang="pt-BR" b="1" dirty="0" smtClean="0"/>
              <a:t>Entidade-Relacionamento</a:t>
            </a:r>
            <a:endParaRPr lang="pt-BR" dirty="0" smtClean="0"/>
          </a:p>
        </p:txBody>
      </p:sp>
      <p:sp>
        <p:nvSpPr>
          <p:cNvPr id="11266" name="Espaço Reservado para Número de Slide 4"/>
          <p:cNvSpPr>
            <a:spLocks noGrp="1"/>
          </p:cNvSpPr>
          <p:nvPr>
            <p:ph type="sldNum" sz="quarter" idx="12"/>
          </p:nvPr>
        </p:nvSpPr>
        <p:spPr>
          <a:xfrm>
            <a:off x="5715000" y="6305550"/>
            <a:ext cx="2895600" cy="476250"/>
          </a:xfrm>
        </p:spPr>
        <p:txBody>
          <a:bodyPr/>
          <a:lstStyle/>
          <a:p>
            <a:pPr algn="l">
              <a:defRPr/>
            </a:pPr>
            <a:fld id="{FC8F5EDA-0FFD-40E0-B84A-57D98A8CC630}" type="slidenum">
              <a:rPr lang="pt-BR" smtClean="0"/>
              <a:pPr algn="l">
                <a:defRPr/>
              </a:pPr>
              <a:t>9</a:t>
            </a:fld>
            <a:endParaRPr lang="pt-BR" smtClean="0"/>
          </a:p>
        </p:txBody>
      </p:sp>
      <p:sp>
        <p:nvSpPr>
          <p:cNvPr id="53252" name="Rectangle 3"/>
          <p:cNvSpPr>
            <a:spLocks noGrp="1" noChangeArrowheads="1"/>
          </p:cNvSpPr>
          <p:nvPr>
            <p:ph sz="quarter" idx="1"/>
          </p:nvPr>
        </p:nvSpPr>
        <p:spPr>
          <a:xfrm>
            <a:off x="611188" y="1857375"/>
            <a:ext cx="8353425" cy="4379913"/>
          </a:xfrm>
        </p:spPr>
        <p:txBody>
          <a:bodyPr>
            <a:normAutofit/>
          </a:bodyPr>
          <a:lstStyle/>
          <a:p>
            <a:pPr>
              <a:buNone/>
            </a:pPr>
            <a:r>
              <a:rPr lang="pt-BR" b="1" dirty="0" smtClean="0"/>
              <a:t>Conceitos fundamentais da modelagem ER</a:t>
            </a:r>
          </a:p>
          <a:p>
            <a:pPr eaLnBrk="1" hangingPunct="1"/>
            <a:r>
              <a:rPr lang="pt-BR" dirty="0" smtClean="0"/>
              <a:t>Entidade</a:t>
            </a:r>
          </a:p>
          <a:p>
            <a:pPr eaLnBrk="1" hangingPunct="1"/>
            <a:r>
              <a:rPr lang="pt-BR" dirty="0" smtClean="0"/>
              <a:t>Atributo</a:t>
            </a:r>
          </a:p>
          <a:p>
            <a:pPr eaLnBrk="1" hangingPunct="1"/>
            <a:r>
              <a:rPr lang="pt-BR" dirty="0" smtClean="0"/>
              <a:t>Relacionamento</a:t>
            </a:r>
          </a:p>
          <a:p>
            <a:pPr eaLnBrk="1" hangingPunct="1"/>
            <a:r>
              <a:rPr lang="pt-BR" dirty="0" smtClean="0"/>
              <a:t>Cardinalidade</a:t>
            </a:r>
          </a:p>
          <a:p>
            <a:pPr eaLnBrk="1" hangingPunct="1"/>
            <a:endParaRPr lang="pt-BR" dirty="0" smtClean="0"/>
          </a:p>
          <a:p>
            <a:pPr lvl="1" eaLnBrk="1" hangingPunct="1"/>
            <a:r>
              <a:rPr lang="pt-BR" dirty="0" smtClean="0"/>
              <a:t>Extensão do modelo ER</a:t>
            </a:r>
          </a:p>
          <a:p>
            <a:pPr lvl="2" eaLnBrk="1" hangingPunct="1"/>
            <a:r>
              <a:rPr lang="pt-BR" dirty="0" smtClean="0"/>
              <a:t>Generalização/especialização</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o">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634</TotalTime>
  <Words>1307</Words>
  <Application>Microsoft Office PowerPoint</Application>
  <PresentationFormat>Presentazione su schermo (4:3)</PresentationFormat>
  <Paragraphs>154</Paragraphs>
  <Slides>44</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44</vt:i4>
      </vt:variant>
    </vt:vector>
  </HeadingPairs>
  <TitlesOfParts>
    <vt:vector size="52" baseType="lpstr">
      <vt:lpstr>Calibri</vt:lpstr>
      <vt:lpstr>Tahoma</vt:lpstr>
      <vt:lpstr>Times New Roman</vt:lpstr>
      <vt:lpstr>Tw Cen MT</vt:lpstr>
      <vt:lpstr>Verdana</vt:lpstr>
      <vt:lpstr>Wingdings</vt:lpstr>
      <vt:lpstr>Wingdings 2</vt:lpstr>
      <vt:lpstr>Mediano</vt:lpstr>
      <vt:lpstr>Presentazione standard di PowerPoint</vt:lpstr>
      <vt:lpstr>Presentazione standard di PowerPoint</vt:lpstr>
      <vt:lpstr>Presentazione standard di PowerPoint</vt:lpstr>
      <vt:lpstr>Presentazione standard di PowerPoint</vt:lpstr>
      <vt:lpstr>Presentazione standard di PowerPoint</vt:lpstr>
      <vt:lpstr>Modelo Entidade-Relacionamento</vt:lpstr>
      <vt:lpstr>Modelo Entidade-Relacionamento</vt:lpstr>
      <vt:lpstr>Modelo Entidade-Relacionamento</vt:lpstr>
      <vt:lpstr>Modelo Entidade-Relacionamento</vt:lpstr>
      <vt:lpstr>Entidade</vt:lpstr>
      <vt:lpstr>Presentazione standard di PowerPoint</vt:lpstr>
      <vt:lpstr>Presentazione standard di PowerPoint</vt:lpstr>
      <vt:lpstr>Presentazione standard di PowerPoint</vt:lpstr>
      <vt:lpstr>Presentazione standard di PowerPoint</vt:lpstr>
      <vt:lpstr>Entidade</vt:lpstr>
      <vt:lpstr>Entidade</vt:lpstr>
      <vt:lpstr>Entidade</vt:lpstr>
      <vt:lpstr>Entidade</vt:lpstr>
      <vt:lpstr>Exercício</vt:lpstr>
      <vt:lpstr>Presentazione standard di PowerPoint</vt:lpstr>
      <vt:lpstr>Atributos</vt:lpstr>
      <vt:lpstr>Atributo</vt:lpstr>
      <vt:lpstr>Presentazione standard di PowerPoint</vt:lpstr>
      <vt:lpstr>Presentazione standard di PowerPoint</vt:lpstr>
      <vt:lpstr>Presentazione standard di PowerPoint</vt:lpstr>
      <vt:lpstr>Tipos de atributos</vt:lpstr>
      <vt:lpstr>Presentazione standard di PowerPoint</vt:lpstr>
      <vt:lpstr>Presentazione standard di PowerPoint</vt:lpstr>
      <vt:lpstr>Tipos de atributos </vt:lpstr>
      <vt:lpstr>Presentazione standard di PowerPoint</vt:lpstr>
      <vt:lpstr>Presentazione standard di PowerPoint</vt:lpstr>
      <vt:lpstr>Presentazione standard di PowerPoint</vt:lpstr>
      <vt:lpstr>Presentazione standard di PowerPoint</vt:lpstr>
      <vt:lpstr>Tipos de atributos </vt:lpstr>
      <vt:lpstr>Presentazione standard di PowerPoint</vt:lpstr>
      <vt:lpstr>Tipos de atributos </vt:lpstr>
      <vt:lpstr>Presentazione standard di PowerPoint</vt:lpstr>
      <vt:lpstr>Presentazione standard di PowerPoint</vt:lpstr>
      <vt:lpstr>Presentazione standard di PowerPoint</vt:lpstr>
      <vt:lpstr>Tipos de atributos </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Entidade - Relacionamento</dc:title>
  <dc:creator>patinho feio</dc:creator>
  <cp:lastModifiedBy>Informatica</cp:lastModifiedBy>
  <cp:revision>43</cp:revision>
  <dcterms:created xsi:type="dcterms:W3CDTF">2012-03-19T23:22:24Z</dcterms:created>
  <dcterms:modified xsi:type="dcterms:W3CDTF">2020-04-29T11:51:24Z</dcterms:modified>
</cp:coreProperties>
</file>