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303" r:id="rId2"/>
    <p:sldId id="257" r:id="rId3"/>
    <p:sldId id="258" r:id="rId4"/>
    <p:sldId id="259" r:id="rId5"/>
    <p:sldId id="305" r:id="rId6"/>
    <p:sldId id="304" r:id="rId7"/>
    <p:sldId id="260" r:id="rId8"/>
    <p:sldId id="261" r:id="rId9"/>
    <p:sldId id="262" r:id="rId10"/>
    <p:sldId id="263" r:id="rId11"/>
    <p:sldId id="264" r:id="rId12"/>
    <p:sldId id="265" r:id="rId13"/>
    <p:sldId id="266" r:id="rId14"/>
    <p:sldId id="267" r:id="rId15"/>
    <p:sldId id="306" r:id="rId16"/>
    <p:sldId id="268" r:id="rId17"/>
    <p:sldId id="269" r:id="rId18"/>
    <p:sldId id="270" r:id="rId19"/>
    <p:sldId id="307" r:id="rId20"/>
    <p:sldId id="308"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3" r:id="rId43"/>
    <p:sldId id="294" r:id="rId44"/>
    <p:sldId id="295" r:id="rId45"/>
    <p:sldId id="296" r:id="rId46"/>
    <p:sldId id="297" r:id="rId47"/>
    <p:sldId id="298" r:id="rId48"/>
    <p:sldId id="299" r:id="rId49"/>
    <p:sldId id="300" r:id="rId50"/>
  </p:sldIdLst>
  <p:sldSz cx="9144000" cy="6858000" type="screen4x3"/>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092"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o de título">
    <p:bg>
      <p:bgRef idx="1001">
        <a:schemeClr val="bg2"/>
      </p:bgRef>
    </p:bg>
    <p:spTree>
      <p:nvGrpSpPr>
        <p:cNvPr id="1" name=""/>
        <p:cNvGrpSpPr/>
        <p:nvPr/>
      </p:nvGrpSpPr>
      <p:grpSpPr>
        <a:xfrm>
          <a:off x="0" y="0"/>
          <a:ext cx="0" cy="0"/>
          <a:chOff x="0" y="0"/>
          <a:chExt cx="0" cy="0"/>
        </a:xfrm>
      </p:grpSpPr>
      <p:sp>
        <p:nvSpPr>
          <p:cNvPr id="7" name="Rectângulo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ângulo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ângulo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ítulo 7"/>
          <p:cNvSpPr>
            <a:spLocks noGrp="1"/>
          </p:cNvSpPr>
          <p:nvPr>
            <p:ph type="ctrTitle"/>
          </p:nvPr>
        </p:nvSpPr>
        <p:spPr>
          <a:xfrm>
            <a:off x="2362200" y="4038600"/>
            <a:ext cx="6477000" cy="1828800"/>
          </a:xfrm>
        </p:spPr>
        <p:txBody>
          <a:bodyPr anchor="b"/>
          <a:lstStyle>
            <a:lvl1pPr>
              <a:defRPr cap="all" baseline="0"/>
            </a:lvl1pPr>
          </a:lstStyle>
          <a:p>
            <a:r>
              <a:rPr kumimoji="0" lang="pt-PT" smtClean="0"/>
              <a:t>Clique para editar o estilo</a:t>
            </a:r>
            <a:endParaRPr kumimoji="0" lang="en-US"/>
          </a:p>
        </p:txBody>
      </p:sp>
      <p:sp>
        <p:nvSpPr>
          <p:cNvPr id="9" name="Subtítulo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pt-PT" smtClean="0"/>
              <a:t>Faça clique para editar o estilo</a:t>
            </a:r>
            <a:endParaRPr kumimoji="0" lang="en-US"/>
          </a:p>
        </p:txBody>
      </p:sp>
      <p:sp>
        <p:nvSpPr>
          <p:cNvPr id="28" name="Marcador de Posição da Data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42C15588-8D80-44DC-A506-D847E69D02A5}" type="datetimeFigureOut">
              <a:rPr lang="pt-PT" smtClean="0"/>
              <a:pPr/>
              <a:t>30/04/2020</a:t>
            </a:fld>
            <a:endParaRPr lang="pt-PT"/>
          </a:p>
        </p:txBody>
      </p:sp>
      <p:sp>
        <p:nvSpPr>
          <p:cNvPr id="17" name="Marcador de Posição do Rodapé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pt-PT"/>
          </a:p>
        </p:txBody>
      </p:sp>
      <p:sp>
        <p:nvSpPr>
          <p:cNvPr id="29" name="Marcador de Posição do Número do Diapositivo 28"/>
          <p:cNvSpPr>
            <a:spLocks noGrp="1"/>
          </p:cNvSpPr>
          <p:nvPr>
            <p:ph type="sldNum" sz="quarter" idx="12"/>
          </p:nvPr>
        </p:nvSpPr>
        <p:spPr>
          <a:xfrm>
            <a:off x="8001000" y="228600"/>
            <a:ext cx="838200" cy="381000"/>
          </a:xfrm>
        </p:spPr>
        <p:txBody>
          <a:bodyPr/>
          <a:lstStyle>
            <a:lvl1pPr>
              <a:defRPr>
                <a:solidFill>
                  <a:schemeClr val="tx2"/>
                </a:solidFill>
              </a:defRPr>
            </a:lvl1pPr>
          </a:lstStyle>
          <a:p>
            <a:fld id="{200CF0B7-1AD6-4D06-B67E-36E4A9951D20}" type="slidenum">
              <a:rPr lang="pt-PT" smtClean="0"/>
              <a:pPr/>
              <a:t>‹N›</a:t>
            </a:fld>
            <a:endParaRPr lang="pt-PT"/>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PT" smtClean="0"/>
              <a:t>Clique para editar o estilo</a:t>
            </a:r>
            <a:endParaRPr kumimoji="0" lang="en-US"/>
          </a:p>
        </p:txBody>
      </p:sp>
      <p:sp>
        <p:nvSpPr>
          <p:cNvPr id="3" name="Marcador de Posição de Texto Vertical 2"/>
          <p:cNvSpPr>
            <a:spLocks noGrp="1"/>
          </p:cNvSpPr>
          <p:nvPr>
            <p:ph type="body" orient="vert" idx="1"/>
          </p:nvPr>
        </p:nvSpPr>
        <p:spPr/>
        <p:txBody>
          <a:bodyPr vert="eaVert"/>
          <a:lstStyle/>
          <a:p>
            <a:pPr lvl="0" eaLnBrk="1" latinLnBrk="0" hangingPunct="1"/>
            <a:r>
              <a:rPr lang="pt-PT" smtClean="0"/>
              <a:t>Clique para editar os estilos</a:t>
            </a:r>
          </a:p>
          <a:p>
            <a:pPr lvl="1" eaLnBrk="1" latinLnBrk="0" hangingPunct="1"/>
            <a:r>
              <a:rPr lang="pt-PT" smtClean="0"/>
              <a:t>Segundo nível</a:t>
            </a:r>
          </a:p>
          <a:p>
            <a:pPr lvl="2" eaLnBrk="1" latinLnBrk="0" hangingPunct="1"/>
            <a:r>
              <a:rPr lang="pt-PT" smtClean="0"/>
              <a:t>Terceiro nível</a:t>
            </a:r>
          </a:p>
          <a:p>
            <a:pPr lvl="3" eaLnBrk="1" latinLnBrk="0" hangingPunct="1"/>
            <a:r>
              <a:rPr lang="pt-PT" smtClean="0"/>
              <a:t>Quarto nível</a:t>
            </a:r>
          </a:p>
          <a:p>
            <a:pPr lvl="4" eaLnBrk="1" latinLnBrk="0" hangingPunct="1"/>
            <a:r>
              <a:rPr lang="pt-PT" smtClean="0"/>
              <a:t>Quinto nível</a:t>
            </a:r>
            <a:endParaRPr kumimoji="0" lang="en-US"/>
          </a:p>
        </p:txBody>
      </p:sp>
      <p:sp>
        <p:nvSpPr>
          <p:cNvPr id="4" name="Marcador de Posição da Data 3"/>
          <p:cNvSpPr>
            <a:spLocks noGrp="1"/>
          </p:cNvSpPr>
          <p:nvPr>
            <p:ph type="dt" sz="half" idx="10"/>
          </p:nvPr>
        </p:nvSpPr>
        <p:spPr/>
        <p:txBody>
          <a:bodyPr/>
          <a:lstStyle/>
          <a:p>
            <a:fld id="{42C15588-8D80-44DC-A506-D847E69D02A5}" type="datetimeFigureOut">
              <a:rPr lang="pt-PT" smtClean="0"/>
              <a:pPr/>
              <a:t>30/04/2020</a:t>
            </a:fld>
            <a:endParaRPr lang="pt-PT"/>
          </a:p>
        </p:txBody>
      </p:sp>
      <p:sp>
        <p:nvSpPr>
          <p:cNvPr id="5" name="Marcador de Posição do Rodapé 4"/>
          <p:cNvSpPr>
            <a:spLocks noGrp="1"/>
          </p:cNvSpPr>
          <p:nvPr>
            <p:ph type="ftr" sz="quarter" idx="11"/>
          </p:nvPr>
        </p:nvSpPr>
        <p:spPr/>
        <p:txBody>
          <a:bodyPr/>
          <a:lstStyle/>
          <a:p>
            <a:endParaRPr lang="pt-PT"/>
          </a:p>
        </p:txBody>
      </p:sp>
      <p:sp>
        <p:nvSpPr>
          <p:cNvPr id="6" name="Marcador de Posição do Número do Diapositivo 5"/>
          <p:cNvSpPr>
            <a:spLocks noGrp="1"/>
          </p:cNvSpPr>
          <p:nvPr>
            <p:ph type="sldNum" sz="quarter" idx="12"/>
          </p:nvPr>
        </p:nvSpPr>
        <p:spPr/>
        <p:txBody>
          <a:bodyPr/>
          <a:lstStyle/>
          <a:p>
            <a:fld id="{200CF0B7-1AD6-4D06-B67E-36E4A9951D20}" type="slidenum">
              <a:rPr lang="pt-PT" smtClean="0"/>
              <a:pPr/>
              <a:t>‹N›</a:t>
            </a:fld>
            <a:endParaRPr lang="pt-P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e texto">
    <p:bg>
      <p:bgRef idx="1001">
        <a:schemeClr val="bg1"/>
      </p:bgRef>
    </p:bg>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553200" y="609600"/>
            <a:ext cx="2057400" cy="5516563"/>
          </a:xfrm>
        </p:spPr>
        <p:txBody>
          <a:bodyPr vert="eaVert"/>
          <a:lstStyle/>
          <a:p>
            <a:r>
              <a:rPr kumimoji="0" lang="pt-PT" smtClean="0"/>
              <a:t>Clique para editar o estilo</a:t>
            </a:r>
            <a:endParaRPr kumimoji="0" lang="en-US"/>
          </a:p>
        </p:txBody>
      </p:sp>
      <p:sp>
        <p:nvSpPr>
          <p:cNvPr id="3" name="Marcador de Posição de Texto Vertical 2"/>
          <p:cNvSpPr>
            <a:spLocks noGrp="1"/>
          </p:cNvSpPr>
          <p:nvPr>
            <p:ph type="body" orient="vert" idx="1"/>
          </p:nvPr>
        </p:nvSpPr>
        <p:spPr>
          <a:xfrm>
            <a:off x="457200" y="609600"/>
            <a:ext cx="5562600" cy="5516564"/>
          </a:xfrm>
        </p:spPr>
        <p:txBody>
          <a:bodyPr vert="eaVert"/>
          <a:lstStyle/>
          <a:p>
            <a:pPr lvl="0" eaLnBrk="1" latinLnBrk="0" hangingPunct="1"/>
            <a:r>
              <a:rPr lang="pt-PT" smtClean="0"/>
              <a:t>Clique para editar os estilos</a:t>
            </a:r>
          </a:p>
          <a:p>
            <a:pPr lvl="1" eaLnBrk="1" latinLnBrk="0" hangingPunct="1"/>
            <a:r>
              <a:rPr lang="pt-PT" smtClean="0"/>
              <a:t>Segundo nível</a:t>
            </a:r>
          </a:p>
          <a:p>
            <a:pPr lvl="2" eaLnBrk="1" latinLnBrk="0" hangingPunct="1"/>
            <a:r>
              <a:rPr lang="pt-PT" smtClean="0"/>
              <a:t>Terceiro nível</a:t>
            </a:r>
          </a:p>
          <a:p>
            <a:pPr lvl="3" eaLnBrk="1" latinLnBrk="0" hangingPunct="1"/>
            <a:r>
              <a:rPr lang="pt-PT" smtClean="0"/>
              <a:t>Quarto nível</a:t>
            </a:r>
          </a:p>
          <a:p>
            <a:pPr lvl="4" eaLnBrk="1" latinLnBrk="0" hangingPunct="1"/>
            <a:r>
              <a:rPr lang="pt-PT" smtClean="0"/>
              <a:t>Quinto nível</a:t>
            </a:r>
            <a:endParaRPr kumimoji="0" lang="en-US"/>
          </a:p>
        </p:txBody>
      </p:sp>
      <p:sp>
        <p:nvSpPr>
          <p:cNvPr id="4" name="Marcador de Posição da Data 3"/>
          <p:cNvSpPr>
            <a:spLocks noGrp="1"/>
          </p:cNvSpPr>
          <p:nvPr>
            <p:ph type="dt" sz="half" idx="10"/>
          </p:nvPr>
        </p:nvSpPr>
        <p:spPr>
          <a:xfrm>
            <a:off x="6553200" y="6248402"/>
            <a:ext cx="2209800" cy="365125"/>
          </a:xfrm>
        </p:spPr>
        <p:txBody>
          <a:bodyPr/>
          <a:lstStyle/>
          <a:p>
            <a:fld id="{42C15588-8D80-44DC-A506-D847E69D02A5}" type="datetimeFigureOut">
              <a:rPr lang="pt-PT" smtClean="0"/>
              <a:pPr/>
              <a:t>30/04/2020</a:t>
            </a:fld>
            <a:endParaRPr lang="pt-PT"/>
          </a:p>
        </p:txBody>
      </p:sp>
      <p:sp>
        <p:nvSpPr>
          <p:cNvPr id="5" name="Marcador de Posição do Rodapé 4"/>
          <p:cNvSpPr>
            <a:spLocks noGrp="1"/>
          </p:cNvSpPr>
          <p:nvPr>
            <p:ph type="ftr" sz="quarter" idx="11"/>
          </p:nvPr>
        </p:nvSpPr>
        <p:spPr>
          <a:xfrm>
            <a:off x="457201" y="6248207"/>
            <a:ext cx="5573483" cy="365125"/>
          </a:xfrm>
        </p:spPr>
        <p:txBody>
          <a:bodyPr/>
          <a:lstStyle/>
          <a:p>
            <a:endParaRPr lang="pt-PT"/>
          </a:p>
        </p:txBody>
      </p:sp>
      <p:sp>
        <p:nvSpPr>
          <p:cNvPr id="7" name="Rectângulo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ângulo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ângulo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Marcador de Posição do Número do Diapositivo 5"/>
          <p:cNvSpPr>
            <a:spLocks noGrp="1"/>
          </p:cNvSpPr>
          <p:nvPr>
            <p:ph type="sldNum" sz="quarter" idx="12"/>
          </p:nvPr>
        </p:nvSpPr>
        <p:spPr>
          <a:xfrm rot="5400000">
            <a:off x="5989638" y="144462"/>
            <a:ext cx="533400" cy="244476"/>
          </a:xfrm>
        </p:spPr>
        <p:txBody>
          <a:bodyPr/>
          <a:lstStyle/>
          <a:p>
            <a:fld id="{200CF0B7-1AD6-4D06-B67E-36E4A9951D20}" type="slidenum">
              <a:rPr lang="pt-PT" smtClean="0"/>
              <a:pPr/>
              <a:t>‹N›</a:t>
            </a:fld>
            <a:endParaRPr lang="pt-PT"/>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cto">
    <p:spTree>
      <p:nvGrpSpPr>
        <p:cNvPr id="1" name=""/>
        <p:cNvGrpSpPr/>
        <p:nvPr/>
      </p:nvGrpSpPr>
      <p:grpSpPr>
        <a:xfrm>
          <a:off x="0" y="0"/>
          <a:ext cx="0" cy="0"/>
          <a:chOff x="0" y="0"/>
          <a:chExt cx="0" cy="0"/>
        </a:xfrm>
      </p:grpSpPr>
      <p:sp>
        <p:nvSpPr>
          <p:cNvPr id="2" name="Título 1"/>
          <p:cNvSpPr>
            <a:spLocks noGrp="1"/>
          </p:cNvSpPr>
          <p:nvPr>
            <p:ph type="title"/>
          </p:nvPr>
        </p:nvSpPr>
        <p:spPr>
          <a:xfrm>
            <a:off x="612648" y="228600"/>
            <a:ext cx="8153400" cy="990600"/>
          </a:xfrm>
        </p:spPr>
        <p:txBody>
          <a:bodyPr/>
          <a:lstStyle/>
          <a:p>
            <a:r>
              <a:rPr kumimoji="0" lang="pt-PT" smtClean="0"/>
              <a:t>Clique para editar o estilo</a:t>
            </a:r>
            <a:endParaRPr kumimoji="0" lang="en-US"/>
          </a:p>
        </p:txBody>
      </p:sp>
      <p:sp>
        <p:nvSpPr>
          <p:cNvPr id="4" name="Marcador de Posição da Data 3"/>
          <p:cNvSpPr>
            <a:spLocks noGrp="1"/>
          </p:cNvSpPr>
          <p:nvPr>
            <p:ph type="dt" sz="half" idx="10"/>
          </p:nvPr>
        </p:nvSpPr>
        <p:spPr/>
        <p:txBody>
          <a:bodyPr/>
          <a:lstStyle/>
          <a:p>
            <a:fld id="{42C15588-8D80-44DC-A506-D847E69D02A5}" type="datetimeFigureOut">
              <a:rPr lang="pt-PT" smtClean="0"/>
              <a:pPr/>
              <a:t>30/04/2020</a:t>
            </a:fld>
            <a:endParaRPr lang="pt-PT"/>
          </a:p>
        </p:txBody>
      </p:sp>
      <p:sp>
        <p:nvSpPr>
          <p:cNvPr id="5" name="Marcador de Posição do Rodapé 4"/>
          <p:cNvSpPr>
            <a:spLocks noGrp="1"/>
          </p:cNvSpPr>
          <p:nvPr>
            <p:ph type="ftr" sz="quarter" idx="11"/>
          </p:nvPr>
        </p:nvSpPr>
        <p:spPr/>
        <p:txBody>
          <a:bodyPr/>
          <a:lstStyle/>
          <a:p>
            <a:endParaRPr lang="pt-PT"/>
          </a:p>
        </p:txBody>
      </p:sp>
      <p:sp>
        <p:nvSpPr>
          <p:cNvPr id="6" name="Marcador de Posição do Número do Diapositivo 5"/>
          <p:cNvSpPr>
            <a:spLocks noGrp="1"/>
          </p:cNvSpPr>
          <p:nvPr>
            <p:ph type="sldNum" sz="quarter" idx="12"/>
          </p:nvPr>
        </p:nvSpPr>
        <p:spPr/>
        <p:txBody>
          <a:bodyPr/>
          <a:lstStyle>
            <a:lvl1pPr>
              <a:defRPr>
                <a:solidFill>
                  <a:srgbClr val="FFFFFF"/>
                </a:solidFill>
              </a:defRPr>
            </a:lvl1pPr>
          </a:lstStyle>
          <a:p>
            <a:fld id="{200CF0B7-1AD6-4D06-B67E-36E4A9951D20}" type="slidenum">
              <a:rPr lang="pt-PT" smtClean="0"/>
              <a:pPr/>
              <a:t>‹N›</a:t>
            </a:fld>
            <a:endParaRPr lang="pt-PT"/>
          </a:p>
        </p:txBody>
      </p:sp>
      <p:sp>
        <p:nvSpPr>
          <p:cNvPr id="8" name="Marcador de Posição de Conteúdo 7"/>
          <p:cNvSpPr>
            <a:spLocks noGrp="1"/>
          </p:cNvSpPr>
          <p:nvPr>
            <p:ph sz="quarter" idx="1"/>
          </p:nvPr>
        </p:nvSpPr>
        <p:spPr>
          <a:xfrm>
            <a:off x="612648" y="1600200"/>
            <a:ext cx="8153400" cy="4495800"/>
          </a:xfrm>
        </p:spPr>
        <p:txBody>
          <a:bodyPr/>
          <a:lstStyle/>
          <a:p>
            <a:pPr lvl="0" eaLnBrk="1" latinLnBrk="0" hangingPunct="1"/>
            <a:r>
              <a:rPr lang="pt-PT" smtClean="0"/>
              <a:t>Clique para editar os estilos</a:t>
            </a:r>
          </a:p>
          <a:p>
            <a:pPr lvl="1" eaLnBrk="1" latinLnBrk="0" hangingPunct="1"/>
            <a:r>
              <a:rPr lang="pt-PT" smtClean="0"/>
              <a:t>Segundo nível</a:t>
            </a:r>
          </a:p>
          <a:p>
            <a:pPr lvl="2" eaLnBrk="1" latinLnBrk="0" hangingPunct="1"/>
            <a:r>
              <a:rPr lang="pt-PT" smtClean="0"/>
              <a:t>Terceiro nível</a:t>
            </a:r>
          </a:p>
          <a:p>
            <a:pPr lvl="3" eaLnBrk="1" latinLnBrk="0" hangingPunct="1"/>
            <a:r>
              <a:rPr lang="pt-PT" smtClean="0"/>
              <a:t>Quarto nível</a:t>
            </a:r>
          </a:p>
          <a:p>
            <a:pPr lvl="4" eaLnBrk="1" latinLnBrk="0" hangingPunct="1"/>
            <a:r>
              <a:rPr lang="pt-PT" smtClean="0"/>
              <a:t>Quinto nível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cção">
    <p:bg>
      <p:bgRef idx="1003">
        <a:schemeClr val="bg1"/>
      </p:bgRef>
    </p:bg>
    <p:spTree>
      <p:nvGrpSpPr>
        <p:cNvPr id="1" name=""/>
        <p:cNvGrpSpPr/>
        <p:nvPr/>
      </p:nvGrpSpPr>
      <p:grpSpPr>
        <a:xfrm>
          <a:off x="0" y="0"/>
          <a:ext cx="0" cy="0"/>
          <a:chOff x="0" y="0"/>
          <a:chExt cx="0" cy="0"/>
        </a:xfrm>
      </p:grpSpPr>
      <p:sp>
        <p:nvSpPr>
          <p:cNvPr id="3" name="Marcador de Posição do Texto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pt-PT" smtClean="0"/>
              <a:t>Clique para editar os estilos</a:t>
            </a:r>
          </a:p>
        </p:txBody>
      </p:sp>
      <p:sp>
        <p:nvSpPr>
          <p:cNvPr id="7" name="Rectângulo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ângulo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ângulo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ítulo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pt-PT" smtClean="0"/>
              <a:t>Clique para editar o estilo</a:t>
            </a:r>
            <a:endParaRPr kumimoji="0" lang="en-US"/>
          </a:p>
        </p:txBody>
      </p:sp>
      <p:sp>
        <p:nvSpPr>
          <p:cNvPr id="12" name="Marcador de Posição da Data 11"/>
          <p:cNvSpPr>
            <a:spLocks noGrp="1"/>
          </p:cNvSpPr>
          <p:nvPr>
            <p:ph type="dt" sz="half" idx="10"/>
          </p:nvPr>
        </p:nvSpPr>
        <p:spPr/>
        <p:txBody>
          <a:bodyPr/>
          <a:lstStyle/>
          <a:p>
            <a:fld id="{42C15588-8D80-44DC-A506-D847E69D02A5}" type="datetimeFigureOut">
              <a:rPr lang="pt-PT" smtClean="0"/>
              <a:pPr/>
              <a:t>30/04/2020</a:t>
            </a:fld>
            <a:endParaRPr lang="pt-PT"/>
          </a:p>
        </p:txBody>
      </p:sp>
      <p:sp>
        <p:nvSpPr>
          <p:cNvPr id="13" name="Marcador de Posição do Número do Diapositivo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200CF0B7-1AD6-4D06-B67E-36E4A9951D20}" type="slidenum">
              <a:rPr lang="pt-PT" smtClean="0"/>
              <a:pPr/>
              <a:t>‹N›</a:t>
            </a:fld>
            <a:endParaRPr lang="pt-PT"/>
          </a:p>
        </p:txBody>
      </p:sp>
      <p:sp>
        <p:nvSpPr>
          <p:cNvPr id="14" name="Marcador de Posição do Rodapé 13"/>
          <p:cNvSpPr>
            <a:spLocks noGrp="1"/>
          </p:cNvSpPr>
          <p:nvPr>
            <p:ph type="ftr" sz="quarter" idx="12"/>
          </p:nvPr>
        </p:nvSpPr>
        <p:spPr/>
        <p:txBody>
          <a:bodyPr/>
          <a:lstStyle/>
          <a:p>
            <a:endParaRPr lang="pt-PT"/>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PT" smtClean="0"/>
              <a:t>Clique para editar o estilo</a:t>
            </a:r>
            <a:endParaRPr kumimoji="0" lang="en-US"/>
          </a:p>
        </p:txBody>
      </p:sp>
      <p:sp>
        <p:nvSpPr>
          <p:cNvPr id="9" name="Marcador de Posição de Conteúdo 8"/>
          <p:cNvSpPr>
            <a:spLocks noGrp="1"/>
          </p:cNvSpPr>
          <p:nvPr>
            <p:ph sz="quarter" idx="1"/>
          </p:nvPr>
        </p:nvSpPr>
        <p:spPr>
          <a:xfrm>
            <a:off x="609600" y="1589567"/>
            <a:ext cx="3886200" cy="4572000"/>
          </a:xfrm>
        </p:spPr>
        <p:txBody>
          <a:bodyPr/>
          <a:lstStyle/>
          <a:p>
            <a:pPr lvl="0" eaLnBrk="1" latinLnBrk="0" hangingPunct="1"/>
            <a:r>
              <a:rPr lang="pt-PT" smtClean="0"/>
              <a:t>Clique para editar os estilos</a:t>
            </a:r>
          </a:p>
          <a:p>
            <a:pPr lvl="1" eaLnBrk="1" latinLnBrk="0" hangingPunct="1"/>
            <a:r>
              <a:rPr lang="pt-PT" smtClean="0"/>
              <a:t>Segundo nível</a:t>
            </a:r>
          </a:p>
          <a:p>
            <a:pPr lvl="2" eaLnBrk="1" latinLnBrk="0" hangingPunct="1"/>
            <a:r>
              <a:rPr lang="pt-PT" smtClean="0"/>
              <a:t>Terceiro nível</a:t>
            </a:r>
          </a:p>
          <a:p>
            <a:pPr lvl="3" eaLnBrk="1" latinLnBrk="0" hangingPunct="1"/>
            <a:r>
              <a:rPr lang="pt-PT" smtClean="0"/>
              <a:t>Quarto nível</a:t>
            </a:r>
          </a:p>
          <a:p>
            <a:pPr lvl="4" eaLnBrk="1" latinLnBrk="0" hangingPunct="1"/>
            <a:r>
              <a:rPr lang="pt-PT" smtClean="0"/>
              <a:t>Quinto nível</a:t>
            </a:r>
            <a:endParaRPr kumimoji="0" lang="en-US"/>
          </a:p>
        </p:txBody>
      </p:sp>
      <p:sp>
        <p:nvSpPr>
          <p:cNvPr id="11" name="Marcador de Posição de Conteúdo 10"/>
          <p:cNvSpPr>
            <a:spLocks noGrp="1"/>
          </p:cNvSpPr>
          <p:nvPr>
            <p:ph sz="quarter" idx="2"/>
          </p:nvPr>
        </p:nvSpPr>
        <p:spPr>
          <a:xfrm>
            <a:off x="4844901" y="1589567"/>
            <a:ext cx="3886200" cy="4572000"/>
          </a:xfrm>
        </p:spPr>
        <p:txBody>
          <a:bodyPr/>
          <a:lstStyle/>
          <a:p>
            <a:pPr lvl="0" eaLnBrk="1" latinLnBrk="0" hangingPunct="1"/>
            <a:r>
              <a:rPr lang="pt-PT" smtClean="0"/>
              <a:t>Clique para editar os estilos</a:t>
            </a:r>
          </a:p>
          <a:p>
            <a:pPr lvl="1" eaLnBrk="1" latinLnBrk="0" hangingPunct="1"/>
            <a:r>
              <a:rPr lang="pt-PT" smtClean="0"/>
              <a:t>Segundo nível</a:t>
            </a:r>
          </a:p>
          <a:p>
            <a:pPr lvl="2" eaLnBrk="1" latinLnBrk="0" hangingPunct="1"/>
            <a:r>
              <a:rPr lang="pt-PT" smtClean="0"/>
              <a:t>Terceiro nível</a:t>
            </a:r>
          </a:p>
          <a:p>
            <a:pPr lvl="3" eaLnBrk="1" latinLnBrk="0" hangingPunct="1"/>
            <a:r>
              <a:rPr lang="pt-PT" smtClean="0"/>
              <a:t>Quarto nível</a:t>
            </a:r>
          </a:p>
          <a:p>
            <a:pPr lvl="4" eaLnBrk="1" latinLnBrk="0" hangingPunct="1"/>
            <a:r>
              <a:rPr lang="pt-PT" smtClean="0"/>
              <a:t>Quinto nível</a:t>
            </a:r>
            <a:endParaRPr kumimoji="0" lang="en-US"/>
          </a:p>
        </p:txBody>
      </p:sp>
      <p:sp>
        <p:nvSpPr>
          <p:cNvPr id="8" name="Marcador de Posição da Data 7"/>
          <p:cNvSpPr>
            <a:spLocks noGrp="1"/>
          </p:cNvSpPr>
          <p:nvPr>
            <p:ph type="dt" sz="half" idx="15"/>
          </p:nvPr>
        </p:nvSpPr>
        <p:spPr/>
        <p:txBody>
          <a:bodyPr rtlCol="0"/>
          <a:lstStyle/>
          <a:p>
            <a:fld id="{42C15588-8D80-44DC-A506-D847E69D02A5}" type="datetimeFigureOut">
              <a:rPr lang="pt-PT" smtClean="0"/>
              <a:pPr/>
              <a:t>30/04/2020</a:t>
            </a:fld>
            <a:endParaRPr lang="pt-PT"/>
          </a:p>
        </p:txBody>
      </p:sp>
      <p:sp>
        <p:nvSpPr>
          <p:cNvPr id="10" name="Marcador de Posição do Número do Diapositivo 9"/>
          <p:cNvSpPr>
            <a:spLocks noGrp="1"/>
          </p:cNvSpPr>
          <p:nvPr>
            <p:ph type="sldNum" sz="quarter" idx="16"/>
          </p:nvPr>
        </p:nvSpPr>
        <p:spPr/>
        <p:txBody>
          <a:bodyPr rtlCol="0"/>
          <a:lstStyle/>
          <a:p>
            <a:fld id="{200CF0B7-1AD6-4D06-B67E-36E4A9951D20}" type="slidenum">
              <a:rPr lang="pt-PT" smtClean="0"/>
              <a:pPr/>
              <a:t>‹N›</a:t>
            </a:fld>
            <a:endParaRPr lang="pt-PT"/>
          </a:p>
        </p:txBody>
      </p:sp>
      <p:sp>
        <p:nvSpPr>
          <p:cNvPr id="12" name="Marcador de Posição do Rodapé 11"/>
          <p:cNvSpPr>
            <a:spLocks noGrp="1"/>
          </p:cNvSpPr>
          <p:nvPr>
            <p:ph type="ftr" sz="quarter" idx="17"/>
          </p:nvPr>
        </p:nvSpPr>
        <p:spPr/>
        <p:txBody>
          <a:bodyPr rtlCol="0"/>
          <a:lstStyle/>
          <a:p>
            <a:endParaRPr lang="pt-P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533400" y="273050"/>
            <a:ext cx="8153400" cy="869950"/>
          </a:xfrm>
        </p:spPr>
        <p:txBody>
          <a:bodyPr anchor="ctr"/>
          <a:lstStyle>
            <a:lvl1pPr>
              <a:defRPr/>
            </a:lvl1pPr>
          </a:lstStyle>
          <a:p>
            <a:r>
              <a:rPr kumimoji="0" lang="pt-PT" smtClean="0"/>
              <a:t>Clique para editar o estilo</a:t>
            </a:r>
            <a:endParaRPr kumimoji="0" lang="en-US"/>
          </a:p>
        </p:txBody>
      </p:sp>
      <p:sp>
        <p:nvSpPr>
          <p:cNvPr id="11" name="Marcador de Posição de Conteúdo 10"/>
          <p:cNvSpPr>
            <a:spLocks noGrp="1"/>
          </p:cNvSpPr>
          <p:nvPr>
            <p:ph sz="quarter" idx="2"/>
          </p:nvPr>
        </p:nvSpPr>
        <p:spPr>
          <a:xfrm>
            <a:off x="609600" y="2438400"/>
            <a:ext cx="3886200" cy="3581400"/>
          </a:xfrm>
        </p:spPr>
        <p:txBody>
          <a:bodyPr/>
          <a:lstStyle/>
          <a:p>
            <a:pPr lvl="0" eaLnBrk="1" latinLnBrk="0" hangingPunct="1"/>
            <a:r>
              <a:rPr lang="pt-PT" smtClean="0"/>
              <a:t>Clique para editar os estilos</a:t>
            </a:r>
          </a:p>
          <a:p>
            <a:pPr lvl="1" eaLnBrk="1" latinLnBrk="0" hangingPunct="1"/>
            <a:r>
              <a:rPr lang="pt-PT" smtClean="0"/>
              <a:t>Segundo nível</a:t>
            </a:r>
          </a:p>
          <a:p>
            <a:pPr lvl="2" eaLnBrk="1" latinLnBrk="0" hangingPunct="1"/>
            <a:r>
              <a:rPr lang="pt-PT" smtClean="0"/>
              <a:t>Terceiro nível</a:t>
            </a:r>
          </a:p>
          <a:p>
            <a:pPr lvl="3" eaLnBrk="1" latinLnBrk="0" hangingPunct="1"/>
            <a:r>
              <a:rPr lang="pt-PT" smtClean="0"/>
              <a:t>Quarto nível</a:t>
            </a:r>
          </a:p>
          <a:p>
            <a:pPr lvl="4" eaLnBrk="1" latinLnBrk="0" hangingPunct="1"/>
            <a:r>
              <a:rPr lang="pt-PT" smtClean="0"/>
              <a:t>Quinto nível</a:t>
            </a:r>
            <a:endParaRPr kumimoji="0" lang="en-US"/>
          </a:p>
        </p:txBody>
      </p:sp>
      <p:sp>
        <p:nvSpPr>
          <p:cNvPr id="13" name="Marcador de Posição de Conteúdo 12"/>
          <p:cNvSpPr>
            <a:spLocks noGrp="1"/>
          </p:cNvSpPr>
          <p:nvPr>
            <p:ph sz="quarter" idx="4"/>
          </p:nvPr>
        </p:nvSpPr>
        <p:spPr>
          <a:xfrm>
            <a:off x="4800600" y="2438400"/>
            <a:ext cx="3886200" cy="3581400"/>
          </a:xfrm>
        </p:spPr>
        <p:txBody>
          <a:bodyPr/>
          <a:lstStyle/>
          <a:p>
            <a:pPr lvl="0" eaLnBrk="1" latinLnBrk="0" hangingPunct="1"/>
            <a:r>
              <a:rPr lang="pt-PT" smtClean="0"/>
              <a:t>Clique para editar os estilos</a:t>
            </a:r>
          </a:p>
          <a:p>
            <a:pPr lvl="1" eaLnBrk="1" latinLnBrk="0" hangingPunct="1"/>
            <a:r>
              <a:rPr lang="pt-PT" smtClean="0"/>
              <a:t>Segundo nível</a:t>
            </a:r>
          </a:p>
          <a:p>
            <a:pPr lvl="2" eaLnBrk="1" latinLnBrk="0" hangingPunct="1"/>
            <a:r>
              <a:rPr lang="pt-PT" smtClean="0"/>
              <a:t>Terceiro nível</a:t>
            </a:r>
          </a:p>
          <a:p>
            <a:pPr lvl="3" eaLnBrk="1" latinLnBrk="0" hangingPunct="1"/>
            <a:r>
              <a:rPr lang="pt-PT" smtClean="0"/>
              <a:t>Quarto nível</a:t>
            </a:r>
          </a:p>
          <a:p>
            <a:pPr lvl="4" eaLnBrk="1" latinLnBrk="0" hangingPunct="1"/>
            <a:r>
              <a:rPr lang="pt-PT" smtClean="0"/>
              <a:t>Quinto nível</a:t>
            </a:r>
            <a:endParaRPr kumimoji="0" lang="en-US"/>
          </a:p>
        </p:txBody>
      </p:sp>
      <p:sp>
        <p:nvSpPr>
          <p:cNvPr id="10" name="Marcador de Posição da Data 9"/>
          <p:cNvSpPr>
            <a:spLocks noGrp="1"/>
          </p:cNvSpPr>
          <p:nvPr>
            <p:ph type="dt" sz="half" idx="15"/>
          </p:nvPr>
        </p:nvSpPr>
        <p:spPr/>
        <p:txBody>
          <a:bodyPr rtlCol="0"/>
          <a:lstStyle/>
          <a:p>
            <a:fld id="{42C15588-8D80-44DC-A506-D847E69D02A5}" type="datetimeFigureOut">
              <a:rPr lang="pt-PT" smtClean="0"/>
              <a:pPr/>
              <a:t>30/04/2020</a:t>
            </a:fld>
            <a:endParaRPr lang="pt-PT"/>
          </a:p>
        </p:txBody>
      </p:sp>
      <p:sp>
        <p:nvSpPr>
          <p:cNvPr id="12" name="Marcador de Posição do Número do Diapositivo 11"/>
          <p:cNvSpPr>
            <a:spLocks noGrp="1"/>
          </p:cNvSpPr>
          <p:nvPr>
            <p:ph type="sldNum" sz="quarter" idx="16"/>
          </p:nvPr>
        </p:nvSpPr>
        <p:spPr/>
        <p:txBody>
          <a:bodyPr rtlCol="0"/>
          <a:lstStyle/>
          <a:p>
            <a:fld id="{200CF0B7-1AD6-4D06-B67E-36E4A9951D20}" type="slidenum">
              <a:rPr lang="pt-PT" smtClean="0"/>
              <a:pPr/>
              <a:t>‹N›</a:t>
            </a:fld>
            <a:endParaRPr lang="pt-PT"/>
          </a:p>
        </p:txBody>
      </p:sp>
      <p:sp>
        <p:nvSpPr>
          <p:cNvPr id="14" name="Marcador de Posição do Rodapé 13"/>
          <p:cNvSpPr>
            <a:spLocks noGrp="1"/>
          </p:cNvSpPr>
          <p:nvPr>
            <p:ph type="ftr" sz="quarter" idx="17"/>
          </p:nvPr>
        </p:nvSpPr>
        <p:spPr/>
        <p:txBody>
          <a:bodyPr rtlCol="0"/>
          <a:lstStyle/>
          <a:p>
            <a:endParaRPr lang="pt-PT"/>
          </a:p>
        </p:txBody>
      </p:sp>
      <p:sp>
        <p:nvSpPr>
          <p:cNvPr id="16" name="Marcador de Posição do Texto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pt-PT" smtClean="0"/>
              <a:t>Clique para editar os estilos</a:t>
            </a:r>
          </a:p>
        </p:txBody>
      </p:sp>
      <p:sp>
        <p:nvSpPr>
          <p:cNvPr id="15" name="Marcador de Posição do Texto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pt-PT" smtClean="0"/>
              <a:t>Clique para editar os estilos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PT" smtClean="0"/>
              <a:t>Clique para editar o estilo</a:t>
            </a:r>
            <a:endParaRPr kumimoji="0" lang="en-US"/>
          </a:p>
        </p:txBody>
      </p:sp>
      <p:sp>
        <p:nvSpPr>
          <p:cNvPr id="3" name="Marcador de Posição da Data 2"/>
          <p:cNvSpPr>
            <a:spLocks noGrp="1"/>
          </p:cNvSpPr>
          <p:nvPr>
            <p:ph type="dt" sz="half" idx="10"/>
          </p:nvPr>
        </p:nvSpPr>
        <p:spPr/>
        <p:txBody>
          <a:bodyPr/>
          <a:lstStyle/>
          <a:p>
            <a:fld id="{42C15588-8D80-44DC-A506-D847E69D02A5}" type="datetimeFigureOut">
              <a:rPr lang="pt-PT" smtClean="0"/>
              <a:pPr/>
              <a:t>30/04/2020</a:t>
            </a:fld>
            <a:endParaRPr lang="pt-PT"/>
          </a:p>
        </p:txBody>
      </p:sp>
      <p:sp>
        <p:nvSpPr>
          <p:cNvPr id="4" name="Marcador de Posição do Rodapé 3"/>
          <p:cNvSpPr>
            <a:spLocks noGrp="1"/>
          </p:cNvSpPr>
          <p:nvPr>
            <p:ph type="ftr" sz="quarter" idx="11"/>
          </p:nvPr>
        </p:nvSpPr>
        <p:spPr/>
        <p:txBody>
          <a:bodyPr/>
          <a:lstStyle/>
          <a:p>
            <a:endParaRPr lang="pt-PT"/>
          </a:p>
        </p:txBody>
      </p:sp>
      <p:sp>
        <p:nvSpPr>
          <p:cNvPr id="5" name="Marcador de Posição do Número do Diapositivo 4"/>
          <p:cNvSpPr>
            <a:spLocks noGrp="1"/>
          </p:cNvSpPr>
          <p:nvPr>
            <p:ph type="sldNum" sz="quarter" idx="12"/>
          </p:nvPr>
        </p:nvSpPr>
        <p:spPr/>
        <p:txBody>
          <a:bodyPr/>
          <a:lstStyle>
            <a:lvl1pPr>
              <a:defRPr>
                <a:solidFill>
                  <a:srgbClr val="FFFFFF"/>
                </a:solidFill>
              </a:defRPr>
            </a:lvl1pPr>
          </a:lstStyle>
          <a:p>
            <a:fld id="{200CF0B7-1AD6-4D06-B67E-36E4A9951D20}" type="slidenum">
              <a:rPr lang="pt-PT" smtClean="0"/>
              <a:pPr/>
              <a:t>‹N›</a:t>
            </a:fld>
            <a:endParaRPr lang="pt-P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2" name="Marcador de Posição da Data 1"/>
          <p:cNvSpPr>
            <a:spLocks noGrp="1"/>
          </p:cNvSpPr>
          <p:nvPr>
            <p:ph type="dt" sz="half" idx="10"/>
          </p:nvPr>
        </p:nvSpPr>
        <p:spPr/>
        <p:txBody>
          <a:bodyPr/>
          <a:lstStyle/>
          <a:p>
            <a:fld id="{42C15588-8D80-44DC-A506-D847E69D02A5}" type="datetimeFigureOut">
              <a:rPr lang="pt-PT" smtClean="0"/>
              <a:pPr/>
              <a:t>30/04/2020</a:t>
            </a:fld>
            <a:endParaRPr lang="pt-PT"/>
          </a:p>
        </p:txBody>
      </p:sp>
      <p:sp>
        <p:nvSpPr>
          <p:cNvPr id="3" name="Marcador de Posição do Rodapé 2"/>
          <p:cNvSpPr>
            <a:spLocks noGrp="1"/>
          </p:cNvSpPr>
          <p:nvPr>
            <p:ph type="ftr" sz="quarter" idx="11"/>
          </p:nvPr>
        </p:nvSpPr>
        <p:spPr/>
        <p:txBody>
          <a:bodyPr/>
          <a:lstStyle/>
          <a:p>
            <a:endParaRPr lang="pt-PT"/>
          </a:p>
        </p:txBody>
      </p:sp>
      <p:sp>
        <p:nvSpPr>
          <p:cNvPr id="4" name="Marcador de Posição do Número do Diapositivo 3"/>
          <p:cNvSpPr>
            <a:spLocks noGrp="1"/>
          </p:cNvSpPr>
          <p:nvPr>
            <p:ph type="sldNum" sz="quarter" idx="12"/>
          </p:nvPr>
        </p:nvSpPr>
        <p:spPr>
          <a:xfrm>
            <a:off x="0" y="6248400"/>
            <a:ext cx="533400" cy="381000"/>
          </a:xfrm>
        </p:spPr>
        <p:txBody>
          <a:bodyPr/>
          <a:lstStyle>
            <a:lvl1pPr>
              <a:defRPr>
                <a:solidFill>
                  <a:schemeClr val="tx2"/>
                </a:solidFill>
              </a:defRPr>
            </a:lvl1pPr>
          </a:lstStyle>
          <a:p>
            <a:fld id="{200CF0B7-1AD6-4D06-B67E-36E4A9951D20}" type="slidenum">
              <a:rPr lang="pt-PT" smtClean="0"/>
              <a:pPr/>
              <a:t>‹N›</a:t>
            </a:fld>
            <a:endParaRPr lang="pt-P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09600" y="273050"/>
            <a:ext cx="8077200" cy="869950"/>
          </a:xfrm>
        </p:spPr>
        <p:txBody>
          <a:bodyPr anchor="ctr"/>
          <a:lstStyle>
            <a:lvl1pPr algn="l">
              <a:buNone/>
              <a:defRPr sz="4400" b="0"/>
            </a:lvl1pPr>
          </a:lstStyle>
          <a:p>
            <a:r>
              <a:rPr kumimoji="0" lang="pt-PT" smtClean="0"/>
              <a:t>Clique para editar o estilo</a:t>
            </a:r>
            <a:endParaRPr kumimoji="0" lang="en-US"/>
          </a:p>
        </p:txBody>
      </p:sp>
      <p:sp>
        <p:nvSpPr>
          <p:cNvPr id="5" name="Marcador de Posição da Data 4"/>
          <p:cNvSpPr>
            <a:spLocks noGrp="1"/>
          </p:cNvSpPr>
          <p:nvPr>
            <p:ph type="dt" sz="half" idx="10"/>
          </p:nvPr>
        </p:nvSpPr>
        <p:spPr/>
        <p:txBody>
          <a:bodyPr/>
          <a:lstStyle/>
          <a:p>
            <a:fld id="{42C15588-8D80-44DC-A506-D847E69D02A5}" type="datetimeFigureOut">
              <a:rPr lang="pt-PT" smtClean="0"/>
              <a:pPr/>
              <a:t>30/04/2020</a:t>
            </a:fld>
            <a:endParaRPr lang="pt-PT"/>
          </a:p>
        </p:txBody>
      </p:sp>
      <p:sp>
        <p:nvSpPr>
          <p:cNvPr id="6" name="Marcador de Posição do Rodapé 5"/>
          <p:cNvSpPr>
            <a:spLocks noGrp="1"/>
          </p:cNvSpPr>
          <p:nvPr>
            <p:ph type="ftr" sz="quarter" idx="11"/>
          </p:nvPr>
        </p:nvSpPr>
        <p:spPr/>
        <p:txBody>
          <a:bodyPr/>
          <a:lstStyle/>
          <a:p>
            <a:endParaRPr lang="pt-PT"/>
          </a:p>
        </p:txBody>
      </p:sp>
      <p:sp>
        <p:nvSpPr>
          <p:cNvPr id="7" name="Marcador de Posição do Número do Diapositivo 6"/>
          <p:cNvSpPr>
            <a:spLocks noGrp="1"/>
          </p:cNvSpPr>
          <p:nvPr>
            <p:ph type="sldNum" sz="quarter" idx="12"/>
          </p:nvPr>
        </p:nvSpPr>
        <p:spPr/>
        <p:txBody>
          <a:bodyPr/>
          <a:lstStyle>
            <a:lvl1pPr>
              <a:defRPr>
                <a:solidFill>
                  <a:srgbClr val="FFFFFF"/>
                </a:solidFill>
              </a:defRPr>
            </a:lvl1pPr>
          </a:lstStyle>
          <a:p>
            <a:fld id="{200CF0B7-1AD6-4D06-B67E-36E4A9951D20}" type="slidenum">
              <a:rPr lang="pt-PT" smtClean="0"/>
              <a:pPr/>
              <a:t>‹N›</a:t>
            </a:fld>
            <a:endParaRPr lang="pt-PT"/>
          </a:p>
        </p:txBody>
      </p:sp>
      <p:sp>
        <p:nvSpPr>
          <p:cNvPr id="3" name="Marcador de Posição do Texto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pt-PT" smtClean="0"/>
              <a:t>Clique para editar os estilos</a:t>
            </a:r>
          </a:p>
        </p:txBody>
      </p:sp>
      <p:sp>
        <p:nvSpPr>
          <p:cNvPr id="9" name="Marcador de Posição de Conteúdo 8"/>
          <p:cNvSpPr>
            <a:spLocks noGrp="1"/>
          </p:cNvSpPr>
          <p:nvPr>
            <p:ph sz="quarter" idx="1"/>
          </p:nvPr>
        </p:nvSpPr>
        <p:spPr>
          <a:xfrm>
            <a:off x="2362200" y="1752600"/>
            <a:ext cx="6400800" cy="4419600"/>
          </a:xfrm>
        </p:spPr>
        <p:txBody>
          <a:bodyPr/>
          <a:lstStyle/>
          <a:p>
            <a:pPr lvl="0" eaLnBrk="1" latinLnBrk="0" hangingPunct="1"/>
            <a:r>
              <a:rPr lang="pt-PT" smtClean="0"/>
              <a:t>Clique para editar os estilos</a:t>
            </a:r>
          </a:p>
          <a:p>
            <a:pPr lvl="1" eaLnBrk="1" latinLnBrk="0" hangingPunct="1"/>
            <a:r>
              <a:rPr lang="pt-PT" smtClean="0"/>
              <a:t>Segundo nível</a:t>
            </a:r>
          </a:p>
          <a:p>
            <a:pPr lvl="2" eaLnBrk="1" latinLnBrk="0" hangingPunct="1"/>
            <a:r>
              <a:rPr lang="pt-PT" smtClean="0"/>
              <a:t>Terceiro nível</a:t>
            </a:r>
          </a:p>
          <a:p>
            <a:pPr lvl="3" eaLnBrk="1" latinLnBrk="0" hangingPunct="1"/>
            <a:r>
              <a:rPr lang="pt-PT" smtClean="0"/>
              <a:t>Quarto nível</a:t>
            </a:r>
          </a:p>
          <a:p>
            <a:pPr lvl="4" eaLnBrk="1" latinLnBrk="0" hangingPunct="1"/>
            <a:r>
              <a:rPr lang="pt-PT" smtClean="0"/>
              <a:t>Quinto nível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bg>
      <p:bgRef idx="1003">
        <a:schemeClr val="bg2"/>
      </p:bgRef>
    </p:bg>
    <p:spTree>
      <p:nvGrpSpPr>
        <p:cNvPr id="1" name=""/>
        <p:cNvGrpSpPr/>
        <p:nvPr/>
      </p:nvGrpSpPr>
      <p:grpSpPr>
        <a:xfrm>
          <a:off x="0" y="0"/>
          <a:ext cx="0" cy="0"/>
          <a:chOff x="0" y="0"/>
          <a:chExt cx="0" cy="0"/>
        </a:xfrm>
      </p:grpSpPr>
      <p:sp>
        <p:nvSpPr>
          <p:cNvPr id="4" name="Marcador de Posição do Texto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pt-PT" smtClean="0"/>
              <a:t>Clique para editar os estilos</a:t>
            </a:r>
          </a:p>
        </p:txBody>
      </p:sp>
      <p:sp>
        <p:nvSpPr>
          <p:cNvPr id="8" name="Rectângulo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ângulo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ângulo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ítulo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pt-PT" smtClean="0"/>
              <a:t>Clique para editar o estilo</a:t>
            </a:r>
            <a:endParaRPr kumimoji="0" lang="en-US"/>
          </a:p>
        </p:txBody>
      </p:sp>
      <p:sp>
        <p:nvSpPr>
          <p:cNvPr id="11" name="Rectângulo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Marcador de Posição da Data 11"/>
          <p:cNvSpPr>
            <a:spLocks noGrp="1"/>
          </p:cNvSpPr>
          <p:nvPr>
            <p:ph type="dt" sz="half" idx="10"/>
          </p:nvPr>
        </p:nvSpPr>
        <p:spPr>
          <a:xfrm>
            <a:off x="6248400" y="6248400"/>
            <a:ext cx="2667000" cy="365125"/>
          </a:xfrm>
        </p:spPr>
        <p:txBody>
          <a:bodyPr rtlCol="0"/>
          <a:lstStyle/>
          <a:p>
            <a:fld id="{42C15588-8D80-44DC-A506-D847E69D02A5}" type="datetimeFigureOut">
              <a:rPr lang="pt-PT" smtClean="0"/>
              <a:pPr/>
              <a:t>30/04/2020</a:t>
            </a:fld>
            <a:endParaRPr lang="pt-PT"/>
          </a:p>
        </p:txBody>
      </p:sp>
      <p:sp>
        <p:nvSpPr>
          <p:cNvPr id="13" name="Marcador de Posição do Número do Diapositivo 12"/>
          <p:cNvSpPr>
            <a:spLocks noGrp="1"/>
          </p:cNvSpPr>
          <p:nvPr>
            <p:ph type="sldNum" sz="quarter" idx="11"/>
          </p:nvPr>
        </p:nvSpPr>
        <p:spPr>
          <a:xfrm>
            <a:off x="0" y="4667249"/>
            <a:ext cx="1447800" cy="663578"/>
          </a:xfrm>
        </p:spPr>
        <p:txBody>
          <a:bodyPr rtlCol="0"/>
          <a:lstStyle>
            <a:lvl1pPr>
              <a:defRPr sz="2800"/>
            </a:lvl1pPr>
          </a:lstStyle>
          <a:p>
            <a:fld id="{200CF0B7-1AD6-4D06-B67E-36E4A9951D20}" type="slidenum">
              <a:rPr lang="pt-PT" smtClean="0"/>
              <a:pPr/>
              <a:t>‹N›</a:t>
            </a:fld>
            <a:endParaRPr lang="pt-PT"/>
          </a:p>
        </p:txBody>
      </p:sp>
      <p:sp>
        <p:nvSpPr>
          <p:cNvPr id="14" name="Marcador de Posição do Rodapé 13"/>
          <p:cNvSpPr>
            <a:spLocks noGrp="1"/>
          </p:cNvSpPr>
          <p:nvPr>
            <p:ph type="ftr" sz="quarter" idx="12"/>
          </p:nvPr>
        </p:nvSpPr>
        <p:spPr>
          <a:xfrm>
            <a:off x="1600200" y="6248206"/>
            <a:ext cx="4572000" cy="365125"/>
          </a:xfrm>
        </p:spPr>
        <p:txBody>
          <a:bodyPr rtlCol="0"/>
          <a:lstStyle/>
          <a:p>
            <a:endParaRPr lang="pt-PT"/>
          </a:p>
        </p:txBody>
      </p:sp>
      <p:sp>
        <p:nvSpPr>
          <p:cNvPr id="3" name="Marcador de Posição da Imagem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pt-PT" smtClean="0"/>
              <a:t>Clique no ícone para adicionar uma imagem</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Marcador de Posição do Título 21"/>
          <p:cNvSpPr>
            <a:spLocks noGrp="1"/>
          </p:cNvSpPr>
          <p:nvPr>
            <p:ph type="title"/>
          </p:nvPr>
        </p:nvSpPr>
        <p:spPr>
          <a:xfrm>
            <a:off x="609600" y="228600"/>
            <a:ext cx="8153400" cy="990600"/>
          </a:xfrm>
          <a:prstGeom prst="rect">
            <a:avLst/>
          </a:prstGeom>
        </p:spPr>
        <p:txBody>
          <a:bodyPr vert="horz" anchor="ctr">
            <a:normAutofit/>
          </a:bodyPr>
          <a:lstStyle/>
          <a:p>
            <a:r>
              <a:rPr kumimoji="0" lang="pt-PT" smtClean="0"/>
              <a:t>Clique para editar o estilo</a:t>
            </a:r>
            <a:endParaRPr kumimoji="0" lang="en-US"/>
          </a:p>
        </p:txBody>
      </p:sp>
      <p:sp>
        <p:nvSpPr>
          <p:cNvPr id="13" name="Marcador de Posição do Texto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pt-PT" smtClean="0"/>
              <a:t>Clique para editar os estilos</a:t>
            </a:r>
          </a:p>
          <a:p>
            <a:pPr lvl="1" eaLnBrk="1" latinLnBrk="0" hangingPunct="1"/>
            <a:r>
              <a:rPr kumimoji="0" lang="pt-PT" smtClean="0"/>
              <a:t>Segundo nível</a:t>
            </a:r>
          </a:p>
          <a:p>
            <a:pPr lvl="2" eaLnBrk="1" latinLnBrk="0" hangingPunct="1"/>
            <a:r>
              <a:rPr kumimoji="0" lang="pt-PT" smtClean="0"/>
              <a:t>Terceiro nível</a:t>
            </a:r>
          </a:p>
          <a:p>
            <a:pPr lvl="3" eaLnBrk="1" latinLnBrk="0" hangingPunct="1"/>
            <a:r>
              <a:rPr kumimoji="0" lang="pt-PT" smtClean="0"/>
              <a:t>Quarto nível</a:t>
            </a:r>
          </a:p>
          <a:p>
            <a:pPr lvl="4" eaLnBrk="1" latinLnBrk="0" hangingPunct="1"/>
            <a:r>
              <a:rPr kumimoji="0" lang="pt-PT" smtClean="0"/>
              <a:t>Quinto nível</a:t>
            </a:r>
            <a:endParaRPr kumimoji="0" lang="en-US"/>
          </a:p>
        </p:txBody>
      </p:sp>
      <p:sp>
        <p:nvSpPr>
          <p:cNvPr id="14" name="Marcador de Posição da Data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42C15588-8D80-44DC-A506-D847E69D02A5}" type="datetimeFigureOut">
              <a:rPr lang="pt-PT" smtClean="0"/>
              <a:pPr/>
              <a:t>30/04/2020</a:t>
            </a:fld>
            <a:endParaRPr lang="pt-PT"/>
          </a:p>
        </p:txBody>
      </p:sp>
      <p:sp>
        <p:nvSpPr>
          <p:cNvPr id="3" name="Marcador de Posição do Rodapé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pt-PT"/>
          </a:p>
        </p:txBody>
      </p:sp>
      <p:sp>
        <p:nvSpPr>
          <p:cNvPr id="7" name="Rectângulo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ângulo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ângulo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Marcador de Posição do Número do Diapositivo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200CF0B7-1AD6-4D06-B67E-36E4A9951D20}" type="slidenum">
              <a:rPr lang="pt-PT" smtClean="0"/>
              <a:pPr/>
              <a:t>‹N›</a:t>
            </a:fld>
            <a:endParaRPr lang="pt-PT"/>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428728" y="714356"/>
            <a:ext cx="6477000" cy="1828800"/>
          </a:xfrm>
        </p:spPr>
        <p:txBody>
          <a:bodyPr>
            <a:normAutofit/>
          </a:bodyPr>
          <a:lstStyle/>
          <a:p>
            <a:pPr algn="ctr"/>
            <a:r>
              <a:rPr lang="pt-PT" sz="4000" dirty="0"/>
              <a:t>Curso de Base de Dados</a:t>
            </a:r>
            <a:br>
              <a:rPr lang="pt-PT" sz="4000" dirty="0"/>
            </a:br>
            <a:r>
              <a:rPr lang="pt-PT" sz="4000" dirty="0"/>
              <a:t>2020</a:t>
            </a:r>
          </a:p>
        </p:txBody>
      </p:sp>
      <p:sp>
        <p:nvSpPr>
          <p:cNvPr id="3" name="Sottotitolo 2"/>
          <p:cNvSpPr>
            <a:spLocks noGrp="1"/>
          </p:cNvSpPr>
          <p:nvPr>
            <p:ph type="subTitle" idx="1"/>
          </p:nvPr>
        </p:nvSpPr>
        <p:spPr>
          <a:xfrm>
            <a:off x="571472" y="3071810"/>
            <a:ext cx="7786742" cy="1500198"/>
          </a:xfrm>
        </p:spPr>
        <p:txBody>
          <a:bodyPr>
            <a:noAutofit/>
          </a:bodyPr>
          <a:lstStyle/>
          <a:p>
            <a:pPr algn="ctr"/>
            <a:r>
              <a:rPr lang="pt-PT" sz="4400" dirty="0" smtClean="0"/>
              <a:t>Relacionamentos</a:t>
            </a:r>
            <a:endParaRPr lang="pt-PT" sz="4400" dirty="0"/>
          </a:p>
        </p:txBody>
      </p:sp>
      <p:sp>
        <p:nvSpPr>
          <p:cNvPr id="4" name="CasellaDiTesto 3"/>
          <p:cNvSpPr txBox="1"/>
          <p:nvPr/>
        </p:nvSpPr>
        <p:spPr>
          <a:xfrm>
            <a:off x="0" y="4857760"/>
            <a:ext cx="9144000" cy="461665"/>
          </a:xfrm>
          <a:prstGeom prst="rect">
            <a:avLst/>
          </a:prstGeom>
          <a:noFill/>
        </p:spPr>
        <p:txBody>
          <a:bodyPr wrap="square" rtlCol="0">
            <a:spAutoFit/>
          </a:bodyPr>
          <a:lstStyle/>
          <a:p>
            <a:pPr algn="ctr"/>
            <a:r>
              <a:rPr lang="pt-PT" sz="2400" b="1" dirty="0" smtClean="0"/>
              <a:t>Frei Joaquim </a:t>
            </a:r>
            <a:r>
              <a:rPr lang="pt-PT" sz="2400" b="1" smtClean="0"/>
              <a:t>José Hangalo</a:t>
            </a:r>
            <a:endParaRPr lang="pt-PT" sz="2400" b="1" dirty="0" smtClean="0"/>
          </a:p>
        </p:txBody>
      </p:sp>
    </p:spTree>
    <p:extLst>
      <p:ext uri="{BB962C8B-B14F-4D97-AF65-F5344CB8AC3E}">
        <p14:creationId xmlns:p14="http://schemas.microsoft.com/office/powerpoint/2010/main" val="25336699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r>
              <a:rPr lang="pt-PT" dirty="0" smtClean="0"/>
              <a:t>Classificação dos relacionamentos</a:t>
            </a:r>
            <a:endParaRPr lang="pt-PT" dirty="0"/>
          </a:p>
        </p:txBody>
      </p:sp>
      <p:sp>
        <p:nvSpPr>
          <p:cNvPr id="5" name="Segnaposto contenuto 4"/>
          <p:cNvSpPr>
            <a:spLocks noGrp="1"/>
          </p:cNvSpPr>
          <p:nvPr>
            <p:ph sz="quarter" idx="1"/>
          </p:nvPr>
        </p:nvSpPr>
        <p:spPr/>
        <p:txBody>
          <a:bodyPr>
            <a:normAutofit fontScale="92500" lnSpcReduction="10000"/>
          </a:bodyPr>
          <a:lstStyle/>
          <a:p>
            <a:pPr>
              <a:buNone/>
            </a:pPr>
            <a:r>
              <a:rPr lang="pt-PT" b="1" dirty="0" smtClean="0"/>
              <a:t>Os Relacionamentos são classificados de acordo com as características</a:t>
            </a:r>
          </a:p>
          <a:p>
            <a:pPr>
              <a:buNone/>
            </a:pPr>
            <a:r>
              <a:rPr lang="pt-PT" dirty="0" smtClean="0"/>
              <a:t>✔ Grau</a:t>
            </a:r>
          </a:p>
          <a:p>
            <a:pPr lvl="1">
              <a:buNone/>
            </a:pPr>
            <a:r>
              <a:rPr lang="pt-PT" dirty="0" smtClean="0"/>
              <a:t>• Número de entidades envolvidas no relacionamento</a:t>
            </a:r>
          </a:p>
          <a:p>
            <a:pPr>
              <a:buNone/>
            </a:pPr>
            <a:r>
              <a:rPr lang="pt-PT" dirty="0" smtClean="0"/>
              <a:t>✔ Obrigatoriedade</a:t>
            </a:r>
          </a:p>
          <a:p>
            <a:pPr lvl="1">
              <a:buNone/>
            </a:pPr>
            <a:r>
              <a:rPr lang="pt-PT" dirty="0" smtClean="0"/>
              <a:t>• Entidades participam com carácter opcional ou obrigatório no relacionamento</a:t>
            </a:r>
          </a:p>
          <a:p>
            <a:pPr>
              <a:buNone/>
            </a:pPr>
            <a:r>
              <a:rPr lang="pt-PT" dirty="0" smtClean="0"/>
              <a:t>✔ </a:t>
            </a:r>
            <a:r>
              <a:rPr lang="pt-PT" dirty="0" err="1" smtClean="0"/>
              <a:t>Cardinalidade</a:t>
            </a:r>
            <a:endParaRPr lang="pt-PT" dirty="0" smtClean="0"/>
          </a:p>
          <a:p>
            <a:pPr lvl="1">
              <a:buNone/>
            </a:pPr>
            <a:r>
              <a:rPr lang="pt-PT" dirty="0" smtClean="0"/>
              <a:t>• Relação entre o número de ocorrências numa entidade com as respectivas ocorrências na outra com que tem o relacionamento</a:t>
            </a:r>
            <a:endParaRPr lang="pt-PT"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pt-PT" b="1" dirty="0" smtClean="0"/>
              <a:t>Grau dos Relacionamentos</a:t>
            </a:r>
            <a:endParaRPr lang="pt-PT" dirty="0"/>
          </a:p>
        </p:txBody>
      </p:sp>
      <p:sp>
        <p:nvSpPr>
          <p:cNvPr id="3" name="Segnaposto contenuto 2"/>
          <p:cNvSpPr>
            <a:spLocks noGrp="1"/>
          </p:cNvSpPr>
          <p:nvPr>
            <p:ph sz="quarter" idx="1"/>
          </p:nvPr>
        </p:nvSpPr>
        <p:spPr>
          <a:xfrm>
            <a:off x="457200" y="1600200"/>
            <a:ext cx="7467600" cy="757230"/>
          </a:xfrm>
        </p:spPr>
        <p:txBody>
          <a:bodyPr/>
          <a:lstStyle/>
          <a:p>
            <a:pPr algn="ctr">
              <a:buNone/>
            </a:pPr>
            <a:r>
              <a:rPr lang="pt-PT" b="1" dirty="0" smtClean="0"/>
              <a:t>Unário || Binários || </a:t>
            </a:r>
            <a:r>
              <a:rPr lang="pt-PT" b="1" dirty="0" err="1" smtClean="0"/>
              <a:t>n-ários</a:t>
            </a:r>
            <a:endParaRPr lang="pt-PT" dirty="0"/>
          </a:p>
        </p:txBody>
      </p:sp>
      <p:sp>
        <p:nvSpPr>
          <p:cNvPr id="5" name="CasellaDiTesto 4"/>
          <p:cNvSpPr txBox="1"/>
          <p:nvPr/>
        </p:nvSpPr>
        <p:spPr>
          <a:xfrm>
            <a:off x="357158" y="2786058"/>
            <a:ext cx="8358246" cy="1631216"/>
          </a:xfrm>
          <a:prstGeom prst="rect">
            <a:avLst/>
          </a:prstGeom>
          <a:noFill/>
        </p:spPr>
        <p:txBody>
          <a:bodyPr wrap="square" rtlCol="0">
            <a:spAutoFit/>
          </a:bodyPr>
          <a:lstStyle/>
          <a:p>
            <a:r>
              <a:rPr lang="pt-PT" sz="2000" dirty="0" smtClean="0"/>
              <a:t>O grau de um relacionamento corresponde ao numero de</a:t>
            </a:r>
          </a:p>
          <a:p>
            <a:r>
              <a:rPr lang="pt-PT" sz="2000" dirty="0" smtClean="0"/>
              <a:t>diferentes tipos de entidades que dele participam. Os relacionamentos podem associar um numero qualquer de tipos entidades. Os relacionamentos mais comuns são aqueles de</a:t>
            </a:r>
          </a:p>
          <a:p>
            <a:r>
              <a:rPr lang="pt-PT" sz="2000" dirty="0" smtClean="0"/>
              <a:t>grau dois (relacionamentos binários).</a:t>
            </a:r>
            <a:endParaRPr lang="pt-PT" sz="20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pt-PT"/>
          </a:p>
        </p:txBody>
      </p:sp>
      <p:sp>
        <p:nvSpPr>
          <p:cNvPr id="3" name="Segnaposto contenuto 2"/>
          <p:cNvSpPr>
            <a:spLocks noGrp="1"/>
          </p:cNvSpPr>
          <p:nvPr>
            <p:ph sz="quarter" idx="1"/>
          </p:nvPr>
        </p:nvSpPr>
        <p:spPr>
          <a:xfrm>
            <a:off x="457200" y="1600200"/>
            <a:ext cx="7467600" cy="2257428"/>
          </a:xfrm>
        </p:spPr>
        <p:txBody>
          <a:bodyPr>
            <a:normAutofit lnSpcReduction="10000"/>
          </a:bodyPr>
          <a:lstStyle/>
          <a:p>
            <a:r>
              <a:rPr lang="pt-PT" dirty="0" smtClean="0"/>
              <a:t>Relacionamentos do tipo Trabalha NO, por exemplo, possuem grau dois. Um exemplo de tipo relacionamento ternário e FORNECE.</a:t>
            </a:r>
          </a:p>
          <a:p>
            <a:r>
              <a:rPr lang="pt-PT" dirty="0" smtClean="0"/>
              <a:t>Ele associa os tipos de entidades FORNECEDOR, PECA e PROJECTO</a:t>
            </a:r>
            <a:endParaRPr lang="pt-PT" dirty="0"/>
          </a:p>
        </p:txBody>
      </p:sp>
      <p:pic>
        <p:nvPicPr>
          <p:cNvPr id="7170" name="Picture 2"/>
          <p:cNvPicPr>
            <a:picLocks noChangeAspect="1" noChangeArrowheads="1"/>
          </p:cNvPicPr>
          <p:nvPr/>
        </p:nvPicPr>
        <p:blipFill>
          <a:blip r:embed="rId2" cstate="print"/>
          <a:srcRect/>
          <a:stretch>
            <a:fillRect/>
          </a:stretch>
        </p:blipFill>
        <p:spPr bwMode="auto">
          <a:xfrm>
            <a:off x="1071538" y="3857628"/>
            <a:ext cx="6753225" cy="26765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pt-PT" b="1" dirty="0" smtClean="0"/>
              <a:t>Grau dos Relacionamentos</a:t>
            </a:r>
            <a:endParaRPr lang="pt-PT" dirty="0"/>
          </a:p>
        </p:txBody>
      </p:sp>
      <p:sp>
        <p:nvSpPr>
          <p:cNvPr id="3" name="Segnaposto contenuto 2"/>
          <p:cNvSpPr>
            <a:spLocks noGrp="1"/>
          </p:cNvSpPr>
          <p:nvPr>
            <p:ph sz="quarter" idx="1"/>
          </p:nvPr>
        </p:nvSpPr>
        <p:spPr>
          <a:xfrm>
            <a:off x="457200" y="1600200"/>
            <a:ext cx="7467600" cy="757230"/>
          </a:xfrm>
        </p:spPr>
        <p:txBody>
          <a:bodyPr/>
          <a:lstStyle/>
          <a:p>
            <a:pPr algn="ctr">
              <a:buNone/>
            </a:pPr>
            <a:r>
              <a:rPr lang="pt-PT" b="1" dirty="0" smtClean="0"/>
              <a:t>Unário || Binários || </a:t>
            </a:r>
            <a:r>
              <a:rPr lang="pt-PT" b="1" dirty="0" err="1" smtClean="0"/>
              <a:t>n-ários</a:t>
            </a:r>
            <a:endParaRPr lang="pt-PT" dirty="0"/>
          </a:p>
        </p:txBody>
      </p:sp>
      <p:pic>
        <p:nvPicPr>
          <p:cNvPr id="1026" name="Picture 2"/>
          <p:cNvPicPr>
            <a:picLocks noChangeAspect="1" noChangeArrowheads="1"/>
          </p:cNvPicPr>
          <p:nvPr/>
        </p:nvPicPr>
        <p:blipFill>
          <a:blip r:embed="rId2" cstate="print"/>
          <a:srcRect/>
          <a:stretch>
            <a:fillRect/>
          </a:stretch>
        </p:blipFill>
        <p:spPr bwMode="auto">
          <a:xfrm>
            <a:off x="1" y="2699655"/>
            <a:ext cx="8786841" cy="354874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28596" y="357166"/>
            <a:ext cx="7467600" cy="785834"/>
          </a:xfrm>
        </p:spPr>
        <p:txBody>
          <a:bodyPr>
            <a:normAutofit fontScale="90000"/>
          </a:bodyPr>
          <a:lstStyle/>
          <a:p>
            <a:r>
              <a:rPr lang="pt-PT" b="1" dirty="0" smtClean="0"/>
              <a:t>Atributos de um relacionamento</a:t>
            </a:r>
            <a:endParaRPr lang="pt-PT" dirty="0"/>
          </a:p>
        </p:txBody>
      </p:sp>
      <p:sp>
        <p:nvSpPr>
          <p:cNvPr id="3" name="Segnaposto contenuto 2"/>
          <p:cNvSpPr>
            <a:spLocks noGrp="1"/>
          </p:cNvSpPr>
          <p:nvPr>
            <p:ph sz="quarter" idx="1"/>
          </p:nvPr>
        </p:nvSpPr>
        <p:spPr>
          <a:xfrm>
            <a:off x="357158" y="1214422"/>
            <a:ext cx="8258204" cy="2471742"/>
          </a:xfrm>
        </p:spPr>
        <p:txBody>
          <a:bodyPr>
            <a:normAutofit fontScale="92500" lnSpcReduction="10000"/>
          </a:bodyPr>
          <a:lstStyle/>
          <a:p>
            <a:r>
              <a:rPr lang="pt-PT" b="1" dirty="0" smtClean="0"/>
              <a:t>Atributos de um relacionamento</a:t>
            </a:r>
            <a:r>
              <a:rPr lang="pt-PT" dirty="0" smtClean="0"/>
              <a:t>: assim como no caso das entidades, os relacionamentos também podem possuir certos atributos.</a:t>
            </a:r>
          </a:p>
          <a:p>
            <a:r>
              <a:rPr lang="pt-PT" dirty="0" smtClean="0"/>
              <a:t> O numero de horas que um funcionário trabalha num projecto, por exemplo, pode ser visto como um atributo do conjunto de relacionamentos DESENVOLVE</a:t>
            </a:r>
            <a:endParaRPr lang="pt-PT" dirty="0"/>
          </a:p>
        </p:txBody>
      </p:sp>
      <p:pic>
        <p:nvPicPr>
          <p:cNvPr id="8194" name="Picture 2"/>
          <p:cNvPicPr>
            <a:picLocks noChangeAspect="1" noChangeArrowheads="1"/>
          </p:cNvPicPr>
          <p:nvPr/>
        </p:nvPicPr>
        <p:blipFill>
          <a:blip r:embed="rId2" cstate="print"/>
          <a:srcRect t="16000"/>
          <a:stretch>
            <a:fillRect/>
          </a:stretch>
        </p:blipFill>
        <p:spPr bwMode="auto">
          <a:xfrm>
            <a:off x="852506" y="3714752"/>
            <a:ext cx="7291394" cy="300037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err="1" smtClean="0"/>
              <a:t>Restrições</a:t>
            </a:r>
            <a:r>
              <a:rPr lang="it-IT" dirty="0" smtClean="0"/>
              <a:t> </a:t>
            </a:r>
            <a:r>
              <a:rPr lang="it-IT" dirty="0" err="1"/>
              <a:t>sobre</a:t>
            </a:r>
            <a:r>
              <a:rPr lang="it-IT" dirty="0"/>
              <a:t> </a:t>
            </a:r>
            <a:r>
              <a:rPr lang="it-IT" dirty="0" err="1"/>
              <a:t>tipos</a:t>
            </a:r>
            <a:r>
              <a:rPr lang="it-IT" dirty="0"/>
              <a:t> de </a:t>
            </a:r>
            <a:r>
              <a:rPr lang="it-IT" dirty="0" err="1"/>
              <a:t>relacionamento</a:t>
            </a:r>
            <a:endParaRPr lang="it-IT" dirty="0"/>
          </a:p>
        </p:txBody>
      </p:sp>
      <p:sp>
        <p:nvSpPr>
          <p:cNvPr id="3" name="Segnaposto contenuto 2"/>
          <p:cNvSpPr>
            <a:spLocks noGrp="1"/>
          </p:cNvSpPr>
          <p:nvPr>
            <p:ph sz="quarter" idx="1"/>
          </p:nvPr>
        </p:nvSpPr>
        <p:spPr/>
        <p:txBody>
          <a:bodyPr>
            <a:normAutofit lnSpcReduction="10000"/>
          </a:bodyPr>
          <a:lstStyle/>
          <a:p>
            <a:r>
              <a:rPr lang="pt-BR" b="1" dirty="0" smtClean="0">
                <a:solidFill>
                  <a:srgbClr val="FF0000"/>
                </a:solidFill>
              </a:rPr>
              <a:t>Relação </a:t>
            </a:r>
            <a:r>
              <a:rPr lang="pt-BR" b="1" dirty="0">
                <a:solidFill>
                  <a:srgbClr val="FF0000"/>
                </a:solidFill>
              </a:rPr>
              <a:t>de cardinalidade </a:t>
            </a:r>
            <a:r>
              <a:rPr lang="pt-BR" dirty="0"/>
              <a:t>– especifica o </a:t>
            </a:r>
            <a:r>
              <a:rPr lang="pt-BR" dirty="0" smtClean="0"/>
              <a:t>número </a:t>
            </a:r>
            <a:r>
              <a:rPr lang="pt-BR" dirty="0"/>
              <a:t>de </a:t>
            </a:r>
            <a:r>
              <a:rPr lang="pt-BR" dirty="0" smtClean="0"/>
              <a:t>instâncias </a:t>
            </a:r>
            <a:r>
              <a:rPr lang="pt-BR" dirty="0"/>
              <a:t>de um tipo de relacionamento que uma entidade pode participar. I Pode ser: </a:t>
            </a:r>
            <a:r>
              <a:rPr lang="pt-BR" b="1" dirty="0">
                <a:solidFill>
                  <a:srgbClr val="FF0000"/>
                </a:solidFill>
              </a:rPr>
              <a:t>1 para 1 </a:t>
            </a:r>
            <a:r>
              <a:rPr lang="pt-BR" dirty="0"/>
              <a:t>(1:1), </a:t>
            </a:r>
            <a:r>
              <a:rPr lang="pt-BR" b="1" dirty="0">
                <a:solidFill>
                  <a:srgbClr val="FF0000"/>
                </a:solidFill>
              </a:rPr>
              <a:t>1 para n </a:t>
            </a:r>
            <a:r>
              <a:rPr lang="pt-BR" dirty="0"/>
              <a:t>(1:n), </a:t>
            </a:r>
            <a:r>
              <a:rPr lang="pt-BR" b="1" dirty="0">
                <a:solidFill>
                  <a:srgbClr val="FF0000"/>
                </a:solidFill>
              </a:rPr>
              <a:t>n para 1 </a:t>
            </a:r>
            <a:r>
              <a:rPr lang="pt-BR" dirty="0"/>
              <a:t>(n:1) ou </a:t>
            </a:r>
            <a:r>
              <a:rPr lang="pt-BR" b="1" dirty="0">
                <a:solidFill>
                  <a:srgbClr val="FF0000"/>
                </a:solidFill>
              </a:rPr>
              <a:t>n para n </a:t>
            </a:r>
            <a:r>
              <a:rPr lang="pt-BR" dirty="0"/>
              <a:t>(n:n</a:t>
            </a:r>
            <a:r>
              <a:rPr lang="pt-BR" dirty="0" smtClean="0"/>
              <a:t>).</a:t>
            </a:r>
          </a:p>
          <a:p>
            <a:r>
              <a:rPr lang="pt-BR" b="1" dirty="0" smtClean="0">
                <a:solidFill>
                  <a:srgbClr val="FF0000"/>
                </a:solidFill>
              </a:rPr>
              <a:t>Relação </a:t>
            </a:r>
            <a:r>
              <a:rPr lang="pt-BR" b="1" dirty="0">
                <a:solidFill>
                  <a:srgbClr val="FF0000"/>
                </a:solidFill>
              </a:rPr>
              <a:t>de </a:t>
            </a:r>
            <a:r>
              <a:rPr lang="pt-BR" b="1" dirty="0" smtClean="0">
                <a:solidFill>
                  <a:srgbClr val="FF0000"/>
                </a:solidFill>
              </a:rPr>
              <a:t>participação </a:t>
            </a:r>
            <a:r>
              <a:rPr lang="pt-BR" dirty="0"/>
              <a:t>– especifica se a </a:t>
            </a:r>
            <a:r>
              <a:rPr lang="pt-BR" dirty="0" smtClean="0"/>
              <a:t>exist</a:t>
            </a:r>
            <a:r>
              <a:rPr lang="pt-BR" dirty="0"/>
              <a:t>ê</a:t>
            </a:r>
            <a:r>
              <a:rPr lang="pt-BR" dirty="0" smtClean="0"/>
              <a:t>ncia </a:t>
            </a:r>
            <a:r>
              <a:rPr lang="pt-BR" dirty="0"/>
              <a:t>das entidades dependem de ela estar associada ou </a:t>
            </a:r>
            <a:r>
              <a:rPr lang="pt-BR" dirty="0" smtClean="0"/>
              <a:t>n</a:t>
            </a:r>
            <a:r>
              <a:rPr lang="pt-BR" dirty="0"/>
              <a:t>ã</a:t>
            </a:r>
            <a:r>
              <a:rPr lang="pt-BR" dirty="0" smtClean="0"/>
              <a:t>o </a:t>
            </a:r>
            <a:r>
              <a:rPr lang="pt-BR" dirty="0"/>
              <a:t>a outra entidade. Pode ser chamada de </a:t>
            </a:r>
            <a:r>
              <a:rPr lang="pt-BR" dirty="0" smtClean="0"/>
              <a:t>obrigatória </a:t>
            </a:r>
            <a:r>
              <a:rPr lang="pt-BR" dirty="0"/>
              <a:t>(total) ou opcional (parcial). </a:t>
            </a:r>
            <a:endParaRPr lang="it-IT" dirty="0"/>
          </a:p>
        </p:txBody>
      </p:sp>
    </p:spTree>
    <p:extLst>
      <p:ext uri="{BB962C8B-B14F-4D97-AF65-F5344CB8AC3E}">
        <p14:creationId xmlns:p14="http://schemas.microsoft.com/office/powerpoint/2010/main" val="42024269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686800" cy="654032"/>
          </a:xfrm>
        </p:spPr>
        <p:txBody>
          <a:bodyPr>
            <a:normAutofit fontScale="90000"/>
          </a:bodyPr>
          <a:lstStyle/>
          <a:p>
            <a:r>
              <a:rPr lang="pt-PT" b="1" dirty="0" smtClean="0"/>
              <a:t>Obrigatoriedade dos Relacionamentos</a:t>
            </a:r>
            <a:endParaRPr lang="pt-PT" dirty="0"/>
          </a:p>
        </p:txBody>
      </p:sp>
      <p:sp>
        <p:nvSpPr>
          <p:cNvPr id="3" name="Segnaposto contenuto 2"/>
          <p:cNvSpPr>
            <a:spLocks noGrp="1"/>
          </p:cNvSpPr>
          <p:nvPr>
            <p:ph sz="quarter" idx="1"/>
          </p:nvPr>
        </p:nvSpPr>
        <p:spPr>
          <a:xfrm>
            <a:off x="457200" y="1357298"/>
            <a:ext cx="7467600" cy="1500198"/>
          </a:xfrm>
        </p:spPr>
        <p:txBody>
          <a:bodyPr>
            <a:normAutofit/>
          </a:bodyPr>
          <a:lstStyle/>
          <a:p>
            <a:r>
              <a:rPr lang="pt-PT" b="1" dirty="0" smtClean="0"/>
              <a:t>A participação de entidades A e B num relacionamento podem ser obrigatória ou opcional</a:t>
            </a:r>
          </a:p>
        </p:txBody>
      </p:sp>
      <p:pic>
        <p:nvPicPr>
          <p:cNvPr id="2051" name="Picture 3"/>
          <p:cNvPicPr>
            <a:picLocks noChangeAspect="1" noChangeArrowheads="1"/>
          </p:cNvPicPr>
          <p:nvPr/>
        </p:nvPicPr>
        <p:blipFill>
          <a:blip r:embed="rId2" cstate="print"/>
          <a:srcRect/>
          <a:stretch>
            <a:fillRect/>
          </a:stretch>
        </p:blipFill>
        <p:spPr bwMode="auto">
          <a:xfrm>
            <a:off x="449763" y="3071810"/>
            <a:ext cx="7971951" cy="328614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pt-PT" dirty="0" smtClean="0"/>
              <a:t>Restrição de Participação</a:t>
            </a:r>
            <a:endParaRPr lang="pt-PT" dirty="0"/>
          </a:p>
        </p:txBody>
      </p:sp>
      <p:sp>
        <p:nvSpPr>
          <p:cNvPr id="3" name="Segnaposto contenuto 2"/>
          <p:cNvSpPr>
            <a:spLocks noGrp="1"/>
          </p:cNvSpPr>
          <p:nvPr>
            <p:ph sz="quarter" idx="1"/>
          </p:nvPr>
        </p:nvSpPr>
        <p:spPr>
          <a:xfrm>
            <a:off x="457200" y="1600200"/>
            <a:ext cx="8258204" cy="4873752"/>
          </a:xfrm>
        </p:spPr>
        <p:txBody>
          <a:bodyPr>
            <a:normAutofit lnSpcReduction="10000"/>
          </a:bodyPr>
          <a:lstStyle/>
          <a:p>
            <a:r>
              <a:rPr lang="pt-PT" dirty="0" smtClean="0"/>
              <a:t>Restrição de Participação: determina se a existência de uma entidade esta condicionada ou não ao seu relacionamento com outra entidade. </a:t>
            </a:r>
          </a:p>
          <a:p>
            <a:r>
              <a:rPr lang="pt-PT" dirty="0" smtClean="0"/>
              <a:t>Existem dois tipos de restrições de participação: </a:t>
            </a:r>
            <a:r>
              <a:rPr lang="pt-PT" b="1" dirty="0" smtClean="0"/>
              <a:t>total e parcial</a:t>
            </a:r>
            <a:r>
              <a:rPr lang="pt-PT" dirty="0" smtClean="0"/>
              <a:t>. Na primeira, uma entidade existe somente quando ela se relaciona com outra entidade via um relacionamento. </a:t>
            </a:r>
          </a:p>
          <a:p>
            <a:r>
              <a:rPr lang="pt-PT" dirty="0" smtClean="0"/>
              <a:t>Por exemplo, se a politica da empresa determina que todo funcionário deve trabalhar em um departamento, então a participação de FUNCIONARIO em TRABALHA NO é </a:t>
            </a:r>
            <a:r>
              <a:rPr lang="pt-PT" b="1" dirty="0" smtClean="0"/>
              <a:t>total</a:t>
            </a:r>
            <a:endParaRPr lang="pt-PT" b="1"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pt-PT" dirty="0" smtClean="0"/>
              <a:t>Restrição de Participação</a:t>
            </a:r>
            <a:endParaRPr lang="pt-PT" dirty="0"/>
          </a:p>
        </p:txBody>
      </p:sp>
      <p:sp>
        <p:nvSpPr>
          <p:cNvPr id="3" name="Segnaposto contenuto 2"/>
          <p:cNvSpPr>
            <a:spLocks noGrp="1"/>
          </p:cNvSpPr>
          <p:nvPr>
            <p:ph sz="quarter" idx="1"/>
          </p:nvPr>
        </p:nvSpPr>
        <p:spPr>
          <a:xfrm>
            <a:off x="457200" y="1600200"/>
            <a:ext cx="8258204" cy="4873752"/>
          </a:xfrm>
        </p:spPr>
        <p:txBody>
          <a:bodyPr>
            <a:normAutofit fontScale="92500"/>
          </a:bodyPr>
          <a:lstStyle/>
          <a:p>
            <a:r>
              <a:rPr lang="pt-PT" dirty="0" smtClean="0"/>
              <a:t>Caso contrario, ou seja, se a existência de uma entidade é independente do facto dela estar relacionada com outra, tem-se uma restrição de participação </a:t>
            </a:r>
            <a:r>
              <a:rPr lang="pt-PT" b="1" dirty="0" smtClean="0"/>
              <a:t>parcial</a:t>
            </a:r>
            <a:r>
              <a:rPr lang="pt-PT" dirty="0" smtClean="0"/>
              <a:t>. </a:t>
            </a:r>
          </a:p>
          <a:p>
            <a:r>
              <a:rPr lang="pt-PT" dirty="0" smtClean="0"/>
              <a:t>A participação de FUNCION ARIO em DESENVOLVE, por exemplo, é </a:t>
            </a:r>
            <a:r>
              <a:rPr lang="pt-PT" b="1" dirty="0" smtClean="0"/>
              <a:t>parcial</a:t>
            </a:r>
            <a:r>
              <a:rPr lang="pt-PT" dirty="0" smtClean="0"/>
              <a:t>. Ou seja, nem todo funcionário precisa desenvolver um projecto dentro da empresa. </a:t>
            </a:r>
          </a:p>
          <a:p>
            <a:r>
              <a:rPr lang="pt-PT" dirty="0" smtClean="0"/>
              <a:t>A restrição de participação total e representada graficamente por meio de linhas duplas ligando o conjunto de entidades ao conjunto de relacionamentos. Já a participação parcial e representada por meio de linhas simples.</a:t>
            </a:r>
            <a:endParaRPr lang="pt-PT" b="1"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Autofit/>
          </a:bodyPr>
          <a:lstStyle/>
          <a:p>
            <a:pPr algn="ctr"/>
            <a:r>
              <a:rPr lang="it-IT" sz="2800" b="1" dirty="0"/>
              <a:t>CARDINALIDADE DOS RELACIONAMENTOS</a:t>
            </a:r>
            <a:br>
              <a:rPr lang="it-IT" sz="2800" b="1" dirty="0"/>
            </a:br>
            <a:r>
              <a:rPr lang="it-IT" sz="2800" b="1" dirty="0"/>
              <a:t>(</a:t>
            </a:r>
            <a:r>
              <a:rPr lang="it-IT" sz="2800" b="1" dirty="0" err="1"/>
              <a:t>Informação</a:t>
            </a:r>
            <a:r>
              <a:rPr lang="it-IT" sz="2800" b="1" dirty="0"/>
              <a:t> </a:t>
            </a:r>
            <a:r>
              <a:rPr lang="it-IT" sz="2800" b="1" dirty="0" err="1"/>
              <a:t>Semântica</a:t>
            </a:r>
            <a:r>
              <a:rPr lang="it-IT" sz="2800" b="1" dirty="0"/>
              <a:t>)</a:t>
            </a:r>
            <a:endParaRPr lang="it-IT" sz="2800" dirty="0"/>
          </a:p>
        </p:txBody>
      </p:sp>
      <p:sp>
        <p:nvSpPr>
          <p:cNvPr id="3" name="Segnaposto contenuto 2"/>
          <p:cNvSpPr>
            <a:spLocks noGrp="1"/>
          </p:cNvSpPr>
          <p:nvPr>
            <p:ph sz="quarter" idx="1"/>
          </p:nvPr>
        </p:nvSpPr>
        <p:spPr/>
        <p:txBody>
          <a:bodyPr>
            <a:normAutofit fontScale="92500"/>
          </a:bodyPr>
          <a:lstStyle/>
          <a:p>
            <a:r>
              <a:rPr lang="pt-BR" dirty="0" smtClean="0"/>
              <a:t>Define </a:t>
            </a:r>
            <a:r>
              <a:rPr lang="pt-BR" dirty="0"/>
              <a:t>o número de ocorrências de uma Entidade </a:t>
            </a:r>
            <a:r>
              <a:rPr lang="pt-BR" dirty="0" smtClean="0"/>
              <a:t>que pode </a:t>
            </a:r>
            <a:r>
              <a:rPr lang="pt-BR" dirty="0"/>
              <a:t>estar envolvida em um relacionamento;</a:t>
            </a:r>
          </a:p>
          <a:p>
            <a:r>
              <a:rPr lang="pt-BR" dirty="0" smtClean="0"/>
              <a:t>Extrai </a:t>
            </a:r>
            <a:r>
              <a:rPr lang="pt-BR" dirty="0"/>
              <a:t>regras de consistência e integridade </a:t>
            </a:r>
            <a:r>
              <a:rPr lang="pt-BR" dirty="0" smtClean="0"/>
              <a:t>dos </a:t>
            </a:r>
            <a:r>
              <a:rPr lang="it-IT" dirty="0" err="1" smtClean="0"/>
              <a:t>dados</a:t>
            </a:r>
            <a:r>
              <a:rPr lang="it-IT" dirty="0"/>
              <a:t>;</a:t>
            </a:r>
          </a:p>
          <a:p>
            <a:r>
              <a:rPr lang="pt-BR" dirty="0" smtClean="0"/>
              <a:t>Indica </a:t>
            </a:r>
            <a:r>
              <a:rPr lang="pt-BR" dirty="0"/>
              <a:t>a relação existente entre todas as linhas </a:t>
            </a:r>
            <a:r>
              <a:rPr lang="pt-BR" dirty="0" smtClean="0"/>
              <a:t>de uma </a:t>
            </a:r>
            <a:r>
              <a:rPr lang="pt-BR" dirty="0"/>
              <a:t>Entidade “A” com todas as linhas de </a:t>
            </a:r>
            <a:r>
              <a:rPr lang="pt-BR" dirty="0" smtClean="0"/>
              <a:t>uma </a:t>
            </a:r>
            <a:r>
              <a:rPr lang="it-IT" dirty="0" err="1" smtClean="0"/>
              <a:t>Entidade</a:t>
            </a:r>
            <a:r>
              <a:rPr lang="it-IT" dirty="0" smtClean="0"/>
              <a:t> </a:t>
            </a:r>
            <a:r>
              <a:rPr lang="it-IT" dirty="0"/>
              <a:t>“B”;</a:t>
            </a:r>
          </a:p>
          <a:p>
            <a:r>
              <a:rPr lang="pt-BR" dirty="0" smtClean="0"/>
              <a:t>É </a:t>
            </a:r>
            <a:r>
              <a:rPr lang="pt-BR" dirty="0"/>
              <a:t>um indicador de opcionalidade, unicidade </a:t>
            </a:r>
            <a:r>
              <a:rPr lang="pt-BR" dirty="0" smtClean="0"/>
              <a:t>e multiplicidade </a:t>
            </a:r>
            <a:r>
              <a:rPr lang="pt-BR" dirty="0"/>
              <a:t>dos relacionamento entre </a:t>
            </a:r>
            <a:r>
              <a:rPr lang="pt-BR" dirty="0" smtClean="0"/>
              <a:t>duas Entidades</a:t>
            </a:r>
            <a:r>
              <a:rPr lang="pt-BR" dirty="0"/>
              <a:t>, determinando o mínimo e o máximo </a:t>
            </a:r>
            <a:r>
              <a:rPr lang="pt-BR" dirty="0" smtClean="0"/>
              <a:t>de </a:t>
            </a:r>
            <a:r>
              <a:rPr lang="it-IT" dirty="0" err="1" smtClean="0"/>
              <a:t>ocorrências</a:t>
            </a:r>
            <a:r>
              <a:rPr lang="it-IT" dirty="0"/>
              <a:t>.</a:t>
            </a:r>
          </a:p>
        </p:txBody>
      </p:sp>
    </p:spTree>
    <p:extLst>
      <p:ext uri="{BB962C8B-B14F-4D97-AF65-F5344CB8AC3E}">
        <p14:creationId xmlns:p14="http://schemas.microsoft.com/office/powerpoint/2010/main" val="42682502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a:xfrm>
            <a:off x="1331640" y="404664"/>
            <a:ext cx="7620000" cy="990600"/>
          </a:xfrm>
        </p:spPr>
        <p:txBody>
          <a:bodyPr>
            <a:normAutofit/>
          </a:bodyPr>
          <a:lstStyle/>
          <a:p>
            <a:r>
              <a:rPr lang="pt-PT" sz="4800" dirty="0" smtClean="0">
                <a:solidFill>
                  <a:schemeClr val="tx1">
                    <a:lumMod val="85000"/>
                    <a:lumOff val="15000"/>
                  </a:schemeClr>
                </a:solidFill>
              </a:rPr>
              <a:t>Vocabulário</a:t>
            </a:r>
            <a:endParaRPr lang="pt-PT" sz="4800" dirty="0">
              <a:solidFill>
                <a:schemeClr val="tx1">
                  <a:lumMod val="85000"/>
                  <a:lumOff val="15000"/>
                </a:schemeClr>
              </a:solidFill>
            </a:endParaRPr>
          </a:p>
        </p:txBody>
      </p:sp>
      <p:pic>
        <p:nvPicPr>
          <p:cNvPr id="2" name="Immagine 1"/>
          <p:cNvPicPr>
            <a:picLocks noChangeAspect="1"/>
          </p:cNvPicPr>
          <p:nvPr/>
        </p:nvPicPr>
        <p:blipFill rotWithShape="1">
          <a:blip r:embed="rId2"/>
          <a:srcRect l="37400" t="29840" r="3538" b="15980"/>
          <a:stretch/>
        </p:blipFill>
        <p:spPr>
          <a:xfrm>
            <a:off x="1043608" y="2276871"/>
            <a:ext cx="7776864" cy="4458735"/>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Autofit/>
          </a:bodyPr>
          <a:lstStyle/>
          <a:p>
            <a:pPr algn="ctr"/>
            <a:r>
              <a:rPr lang="it-IT" sz="2800" b="1" dirty="0"/>
              <a:t>CARDINALIDADE DOS RELACIONAMENTOS</a:t>
            </a:r>
            <a:br>
              <a:rPr lang="it-IT" sz="2800" b="1" dirty="0"/>
            </a:br>
            <a:r>
              <a:rPr lang="it-IT" sz="2800" b="1" dirty="0"/>
              <a:t>(</a:t>
            </a:r>
            <a:r>
              <a:rPr lang="it-IT" sz="2800" b="1" dirty="0" err="1"/>
              <a:t>Informação</a:t>
            </a:r>
            <a:r>
              <a:rPr lang="it-IT" sz="2800" b="1" dirty="0"/>
              <a:t> </a:t>
            </a:r>
            <a:r>
              <a:rPr lang="it-IT" sz="2800" b="1" dirty="0" err="1"/>
              <a:t>Semântica</a:t>
            </a:r>
            <a:r>
              <a:rPr lang="it-IT" sz="2800" b="1" dirty="0"/>
              <a:t>)</a:t>
            </a:r>
            <a:endParaRPr lang="it-IT" sz="2800" dirty="0"/>
          </a:p>
        </p:txBody>
      </p:sp>
      <p:pic>
        <p:nvPicPr>
          <p:cNvPr id="5" name="Immagine 4"/>
          <p:cNvPicPr>
            <a:picLocks noChangeAspect="1"/>
          </p:cNvPicPr>
          <p:nvPr/>
        </p:nvPicPr>
        <p:blipFill rotWithShape="1">
          <a:blip r:embed="rId2"/>
          <a:srcRect l="23226" t="19760" r="20075" b="12201"/>
          <a:stretch/>
        </p:blipFill>
        <p:spPr>
          <a:xfrm>
            <a:off x="1067611" y="1700808"/>
            <a:ext cx="6960773" cy="5220580"/>
          </a:xfrm>
          <a:prstGeom prst="rect">
            <a:avLst/>
          </a:prstGeom>
        </p:spPr>
      </p:pic>
    </p:spTree>
    <p:extLst>
      <p:ext uri="{BB962C8B-B14F-4D97-AF65-F5344CB8AC3E}">
        <p14:creationId xmlns:p14="http://schemas.microsoft.com/office/powerpoint/2010/main" val="23178309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329642" cy="654032"/>
          </a:xfrm>
        </p:spPr>
        <p:txBody>
          <a:bodyPr>
            <a:normAutofit fontScale="90000"/>
          </a:bodyPr>
          <a:lstStyle/>
          <a:p>
            <a:r>
              <a:rPr lang="pt-PT" b="1" dirty="0" err="1" smtClean="0"/>
              <a:t>Cardinalidade</a:t>
            </a:r>
            <a:r>
              <a:rPr lang="pt-PT" b="1" dirty="0" smtClean="0"/>
              <a:t> dos Relacionamentos</a:t>
            </a:r>
            <a:endParaRPr lang="pt-PT" dirty="0"/>
          </a:p>
        </p:txBody>
      </p:sp>
      <p:sp>
        <p:nvSpPr>
          <p:cNvPr id="3" name="Segnaposto contenuto 2"/>
          <p:cNvSpPr>
            <a:spLocks noGrp="1"/>
          </p:cNvSpPr>
          <p:nvPr>
            <p:ph sz="quarter" idx="1"/>
          </p:nvPr>
        </p:nvSpPr>
        <p:spPr>
          <a:xfrm>
            <a:off x="457200" y="1071546"/>
            <a:ext cx="8329642" cy="2571768"/>
          </a:xfrm>
        </p:spPr>
        <p:txBody>
          <a:bodyPr>
            <a:normAutofit fontScale="92500" lnSpcReduction="20000"/>
          </a:bodyPr>
          <a:lstStyle/>
          <a:p>
            <a:pPr>
              <a:buNone/>
            </a:pPr>
            <a:r>
              <a:rPr lang="pt-PT" b="1" dirty="0" smtClean="0"/>
              <a:t>A </a:t>
            </a:r>
            <a:r>
              <a:rPr lang="pt-PT" b="1" dirty="0" err="1" smtClean="0"/>
              <a:t>cardinalidade</a:t>
            </a:r>
            <a:r>
              <a:rPr lang="pt-PT" b="1" dirty="0" smtClean="0"/>
              <a:t> de um relacionamento consiste no número relacionado de ocorrências para cada uma das entidades envolvidas no relacionamento</a:t>
            </a:r>
          </a:p>
          <a:p>
            <a:r>
              <a:rPr lang="pt-PT" b="1" dirty="0" smtClean="0"/>
              <a:t>Dadas duas entidades A e B as mais habituais são</a:t>
            </a:r>
          </a:p>
          <a:p>
            <a:pPr lvl="2">
              <a:buNone/>
            </a:pPr>
            <a:r>
              <a:rPr lang="pt-PT" dirty="0" smtClean="0"/>
              <a:t>✔ Relacionamento 1:1</a:t>
            </a:r>
          </a:p>
          <a:p>
            <a:pPr lvl="2">
              <a:buNone/>
            </a:pPr>
            <a:r>
              <a:rPr lang="pt-PT" dirty="0" smtClean="0"/>
              <a:t>✔ Relacionamento 1:N (um para muitos)</a:t>
            </a:r>
          </a:p>
          <a:p>
            <a:pPr lvl="2">
              <a:buNone/>
            </a:pPr>
            <a:r>
              <a:rPr lang="pt-PT" dirty="0" smtClean="0"/>
              <a:t>✔ Relacionamento M:N (muitos para muitos)</a:t>
            </a:r>
            <a:endParaRPr lang="pt-PT" dirty="0"/>
          </a:p>
        </p:txBody>
      </p:sp>
      <p:pic>
        <p:nvPicPr>
          <p:cNvPr id="3074" name="Picture 2"/>
          <p:cNvPicPr>
            <a:picLocks noChangeAspect="1" noChangeArrowheads="1"/>
          </p:cNvPicPr>
          <p:nvPr/>
        </p:nvPicPr>
        <p:blipFill>
          <a:blip r:embed="rId2" cstate="print"/>
          <a:srcRect/>
          <a:stretch>
            <a:fillRect/>
          </a:stretch>
        </p:blipFill>
        <p:spPr bwMode="auto">
          <a:xfrm>
            <a:off x="357158" y="3571876"/>
            <a:ext cx="5852428" cy="3143248"/>
          </a:xfrm>
          <a:prstGeom prst="rect">
            <a:avLst/>
          </a:prstGeom>
          <a:noFill/>
          <a:ln w="9525">
            <a:noFill/>
            <a:miter lim="800000"/>
            <a:headEnd/>
            <a:tailEnd/>
          </a:ln>
          <a:effectLst/>
        </p:spPr>
      </p:pic>
      <p:sp>
        <p:nvSpPr>
          <p:cNvPr id="6" name="CasellaDiTesto 5"/>
          <p:cNvSpPr txBox="1"/>
          <p:nvPr/>
        </p:nvSpPr>
        <p:spPr>
          <a:xfrm>
            <a:off x="6215074" y="4357694"/>
            <a:ext cx="2714644" cy="369332"/>
          </a:xfrm>
          <a:prstGeom prst="rect">
            <a:avLst/>
          </a:prstGeom>
          <a:noFill/>
        </p:spPr>
        <p:txBody>
          <a:bodyPr wrap="square" rtlCol="0">
            <a:spAutoFit/>
          </a:bodyPr>
          <a:lstStyle/>
          <a:p>
            <a:r>
              <a:rPr lang="pt-PT" b="1" dirty="0" smtClean="0"/>
              <a:t>Notação </a:t>
            </a:r>
            <a:r>
              <a:rPr lang="pt-PT" b="1" dirty="0" err="1" smtClean="0"/>
              <a:t>Crow</a:t>
            </a:r>
            <a:r>
              <a:rPr lang="pt-PT" b="1" dirty="0" smtClean="0"/>
              <a:t> </a:t>
            </a:r>
            <a:r>
              <a:rPr lang="pt-PT" b="1" dirty="0" err="1" smtClean="0"/>
              <a:t>Foot</a:t>
            </a:r>
            <a:endParaRPr lang="pt-PT" b="1" dirty="0"/>
          </a:p>
        </p:txBody>
      </p:sp>
      <p:sp>
        <p:nvSpPr>
          <p:cNvPr id="7" name="Ovale 6"/>
          <p:cNvSpPr/>
          <p:nvPr/>
        </p:nvSpPr>
        <p:spPr>
          <a:xfrm>
            <a:off x="5929322" y="4071942"/>
            <a:ext cx="3000396" cy="1071570"/>
          </a:xfrm>
          <a:prstGeom prst="ellipse">
            <a:avLst/>
          </a:prstGeom>
          <a:no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329642" cy="654032"/>
          </a:xfrm>
        </p:spPr>
        <p:txBody>
          <a:bodyPr>
            <a:normAutofit fontScale="90000"/>
          </a:bodyPr>
          <a:lstStyle/>
          <a:p>
            <a:r>
              <a:rPr lang="pt-PT" b="1" dirty="0" err="1" smtClean="0"/>
              <a:t>Cardinalidade</a:t>
            </a:r>
            <a:r>
              <a:rPr lang="pt-PT" b="1" dirty="0" smtClean="0"/>
              <a:t> dos Relacionamentos</a:t>
            </a:r>
            <a:endParaRPr lang="pt-PT" dirty="0"/>
          </a:p>
        </p:txBody>
      </p:sp>
      <p:sp>
        <p:nvSpPr>
          <p:cNvPr id="5" name="Rettangolo 4"/>
          <p:cNvSpPr/>
          <p:nvPr/>
        </p:nvSpPr>
        <p:spPr>
          <a:xfrm>
            <a:off x="285720" y="1857364"/>
            <a:ext cx="2214578" cy="928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400" b="1" dirty="0" smtClean="0"/>
              <a:t>Funcionário</a:t>
            </a:r>
            <a:endParaRPr lang="pt-PT" sz="2400" b="1" dirty="0"/>
          </a:p>
        </p:txBody>
      </p:sp>
      <p:sp>
        <p:nvSpPr>
          <p:cNvPr id="6" name="Rettangolo 5"/>
          <p:cNvSpPr/>
          <p:nvPr/>
        </p:nvSpPr>
        <p:spPr>
          <a:xfrm>
            <a:off x="6357950" y="1785926"/>
            <a:ext cx="2500330" cy="1000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400" b="1" dirty="0" smtClean="0"/>
              <a:t>Departamento</a:t>
            </a:r>
            <a:endParaRPr lang="pt-PT" b="1" dirty="0"/>
          </a:p>
        </p:txBody>
      </p:sp>
      <p:sp>
        <p:nvSpPr>
          <p:cNvPr id="7" name="Decisione 6"/>
          <p:cNvSpPr/>
          <p:nvPr/>
        </p:nvSpPr>
        <p:spPr>
          <a:xfrm>
            <a:off x="3143240" y="1785926"/>
            <a:ext cx="2643206" cy="100013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b="1" dirty="0" smtClean="0"/>
              <a:t>colocado</a:t>
            </a:r>
            <a:endParaRPr lang="pt-PT" b="1" dirty="0"/>
          </a:p>
        </p:txBody>
      </p:sp>
      <p:cxnSp>
        <p:nvCxnSpPr>
          <p:cNvPr id="10" name="Connettore 1 9"/>
          <p:cNvCxnSpPr>
            <a:stCxn id="5" idx="3"/>
            <a:endCxn id="7" idx="1"/>
          </p:cNvCxnSpPr>
          <p:nvPr/>
        </p:nvCxnSpPr>
        <p:spPr>
          <a:xfrm flipV="1">
            <a:off x="2500298" y="2285992"/>
            <a:ext cx="642942" cy="3571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Connettore 1 12"/>
          <p:cNvCxnSpPr>
            <a:stCxn id="7" idx="3"/>
            <a:endCxn id="6" idx="1"/>
          </p:cNvCxnSpPr>
          <p:nvPr/>
        </p:nvCxnSpPr>
        <p:spPr>
          <a:xfrm>
            <a:off x="5786446" y="2285992"/>
            <a:ext cx="571504" cy="1588"/>
          </a:xfrm>
          <a:prstGeom prst="line">
            <a:avLst/>
          </a:prstGeom>
        </p:spPr>
        <p:style>
          <a:lnRef idx="1">
            <a:schemeClr val="accent1"/>
          </a:lnRef>
          <a:fillRef idx="0">
            <a:schemeClr val="accent1"/>
          </a:fillRef>
          <a:effectRef idx="0">
            <a:schemeClr val="accent1"/>
          </a:effectRef>
          <a:fontRef idx="minor">
            <a:schemeClr val="tx1"/>
          </a:fontRef>
        </p:style>
      </p:cxnSp>
      <p:sp>
        <p:nvSpPr>
          <p:cNvPr id="28" name="CasellaDiTesto 27"/>
          <p:cNvSpPr txBox="1"/>
          <p:nvPr/>
        </p:nvSpPr>
        <p:spPr>
          <a:xfrm>
            <a:off x="6000760" y="1928802"/>
            <a:ext cx="500066" cy="369332"/>
          </a:xfrm>
          <a:prstGeom prst="rect">
            <a:avLst/>
          </a:prstGeom>
          <a:noFill/>
        </p:spPr>
        <p:txBody>
          <a:bodyPr wrap="square" rtlCol="0">
            <a:spAutoFit/>
          </a:bodyPr>
          <a:lstStyle/>
          <a:p>
            <a:r>
              <a:rPr lang="pt-PT" dirty="0" smtClean="0"/>
              <a:t>1</a:t>
            </a:r>
            <a:endParaRPr lang="pt-PT" dirty="0"/>
          </a:p>
        </p:txBody>
      </p:sp>
      <p:sp>
        <p:nvSpPr>
          <p:cNvPr id="29" name="CasellaDiTesto 28"/>
          <p:cNvSpPr txBox="1"/>
          <p:nvPr/>
        </p:nvSpPr>
        <p:spPr>
          <a:xfrm>
            <a:off x="2500298" y="1928802"/>
            <a:ext cx="500066" cy="369332"/>
          </a:xfrm>
          <a:prstGeom prst="rect">
            <a:avLst/>
          </a:prstGeom>
          <a:noFill/>
        </p:spPr>
        <p:txBody>
          <a:bodyPr wrap="square" rtlCol="0">
            <a:spAutoFit/>
          </a:bodyPr>
          <a:lstStyle/>
          <a:p>
            <a:r>
              <a:rPr lang="pt-PT" dirty="0" smtClean="0"/>
              <a:t>N</a:t>
            </a:r>
            <a:endParaRPr lang="pt-PT" dirty="0"/>
          </a:p>
        </p:txBody>
      </p:sp>
      <p:sp>
        <p:nvSpPr>
          <p:cNvPr id="30" name="CasellaDiTesto 29"/>
          <p:cNvSpPr txBox="1"/>
          <p:nvPr/>
        </p:nvSpPr>
        <p:spPr>
          <a:xfrm>
            <a:off x="214282" y="3643314"/>
            <a:ext cx="8643998" cy="1384995"/>
          </a:xfrm>
          <a:prstGeom prst="rect">
            <a:avLst/>
          </a:prstGeom>
          <a:noFill/>
        </p:spPr>
        <p:txBody>
          <a:bodyPr wrap="square" rtlCol="0">
            <a:spAutoFit/>
          </a:bodyPr>
          <a:lstStyle/>
          <a:p>
            <a:r>
              <a:rPr lang="pt-PT" sz="2800" dirty="0" smtClean="0"/>
              <a:t>Os símbolos “1” e “N” nas arestas de ligação determinam a </a:t>
            </a:r>
            <a:r>
              <a:rPr lang="pt-PT" sz="2800" dirty="0" err="1" smtClean="0"/>
              <a:t>cardinalidade</a:t>
            </a:r>
            <a:r>
              <a:rPr lang="pt-PT" sz="2800" dirty="0" smtClean="0"/>
              <a:t> ou classe do relacionamento</a:t>
            </a:r>
            <a:endParaRPr lang="pt-PT" sz="28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401080" cy="1143000"/>
          </a:xfrm>
        </p:spPr>
        <p:txBody>
          <a:bodyPr>
            <a:normAutofit fontScale="90000"/>
          </a:bodyPr>
          <a:lstStyle/>
          <a:p>
            <a:r>
              <a:rPr lang="pt-PT" dirty="0" smtClean="0"/>
              <a:t>“N para 1” ou “muitos para um” ou “N:1”</a:t>
            </a:r>
            <a:endParaRPr lang="pt-PT" dirty="0"/>
          </a:p>
        </p:txBody>
      </p:sp>
      <p:sp>
        <p:nvSpPr>
          <p:cNvPr id="3" name="Segnaposto contenuto 2"/>
          <p:cNvSpPr>
            <a:spLocks noGrp="1"/>
          </p:cNvSpPr>
          <p:nvPr>
            <p:ph sz="quarter" idx="1"/>
          </p:nvPr>
        </p:nvSpPr>
        <p:spPr>
          <a:xfrm>
            <a:off x="0" y="1600200"/>
            <a:ext cx="8715404" cy="1471610"/>
          </a:xfrm>
        </p:spPr>
        <p:txBody>
          <a:bodyPr/>
          <a:lstStyle/>
          <a:p>
            <a:r>
              <a:rPr lang="pt-PT" dirty="0" smtClean="0"/>
              <a:t>Uma entidade em A está associada a várias entidades em B. Entretanto, uma entidade em B, deve estar associada a no máximo uma entidade em A</a:t>
            </a:r>
          </a:p>
          <a:p>
            <a:endParaRPr lang="pt-PT" dirty="0"/>
          </a:p>
        </p:txBody>
      </p:sp>
      <p:pic>
        <p:nvPicPr>
          <p:cNvPr id="4098" name="Picture 2"/>
          <p:cNvPicPr>
            <a:picLocks noChangeAspect="1" noChangeArrowheads="1"/>
          </p:cNvPicPr>
          <p:nvPr/>
        </p:nvPicPr>
        <p:blipFill>
          <a:blip r:embed="rId2" cstate="print"/>
          <a:srcRect/>
          <a:stretch>
            <a:fillRect/>
          </a:stretch>
        </p:blipFill>
        <p:spPr bwMode="auto">
          <a:xfrm>
            <a:off x="3143240" y="3049622"/>
            <a:ext cx="2364864" cy="2522517"/>
          </a:xfrm>
          <a:prstGeom prst="rect">
            <a:avLst/>
          </a:prstGeom>
          <a:noFill/>
          <a:ln w="9525">
            <a:noFill/>
            <a:miter lim="800000"/>
            <a:headEnd/>
            <a:tailEnd/>
          </a:ln>
          <a:effectLst/>
        </p:spPr>
      </p:pic>
      <p:sp>
        <p:nvSpPr>
          <p:cNvPr id="5" name="CasellaDiTesto 4"/>
          <p:cNvSpPr txBox="1"/>
          <p:nvPr/>
        </p:nvSpPr>
        <p:spPr>
          <a:xfrm>
            <a:off x="357158" y="5857892"/>
            <a:ext cx="8001056" cy="1200329"/>
          </a:xfrm>
          <a:prstGeom prst="rect">
            <a:avLst/>
          </a:prstGeom>
          <a:noFill/>
        </p:spPr>
        <p:txBody>
          <a:bodyPr wrap="square" rtlCol="0">
            <a:spAutoFit/>
          </a:bodyPr>
          <a:lstStyle/>
          <a:p>
            <a:endParaRPr lang="pt-PT" dirty="0" smtClean="0"/>
          </a:p>
          <a:p>
            <a:r>
              <a:rPr lang="pt-PT" dirty="0" smtClean="0"/>
              <a:t>Exemplo: Uma turma tem vários alunos, mas um aluno só pertence a uma turma</a:t>
            </a:r>
          </a:p>
          <a:p>
            <a:endParaRPr lang="pt-PT"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pt-PT" dirty="0" smtClean="0"/>
              <a:t>“1 para 1” ou “1:1” - Um para um (1:1)</a:t>
            </a:r>
            <a:endParaRPr lang="pt-PT" dirty="0"/>
          </a:p>
        </p:txBody>
      </p:sp>
      <p:sp>
        <p:nvSpPr>
          <p:cNvPr id="3" name="Segnaposto contenuto 2"/>
          <p:cNvSpPr>
            <a:spLocks noGrp="1"/>
          </p:cNvSpPr>
          <p:nvPr>
            <p:ph sz="quarter" idx="1"/>
          </p:nvPr>
        </p:nvSpPr>
        <p:spPr>
          <a:xfrm>
            <a:off x="457200" y="1600200"/>
            <a:ext cx="8329642" cy="1400172"/>
          </a:xfrm>
        </p:spPr>
        <p:txBody>
          <a:bodyPr>
            <a:normAutofit lnSpcReduction="10000"/>
          </a:bodyPr>
          <a:lstStyle/>
          <a:p>
            <a:r>
              <a:rPr lang="pt-PT" dirty="0" smtClean="0"/>
              <a:t>Uma entidade em A está associada no máximo a uma entidade em B, e uma entidade em B está associada a no máximo uma entidade em A</a:t>
            </a:r>
          </a:p>
          <a:p>
            <a:pPr>
              <a:buNone/>
            </a:pPr>
            <a:endParaRPr lang="pt-PT" dirty="0"/>
          </a:p>
        </p:txBody>
      </p:sp>
      <p:pic>
        <p:nvPicPr>
          <p:cNvPr id="5122" name="Picture 2"/>
          <p:cNvPicPr>
            <a:picLocks noChangeAspect="1" noChangeArrowheads="1"/>
          </p:cNvPicPr>
          <p:nvPr/>
        </p:nvPicPr>
        <p:blipFill>
          <a:blip r:embed="rId2" cstate="print"/>
          <a:srcRect/>
          <a:stretch>
            <a:fillRect/>
          </a:stretch>
        </p:blipFill>
        <p:spPr bwMode="auto">
          <a:xfrm>
            <a:off x="3086100" y="2857496"/>
            <a:ext cx="2971800" cy="2605092"/>
          </a:xfrm>
          <a:prstGeom prst="rect">
            <a:avLst/>
          </a:prstGeom>
          <a:noFill/>
          <a:ln w="9525">
            <a:noFill/>
            <a:miter lim="800000"/>
            <a:headEnd/>
            <a:tailEnd/>
          </a:ln>
          <a:effectLst/>
        </p:spPr>
      </p:pic>
      <p:sp>
        <p:nvSpPr>
          <p:cNvPr id="5" name="CasellaDiTesto 4"/>
          <p:cNvSpPr txBox="1"/>
          <p:nvPr/>
        </p:nvSpPr>
        <p:spPr>
          <a:xfrm>
            <a:off x="428596" y="5572140"/>
            <a:ext cx="8072494" cy="1200329"/>
          </a:xfrm>
          <a:prstGeom prst="rect">
            <a:avLst/>
          </a:prstGeom>
          <a:noFill/>
        </p:spPr>
        <p:txBody>
          <a:bodyPr wrap="square" rtlCol="0">
            <a:spAutoFit/>
          </a:bodyPr>
          <a:lstStyle/>
          <a:p>
            <a:endParaRPr lang="pt-PT" dirty="0" smtClean="0"/>
          </a:p>
          <a:p>
            <a:r>
              <a:rPr lang="pt-PT" dirty="0" smtClean="0"/>
              <a:t>Exemplo: Um empregado está associado no máximo a um carro, e um carro está associado no máximo a um empregado</a:t>
            </a:r>
          </a:p>
          <a:p>
            <a:endParaRPr lang="pt-PT"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14282" y="274638"/>
            <a:ext cx="8572560" cy="1143000"/>
          </a:xfrm>
        </p:spPr>
        <p:txBody>
          <a:bodyPr>
            <a:normAutofit fontScale="90000"/>
          </a:bodyPr>
          <a:lstStyle/>
          <a:p>
            <a:r>
              <a:rPr lang="pt-PT" dirty="0" smtClean="0"/>
              <a:t>“N para N” ou “muitos para muitos” ou “N:M”</a:t>
            </a:r>
            <a:endParaRPr lang="pt-PT" dirty="0"/>
          </a:p>
        </p:txBody>
      </p:sp>
      <p:sp>
        <p:nvSpPr>
          <p:cNvPr id="3" name="Segnaposto contenuto 2"/>
          <p:cNvSpPr>
            <a:spLocks noGrp="1"/>
          </p:cNvSpPr>
          <p:nvPr>
            <p:ph sz="quarter" idx="1"/>
          </p:nvPr>
        </p:nvSpPr>
        <p:spPr>
          <a:xfrm>
            <a:off x="457200" y="1600200"/>
            <a:ext cx="8329642" cy="1614486"/>
          </a:xfrm>
        </p:spPr>
        <p:txBody>
          <a:bodyPr>
            <a:normAutofit fontScale="92500"/>
          </a:bodyPr>
          <a:lstStyle/>
          <a:p>
            <a:pPr>
              <a:buNone/>
            </a:pPr>
            <a:r>
              <a:rPr lang="pt-PT" dirty="0" smtClean="0"/>
              <a:t>Uma entidade em A está associada a um número qualquer de entidades em B, e uma entidade em B está associada a um número qualquer de entidades em A</a:t>
            </a:r>
            <a:endParaRPr lang="pt-PT" dirty="0"/>
          </a:p>
        </p:txBody>
      </p:sp>
      <p:pic>
        <p:nvPicPr>
          <p:cNvPr id="6146" name="Picture 2"/>
          <p:cNvPicPr>
            <a:picLocks noChangeAspect="1" noChangeArrowheads="1"/>
          </p:cNvPicPr>
          <p:nvPr/>
        </p:nvPicPr>
        <p:blipFill>
          <a:blip r:embed="rId2" cstate="print"/>
          <a:srcRect/>
          <a:stretch>
            <a:fillRect/>
          </a:stretch>
        </p:blipFill>
        <p:spPr bwMode="auto">
          <a:xfrm>
            <a:off x="3000364" y="2857496"/>
            <a:ext cx="2928948" cy="2928944"/>
          </a:xfrm>
          <a:prstGeom prst="rect">
            <a:avLst/>
          </a:prstGeom>
          <a:noFill/>
          <a:ln w="9525">
            <a:noFill/>
            <a:miter lim="800000"/>
            <a:headEnd/>
            <a:tailEnd/>
          </a:ln>
          <a:effectLst/>
        </p:spPr>
      </p:pic>
      <p:sp>
        <p:nvSpPr>
          <p:cNvPr id="5" name="CasellaDiTesto 4"/>
          <p:cNvSpPr txBox="1"/>
          <p:nvPr/>
        </p:nvSpPr>
        <p:spPr>
          <a:xfrm>
            <a:off x="571472" y="5857893"/>
            <a:ext cx="7929618" cy="923330"/>
          </a:xfrm>
          <a:prstGeom prst="rect">
            <a:avLst/>
          </a:prstGeom>
          <a:noFill/>
        </p:spPr>
        <p:txBody>
          <a:bodyPr wrap="square" rtlCol="0">
            <a:spAutoFit/>
          </a:bodyPr>
          <a:lstStyle/>
          <a:p>
            <a:r>
              <a:rPr lang="pt-PT" dirty="0" smtClean="0"/>
              <a:t>Exemplo: Uma conta pode estar associada a mais do que um cliente, e um cliente pode ter mais do que uma conta associada</a:t>
            </a:r>
          </a:p>
          <a:p>
            <a:endParaRPr lang="pt-PT"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testo 4"/>
          <p:cNvSpPr>
            <a:spLocks noGrp="1"/>
          </p:cNvSpPr>
          <p:nvPr>
            <p:ph type="body" idx="1"/>
          </p:nvPr>
        </p:nvSpPr>
        <p:spPr/>
        <p:txBody>
          <a:bodyPr/>
          <a:lstStyle/>
          <a:p>
            <a:endParaRPr lang="pt-PT"/>
          </a:p>
        </p:txBody>
      </p:sp>
      <p:sp>
        <p:nvSpPr>
          <p:cNvPr id="4" name="Titolo 3"/>
          <p:cNvSpPr>
            <a:spLocks noGrp="1"/>
          </p:cNvSpPr>
          <p:nvPr>
            <p:ph type="title"/>
          </p:nvPr>
        </p:nvSpPr>
        <p:spPr/>
        <p:txBody>
          <a:bodyPr>
            <a:normAutofit/>
          </a:bodyPr>
          <a:lstStyle/>
          <a:p>
            <a:r>
              <a:rPr lang="pt-PT" sz="4400" dirty="0" smtClean="0"/>
              <a:t>Chaves</a:t>
            </a:r>
            <a:endParaRPr lang="pt-PT" sz="44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r>
              <a:rPr lang="pt-PT" b="1" dirty="0" smtClean="0"/>
              <a:t>Chaves</a:t>
            </a:r>
            <a:endParaRPr lang="pt-PT" dirty="0"/>
          </a:p>
        </p:txBody>
      </p:sp>
      <p:sp>
        <p:nvSpPr>
          <p:cNvPr id="5" name="Segnaposto contenuto 4"/>
          <p:cNvSpPr>
            <a:spLocks noGrp="1"/>
          </p:cNvSpPr>
          <p:nvPr>
            <p:ph sz="quarter" idx="1"/>
          </p:nvPr>
        </p:nvSpPr>
        <p:spPr/>
        <p:txBody>
          <a:bodyPr/>
          <a:lstStyle/>
          <a:p>
            <a:r>
              <a:rPr lang="pt-PT" dirty="0" smtClean="0"/>
              <a:t>Um conceito fundamental no contexto do modelo </a:t>
            </a:r>
            <a:r>
              <a:rPr lang="pt-PT" dirty="0" err="1" smtClean="0"/>
              <a:t>entidade-relacionamento</a:t>
            </a:r>
            <a:r>
              <a:rPr lang="pt-PT" dirty="0" smtClean="0"/>
              <a:t> é o de </a:t>
            </a:r>
            <a:r>
              <a:rPr lang="pt-PT" i="1" dirty="0" smtClean="0"/>
              <a:t>“chave”.</a:t>
            </a:r>
          </a:p>
          <a:p>
            <a:r>
              <a:rPr lang="pt-PT" dirty="0" smtClean="0"/>
              <a:t>Existem diferentes tipos de chaves:</a:t>
            </a:r>
          </a:p>
          <a:p>
            <a:pPr lvl="2"/>
            <a:r>
              <a:rPr lang="pt-PT" sz="2800" dirty="0" smtClean="0"/>
              <a:t> Chave Candidata</a:t>
            </a:r>
          </a:p>
          <a:p>
            <a:pPr lvl="2"/>
            <a:r>
              <a:rPr lang="pt-PT" sz="2800" dirty="0" smtClean="0"/>
              <a:t> Super-Chave</a:t>
            </a:r>
          </a:p>
          <a:p>
            <a:pPr lvl="2"/>
            <a:r>
              <a:rPr lang="pt-PT" sz="2800" dirty="0" smtClean="0"/>
              <a:t> Chave Primária</a:t>
            </a:r>
          </a:p>
          <a:p>
            <a:pPr lvl="2"/>
            <a:r>
              <a:rPr lang="pt-PT" sz="2800" dirty="0" smtClean="0"/>
              <a:t> Chave estrangeira (externa):</a:t>
            </a:r>
            <a:endParaRPr lang="pt-PT" sz="28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7467600" cy="511156"/>
          </a:xfrm>
        </p:spPr>
        <p:txBody>
          <a:bodyPr>
            <a:normAutofit fontScale="90000"/>
          </a:bodyPr>
          <a:lstStyle/>
          <a:p>
            <a:r>
              <a:rPr lang="pt-PT" b="1" dirty="0" smtClean="0"/>
              <a:t>Chaves</a:t>
            </a:r>
            <a:endParaRPr lang="pt-PT" dirty="0"/>
          </a:p>
        </p:txBody>
      </p:sp>
      <p:sp>
        <p:nvSpPr>
          <p:cNvPr id="3" name="Segnaposto contenuto 2"/>
          <p:cNvSpPr>
            <a:spLocks noGrp="1"/>
          </p:cNvSpPr>
          <p:nvPr>
            <p:ph sz="quarter" idx="1"/>
          </p:nvPr>
        </p:nvSpPr>
        <p:spPr>
          <a:xfrm>
            <a:off x="500034" y="785794"/>
            <a:ext cx="7467600" cy="1757362"/>
          </a:xfrm>
        </p:spPr>
        <p:txBody>
          <a:bodyPr>
            <a:normAutofit fontScale="92500" lnSpcReduction="20000"/>
          </a:bodyPr>
          <a:lstStyle/>
          <a:p>
            <a:r>
              <a:rPr lang="pt-PT" b="1" dirty="0" smtClean="0"/>
              <a:t>Chave Candidata</a:t>
            </a:r>
            <a:r>
              <a:rPr lang="pt-PT" dirty="0" smtClean="0"/>
              <a:t>: Subconjunto dos atributos de uma entidade que podem ser utilizados como identificadores de uma instância. O subconjunto não pode ser reduzido sem perder esta qualidade.</a:t>
            </a:r>
            <a:endParaRPr lang="pt-PT" dirty="0"/>
          </a:p>
        </p:txBody>
      </p:sp>
      <p:sp>
        <p:nvSpPr>
          <p:cNvPr id="5" name="CasellaDiTesto 4"/>
          <p:cNvSpPr txBox="1"/>
          <p:nvPr/>
        </p:nvSpPr>
        <p:spPr>
          <a:xfrm>
            <a:off x="714348" y="5643578"/>
            <a:ext cx="7858180" cy="461665"/>
          </a:xfrm>
          <a:prstGeom prst="rect">
            <a:avLst/>
          </a:prstGeom>
          <a:noFill/>
        </p:spPr>
        <p:txBody>
          <a:bodyPr wrap="square" rtlCol="0">
            <a:spAutoFit/>
          </a:bodyPr>
          <a:lstStyle/>
          <a:p>
            <a:r>
              <a:rPr lang="pt-PT" sz="2400" dirty="0" smtClean="0"/>
              <a:t>Exemplos: {BI},{Contribuinte},{Eleitor, Município}</a:t>
            </a:r>
            <a:endParaRPr lang="pt-PT" dirty="0"/>
          </a:p>
        </p:txBody>
      </p:sp>
      <p:pic>
        <p:nvPicPr>
          <p:cNvPr id="9218" name="Picture 2"/>
          <p:cNvPicPr>
            <a:picLocks noChangeAspect="1" noChangeArrowheads="1"/>
          </p:cNvPicPr>
          <p:nvPr/>
        </p:nvPicPr>
        <p:blipFill>
          <a:blip r:embed="rId2" cstate="print"/>
          <a:srcRect l="6232" t="19373" r="10532" b="16974"/>
          <a:stretch>
            <a:fillRect/>
          </a:stretch>
        </p:blipFill>
        <p:spPr bwMode="auto">
          <a:xfrm>
            <a:off x="1571604" y="2644883"/>
            <a:ext cx="5429288" cy="285581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42844" y="142852"/>
            <a:ext cx="7467600" cy="725470"/>
          </a:xfrm>
        </p:spPr>
        <p:txBody>
          <a:bodyPr>
            <a:normAutofit fontScale="90000"/>
          </a:bodyPr>
          <a:lstStyle/>
          <a:p>
            <a:r>
              <a:rPr lang="pt-PT" b="1" dirty="0" smtClean="0"/>
              <a:t>Chaves</a:t>
            </a:r>
            <a:endParaRPr lang="pt-PT" b="1" dirty="0"/>
          </a:p>
        </p:txBody>
      </p:sp>
      <p:sp>
        <p:nvSpPr>
          <p:cNvPr id="3" name="Segnaposto contenuto 2"/>
          <p:cNvSpPr>
            <a:spLocks noGrp="1"/>
          </p:cNvSpPr>
          <p:nvPr>
            <p:ph sz="quarter" idx="1"/>
          </p:nvPr>
        </p:nvSpPr>
        <p:spPr>
          <a:xfrm>
            <a:off x="285720" y="857232"/>
            <a:ext cx="8186766" cy="2543180"/>
          </a:xfrm>
        </p:spPr>
        <p:txBody>
          <a:bodyPr>
            <a:normAutofit lnSpcReduction="10000"/>
          </a:bodyPr>
          <a:lstStyle/>
          <a:p>
            <a:r>
              <a:rPr lang="pt-PT" b="1" dirty="0" smtClean="0"/>
              <a:t>Super-Chave</a:t>
            </a:r>
            <a:r>
              <a:rPr lang="pt-PT" dirty="0" smtClean="0"/>
              <a:t>: O conceito de super-chave é mais abrangente que o de “chave candidata” definido anteriormente. Qualquer subconjunto de atributos de uma entidade que possa identificar univocamente qualquer instância da entidade é considerado uma super-chave</a:t>
            </a:r>
            <a:endParaRPr lang="pt-PT" dirty="0"/>
          </a:p>
        </p:txBody>
      </p:sp>
      <p:sp>
        <p:nvSpPr>
          <p:cNvPr id="5" name="CasellaDiTesto 4"/>
          <p:cNvSpPr txBox="1"/>
          <p:nvPr/>
        </p:nvSpPr>
        <p:spPr>
          <a:xfrm>
            <a:off x="357158" y="5140123"/>
            <a:ext cx="8501122" cy="646331"/>
          </a:xfrm>
          <a:prstGeom prst="rect">
            <a:avLst/>
          </a:prstGeom>
          <a:noFill/>
        </p:spPr>
        <p:txBody>
          <a:bodyPr wrap="square" rtlCol="0">
            <a:spAutoFit/>
          </a:bodyPr>
          <a:lstStyle/>
          <a:p>
            <a:r>
              <a:rPr lang="pt-PT" dirty="0" smtClean="0"/>
              <a:t>Exemplos: {BI}, {BI, nome}, {Nº Eleitor, </a:t>
            </a:r>
            <a:r>
              <a:rPr lang="pt-PT" dirty="0" err="1" smtClean="0"/>
              <a:t>Municipio</a:t>
            </a:r>
            <a:r>
              <a:rPr lang="pt-PT" dirty="0" smtClean="0"/>
              <a:t>}, {Nº Eleitor, BI}, {Nº Eleitor, BI, Nome}, { </a:t>
            </a:r>
            <a:r>
              <a:rPr lang="pt-PT" dirty="0" err="1" smtClean="0"/>
              <a:t>Nome</a:t>
            </a:r>
            <a:r>
              <a:rPr lang="pt-PT" dirty="0" smtClean="0"/>
              <a:t>, BI, Nº Contribuinte, Nº  Eleitor, Município}</a:t>
            </a:r>
            <a:endParaRPr lang="pt-PT" dirty="0"/>
          </a:p>
        </p:txBody>
      </p:sp>
      <p:sp>
        <p:nvSpPr>
          <p:cNvPr id="6" name="CasellaDiTesto 5"/>
          <p:cNvSpPr txBox="1"/>
          <p:nvPr/>
        </p:nvSpPr>
        <p:spPr>
          <a:xfrm>
            <a:off x="357158" y="6000768"/>
            <a:ext cx="8358246" cy="646331"/>
          </a:xfrm>
          <a:prstGeom prst="rect">
            <a:avLst/>
          </a:prstGeom>
          <a:noFill/>
        </p:spPr>
        <p:txBody>
          <a:bodyPr wrap="square" rtlCol="0">
            <a:spAutoFit/>
          </a:bodyPr>
          <a:lstStyle/>
          <a:p>
            <a:r>
              <a:rPr lang="pt-PT" dirty="0" smtClean="0"/>
              <a:t>No limite, o conjunto de todos os atributos de uma entidade será sempre uma super-chave.</a:t>
            </a:r>
            <a:endParaRPr lang="pt-PT" dirty="0"/>
          </a:p>
        </p:txBody>
      </p:sp>
      <p:pic>
        <p:nvPicPr>
          <p:cNvPr id="7" name="Picture 2"/>
          <p:cNvPicPr>
            <a:picLocks noChangeAspect="1" noChangeArrowheads="1"/>
          </p:cNvPicPr>
          <p:nvPr/>
        </p:nvPicPr>
        <p:blipFill>
          <a:blip r:embed="rId2" cstate="print"/>
          <a:srcRect l="6232" t="19373" r="10532" b="16974"/>
          <a:stretch>
            <a:fillRect/>
          </a:stretch>
        </p:blipFill>
        <p:spPr bwMode="auto">
          <a:xfrm>
            <a:off x="1571604" y="3214686"/>
            <a:ext cx="5429288" cy="18573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endParaRPr lang="pt-PT"/>
          </a:p>
        </p:txBody>
      </p:sp>
      <p:sp>
        <p:nvSpPr>
          <p:cNvPr id="5" name="Segnaposto contenuto 4"/>
          <p:cNvSpPr>
            <a:spLocks noGrp="1"/>
          </p:cNvSpPr>
          <p:nvPr>
            <p:ph sz="quarter" idx="1"/>
          </p:nvPr>
        </p:nvSpPr>
        <p:spPr/>
        <p:txBody>
          <a:bodyPr/>
          <a:lstStyle/>
          <a:p>
            <a:r>
              <a:rPr lang="pt-PT" dirty="0" smtClean="0"/>
              <a:t>Ao definir as entidades componentes de um diagrama entidade relacionamento, nota-se vários relacionamentos implícitos entre elas. De facto, sempre que um atributo de um tipo de entidade refere-se a um outro tipo de entidade, temos um relacionamento entre as entidades.</a:t>
            </a:r>
            <a:endParaRPr lang="pt-PT"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pt-PT" b="1" dirty="0" smtClean="0"/>
              <a:t>Chaves</a:t>
            </a:r>
            <a:endParaRPr lang="pt-PT" dirty="0"/>
          </a:p>
        </p:txBody>
      </p:sp>
      <p:sp>
        <p:nvSpPr>
          <p:cNvPr id="3" name="Segnaposto contenuto 2"/>
          <p:cNvSpPr>
            <a:spLocks noGrp="1"/>
          </p:cNvSpPr>
          <p:nvPr>
            <p:ph sz="quarter" idx="1"/>
          </p:nvPr>
        </p:nvSpPr>
        <p:spPr>
          <a:xfrm>
            <a:off x="457200" y="1600200"/>
            <a:ext cx="8472518" cy="4873752"/>
          </a:xfrm>
        </p:spPr>
        <p:txBody>
          <a:bodyPr>
            <a:normAutofit lnSpcReduction="10000"/>
          </a:bodyPr>
          <a:lstStyle/>
          <a:p>
            <a:r>
              <a:rPr lang="pt-PT" b="1" dirty="0" smtClean="0"/>
              <a:t>Chave Primária: </a:t>
            </a:r>
            <a:r>
              <a:rPr lang="pt-PT" dirty="0" smtClean="0"/>
              <a:t>Escolhida entre as possíveis chaves candidatas, </a:t>
            </a:r>
            <a:r>
              <a:rPr lang="pt-PT" b="1" dirty="0" smtClean="0"/>
              <a:t>identifica de forma unívoca instancias de uma entidade</a:t>
            </a:r>
            <a:r>
              <a:rPr lang="pt-PT" dirty="0" smtClean="0"/>
              <a:t>. Deve respeitar as seguintes propriedades:</a:t>
            </a:r>
          </a:p>
          <a:p>
            <a:r>
              <a:rPr lang="pt-PT" i="1" dirty="0" smtClean="0"/>
              <a:t>Unívoca</a:t>
            </a:r>
            <a:r>
              <a:rPr lang="pt-PT" dirty="0" smtClean="0"/>
              <a:t>: Os atributos da chave primária têm um valor único para qualquer instancia de uma entidade.</a:t>
            </a:r>
          </a:p>
          <a:p>
            <a:r>
              <a:rPr lang="pt-PT" i="1" dirty="0" smtClean="0"/>
              <a:t>Não redundante</a:t>
            </a:r>
            <a:r>
              <a:rPr lang="pt-PT" dirty="0" smtClean="0"/>
              <a:t>: Se algum dos atributos for retirado da chave, os restantes atributos deixam de satisfazer a propriedade anterior.</a:t>
            </a:r>
          </a:p>
          <a:p>
            <a:r>
              <a:rPr lang="pt-PT" i="1" dirty="0" smtClean="0"/>
              <a:t>Não nula</a:t>
            </a:r>
            <a:r>
              <a:rPr lang="pt-PT" dirty="0" smtClean="0"/>
              <a:t>. Nenhum dos atributos que a constituem pode assumir o valor nulo.</a:t>
            </a:r>
            <a:endParaRPr lang="pt-PT"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pt-PT"/>
          </a:p>
        </p:txBody>
      </p:sp>
      <p:sp>
        <p:nvSpPr>
          <p:cNvPr id="3" name="Segnaposto contenuto 2"/>
          <p:cNvSpPr>
            <a:spLocks noGrp="1"/>
          </p:cNvSpPr>
          <p:nvPr>
            <p:ph sz="quarter" idx="1"/>
          </p:nvPr>
        </p:nvSpPr>
        <p:spPr/>
        <p:txBody>
          <a:bodyPr/>
          <a:lstStyle/>
          <a:p>
            <a:pPr>
              <a:buNone/>
            </a:pPr>
            <a:r>
              <a:rPr lang="pt-PT" dirty="0" smtClean="0"/>
              <a:t>A chave primária também é chamada atributo </a:t>
            </a:r>
            <a:r>
              <a:rPr lang="pt-PT" b="1" dirty="0" smtClean="0"/>
              <a:t>identificador</a:t>
            </a:r>
          </a:p>
          <a:p>
            <a:pPr>
              <a:buNone/>
            </a:pPr>
            <a:r>
              <a:rPr lang="pt-PT" dirty="0" smtClean="0"/>
              <a:t>O identificador de uma entidade, é o atributo (ou composição de atributos) que identifica esta entidade – ou melhor, identifica inequivocamente uma e só uma ocorrência desta entidade.</a:t>
            </a:r>
            <a:endParaRPr lang="pt-PT"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pt-PT" b="1" dirty="0" smtClean="0"/>
              <a:t>Chaves</a:t>
            </a:r>
            <a:endParaRPr lang="pt-PT" dirty="0"/>
          </a:p>
        </p:txBody>
      </p:sp>
      <p:sp>
        <p:nvSpPr>
          <p:cNvPr id="3" name="Segnaposto contenuto 2"/>
          <p:cNvSpPr>
            <a:spLocks noGrp="1"/>
          </p:cNvSpPr>
          <p:nvPr>
            <p:ph sz="quarter" idx="1"/>
          </p:nvPr>
        </p:nvSpPr>
        <p:spPr>
          <a:xfrm>
            <a:off x="457200" y="1600200"/>
            <a:ext cx="8472518" cy="1400172"/>
          </a:xfrm>
        </p:spPr>
        <p:txBody>
          <a:bodyPr>
            <a:normAutofit lnSpcReduction="10000"/>
          </a:bodyPr>
          <a:lstStyle/>
          <a:p>
            <a:r>
              <a:rPr lang="pt-PT" b="1" dirty="0" smtClean="0"/>
              <a:t>Chave Primária: </a:t>
            </a:r>
            <a:r>
              <a:rPr lang="pt-PT" dirty="0" smtClean="0"/>
              <a:t>Escolhida entre as possíveis chaves candidatas</a:t>
            </a:r>
            <a:r>
              <a:rPr lang="pt-PT" b="1" dirty="0" smtClean="0"/>
              <a:t>, identifica de forma unívoca instancias de uma entidade</a:t>
            </a:r>
            <a:r>
              <a:rPr lang="pt-PT" dirty="0" smtClean="0"/>
              <a:t>. </a:t>
            </a:r>
            <a:endParaRPr lang="pt-PT" dirty="0"/>
          </a:p>
        </p:txBody>
      </p:sp>
      <p:pic>
        <p:nvPicPr>
          <p:cNvPr id="10242" name="Picture 2"/>
          <p:cNvPicPr>
            <a:picLocks noChangeAspect="1" noChangeArrowheads="1"/>
          </p:cNvPicPr>
          <p:nvPr/>
        </p:nvPicPr>
        <p:blipFill>
          <a:blip r:embed="rId2" cstate="print"/>
          <a:srcRect/>
          <a:stretch>
            <a:fillRect/>
          </a:stretch>
        </p:blipFill>
        <p:spPr bwMode="auto">
          <a:xfrm>
            <a:off x="1000100" y="2857496"/>
            <a:ext cx="6929486" cy="34647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pt-PT"/>
          </a:p>
        </p:txBody>
      </p:sp>
      <p:sp>
        <p:nvSpPr>
          <p:cNvPr id="3" name="Segnaposto contenuto 2"/>
          <p:cNvSpPr>
            <a:spLocks noGrp="1"/>
          </p:cNvSpPr>
          <p:nvPr>
            <p:ph sz="quarter" idx="1"/>
          </p:nvPr>
        </p:nvSpPr>
        <p:spPr/>
        <p:txBody>
          <a:bodyPr/>
          <a:lstStyle/>
          <a:p>
            <a:r>
              <a:rPr lang="pt-PT" b="1" dirty="0" smtClean="0"/>
              <a:t>Chave estrangeira (externa): </a:t>
            </a:r>
            <a:r>
              <a:rPr lang="pt-PT" dirty="0" smtClean="0"/>
              <a:t>Subconjunto dos atributos de uma entidade que constituem a chave primária de uma outra entidade. A sua existência denota um relacionamento entre entidades e constitui a base do modelo relacional.</a:t>
            </a:r>
          </a:p>
          <a:p>
            <a:r>
              <a:rPr lang="pt-PT" dirty="0" smtClean="0"/>
              <a:t>É um atributo que definido como chave primária numa entidade é colocado (na implementação) na estrutura da outra, para se poder definir o relacionamento.</a:t>
            </a:r>
            <a:endParaRPr lang="pt-PT"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r>
              <a:rPr lang="pt-PT" dirty="0" smtClean="0"/>
              <a:t>Chave estrangeira - </a:t>
            </a:r>
            <a:r>
              <a:rPr lang="pt-PT" dirty="0" err="1" smtClean="0"/>
              <a:t>Cardinalidade</a:t>
            </a:r>
            <a:endParaRPr lang="pt-PT" dirty="0"/>
          </a:p>
        </p:txBody>
      </p:sp>
      <p:sp>
        <p:nvSpPr>
          <p:cNvPr id="5" name="Segnaposto contenuto 4"/>
          <p:cNvSpPr>
            <a:spLocks noGrp="1"/>
          </p:cNvSpPr>
          <p:nvPr>
            <p:ph sz="quarter" idx="1"/>
          </p:nvPr>
        </p:nvSpPr>
        <p:spPr>
          <a:xfrm>
            <a:off x="457200" y="1600200"/>
            <a:ext cx="8472518" cy="4257692"/>
          </a:xfrm>
        </p:spPr>
        <p:txBody>
          <a:bodyPr>
            <a:normAutofit fontScale="92500" lnSpcReduction="20000"/>
          </a:bodyPr>
          <a:lstStyle/>
          <a:p>
            <a:r>
              <a:rPr lang="pt-PT" dirty="0" smtClean="0"/>
              <a:t>Num relacionamento 1:1 com participação obrigatória de ambas as entidades, é necessária apenas uma tabela, que representa ambas entidades e o relacionamento. Os identificadores de ambas entidades são chaves candidatas</a:t>
            </a:r>
          </a:p>
          <a:p>
            <a:r>
              <a:rPr lang="pt-PT" dirty="0" smtClean="0"/>
              <a:t>Num relacionamento 1:1 com classe de participação obrigatória de apenas uma das entidades, são necessárias duas tabela.</a:t>
            </a:r>
          </a:p>
          <a:p>
            <a:r>
              <a:rPr lang="pt-PT" dirty="0" smtClean="0"/>
              <a:t>A tabela que representa a entidade que tem participação obrigatória no relacionamento receberá a chave estrangeira (chave primária da outra entidade)</a:t>
            </a:r>
          </a:p>
          <a:p>
            <a:endParaRPr lang="pt-PT" dirty="0"/>
          </a:p>
        </p:txBody>
      </p:sp>
      <p:sp>
        <p:nvSpPr>
          <p:cNvPr id="6" name="Rettangolo 5"/>
          <p:cNvSpPr/>
          <p:nvPr/>
        </p:nvSpPr>
        <p:spPr>
          <a:xfrm>
            <a:off x="142844" y="5786454"/>
            <a:ext cx="2500330" cy="785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3200" b="1" dirty="0" smtClean="0"/>
              <a:t>cadeira</a:t>
            </a:r>
            <a:endParaRPr lang="pt-PT" b="1" dirty="0"/>
          </a:p>
        </p:txBody>
      </p:sp>
      <p:sp>
        <p:nvSpPr>
          <p:cNvPr id="7" name="Rettangolo 6"/>
          <p:cNvSpPr/>
          <p:nvPr/>
        </p:nvSpPr>
        <p:spPr>
          <a:xfrm>
            <a:off x="6357950" y="5643578"/>
            <a:ext cx="2428892" cy="857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800" b="1" dirty="0" smtClean="0"/>
              <a:t>professor</a:t>
            </a:r>
            <a:endParaRPr lang="pt-PT" b="1" dirty="0"/>
          </a:p>
        </p:txBody>
      </p:sp>
      <p:sp>
        <p:nvSpPr>
          <p:cNvPr id="8" name="Decisione 7"/>
          <p:cNvSpPr/>
          <p:nvPr/>
        </p:nvSpPr>
        <p:spPr>
          <a:xfrm>
            <a:off x="3214678" y="5715016"/>
            <a:ext cx="2357454" cy="857256"/>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b="1" dirty="0" smtClean="0"/>
              <a:t>lecciona</a:t>
            </a:r>
            <a:endParaRPr lang="pt-PT" b="1" dirty="0"/>
          </a:p>
        </p:txBody>
      </p:sp>
      <p:cxnSp>
        <p:nvCxnSpPr>
          <p:cNvPr id="10" name="Connettore 1 9"/>
          <p:cNvCxnSpPr>
            <a:stCxn id="6" idx="3"/>
            <a:endCxn id="8" idx="1"/>
          </p:cNvCxnSpPr>
          <p:nvPr/>
        </p:nvCxnSpPr>
        <p:spPr>
          <a:xfrm flipV="1">
            <a:off x="2643174" y="6143644"/>
            <a:ext cx="571504" cy="3571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Connettore 1 11"/>
          <p:cNvCxnSpPr>
            <a:stCxn id="8" idx="3"/>
            <a:endCxn id="7" idx="1"/>
          </p:cNvCxnSpPr>
          <p:nvPr/>
        </p:nvCxnSpPr>
        <p:spPr>
          <a:xfrm flipV="1">
            <a:off x="5572132" y="6072206"/>
            <a:ext cx="785818" cy="7143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r>
              <a:rPr lang="pt-PT" dirty="0" smtClean="0"/>
              <a:t>Chave estrangeira - </a:t>
            </a:r>
            <a:r>
              <a:rPr lang="pt-PT" dirty="0" err="1" smtClean="0"/>
              <a:t>Cardinalidade</a:t>
            </a:r>
            <a:endParaRPr lang="pt-PT" dirty="0"/>
          </a:p>
        </p:txBody>
      </p:sp>
      <p:sp>
        <p:nvSpPr>
          <p:cNvPr id="5" name="Segnaposto contenuto 4"/>
          <p:cNvSpPr>
            <a:spLocks noGrp="1"/>
          </p:cNvSpPr>
          <p:nvPr>
            <p:ph sz="quarter" idx="1"/>
          </p:nvPr>
        </p:nvSpPr>
        <p:spPr>
          <a:xfrm>
            <a:off x="457200" y="1600200"/>
            <a:ext cx="8472518" cy="4257692"/>
          </a:xfrm>
        </p:spPr>
        <p:txBody>
          <a:bodyPr>
            <a:normAutofit/>
          </a:bodyPr>
          <a:lstStyle/>
          <a:p>
            <a:r>
              <a:rPr lang="pt-PT" dirty="0" smtClean="0"/>
              <a:t>Num relacionamento 1:1 sem classe de participação obrigatória de nenhuma das entidades, são necessárias três tabelas, duas para representada cada uma das entidades em que a chave primeira é o identificador da respectiva entidade e outra para representar o relacionamento que incluirá os identificadores de ambas as entidades</a:t>
            </a:r>
          </a:p>
          <a:p>
            <a:endParaRPr lang="pt-PT" dirty="0"/>
          </a:p>
        </p:txBody>
      </p:sp>
      <p:sp>
        <p:nvSpPr>
          <p:cNvPr id="6" name="Rettangolo 5"/>
          <p:cNvSpPr/>
          <p:nvPr/>
        </p:nvSpPr>
        <p:spPr>
          <a:xfrm>
            <a:off x="142844" y="5786454"/>
            <a:ext cx="2500330" cy="785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3200" b="1" dirty="0" smtClean="0"/>
              <a:t>cadeira</a:t>
            </a:r>
            <a:endParaRPr lang="pt-PT" b="1" dirty="0"/>
          </a:p>
        </p:txBody>
      </p:sp>
      <p:sp>
        <p:nvSpPr>
          <p:cNvPr id="7" name="Rettangolo 6"/>
          <p:cNvSpPr/>
          <p:nvPr/>
        </p:nvSpPr>
        <p:spPr>
          <a:xfrm>
            <a:off x="6357950" y="5643578"/>
            <a:ext cx="2428892" cy="857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800" b="1" dirty="0" smtClean="0"/>
              <a:t>professor</a:t>
            </a:r>
            <a:endParaRPr lang="pt-PT" b="1" dirty="0"/>
          </a:p>
        </p:txBody>
      </p:sp>
      <p:sp>
        <p:nvSpPr>
          <p:cNvPr id="8" name="Decisione 7"/>
          <p:cNvSpPr/>
          <p:nvPr/>
        </p:nvSpPr>
        <p:spPr>
          <a:xfrm>
            <a:off x="3214678" y="5715016"/>
            <a:ext cx="2357454" cy="857256"/>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b="1" dirty="0" smtClean="0"/>
              <a:t>lecciona</a:t>
            </a:r>
            <a:endParaRPr lang="pt-PT" b="1" dirty="0"/>
          </a:p>
        </p:txBody>
      </p:sp>
      <p:cxnSp>
        <p:nvCxnSpPr>
          <p:cNvPr id="10" name="Connettore 1 9"/>
          <p:cNvCxnSpPr>
            <a:stCxn id="6" idx="3"/>
            <a:endCxn id="8" idx="1"/>
          </p:cNvCxnSpPr>
          <p:nvPr/>
        </p:nvCxnSpPr>
        <p:spPr>
          <a:xfrm flipV="1">
            <a:off x="2643174" y="6143644"/>
            <a:ext cx="571504" cy="3571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Connettore 1 11"/>
          <p:cNvCxnSpPr>
            <a:stCxn id="8" idx="3"/>
            <a:endCxn id="7" idx="1"/>
          </p:cNvCxnSpPr>
          <p:nvPr/>
        </p:nvCxnSpPr>
        <p:spPr>
          <a:xfrm flipV="1">
            <a:off x="5572132" y="6072206"/>
            <a:ext cx="785818" cy="7143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r>
              <a:rPr lang="pt-PT" dirty="0" smtClean="0"/>
              <a:t>Chave estrangeira - </a:t>
            </a:r>
            <a:r>
              <a:rPr lang="pt-PT" dirty="0" err="1" smtClean="0"/>
              <a:t>Cardinalidade</a:t>
            </a:r>
            <a:endParaRPr lang="pt-PT" dirty="0"/>
          </a:p>
        </p:txBody>
      </p:sp>
      <p:sp>
        <p:nvSpPr>
          <p:cNvPr id="5" name="Segnaposto contenuto 4"/>
          <p:cNvSpPr>
            <a:spLocks noGrp="1"/>
          </p:cNvSpPr>
          <p:nvPr>
            <p:ph sz="quarter" idx="1"/>
          </p:nvPr>
        </p:nvSpPr>
        <p:spPr>
          <a:xfrm>
            <a:off x="457200" y="1600200"/>
            <a:ext cx="8472518" cy="4257692"/>
          </a:xfrm>
        </p:spPr>
        <p:txBody>
          <a:bodyPr>
            <a:normAutofit/>
          </a:bodyPr>
          <a:lstStyle/>
          <a:p>
            <a:r>
              <a:rPr lang="pt-PT" dirty="0" smtClean="0"/>
              <a:t>Num relacionamento 1: N com classe de participação obrigatória da entidade do lado N, são necessárias duas tabelas, cada uma representado uma das entidade em que a chave primária é o identificador da respectiva entidade. Para além disso a tabela que representa a entidade do lado N representará também o relacionamento, incluindo assim como chave estrangeira o identificador da outra entidade.</a:t>
            </a:r>
            <a:endParaRPr lang="pt-PT" dirty="0"/>
          </a:p>
        </p:txBody>
      </p:sp>
      <p:sp>
        <p:nvSpPr>
          <p:cNvPr id="6" name="Rettangolo 5"/>
          <p:cNvSpPr/>
          <p:nvPr/>
        </p:nvSpPr>
        <p:spPr>
          <a:xfrm>
            <a:off x="142844" y="5786454"/>
            <a:ext cx="2500330" cy="785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3200" b="1" dirty="0" smtClean="0"/>
              <a:t>cadeira</a:t>
            </a:r>
            <a:endParaRPr lang="pt-PT" b="1" dirty="0"/>
          </a:p>
        </p:txBody>
      </p:sp>
      <p:sp>
        <p:nvSpPr>
          <p:cNvPr id="7" name="Rettangolo 6"/>
          <p:cNvSpPr/>
          <p:nvPr/>
        </p:nvSpPr>
        <p:spPr>
          <a:xfrm>
            <a:off x="6357950" y="5643578"/>
            <a:ext cx="2428892" cy="857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800" b="1" dirty="0" smtClean="0"/>
              <a:t>professor</a:t>
            </a:r>
            <a:endParaRPr lang="pt-PT" b="1" dirty="0"/>
          </a:p>
        </p:txBody>
      </p:sp>
      <p:sp>
        <p:nvSpPr>
          <p:cNvPr id="8" name="Decisione 7"/>
          <p:cNvSpPr/>
          <p:nvPr/>
        </p:nvSpPr>
        <p:spPr>
          <a:xfrm>
            <a:off x="3214678" y="5715016"/>
            <a:ext cx="2357454" cy="857256"/>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b="1" dirty="0" smtClean="0"/>
              <a:t>lecciona</a:t>
            </a:r>
            <a:endParaRPr lang="pt-PT" b="1" dirty="0"/>
          </a:p>
        </p:txBody>
      </p:sp>
      <p:cxnSp>
        <p:nvCxnSpPr>
          <p:cNvPr id="10" name="Connettore 1 9"/>
          <p:cNvCxnSpPr>
            <a:stCxn id="6" idx="3"/>
            <a:endCxn id="8" idx="1"/>
          </p:cNvCxnSpPr>
          <p:nvPr/>
        </p:nvCxnSpPr>
        <p:spPr>
          <a:xfrm flipV="1">
            <a:off x="2643174" y="6143644"/>
            <a:ext cx="571504" cy="3571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Connettore 1 11"/>
          <p:cNvCxnSpPr>
            <a:stCxn id="8" idx="3"/>
            <a:endCxn id="7" idx="1"/>
          </p:cNvCxnSpPr>
          <p:nvPr/>
        </p:nvCxnSpPr>
        <p:spPr>
          <a:xfrm flipV="1">
            <a:off x="5572132" y="6072206"/>
            <a:ext cx="785818" cy="7143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r>
              <a:rPr lang="pt-PT" dirty="0" smtClean="0"/>
              <a:t>Chave estrangeira - </a:t>
            </a:r>
            <a:r>
              <a:rPr lang="pt-PT" dirty="0" err="1" smtClean="0"/>
              <a:t>Cardinalidade</a:t>
            </a:r>
            <a:endParaRPr lang="pt-PT" dirty="0"/>
          </a:p>
        </p:txBody>
      </p:sp>
      <p:sp>
        <p:nvSpPr>
          <p:cNvPr id="5" name="Segnaposto contenuto 4"/>
          <p:cNvSpPr>
            <a:spLocks noGrp="1"/>
          </p:cNvSpPr>
          <p:nvPr>
            <p:ph sz="quarter" idx="1"/>
          </p:nvPr>
        </p:nvSpPr>
        <p:spPr>
          <a:xfrm>
            <a:off x="457200" y="1600200"/>
            <a:ext cx="8472518" cy="4257692"/>
          </a:xfrm>
        </p:spPr>
        <p:txBody>
          <a:bodyPr>
            <a:normAutofit/>
          </a:bodyPr>
          <a:lstStyle/>
          <a:p>
            <a:r>
              <a:rPr lang="pt-PT" dirty="0" smtClean="0"/>
              <a:t>Num relacionamento M: N são necessárias três tabelas, duas para representada cada uma das entidades em que a chave primeira é o identificador da respectiva entidade e outra para representar o relacionamento que incluirá os identificadores de ambas as entidades</a:t>
            </a:r>
            <a:endParaRPr lang="pt-PT" dirty="0"/>
          </a:p>
        </p:txBody>
      </p:sp>
      <p:sp>
        <p:nvSpPr>
          <p:cNvPr id="6" name="Rettangolo 5"/>
          <p:cNvSpPr/>
          <p:nvPr/>
        </p:nvSpPr>
        <p:spPr>
          <a:xfrm>
            <a:off x="142844" y="5786454"/>
            <a:ext cx="2500330" cy="785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3200" b="1" dirty="0" smtClean="0"/>
              <a:t>cadeira</a:t>
            </a:r>
            <a:endParaRPr lang="pt-PT" b="1" dirty="0"/>
          </a:p>
        </p:txBody>
      </p:sp>
      <p:sp>
        <p:nvSpPr>
          <p:cNvPr id="7" name="Rettangolo 6"/>
          <p:cNvSpPr/>
          <p:nvPr/>
        </p:nvSpPr>
        <p:spPr>
          <a:xfrm>
            <a:off x="6357950" y="5643578"/>
            <a:ext cx="2428892" cy="857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800" b="1" dirty="0" smtClean="0"/>
              <a:t>professor</a:t>
            </a:r>
            <a:endParaRPr lang="pt-PT" b="1" dirty="0"/>
          </a:p>
        </p:txBody>
      </p:sp>
      <p:sp>
        <p:nvSpPr>
          <p:cNvPr id="8" name="Decisione 7"/>
          <p:cNvSpPr/>
          <p:nvPr/>
        </p:nvSpPr>
        <p:spPr>
          <a:xfrm>
            <a:off x="3214678" y="5715016"/>
            <a:ext cx="2357454" cy="857256"/>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b="1" dirty="0" smtClean="0"/>
              <a:t>lecciona</a:t>
            </a:r>
            <a:endParaRPr lang="pt-PT" b="1" dirty="0"/>
          </a:p>
        </p:txBody>
      </p:sp>
      <p:cxnSp>
        <p:nvCxnSpPr>
          <p:cNvPr id="10" name="Connettore 1 9"/>
          <p:cNvCxnSpPr>
            <a:stCxn id="6" idx="3"/>
            <a:endCxn id="8" idx="1"/>
          </p:cNvCxnSpPr>
          <p:nvPr/>
        </p:nvCxnSpPr>
        <p:spPr>
          <a:xfrm flipV="1">
            <a:off x="2643174" y="6143644"/>
            <a:ext cx="571504" cy="3571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Connettore 1 11"/>
          <p:cNvCxnSpPr>
            <a:stCxn id="8" idx="3"/>
            <a:endCxn id="7" idx="1"/>
          </p:cNvCxnSpPr>
          <p:nvPr/>
        </p:nvCxnSpPr>
        <p:spPr>
          <a:xfrm flipV="1">
            <a:off x="5572132" y="6072206"/>
            <a:ext cx="785818" cy="7143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testo 4"/>
          <p:cNvSpPr>
            <a:spLocks noGrp="1"/>
          </p:cNvSpPr>
          <p:nvPr>
            <p:ph type="body" idx="1"/>
          </p:nvPr>
        </p:nvSpPr>
        <p:spPr/>
        <p:txBody>
          <a:bodyPr/>
          <a:lstStyle/>
          <a:p>
            <a:endParaRPr lang="pt-PT"/>
          </a:p>
        </p:txBody>
      </p:sp>
      <p:sp>
        <p:nvSpPr>
          <p:cNvPr id="4" name="Titolo 3"/>
          <p:cNvSpPr>
            <a:spLocks noGrp="1"/>
          </p:cNvSpPr>
          <p:nvPr>
            <p:ph type="title"/>
          </p:nvPr>
        </p:nvSpPr>
        <p:spPr/>
        <p:txBody>
          <a:bodyPr/>
          <a:lstStyle/>
          <a:p>
            <a:r>
              <a:rPr lang="pt-PT" dirty="0" smtClean="0"/>
              <a:t>Entidades Fracas</a:t>
            </a:r>
            <a:endParaRPr lang="pt-PT"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endParaRPr lang="pt-PT"/>
          </a:p>
        </p:txBody>
      </p:sp>
      <p:sp>
        <p:nvSpPr>
          <p:cNvPr id="5" name="Segnaposto contenuto 4"/>
          <p:cNvSpPr>
            <a:spLocks noGrp="1"/>
          </p:cNvSpPr>
          <p:nvPr>
            <p:ph sz="quarter" idx="1"/>
          </p:nvPr>
        </p:nvSpPr>
        <p:spPr/>
        <p:txBody>
          <a:bodyPr>
            <a:normAutofit/>
          </a:bodyPr>
          <a:lstStyle/>
          <a:p>
            <a:r>
              <a:rPr lang="pt-PT" dirty="0" smtClean="0"/>
              <a:t>Um conjunto de entidades pode não ter atributos suficientes para formar uma chave primária. São os conjuntos de entidades fracas.</a:t>
            </a:r>
          </a:p>
          <a:p>
            <a:r>
              <a:rPr lang="pt-PT" dirty="0" smtClean="0"/>
              <a:t> Um conjunto de entidades que possui uma chave primária é dito forte.</a:t>
            </a:r>
          </a:p>
          <a:p>
            <a:endParaRPr lang="pt-PT" dirty="0"/>
          </a:p>
        </p:txBody>
      </p:sp>
      <p:pic>
        <p:nvPicPr>
          <p:cNvPr id="11266" name="Picture 2"/>
          <p:cNvPicPr>
            <a:picLocks noChangeAspect="1" noChangeArrowheads="1"/>
          </p:cNvPicPr>
          <p:nvPr/>
        </p:nvPicPr>
        <p:blipFill>
          <a:blip r:embed="rId2" cstate="print"/>
          <a:srcRect/>
          <a:stretch>
            <a:fillRect/>
          </a:stretch>
        </p:blipFill>
        <p:spPr bwMode="auto">
          <a:xfrm>
            <a:off x="477222" y="4099467"/>
            <a:ext cx="8238182" cy="240136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r>
              <a:rPr lang="pt-PT" b="1" dirty="0" smtClean="0"/>
              <a:t>Relacionamento</a:t>
            </a:r>
            <a:endParaRPr lang="pt-PT" b="1" dirty="0"/>
          </a:p>
        </p:txBody>
      </p:sp>
      <p:sp>
        <p:nvSpPr>
          <p:cNvPr id="5" name="Segnaposto contenuto 4"/>
          <p:cNvSpPr>
            <a:spLocks noGrp="1"/>
          </p:cNvSpPr>
          <p:nvPr>
            <p:ph sz="quarter" idx="1"/>
          </p:nvPr>
        </p:nvSpPr>
        <p:spPr/>
        <p:txBody>
          <a:bodyPr>
            <a:normAutofit/>
          </a:bodyPr>
          <a:lstStyle/>
          <a:p>
            <a:r>
              <a:rPr lang="pt-BR" dirty="0"/>
              <a:t>Um relacionamento é</a:t>
            </a:r>
            <a:r>
              <a:rPr lang="pt-BR" dirty="0" smtClean="0"/>
              <a:t> </a:t>
            </a:r>
            <a:r>
              <a:rPr lang="pt-BR" dirty="0"/>
              <a:t>uma </a:t>
            </a:r>
            <a:r>
              <a:rPr lang="pt-BR" dirty="0" smtClean="0"/>
              <a:t>associação </a:t>
            </a:r>
            <a:r>
              <a:rPr lang="pt-BR" dirty="0"/>
              <a:t>entre duas ou mais entidades distintas (ou </a:t>
            </a:r>
            <a:r>
              <a:rPr lang="pt-BR" dirty="0" smtClean="0"/>
              <a:t>instâncias </a:t>
            </a:r>
            <a:r>
              <a:rPr lang="pt-BR" dirty="0"/>
              <a:t>da entidade), com um determinado significado</a:t>
            </a:r>
            <a:r>
              <a:rPr lang="pt-BR" dirty="0" smtClean="0"/>
              <a:t>.</a:t>
            </a:r>
          </a:p>
          <a:p>
            <a:endParaRPr lang="pt-BR" dirty="0"/>
          </a:p>
          <a:p>
            <a:pPr lvl="1"/>
            <a:r>
              <a:rPr lang="pt-BR" dirty="0" smtClean="0"/>
              <a:t>O funcionário Jo</a:t>
            </a:r>
            <a:r>
              <a:rPr lang="pt-BR" dirty="0"/>
              <a:t>ã</a:t>
            </a:r>
            <a:r>
              <a:rPr lang="pt-BR" dirty="0" smtClean="0"/>
              <a:t>o </a:t>
            </a:r>
            <a:r>
              <a:rPr lang="pt-BR" dirty="0">
                <a:solidFill>
                  <a:srgbClr val="FF0000"/>
                </a:solidFill>
              </a:rPr>
              <a:t>Trabalha</a:t>
            </a:r>
            <a:r>
              <a:rPr lang="pt-BR" dirty="0"/>
              <a:t> </a:t>
            </a:r>
            <a:r>
              <a:rPr lang="pt-BR" dirty="0" smtClean="0"/>
              <a:t>no Departamento x</a:t>
            </a:r>
          </a:p>
          <a:p>
            <a:pPr lvl="1"/>
            <a:r>
              <a:rPr lang="pt-BR" dirty="0"/>
              <a:t>Um tipo de relacionamento R entre n tipos de entidades e1, e2, . . . , en define um conjunto de </a:t>
            </a:r>
            <a:r>
              <a:rPr lang="pt-BR" dirty="0" smtClean="0"/>
              <a:t>associações </a:t>
            </a:r>
            <a:r>
              <a:rPr lang="pt-BR" dirty="0"/>
              <a:t>entre entidades desse tipo.</a:t>
            </a:r>
            <a:endParaRPr lang="pt-PT" dirty="0"/>
          </a:p>
        </p:txBody>
      </p:sp>
      <p:pic>
        <p:nvPicPr>
          <p:cNvPr id="2" name="Immagine 1"/>
          <p:cNvPicPr>
            <a:picLocks noChangeAspect="1"/>
          </p:cNvPicPr>
          <p:nvPr/>
        </p:nvPicPr>
        <p:blipFill rotWithShape="1">
          <a:blip r:embed="rId2"/>
          <a:srcRect l="33463" t="58820" r="27163" b="24800"/>
          <a:stretch/>
        </p:blipFill>
        <p:spPr>
          <a:xfrm>
            <a:off x="1835696" y="5439598"/>
            <a:ext cx="5049248" cy="1312804"/>
          </a:xfrm>
          <a:prstGeom prst="rect">
            <a:avLst/>
          </a:prstGeo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endParaRPr lang="pt-PT"/>
          </a:p>
        </p:txBody>
      </p:sp>
      <p:sp>
        <p:nvSpPr>
          <p:cNvPr id="5" name="Segnaposto contenuto 4"/>
          <p:cNvSpPr>
            <a:spLocks noGrp="1"/>
          </p:cNvSpPr>
          <p:nvPr>
            <p:ph sz="quarter" idx="1"/>
          </p:nvPr>
        </p:nvSpPr>
        <p:spPr/>
        <p:txBody>
          <a:bodyPr>
            <a:normAutofit/>
          </a:bodyPr>
          <a:lstStyle/>
          <a:p>
            <a:r>
              <a:rPr lang="pt-PT" dirty="0" smtClean="0"/>
              <a:t>A chave primária de um conjunto de entidades fracas é composto pela chave primárias do conjunto de entidades fortes ao qual a existência do primeiro está associada mais o identificador do conjunto de entidades fraca.</a:t>
            </a:r>
          </a:p>
          <a:p>
            <a:r>
              <a:rPr lang="pt-PT" dirty="0" smtClean="0"/>
              <a:t> O relacionamento que associa o conjunto de entidades fracas a seu proprietário é o relacionamento identificador.</a:t>
            </a:r>
            <a:endParaRPr lang="pt-PT"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pt-PT"/>
          </a:p>
        </p:txBody>
      </p:sp>
      <p:sp>
        <p:nvSpPr>
          <p:cNvPr id="3" name="Segnaposto contenuto 2"/>
          <p:cNvSpPr>
            <a:spLocks noGrp="1"/>
          </p:cNvSpPr>
          <p:nvPr>
            <p:ph sz="quarter" idx="1"/>
          </p:nvPr>
        </p:nvSpPr>
        <p:spPr>
          <a:xfrm>
            <a:off x="612648" y="1500174"/>
            <a:ext cx="8153400" cy="4595826"/>
          </a:xfrm>
        </p:spPr>
        <p:txBody>
          <a:bodyPr>
            <a:normAutofit fontScale="77500" lnSpcReduction="20000"/>
          </a:bodyPr>
          <a:lstStyle/>
          <a:p>
            <a:r>
              <a:rPr lang="pt-PT" dirty="0" smtClean="0"/>
              <a:t>Uma entidade fraca sempre possui uma restrição de participação total(dependência de existência) com relação a seu relacionamento identificador, porque uma entidade fraca não pode ser identificada sem uma entidade proprietária</a:t>
            </a:r>
          </a:p>
          <a:p>
            <a:endParaRPr lang="pt-PT" dirty="0" smtClean="0"/>
          </a:p>
          <a:p>
            <a:r>
              <a:rPr lang="pt-PT" dirty="0" smtClean="0"/>
              <a:t>Ao contrário, tipos de entidades regulares que efectivamente possuem um atributo chave são às vezes chamados </a:t>
            </a:r>
            <a:r>
              <a:rPr lang="pt-PT" b="1" dirty="0" smtClean="0"/>
              <a:t>tipos de entidade fortes. </a:t>
            </a:r>
          </a:p>
          <a:p>
            <a:r>
              <a:rPr lang="pt-PT" dirty="0" smtClean="0"/>
              <a:t>As entidades fracas precisam estar relacionadas com uma entidade pertencente ao </a:t>
            </a:r>
            <a:r>
              <a:rPr lang="pt-PT" b="1" dirty="0" smtClean="0"/>
              <a:t>tipo de entidade proprietária ou identificadora. </a:t>
            </a:r>
          </a:p>
          <a:p>
            <a:r>
              <a:rPr lang="pt-PT" dirty="0" smtClean="0"/>
              <a:t>O relacionamento entre ambas é chamado de relacionamento identificador.</a:t>
            </a:r>
            <a:endParaRPr lang="pt-PT"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p:cNvSpPr>
            <a:spLocks noGrp="1"/>
          </p:cNvSpPr>
          <p:nvPr>
            <p:ph sz="quarter" idx="1"/>
          </p:nvPr>
        </p:nvSpPr>
        <p:spPr>
          <a:xfrm>
            <a:off x="612648" y="928670"/>
            <a:ext cx="8153400" cy="5167330"/>
          </a:xfrm>
        </p:spPr>
        <p:txBody>
          <a:bodyPr>
            <a:normAutofit lnSpcReduction="10000"/>
          </a:bodyPr>
          <a:lstStyle/>
          <a:p>
            <a:r>
              <a:rPr lang="pt-PT" dirty="0" smtClean="0"/>
              <a:t>Uma entidade fraca possui normalmente uma chave parcial, que é o conjunto de atributos que identificam de forma única cada instância da entidade fraca face à mesma entidade identificadora.</a:t>
            </a:r>
          </a:p>
          <a:p>
            <a:pPr>
              <a:buNone/>
            </a:pPr>
            <a:r>
              <a:rPr lang="pt-PT" b="1" dirty="0" smtClean="0"/>
              <a:t>Exemplo</a:t>
            </a:r>
            <a:endParaRPr lang="pt-PT" dirty="0" smtClean="0"/>
          </a:p>
          <a:p>
            <a:pPr lvl="1"/>
            <a:r>
              <a:rPr lang="pt-PT" dirty="0" smtClean="0"/>
              <a:t>Entidade fraca: Dependente</a:t>
            </a:r>
          </a:p>
          <a:p>
            <a:pPr lvl="1"/>
            <a:r>
              <a:rPr lang="pt-PT" dirty="0" smtClean="0"/>
              <a:t>Entidade identificadora: Funcionário</a:t>
            </a:r>
          </a:p>
          <a:p>
            <a:pPr lvl="1"/>
            <a:r>
              <a:rPr lang="pt-PT" dirty="0" smtClean="0"/>
              <a:t>Relacionamento identificador: </a:t>
            </a:r>
            <a:r>
              <a:rPr lang="pt-PT" dirty="0" err="1" smtClean="0"/>
              <a:t>Depende_de</a:t>
            </a:r>
            <a:endParaRPr lang="pt-PT" dirty="0" smtClean="0"/>
          </a:p>
          <a:p>
            <a:pPr lvl="1"/>
            <a:endParaRPr lang="pt-PT" dirty="0" smtClean="0"/>
          </a:p>
          <a:p>
            <a:pPr>
              <a:buNone/>
            </a:pPr>
            <a:r>
              <a:rPr lang="pt-PT" sz="2600" i="1" dirty="0" smtClean="0"/>
              <a:t>dependente (</a:t>
            </a:r>
            <a:r>
              <a:rPr lang="pt-PT" sz="2600" i="1" u="sng" dirty="0" smtClean="0"/>
              <a:t>nome</a:t>
            </a:r>
            <a:r>
              <a:rPr lang="pt-PT" sz="2600" i="1" dirty="0" smtClean="0"/>
              <a:t>, sexo, </a:t>
            </a:r>
            <a:r>
              <a:rPr lang="pt-PT" sz="2600" i="1" dirty="0" err="1" smtClean="0"/>
              <a:t>data_nascimento</a:t>
            </a:r>
            <a:r>
              <a:rPr lang="pt-PT" sz="2600" i="1" dirty="0" smtClean="0"/>
              <a:t>, </a:t>
            </a:r>
            <a:r>
              <a:rPr lang="pt-PT" sz="2600" i="1" dirty="0" err="1" smtClean="0"/>
              <a:t>grau_parentesco</a:t>
            </a:r>
            <a:r>
              <a:rPr lang="pt-PT" sz="2600" i="1" dirty="0" smtClean="0"/>
              <a:t>)</a:t>
            </a:r>
            <a:endParaRPr lang="pt-PT" i="1" dirty="0" smtClean="0"/>
          </a:p>
          <a:p>
            <a:pPr lvl="1">
              <a:buNone/>
            </a:pPr>
            <a:endParaRPr lang="pt-PT" dirty="0" smtClean="0"/>
          </a:p>
          <a:p>
            <a:pPr>
              <a:buNone/>
            </a:pPr>
            <a:endParaRPr lang="pt-PT"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PT" b="1" dirty="0" smtClean="0"/>
              <a:t>Diagramas ER – Resumo</a:t>
            </a:r>
            <a:r>
              <a:rPr lang="pt-PT" dirty="0" smtClean="0"/>
              <a:t/>
            </a:r>
            <a:br>
              <a:rPr lang="pt-PT" dirty="0" smtClean="0"/>
            </a:br>
            <a:endParaRPr lang="pt-PT" dirty="0"/>
          </a:p>
        </p:txBody>
      </p:sp>
      <p:pic>
        <p:nvPicPr>
          <p:cNvPr id="4" name="Marcador de Posição de Conteúdo 3"/>
          <p:cNvPicPr>
            <a:picLocks noGrp="1"/>
          </p:cNvPicPr>
          <p:nvPr>
            <p:ph sz="quarter" idx="1"/>
          </p:nvPr>
        </p:nvPicPr>
        <p:blipFill>
          <a:blip r:embed="rId2" cstate="print"/>
          <a:srcRect/>
          <a:stretch>
            <a:fillRect/>
          </a:stretch>
        </p:blipFill>
        <p:spPr bwMode="auto">
          <a:xfrm>
            <a:off x="1785918" y="1500174"/>
            <a:ext cx="5117843" cy="4643470"/>
          </a:xfrm>
          <a:prstGeom prst="rect">
            <a:avLst/>
          </a:prstGeom>
          <a:noFill/>
          <a:ln w="9525">
            <a:noFill/>
            <a:miter lim="800000"/>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PT" b="1" dirty="0" smtClean="0"/>
              <a:t>Diagramas ER – Resumo</a:t>
            </a:r>
            <a:r>
              <a:rPr lang="pt-PT" dirty="0" smtClean="0"/>
              <a:t/>
            </a:r>
            <a:br>
              <a:rPr lang="pt-PT" dirty="0" smtClean="0"/>
            </a:br>
            <a:endParaRPr lang="pt-PT" dirty="0"/>
          </a:p>
        </p:txBody>
      </p:sp>
      <p:pic>
        <p:nvPicPr>
          <p:cNvPr id="6" name="Imagem 5"/>
          <p:cNvPicPr/>
          <p:nvPr/>
        </p:nvPicPr>
        <p:blipFill>
          <a:blip r:embed="rId2" cstate="print"/>
          <a:srcRect/>
          <a:stretch>
            <a:fillRect/>
          </a:stretch>
        </p:blipFill>
        <p:spPr bwMode="auto">
          <a:xfrm>
            <a:off x="571472" y="1571612"/>
            <a:ext cx="7572428" cy="4714908"/>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PT" sz="3600" b="1" dirty="0" smtClean="0"/>
              <a:t>Exemplo – Base de Dados de Uma empresa</a:t>
            </a:r>
            <a:r>
              <a:rPr lang="pt-PT" dirty="0" smtClean="0"/>
              <a:t/>
            </a:r>
            <a:br>
              <a:rPr lang="pt-PT" dirty="0" smtClean="0"/>
            </a:br>
            <a:endParaRPr lang="pt-PT" dirty="0"/>
          </a:p>
        </p:txBody>
      </p:sp>
      <p:pic>
        <p:nvPicPr>
          <p:cNvPr id="4" name="Imagem 3"/>
          <p:cNvPicPr/>
          <p:nvPr/>
        </p:nvPicPr>
        <p:blipFill>
          <a:blip r:embed="rId2" cstate="print"/>
          <a:srcRect/>
          <a:stretch>
            <a:fillRect/>
          </a:stretch>
        </p:blipFill>
        <p:spPr bwMode="auto">
          <a:xfrm>
            <a:off x="500034" y="1285860"/>
            <a:ext cx="8286776" cy="5357850"/>
          </a:xfrm>
          <a:prstGeom prst="rect">
            <a:avLst/>
          </a:prstGeom>
          <a:noFill/>
          <a:ln w="9525">
            <a:no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Posição do Texto 4"/>
          <p:cNvSpPr>
            <a:spLocks noGrp="1"/>
          </p:cNvSpPr>
          <p:nvPr>
            <p:ph type="body" idx="1"/>
          </p:nvPr>
        </p:nvSpPr>
        <p:spPr/>
        <p:txBody>
          <a:bodyPr/>
          <a:lstStyle/>
          <a:p>
            <a:r>
              <a:rPr lang="pt-PT" dirty="0" smtClean="0"/>
              <a:t> </a:t>
            </a:r>
          </a:p>
          <a:p>
            <a:r>
              <a:rPr lang="pt-PT" sz="6000" b="1" dirty="0" smtClean="0"/>
              <a:t>Exercícios</a:t>
            </a:r>
            <a:endParaRPr lang="pt-PT" sz="6000" dirty="0" smtClean="0"/>
          </a:p>
          <a:p>
            <a:endParaRPr lang="pt-PT" dirty="0"/>
          </a:p>
        </p:txBody>
      </p:sp>
      <p:sp>
        <p:nvSpPr>
          <p:cNvPr id="4" name="Título 3"/>
          <p:cNvSpPr>
            <a:spLocks noGrp="1"/>
          </p:cNvSpPr>
          <p:nvPr>
            <p:ph type="title"/>
          </p:nvPr>
        </p:nvSpPr>
        <p:spPr/>
        <p:txBody>
          <a:bodyPr/>
          <a:lstStyle/>
          <a:p>
            <a:r>
              <a:rPr lang="pt-PT" dirty="0" smtClean="0"/>
              <a:t>FIM</a:t>
            </a:r>
            <a:endParaRPr lang="pt-PT"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pt-PT" dirty="0" smtClean="0"/>
              <a:t>Exercícios</a:t>
            </a:r>
            <a:endParaRPr lang="pt-PT" dirty="0"/>
          </a:p>
        </p:txBody>
      </p:sp>
      <p:sp>
        <p:nvSpPr>
          <p:cNvPr id="5" name="Marcador de Posição de Conteúdo 4"/>
          <p:cNvSpPr>
            <a:spLocks noGrp="1"/>
          </p:cNvSpPr>
          <p:nvPr>
            <p:ph sz="quarter" idx="1"/>
          </p:nvPr>
        </p:nvSpPr>
        <p:spPr/>
        <p:txBody>
          <a:bodyPr/>
          <a:lstStyle/>
          <a:p>
            <a:r>
              <a:rPr lang="pt-PT" dirty="0" smtClean="0"/>
              <a:t>Para cada uma das situações abaixo, construa um diagrama de entidades e relações que descreva a informação, e proponha um conjunto de tabelas correspondente ao diagrama.</a:t>
            </a:r>
          </a:p>
          <a:p>
            <a:endParaRPr lang="pt-PT"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PT"/>
          </a:p>
        </p:txBody>
      </p:sp>
      <p:sp>
        <p:nvSpPr>
          <p:cNvPr id="3" name="Marcador de Posição de Conteúdo 2"/>
          <p:cNvSpPr>
            <a:spLocks noGrp="1"/>
          </p:cNvSpPr>
          <p:nvPr>
            <p:ph sz="quarter" idx="1"/>
          </p:nvPr>
        </p:nvSpPr>
        <p:spPr/>
        <p:txBody>
          <a:bodyPr>
            <a:normAutofit fontScale="92500" lnSpcReduction="20000"/>
          </a:bodyPr>
          <a:lstStyle/>
          <a:p>
            <a:r>
              <a:rPr lang="pt-PT" b="1" dirty="0" smtClean="0"/>
              <a:t>Situação 1</a:t>
            </a:r>
            <a:endParaRPr lang="pt-PT" dirty="0" smtClean="0"/>
          </a:p>
          <a:p>
            <a:pPr>
              <a:buNone/>
            </a:pPr>
            <a:r>
              <a:rPr lang="pt-PT" dirty="0" smtClean="0"/>
              <a:t>Uma transportadora aérea pretende implementar uma base de dados com a seguinte informação:</a:t>
            </a:r>
          </a:p>
          <a:p>
            <a:pPr lvl="0">
              <a:buNone/>
            </a:pPr>
            <a:r>
              <a:rPr lang="pt-PT" dirty="0" smtClean="0"/>
              <a:t>A transportadora tem vários aviões. Cada avião tem, para além da matrícula, um nome, a marca do avião, o número de lugares, e indicação da sua autonomia.</a:t>
            </a:r>
          </a:p>
          <a:p>
            <a:pPr lvl="0">
              <a:buNone/>
            </a:pPr>
            <a:r>
              <a:rPr lang="pt-PT" dirty="0" smtClean="0"/>
              <a:t>Na transportadora trabalham vários pilotos.</a:t>
            </a:r>
          </a:p>
          <a:p>
            <a:pPr lvl="0">
              <a:buNone/>
            </a:pPr>
            <a:r>
              <a:rPr lang="pt-PT" dirty="0" smtClean="0"/>
              <a:t>Cada avião faz vários voos. Cada voo deve ter, pelo menos, a indicação da data e hora em que se efectua, dos locais de partida e de destino.</a:t>
            </a:r>
          </a:p>
          <a:p>
            <a:pPr lvl="0">
              <a:buNone/>
            </a:pPr>
            <a:r>
              <a:rPr lang="pt-PT" dirty="0" smtClean="0"/>
              <a:t>Cada voo de um dado avião é pilotado por um piloto.</a:t>
            </a:r>
          </a:p>
          <a:p>
            <a:pPr>
              <a:buNone/>
            </a:pPr>
            <a:endParaRPr lang="pt-PT"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PT"/>
          </a:p>
        </p:txBody>
      </p:sp>
      <p:sp>
        <p:nvSpPr>
          <p:cNvPr id="3" name="Marcador de Posição de Conteúdo 2"/>
          <p:cNvSpPr>
            <a:spLocks noGrp="1"/>
          </p:cNvSpPr>
          <p:nvPr>
            <p:ph sz="quarter" idx="1"/>
          </p:nvPr>
        </p:nvSpPr>
        <p:spPr/>
        <p:txBody>
          <a:bodyPr>
            <a:normAutofit/>
          </a:bodyPr>
          <a:lstStyle/>
          <a:p>
            <a:pPr marL="0" indent="0" algn="ctr">
              <a:buNone/>
            </a:pPr>
            <a:endParaRPr lang="pt-PT" sz="4800" dirty="0" smtClean="0"/>
          </a:p>
          <a:p>
            <a:pPr marL="0" indent="0" algn="ctr">
              <a:buNone/>
            </a:pPr>
            <a:endParaRPr lang="pt-PT" sz="4800" dirty="0" smtClean="0"/>
          </a:p>
          <a:p>
            <a:pPr marL="0" indent="0" algn="ctr">
              <a:buNone/>
            </a:pPr>
            <a:r>
              <a:rPr lang="pt-PT" sz="4800" dirty="0" smtClean="0"/>
              <a:t>Fim da sessão</a:t>
            </a:r>
          </a:p>
          <a:p>
            <a:pPr marL="0" indent="0" algn="ctr">
              <a:buNone/>
            </a:pPr>
            <a:endParaRPr lang="pt-PT" sz="4800" dirty="0" smtClean="0"/>
          </a:p>
          <a:p>
            <a:pPr marL="0" indent="0" algn="ctr">
              <a:buNone/>
            </a:pPr>
            <a:r>
              <a:rPr lang="pt-PT" sz="4800" dirty="0" smtClean="0"/>
              <a:t>Obrigado</a:t>
            </a:r>
            <a:endParaRPr lang="pt-PT" sz="4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iterate type="lt">
                                    <p:tmAbs val="0"/>
                                  </p:iterate>
                                  <p:childTnLst>
                                    <p:set>
                                      <p:cBhvr>
                                        <p:cTn id="6" dur="1" fill="hold">
                                          <p:stCondLst>
                                            <p:cond delay="0"/>
                                          </p:stCondLst>
                                        </p:cTn>
                                        <p:tgtEl>
                                          <p:spTgt spid="3">
                                            <p:txEl>
                                              <p:pRg st="2" end="2"/>
                                            </p:txEl>
                                          </p:spTgt>
                                        </p:tgtEl>
                                        <p:attrNameLst>
                                          <p:attrName>style.visibility</p:attrName>
                                        </p:attrNameLst>
                                      </p:cBhvr>
                                      <p:to>
                                        <p:strVal val="hidden"/>
                                      </p:to>
                                    </p:set>
                                  </p:childTnLst>
                                </p:cTn>
                              </p:par>
                              <p:par>
                                <p:cTn id="7" presetID="1" presetClass="exit" presetSubtype="0" fill="hold" nodeType="withEffect">
                                  <p:stCondLst>
                                    <p:cond delay="0"/>
                                  </p:stCondLst>
                                  <p:iterate type="lt">
                                    <p:tmAbs val="0"/>
                                  </p:iterate>
                                  <p:childTnLst>
                                    <p:set>
                                      <p:cBhvr>
                                        <p:cTn id="8" dur="1" fill="hold">
                                          <p:stCondLst>
                                            <p:cond delay="0"/>
                                          </p:stCondLst>
                                        </p:cTn>
                                        <p:tgtEl>
                                          <p:spTgt spid="3">
                                            <p:txEl>
                                              <p:pRg st="4" end="4"/>
                                            </p:txEl>
                                          </p:spTgt>
                                        </p:tgtEl>
                                        <p:attrNameLst>
                                          <p:attrName>style.visibility</p:attrName>
                                        </p:attrNameLst>
                                      </p:cBhvr>
                                      <p:to>
                                        <p:strVal val="hidden"/>
                                      </p:to>
                                    </p:set>
                                  </p:childTnLst>
                                </p:cTn>
                              </p:par>
                              <p:par>
                                <p:cTn id="9" presetID="5" presetClass="path" presetSubtype="0" repeatCount="indefinite" accel="50000" decel="50000" fill="hold" grpId="0" nodeType="withEffect">
                                  <p:stCondLst>
                                    <p:cond delay="0"/>
                                  </p:stCondLst>
                                  <p:endCondLst>
                                    <p:cond evt="onNext" delay="0">
                                      <p:tgtEl>
                                        <p:sldTgt/>
                                      </p:tgtEl>
                                    </p:cond>
                                  </p:endCondLst>
                                  <p:iterate type="lt">
                                    <p:tmPct val="10000"/>
                                  </p:iterate>
                                  <p:childTnLst>
                                    <p:animMotion origin="layout" path="M 0 0 L 0.029 0.091 L 0.125 0.091 L 0.048 0.147 L 0.077 0.238 L 0 0.182 L -0.077 0.238 L -0.048 0.147 L -0.125 0.091 L -0.029 0.091 L 0 0 Z" pathEditMode="relative" ptsTypes="">
                                      <p:cBhvr>
                                        <p:cTn id="10" dur="5000" fill="hold"/>
                                        <p:tgtEl>
                                          <p:spTgt spid="3">
                                            <p:txEl>
                                              <p:pRg st="2" end="2"/>
                                            </p:txEl>
                                          </p:spTgt>
                                        </p:tgtEl>
                                        <p:attrNameLst>
                                          <p:attrName>ppt_x</p:attrName>
                                          <p:attrName>ppt_y</p:attrName>
                                        </p:attrNameLst>
                                      </p:cBhvr>
                                    </p:animMotion>
                                  </p:childTnLst>
                                </p:cTn>
                              </p:par>
                              <p:par>
                                <p:cTn id="11" presetID="5" presetClass="path" presetSubtype="0" repeatCount="indefinite" accel="50000" decel="50000" fill="hold" grpId="0" nodeType="withEffect">
                                  <p:stCondLst>
                                    <p:cond delay="0"/>
                                  </p:stCondLst>
                                  <p:endCondLst>
                                    <p:cond evt="onNext" delay="0">
                                      <p:tgtEl>
                                        <p:sldTgt/>
                                      </p:tgtEl>
                                    </p:cond>
                                  </p:endCondLst>
                                  <p:iterate type="lt">
                                    <p:tmPct val="10000"/>
                                  </p:iterate>
                                  <p:childTnLst>
                                    <p:animMotion origin="layout" path="M 0 0 L 0.029 0.091 L 0.125 0.091 L 0.048 0.147 L 0.077 0.238 L 0 0.182 L -0.077 0.238 L -0.048 0.147 L -0.125 0.091 L -0.029 0.091 L 0 0 Z" pathEditMode="relative" ptsTypes="">
                                      <p:cBhvr>
                                        <p:cTn id="12" dur="5000" fill="hold"/>
                                        <p:tgtEl>
                                          <p:spTgt spid="3">
                                            <p:txEl>
                                              <p:pRg st="4" end="4"/>
                                            </p:txEl>
                                          </p:spTgt>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Auto-</a:t>
            </a:r>
            <a:r>
              <a:rPr lang="it-IT" dirty="0" err="1"/>
              <a:t>Relacionamento</a:t>
            </a:r>
            <a:r>
              <a:rPr lang="it-IT" dirty="0"/>
              <a:t> </a:t>
            </a:r>
          </a:p>
        </p:txBody>
      </p:sp>
      <p:sp>
        <p:nvSpPr>
          <p:cNvPr id="3" name="Segnaposto contenuto 2"/>
          <p:cNvSpPr>
            <a:spLocks noGrp="1"/>
          </p:cNvSpPr>
          <p:nvPr>
            <p:ph sz="quarter" idx="1"/>
          </p:nvPr>
        </p:nvSpPr>
        <p:spPr/>
        <p:txBody>
          <a:bodyPr/>
          <a:lstStyle/>
          <a:p>
            <a:r>
              <a:rPr lang="pt-BR" dirty="0"/>
              <a:t>Relacionamento entre instˆancias da mesma entidade. </a:t>
            </a:r>
            <a:endParaRPr lang="pt-BR" dirty="0" smtClean="0"/>
          </a:p>
          <a:p>
            <a:r>
              <a:rPr lang="pt-BR" dirty="0" smtClean="0"/>
              <a:t>Instâncias </a:t>
            </a:r>
            <a:r>
              <a:rPr lang="pt-BR" dirty="0"/>
              <a:t>participam com pap´eis diferentes.</a:t>
            </a:r>
            <a:endParaRPr lang="it-IT" dirty="0"/>
          </a:p>
        </p:txBody>
      </p:sp>
      <p:pic>
        <p:nvPicPr>
          <p:cNvPr id="4" name="Immagine 3"/>
          <p:cNvPicPr>
            <a:picLocks noChangeAspect="1"/>
          </p:cNvPicPr>
          <p:nvPr/>
        </p:nvPicPr>
        <p:blipFill rotWithShape="1">
          <a:blip r:embed="rId2"/>
          <a:srcRect l="34250" t="63860" r="29525" b="14720"/>
          <a:stretch/>
        </p:blipFill>
        <p:spPr>
          <a:xfrm>
            <a:off x="1573079" y="3645024"/>
            <a:ext cx="6632052" cy="2450976"/>
          </a:xfrm>
          <a:prstGeom prst="rect">
            <a:avLst/>
          </a:prstGeom>
        </p:spPr>
      </p:pic>
    </p:spTree>
    <p:extLst>
      <p:ext uri="{BB962C8B-B14F-4D97-AF65-F5344CB8AC3E}">
        <p14:creationId xmlns:p14="http://schemas.microsoft.com/office/powerpoint/2010/main" val="1183500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r>
              <a:rPr lang="pt-PT" b="1" dirty="0" smtClean="0"/>
              <a:t>Relacionamento</a:t>
            </a:r>
            <a:endParaRPr lang="pt-PT" b="1" dirty="0"/>
          </a:p>
        </p:txBody>
      </p:sp>
      <p:sp>
        <p:nvSpPr>
          <p:cNvPr id="5" name="Segnaposto contenuto 4"/>
          <p:cNvSpPr>
            <a:spLocks noGrp="1"/>
          </p:cNvSpPr>
          <p:nvPr>
            <p:ph sz="quarter" idx="1"/>
          </p:nvPr>
        </p:nvSpPr>
        <p:spPr/>
        <p:txBody>
          <a:bodyPr>
            <a:normAutofit/>
          </a:bodyPr>
          <a:lstStyle/>
          <a:p>
            <a:r>
              <a:rPr lang="pt-PT" dirty="0" smtClean="0"/>
              <a:t>Um relacionamento consiste numa associação entre  entidades do negócio. Mais concretamente, se se vir uma entidade como um conjunto de ocorrências, existe um relacionamento entre entidades se ocorrências de uma destas entidades estiverem associadas a uma ou mais ocorrências de outras entidades.</a:t>
            </a:r>
          </a:p>
          <a:p>
            <a:r>
              <a:rPr lang="pt-PT" dirty="0" smtClean="0"/>
              <a:t>Associações entre entidades estabelecidas de acordo com as necessidades de gestão. </a:t>
            </a:r>
            <a:endParaRPr lang="pt-PT" dirty="0"/>
          </a:p>
        </p:txBody>
      </p:sp>
    </p:spTree>
    <p:extLst>
      <p:ext uri="{BB962C8B-B14F-4D97-AF65-F5344CB8AC3E}">
        <p14:creationId xmlns:p14="http://schemas.microsoft.com/office/powerpoint/2010/main" val="651957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pt-PT"/>
          </a:p>
        </p:txBody>
      </p:sp>
      <p:sp>
        <p:nvSpPr>
          <p:cNvPr id="3" name="Segnaposto contenuto 2"/>
          <p:cNvSpPr>
            <a:spLocks noGrp="1"/>
          </p:cNvSpPr>
          <p:nvPr>
            <p:ph sz="quarter" idx="1"/>
          </p:nvPr>
        </p:nvSpPr>
        <p:spPr/>
        <p:txBody>
          <a:bodyPr>
            <a:normAutofit/>
          </a:bodyPr>
          <a:lstStyle/>
          <a:p>
            <a:r>
              <a:rPr lang="pt-PT" dirty="0" smtClean="0"/>
              <a:t>conceito utilizado para indicar associações entre elementos de diferentes conjuntos de entidades. Um relacionamento binário é um par ordenado (e1, e2) onde e1 e e2 são respectivamente elementos de E1 e E2.</a:t>
            </a:r>
          </a:p>
          <a:p>
            <a:r>
              <a:rPr lang="pt-PT" b="1" dirty="0" smtClean="0"/>
              <a:t>Conjunto de relacionamentos – </a:t>
            </a:r>
            <a:r>
              <a:rPr lang="pt-PT" dirty="0" smtClean="0"/>
              <a:t>conjunto dos pares ordenados que associam entidades. A representação gráfica desse conjunto é um </a:t>
            </a:r>
            <a:r>
              <a:rPr lang="pt-PT" b="1" dirty="0" smtClean="0"/>
              <a:t>losango</a:t>
            </a:r>
            <a:r>
              <a:rPr lang="pt-PT" dirty="0" smtClean="0"/>
              <a:t>.</a:t>
            </a:r>
            <a:endParaRPr lang="pt-PT" dirty="0"/>
          </a:p>
        </p:txBody>
      </p:sp>
      <p:sp>
        <p:nvSpPr>
          <p:cNvPr id="4" name="Decisione 3"/>
          <p:cNvSpPr/>
          <p:nvPr/>
        </p:nvSpPr>
        <p:spPr>
          <a:xfrm>
            <a:off x="2928926" y="5517232"/>
            <a:ext cx="2651186" cy="1080120"/>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pt-PT"/>
          </a:p>
        </p:txBody>
      </p:sp>
      <p:sp>
        <p:nvSpPr>
          <p:cNvPr id="3" name="Segnaposto contenuto 2"/>
          <p:cNvSpPr>
            <a:spLocks noGrp="1"/>
          </p:cNvSpPr>
          <p:nvPr>
            <p:ph sz="quarter" idx="1"/>
          </p:nvPr>
        </p:nvSpPr>
        <p:spPr>
          <a:xfrm>
            <a:off x="457200" y="1600200"/>
            <a:ext cx="7467600" cy="1971676"/>
          </a:xfrm>
        </p:spPr>
        <p:txBody>
          <a:bodyPr>
            <a:normAutofit fontScale="92500"/>
          </a:bodyPr>
          <a:lstStyle/>
          <a:p>
            <a:r>
              <a:rPr lang="pt-PT" dirty="0" smtClean="0"/>
              <a:t>Conjunto de relacionamentos são representados graficamente por meio de </a:t>
            </a:r>
            <a:r>
              <a:rPr lang="pt-PT" b="1" dirty="0" smtClean="0"/>
              <a:t>losangos</a:t>
            </a:r>
            <a:r>
              <a:rPr lang="pt-PT" dirty="0" smtClean="0"/>
              <a:t> contendo o nome do tipo de relacionamento conectados aos conjuntos de entidades cujos elementos ele associa</a:t>
            </a:r>
            <a:endParaRPr lang="pt-PT" dirty="0"/>
          </a:p>
        </p:txBody>
      </p:sp>
      <p:sp>
        <p:nvSpPr>
          <p:cNvPr id="4" name="Decisione 3"/>
          <p:cNvSpPr/>
          <p:nvPr/>
        </p:nvSpPr>
        <p:spPr>
          <a:xfrm>
            <a:off x="2786050" y="3357562"/>
            <a:ext cx="2286016" cy="1000132"/>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5" name="Rettangolo 4"/>
          <p:cNvSpPr/>
          <p:nvPr/>
        </p:nvSpPr>
        <p:spPr>
          <a:xfrm>
            <a:off x="142876" y="5572140"/>
            <a:ext cx="2500298" cy="8572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b="1" dirty="0" smtClean="0">
                <a:solidFill>
                  <a:srgbClr val="002060"/>
                </a:solidFill>
              </a:rPr>
              <a:t>Funcionário</a:t>
            </a:r>
            <a:endParaRPr lang="pt-PT" b="1" dirty="0">
              <a:solidFill>
                <a:srgbClr val="002060"/>
              </a:solidFill>
            </a:endParaRPr>
          </a:p>
        </p:txBody>
      </p:sp>
      <p:sp>
        <p:nvSpPr>
          <p:cNvPr id="6" name="Decisione 5"/>
          <p:cNvSpPr/>
          <p:nvPr/>
        </p:nvSpPr>
        <p:spPr>
          <a:xfrm>
            <a:off x="3214678" y="5357826"/>
            <a:ext cx="2928958" cy="1000132"/>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smtClean="0">
                <a:solidFill>
                  <a:srgbClr val="002060"/>
                </a:solidFill>
              </a:rPr>
              <a:t>trabalha no</a:t>
            </a:r>
            <a:endParaRPr lang="pt-PT" dirty="0">
              <a:solidFill>
                <a:srgbClr val="002060"/>
              </a:solidFill>
            </a:endParaRPr>
          </a:p>
        </p:txBody>
      </p:sp>
      <p:sp>
        <p:nvSpPr>
          <p:cNvPr id="7" name="Rettangolo 6"/>
          <p:cNvSpPr/>
          <p:nvPr/>
        </p:nvSpPr>
        <p:spPr>
          <a:xfrm>
            <a:off x="6643702" y="5143512"/>
            <a:ext cx="2214578" cy="10001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b="1" dirty="0" smtClean="0">
                <a:solidFill>
                  <a:srgbClr val="002060"/>
                </a:solidFill>
              </a:rPr>
              <a:t>Departamento</a:t>
            </a:r>
            <a:endParaRPr lang="pt-PT" b="1" dirty="0">
              <a:solidFill>
                <a:srgbClr val="002060"/>
              </a:solidFill>
            </a:endParaRPr>
          </a:p>
        </p:txBody>
      </p:sp>
      <p:cxnSp>
        <p:nvCxnSpPr>
          <p:cNvPr id="9" name="Connettore 1 8"/>
          <p:cNvCxnSpPr>
            <a:stCxn id="6" idx="3"/>
            <a:endCxn id="7" idx="1"/>
          </p:cNvCxnSpPr>
          <p:nvPr/>
        </p:nvCxnSpPr>
        <p:spPr>
          <a:xfrm flipV="1">
            <a:off x="6143636" y="5643578"/>
            <a:ext cx="500066" cy="214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Connettore 1 10"/>
          <p:cNvCxnSpPr>
            <a:stCxn id="6" idx="1"/>
            <a:endCxn id="5" idx="3"/>
          </p:cNvCxnSpPr>
          <p:nvPr/>
        </p:nvCxnSpPr>
        <p:spPr>
          <a:xfrm rot="10800000" flipV="1">
            <a:off x="2643174" y="5857892"/>
            <a:ext cx="571504" cy="142876"/>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testo 4"/>
          <p:cNvSpPr>
            <a:spLocks noGrp="1"/>
          </p:cNvSpPr>
          <p:nvPr>
            <p:ph type="body" idx="1"/>
          </p:nvPr>
        </p:nvSpPr>
        <p:spPr/>
        <p:txBody>
          <a:bodyPr/>
          <a:lstStyle/>
          <a:p>
            <a:endParaRPr lang="pt-PT"/>
          </a:p>
        </p:txBody>
      </p:sp>
      <p:sp>
        <p:nvSpPr>
          <p:cNvPr id="4" name="Titolo 3"/>
          <p:cNvSpPr>
            <a:spLocks noGrp="1"/>
          </p:cNvSpPr>
          <p:nvPr>
            <p:ph type="title"/>
          </p:nvPr>
        </p:nvSpPr>
        <p:spPr/>
        <p:txBody>
          <a:bodyPr>
            <a:normAutofit fontScale="90000"/>
          </a:bodyPr>
          <a:lstStyle/>
          <a:p>
            <a:r>
              <a:rPr lang="pt-PT" dirty="0" smtClean="0"/>
              <a:t>Classificação dos relacionamentos</a:t>
            </a:r>
            <a:endParaRPr lang="pt-PT"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o">
  <a:themeElements>
    <a:clrScheme name="Mediano">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o">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o">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46</TotalTime>
  <Words>2142</Words>
  <Application>Microsoft Office PowerPoint</Application>
  <PresentationFormat>Presentazione su schermo (4:3)</PresentationFormat>
  <Paragraphs>171</Paragraphs>
  <Slides>49</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49</vt:i4>
      </vt:variant>
    </vt:vector>
  </HeadingPairs>
  <TitlesOfParts>
    <vt:vector size="53" baseType="lpstr">
      <vt:lpstr>Tw Cen MT</vt:lpstr>
      <vt:lpstr>Wingdings</vt:lpstr>
      <vt:lpstr>Wingdings 2</vt:lpstr>
      <vt:lpstr>Mediano</vt:lpstr>
      <vt:lpstr>Curso de Base de Dados 2020</vt:lpstr>
      <vt:lpstr>Vocabulário</vt:lpstr>
      <vt:lpstr>Presentazione standard di PowerPoint</vt:lpstr>
      <vt:lpstr>Relacionamento</vt:lpstr>
      <vt:lpstr>Auto-Relacionamento </vt:lpstr>
      <vt:lpstr>Relacionamento</vt:lpstr>
      <vt:lpstr>Presentazione standard di PowerPoint</vt:lpstr>
      <vt:lpstr>Presentazione standard di PowerPoint</vt:lpstr>
      <vt:lpstr>Classificação dos relacionamentos</vt:lpstr>
      <vt:lpstr>Classificação dos relacionamentos</vt:lpstr>
      <vt:lpstr>Grau dos Relacionamentos</vt:lpstr>
      <vt:lpstr>Presentazione standard di PowerPoint</vt:lpstr>
      <vt:lpstr>Grau dos Relacionamentos</vt:lpstr>
      <vt:lpstr>Atributos de um relacionamento</vt:lpstr>
      <vt:lpstr>Restrições sobre tipos de relacionamento</vt:lpstr>
      <vt:lpstr>Obrigatoriedade dos Relacionamentos</vt:lpstr>
      <vt:lpstr>Restrição de Participação</vt:lpstr>
      <vt:lpstr>Restrição de Participação</vt:lpstr>
      <vt:lpstr>CARDINALIDADE DOS RELACIONAMENTOS (Informação Semântica)</vt:lpstr>
      <vt:lpstr>CARDINALIDADE DOS RELACIONAMENTOS (Informação Semântica)</vt:lpstr>
      <vt:lpstr>Cardinalidade dos Relacionamentos</vt:lpstr>
      <vt:lpstr>Cardinalidade dos Relacionamentos</vt:lpstr>
      <vt:lpstr>“N para 1” ou “muitos para um” ou “N:1”</vt:lpstr>
      <vt:lpstr>“1 para 1” ou “1:1” - Um para um (1:1)</vt:lpstr>
      <vt:lpstr>“N para N” ou “muitos para muitos” ou “N:M”</vt:lpstr>
      <vt:lpstr>Chaves</vt:lpstr>
      <vt:lpstr>Chaves</vt:lpstr>
      <vt:lpstr>Chaves</vt:lpstr>
      <vt:lpstr>Chaves</vt:lpstr>
      <vt:lpstr>Chaves</vt:lpstr>
      <vt:lpstr>Presentazione standard di PowerPoint</vt:lpstr>
      <vt:lpstr>Chaves</vt:lpstr>
      <vt:lpstr>Presentazione standard di PowerPoint</vt:lpstr>
      <vt:lpstr>Chave estrangeira - Cardinalidade</vt:lpstr>
      <vt:lpstr>Chave estrangeira - Cardinalidade</vt:lpstr>
      <vt:lpstr>Chave estrangeira - Cardinalidade</vt:lpstr>
      <vt:lpstr>Chave estrangeira - Cardinalidade</vt:lpstr>
      <vt:lpstr>Entidades Fracas</vt:lpstr>
      <vt:lpstr>Presentazione standard di PowerPoint</vt:lpstr>
      <vt:lpstr>Presentazione standard di PowerPoint</vt:lpstr>
      <vt:lpstr>Presentazione standard di PowerPoint</vt:lpstr>
      <vt:lpstr>Presentazione standard di PowerPoint</vt:lpstr>
      <vt:lpstr>Diagramas ER – Resumo </vt:lpstr>
      <vt:lpstr>Diagramas ER – Resumo </vt:lpstr>
      <vt:lpstr>Exemplo – Base de Dados de Uma empresa </vt:lpstr>
      <vt:lpstr>FIM</vt:lpstr>
      <vt:lpstr>Exercícios</vt:lpstr>
      <vt:lpstr>Presentazione standard di PowerPoint</vt:lpstr>
      <vt:lpstr>Presentazione standard di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Relacionamentos</dc:title>
  <dc:creator>desenvolvimento</dc:creator>
  <cp:lastModifiedBy>Informatica</cp:lastModifiedBy>
  <cp:revision>20</cp:revision>
  <dcterms:created xsi:type="dcterms:W3CDTF">2013-07-27T09:06:47Z</dcterms:created>
  <dcterms:modified xsi:type="dcterms:W3CDTF">2020-04-30T15:27:26Z</dcterms:modified>
</cp:coreProperties>
</file>