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96" r:id="rId9"/>
    <p:sldId id="297" r:id="rId10"/>
    <p:sldId id="298" r:id="rId11"/>
    <p:sldId id="259" r:id="rId12"/>
    <p:sldId id="265" r:id="rId13"/>
    <p:sldId id="267" r:id="rId14"/>
    <p:sldId id="268" r:id="rId15"/>
    <p:sldId id="269" r:id="rId16"/>
    <p:sldId id="266" r:id="rId17"/>
    <p:sldId id="270" r:id="rId18"/>
    <p:sldId id="271" r:id="rId19"/>
    <p:sldId id="272" r:id="rId20"/>
    <p:sldId id="284" r:id="rId21"/>
    <p:sldId id="283" r:id="rId22"/>
    <p:sldId id="281" r:id="rId23"/>
    <p:sldId id="300" r:id="rId24"/>
    <p:sldId id="273" r:id="rId25"/>
    <p:sldId id="280" r:id="rId26"/>
    <p:sldId id="274" r:id="rId27"/>
    <p:sldId id="275" r:id="rId28"/>
    <p:sldId id="301" r:id="rId29"/>
    <p:sldId id="303" r:id="rId30"/>
    <p:sldId id="304" r:id="rId31"/>
    <p:sldId id="305" r:id="rId32"/>
    <p:sldId id="306" r:id="rId33"/>
    <p:sldId id="307" r:id="rId34"/>
    <p:sldId id="302" r:id="rId35"/>
    <p:sldId id="276" r:id="rId36"/>
    <p:sldId id="278" r:id="rId37"/>
    <p:sldId id="277" r:id="rId38"/>
    <p:sldId id="290" r:id="rId39"/>
    <p:sldId id="257" r:id="rId40"/>
    <p:sldId id="279" r:id="rId41"/>
    <p:sldId id="299" r:id="rId42"/>
    <p:sldId id="308" r:id="rId43"/>
    <p:sldId id="309" r:id="rId44"/>
    <p:sldId id="310" r:id="rId45"/>
    <p:sldId id="285" r:id="rId46"/>
    <p:sldId id="286" r:id="rId47"/>
    <p:sldId id="295" r:id="rId48"/>
    <p:sldId id="311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012" y="1107143"/>
            <a:ext cx="8689976" cy="979836"/>
          </a:xfrm>
        </p:spPr>
        <p:txBody>
          <a:bodyPr/>
          <a:lstStyle/>
          <a:p>
            <a:r>
              <a:rPr lang="pt-BR" altLang="it-IT" dirty="0"/>
              <a:t>Curso de Base de Dados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97279" y="2173042"/>
            <a:ext cx="10693101" cy="27942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altLang="it-IT" sz="5400" b="1" dirty="0">
                <a:solidFill>
                  <a:schemeClr val="tx2"/>
                </a:solidFill>
              </a:rPr>
              <a:t>SQL </a:t>
            </a:r>
            <a:endParaRPr lang="pt-BR" altLang="it-IT" sz="5400" b="1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it-IT" sz="5400" b="1" dirty="0" smtClean="0">
                <a:solidFill>
                  <a:schemeClr val="tx2"/>
                </a:solidFill>
              </a:rPr>
              <a:t>(</a:t>
            </a:r>
            <a:r>
              <a:rPr lang="pt-BR" altLang="it-IT" sz="5400" b="1" dirty="0">
                <a:solidFill>
                  <a:schemeClr val="tx2"/>
                </a:solidFill>
              </a:rPr>
              <a:t>Strutured Query Language)</a:t>
            </a:r>
          </a:p>
          <a:p>
            <a:pPr>
              <a:lnSpc>
                <a:spcPct val="80000"/>
              </a:lnSpc>
            </a:pPr>
            <a:endParaRPr lang="pt-BR" altLang="it-IT" sz="2400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it-IT" sz="3200" b="1" dirty="0">
                <a:solidFill>
                  <a:schemeClr val="tx2"/>
                </a:solidFill>
              </a:rPr>
              <a:t>(Microsoft Acces e MySql)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21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99525"/>
          </a:xfrm>
        </p:spPr>
        <p:txBody>
          <a:bodyPr/>
          <a:lstStyle/>
          <a:p>
            <a:r>
              <a:rPr lang="pt-PT" dirty="0" smtClean="0"/>
              <a:t>Sistemas de Gestão de base de dados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cap="none" dirty="0"/>
              <a:t>Microsoft SQL Server</a:t>
            </a:r>
          </a:p>
          <a:p>
            <a:pPr lvl="1"/>
            <a:r>
              <a:rPr lang="pt-BR" cap="none" dirty="0" smtClean="0"/>
              <a:t>Enterprise</a:t>
            </a:r>
            <a:r>
              <a:rPr lang="pt-BR" cap="none" dirty="0"/>
              <a:t>, versões de desenvolvedor etc.</a:t>
            </a:r>
          </a:p>
          <a:p>
            <a:pPr lvl="1"/>
            <a:r>
              <a:rPr lang="pt-BR" cap="none" dirty="0" smtClean="0"/>
              <a:t>A </a:t>
            </a:r>
            <a:r>
              <a:rPr lang="pt-BR" cap="none" dirty="0"/>
              <a:t>versão Express é </a:t>
            </a:r>
            <a:r>
              <a:rPr lang="pt-BR" cap="none" dirty="0" smtClean="0"/>
              <a:t>gratuita</a:t>
            </a:r>
            <a:endParaRPr lang="it-IT" cap="none" dirty="0" smtClean="0"/>
          </a:p>
          <a:p>
            <a:r>
              <a:rPr lang="it-IT" b="1" dirty="0" smtClean="0"/>
              <a:t>Oracle</a:t>
            </a:r>
          </a:p>
          <a:p>
            <a:pPr fontAlgn="t"/>
            <a:r>
              <a:rPr lang="pt-PT" b="1" cap="none" dirty="0" smtClean="0"/>
              <a:t>MYSQL </a:t>
            </a:r>
            <a:r>
              <a:rPr lang="pt-BR" cap="none" dirty="0" smtClean="0"/>
              <a:t>(</a:t>
            </a:r>
            <a:r>
              <a:rPr lang="pt-BR" cap="none" dirty="0"/>
              <a:t>Oracle, anteriormente Sun Microsystems) - O MySQL pode ser usado gratuitamente</a:t>
            </a:r>
            <a:br>
              <a:rPr lang="pt-BR" cap="none" dirty="0"/>
            </a:br>
            <a:r>
              <a:rPr lang="pt-BR" cap="none" dirty="0"/>
              <a:t>(licença de código aberto), sites que usam MySQL: YouTube, Wikipedia, </a:t>
            </a:r>
            <a:r>
              <a:rPr lang="pt-BR" cap="none" dirty="0" smtClean="0"/>
              <a:t>Facebook</a:t>
            </a:r>
          </a:p>
          <a:p>
            <a:pPr fontAlgn="t"/>
            <a:r>
              <a:rPr lang="it-IT" b="1" dirty="0" err="1"/>
              <a:t>PostgreSQL</a:t>
            </a:r>
            <a:endParaRPr lang="it-IT" b="1" dirty="0"/>
          </a:p>
          <a:p>
            <a:r>
              <a:rPr lang="it-IT" b="1" dirty="0" smtClean="0"/>
              <a:t>Microsoft </a:t>
            </a:r>
            <a:r>
              <a:rPr lang="it-IT" b="1" dirty="0"/>
              <a:t>Access</a:t>
            </a:r>
          </a:p>
          <a:p>
            <a:r>
              <a:rPr lang="it-IT" b="1" dirty="0" smtClean="0"/>
              <a:t>IBM </a:t>
            </a:r>
            <a:r>
              <a:rPr lang="it-IT" b="1" dirty="0"/>
              <a:t>DB2</a:t>
            </a:r>
          </a:p>
          <a:p>
            <a:r>
              <a:rPr lang="it-IT" b="1" dirty="0" smtClean="0"/>
              <a:t>Sybase</a:t>
            </a:r>
          </a:p>
          <a:p>
            <a:r>
              <a:rPr lang="pt-PT" b="1" cap="none" dirty="0"/>
              <a:t>…. muitos outros </a:t>
            </a:r>
            <a:r>
              <a:rPr lang="pt-PT" b="1" cap="none" dirty="0" smtClean="0"/>
              <a:t>sistemas de gestão de base de dados</a:t>
            </a:r>
            <a:endParaRPr lang="pt-BR" cap="none" dirty="0"/>
          </a:p>
          <a:p>
            <a:endParaRPr lang="pt-BR" cap="none" dirty="0" smtClean="0"/>
          </a:p>
        </p:txBody>
      </p:sp>
    </p:spTree>
    <p:extLst>
      <p:ext uri="{BB962C8B-B14F-4D97-AF65-F5344CB8AC3E}">
        <p14:creationId xmlns:p14="http://schemas.microsoft.com/office/powerpoint/2010/main" val="394681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(DDL: Data Definition Language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1720814"/>
          </a:xfrm>
        </p:spPr>
        <p:txBody>
          <a:bodyPr>
            <a:normAutofit/>
          </a:bodyPr>
          <a:lstStyle/>
          <a:p>
            <a:r>
              <a:rPr lang="it-IT" sz="2800" cap="none" dirty="0" err="1" smtClean="0"/>
              <a:t>Objectivo</a:t>
            </a:r>
            <a:r>
              <a:rPr lang="it-IT" sz="2800" cap="none" dirty="0" smtClean="0"/>
              <a:t>:</a:t>
            </a:r>
          </a:p>
          <a:p>
            <a:r>
              <a:rPr lang="pt-PT" sz="2800" cap="none" dirty="0" smtClean="0"/>
              <a:t>Definir a estrutura das relações da base de dados</a:t>
            </a:r>
            <a:endParaRPr lang="it-IT" sz="2800" cap="none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292301" y="4012605"/>
            <a:ext cx="3399416" cy="20621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7030A0"/>
                </a:solidFill>
              </a:rPr>
              <a:t>DDL</a:t>
            </a:r>
          </a:p>
          <a:p>
            <a:pPr algn="ctr"/>
            <a:r>
              <a:rPr lang="it-IT" sz="3200" dirty="0"/>
              <a:t>Create</a:t>
            </a:r>
          </a:p>
          <a:p>
            <a:pPr algn="ctr"/>
            <a:r>
              <a:rPr lang="it-IT" sz="3200" dirty="0" err="1"/>
              <a:t>Drop</a:t>
            </a:r>
            <a:endParaRPr lang="it-IT" sz="3200" dirty="0"/>
          </a:p>
          <a:p>
            <a:pPr algn="ctr"/>
            <a:r>
              <a:rPr lang="it-IT" sz="3200" dirty="0"/>
              <a:t>Alter</a:t>
            </a:r>
          </a:p>
        </p:txBody>
      </p:sp>
    </p:spTree>
    <p:extLst>
      <p:ext uri="{BB962C8B-B14F-4D97-AF65-F5344CB8AC3E}">
        <p14:creationId xmlns:p14="http://schemas.microsoft.com/office/powerpoint/2010/main" val="92346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C1BC923-0627-4334-B807-C182946508B1}" type="slidenum">
              <a:rPr lang="pt-BR" altLang="it-IT" sz="1400"/>
              <a:pPr eaLnBrk="1" hangingPunct="1"/>
              <a:t>12</a:t>
            </a:fld>
            <a:endParaRPr lang="pt-BR" altLang="it-IT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pt-BR" altLang="it-IT" b="1" dirty="0"/>
              <a:t>A Linguagem de Definição de Dados (SQL-DDL)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3035" y="2017713"/>
            <a:ext cx="9726053" cy="4506912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pt-BR" altLang="it-IT" cap="none" dirty="0"/>
              <a:t>A Linguagem de Definição de Dados da SQL (SQL-DDL) é um conjunto específico de instruções SQL que fornece meios para a definição e modificação de esquemas de relação, remoção de </a:t>
            </a:r>
            <a:r>
              <a:rPr lang="pt-BR" altLang="it-IT" cap="none" dirty="0" smtClean="0"/>
              <a:t>relações, criação </a:t>
            </a:r>
            <a:r>
              <a:rPr lang="pt-BR" altLang="it-IT" cap="none" dirty="0"/>
              <a:t>de </a:t>
            </a:r>
            <a:r>
              <a:rPr lang="pt-BR" altLang="it-IT" cap="none" dirty="0" smtClean="0"/>
              <a:t>índices, etc</a:t>
            </a:r>
          </a:p>
          <a:p>
            <a:r>
              <a:rPr lang="pt-BR" altLang="it-IT" cap="none" dirty="0" smtClean="0"/>
              <a:t>A </a:t>
            </a:r>
            <a:r>
              <a:rPr lang="pt-BR" altLang="it-IT" cap="none" dirty="0"/>
              <a:t>DDL (Data Definition Language) </a:t>
            </a:r>
            <a:r>
              <a:rPr lang="pt-BR" altLang="it-IT" cap="none" dirty="0" smtClean="0"/>
              <a:t>faz a gestão da estrutura das tabelas </a:t>
            </a:r>
            <a:r>
              <a:rPr lang="pt-BR" altLang="it-IT" cap="none" dirty="0"/>
              <a:t>e </a:t>
            </a:r>
            <a:r>
              <a:rPr lang="pt-BR" altLang="it-IT" cap="none" dirty="0" smtClean="0"/>
              <a:t>dos </a:t>
            </a:r>
            <a:r>
              <a:rPr lang="pt-BR" altLang="it-IT" cap="none" dirty="0"/>
              <a:t>índice. </a:t>
            </a:r>
            <a:endParaRPr lang="pt-BR" altLang="it-IT" cap="none" dirty="0" smtClean="0"/>
          </a:p>
          <a:p>
            <a:r>
              <a:rPr lang="pt-BR" altLang="it-IT" cap="none" dirty="0" smtClean="0"/>
              <a:t>Os </a:t>
            </a:r>
            <a:r>
              <a:rPr lang="pt-BR" altLang="it-IT" cap="none" dirty="0"/>
              <a:t>mais </a:t>
            </a:r>
            <a:r>
              <a:rPr lang="pt-BR" altLang="it-IT" cap="none" dirty="0" smtClean="0"/>
              <a:t>básicos itens da </a:t>
            </a:r>
            <a:r>
              <a:rPr lang="pt-BR" altLang="it-IT" cap="none" dirty="0"/>
              <a:t>DDL são as instruções CREATE, ALTER, RENAME e DROP:</a:t>
            </a:r>
          </a:p>
          <a:p>
            <a:pPr lvl="1"/>
            <a:r>
              <a:rPr lang="pt-BR" altLang="it-IT" cap="none" dirty="0" smtClean="0"/>
              <a:t>CREATE </a:t>
            </a:r>
            <a:r>
              <a:rPr lang="pt-BR" altLang="it-IT" cap="none" dirty="0"/>
              <a:t>cria um </a:t>
            </a:r>
            <a:r>
              <a:rPr lang="pt-BR" altLang="it-IT" cap="none" dirty="0" smtClean="0"/>
              <a:t>objecto </a:t>
            </a:r>
            <a:r>
              <a:rPr lang="pt-BR" altLang="it-IT" cap="none" dirty="0"/>
              <a:t>(uma tabela, por exemplo) </a:t>
            </a:r>
            <a:r>
              <a:rPr lang="pt-BR" altLang="it-IT" cap="none" dirty="0" smtClean="0"/>
              <a:t>na base de </a:t>
            </a:r>
            <a:r>
              <a:rPr lang="pt-BR" altLang="it-IT" cap="none" dirty="0"/>
              <a:t>dados.</a:t>
            </a:r>
          </a:p>
          <a:p>
            <a:pPr lvl="1"/>
            <a:r>
              <a:rPr lang="pt-BR" altLang="it-IT" cap="none" dirty="0"/>
              <a:t>• DROP </a:t>
            </a:r>
            <a:r>
              <a:rPr lang="pt-BR" altLang="it-IT" cap="none" dirty="0" smtClean="0"/>
              <a:t>elimina </a:t>
            </a:r>
            <a:r>
              <a:rPr lang="pt-BR" altLang="it-IT" cap="none" dirty="0"/>
              <a:t>um </a:t>
            </a:r>
            <a:r>
              <a:rPr lang="pt-BR" altLang="it-IT" cap="none" dirty="0" smtClean="0"/>
              <a:t>objecto da base </a:t>
            </a:r>
            <a:r>
              <a:rPr lang="pt-BR" altLang="it-IT" cap="none" dirty="0"/>
              <a:t>de dados, </a:t>
            </a:r>
            <a:r>
              <a:rPr lang="pt-BR" altLang="it-IT" cap="none" dirty="0" smtClean="0"/>
              <a:t>geralmente com efeito irreversível.</a:t>
            </a:r>
            <a:endParaRPr lang="pt-BR" altLang="it-IT" cap="none" dirty="0"/>
          </a:p>
          <a:p>
            <a:pPr lvl="1"/>
            <a:r>
              <a:rPr lang="pt-BR" altLang="it-IT" cap="none" dirty="0"/>
              <a:t>• ALTER </a:t>
            </a:r>
            <a:r>
              <a:rPr lang="pt-BR" altLang="it-IT" cap="none" dirty="0" smtClean="0"/>
              <a:t>altera </a:t>
            </a:r>
            <a:r>
              <a:rPr lang="pt-BR" altLang="it-IT" cap="none" dirty="0"/>
              <a:t>a estrutura de um objeto existente de várias maneiras - por exemplo, </a:t>
            </a:r>
            <a:r>
              <a:rPr lang="pt-BR" altLang="it-IT" cap="none" dirty="0" smtClean="0"/>
              <a:t>adicionando uma </a:t>
            </a:r>
            <a:r>
              <a:rPr lang="pt-BR" altLang="it-IT" cap="none" dirty="0"/>
              <a:t>coluna </a:t>
            </a:r>
            <a:r>
              <a:rPr lang="pt-BR" altLang="it-IT" cap="none" dirty="0" smtClean="0"/>
              <a:t>à uma tabela </a:t>
            </a:r>
            <a:r>
              <a:rPr lang="pt-BR" altLang="it-IT" cap="none" dirty="0"/>
              <a:t>existente.</a:t>
            </a:r>
          </a:p>
        </p:txBody>
      </p:sp>
    </p:spTree>
    <p:extLst>
      <p:ext uri="{BB962C8B-B14F-4D97-AF65-F5344CB8AC3E}">
        <p14:creationId xmlns:p14="http://schemas.microsoft.com/office/powerpoint/2010/main" val="22012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54067"/>
          </a:xfrm>
        </p:spPr>
        <p:txBody>
          <a:bodyPr>
            <a:normAutofit fontScale="90000"/>
          </a:bodyPr>
          <a:lstStyle/>
          <a:p>
            <a:r>
              <a:rPr lang="it-IT" dirty="0"/>
              <a:t>Create database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913774" y="1172585"/>
            <a:ext cx="10363826" cy="55079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400" cap="none" dirty="0" smtClean="0"/>
              <a:t>O comando create </a:t>
            </a:r>
            <a:r>
              <a:rPr lang="it-IT" sz="2400" cap="none" dirty="0"/>
              <a:t>database </a:t>
            </a:r>
            <a:r>
              <a:rPr lang="it-IT" sz="2400" cap="none" dirty="0" smtClean="0"/>
              <a:t>è </a:t>
            </a:r>
            <a:r>
              <a:rPr lang="it-IT" sz="2400" cap="none" dirty="0" err="1" smtClean="0"/>
              <a:t>usado</a:t>
            </a:r>
            <a:r>
              <a:rPr lang="it-IT" sz="2400" cap="none" dirty="0" smtClean="0"/>
              <a:t> para </a:t>
            </a:r>
            <a:r>
              <a:rPr lang="it-IT" sz="2400" cap="none" dirty="0" err="1" smtClean="0"/>
              <a:t>criar</a:t>
            </a:r>
            <a:r>
              <a:rPr lang="it-IT" sz="2400" cap="none" dirty="0" smtClean="0"/>
              <a:t> </a:t>
            </a:r>
            <a:r>
              <a:rPr lang="it-IT" sz="2400" cap="none" dirty="0" err="1" smtClean="0"/>
              <a:t>uma</a:t>
            </a:r>
            <a:r>
              <a:rPr lang="it-IT" sz="2400" cap="none" dirty="0" smtClean="0"/>
              <a:t> nova base de </a:t>
            </a:r>
            <a:r>
              <a:rPr lang="it-IT" sz="2400" cap="none" dirty="0" err="1" smtClean="0"/>
              <a:t>dados</a:t>
            </a:r>
            <a:r>
              <a:rPr lang="it-IT" sz="2400" cap="none" dirty="0" smtClean="0"/>
              <a:t> </a:t>
            </a:r>
            <a:r>
              <a:rPr lang="it-IT" sz="2400" cap="none" dirty="0" err="1" smtClean="0"/>
              <a:t>que</a:t>
            </a:r>
            <a:r>
              <a:rPr lang="it-IT" sz="2400" cap="none" dirty="0" smtClean="0"/>
              <a:t> </a:t>
            </a:r>
            <a:r>
              <a:rPr lang="it-IT" sz="2400" cap="none" dirty="0" err="1" smtClean="0"/>
              <a:t>poderá</a:t>
            </a:r>
            <a:r>
              <a:rPr lang="it-IT" sz="2400" cap="none" dirty="0" smtClean="0"/>
              <a:t> </a:t>
            </a:r>
            <a:r>
              <a:rPr lang="it-IT" sz="2400" cap="none" dirty="0" err="1" smtClean="0"/>
              <a:t>conter</a:t>
            </a:r>
            <a:r>
              <a:rPr lang="it-IT" sz="2400" cap="none" dirty="0" smtClean="0"/>
              <a:t> </a:t>
            </a:r>
            <a:r>
              <a:rPr lang="it-IT" sz="2400" cap="none" dirty="0"/>
              <a:t>: </a:t>
            </a:r>
          </a:p>
          <a:p>
            <a:pPr>
              <a:lnSpc>
                <a:spcPct val="100000"/>
              </a:lnSpc>
            </a:pPr>
            <a:r>
              <a:rPr lang="it-IT" sz="2400" cap="none" dirty="0" err="1" smtClean="0"/>
              <a:t>Tabelas</a:t>
            </a:r>
            <a:endParaRPr lang="it-IT" sz="2400" cap="none" dirty="0"/>
          </a:p>
          <a:p>
            <a:pPr>
              <a:lnSpc>
                <a:spcPct val="100000"/>
              </a:lnSpc>
            </a:pPr>
            <a:r>
              <a:rPr lang="it-IT" sz="2400" cap="none" dirty="0" err="1" smtClean="0"/>
              <a:t>Vistas</a:t>
            </a:r>
            <a:r>
              <a:rPr lang="it-IT" sz="2400" cap="none" dirty="0" smtClean="0"/>
              <a:t> (</a:t>
            </a:r>
            <a:r>
              <a:rPr lang="it-IT" sz="2400" cap="none" dirty="0" err="1" smtClean="0"/>
              <a:t>Views</a:t>
            </a:r>
            <a:r>
              <a:rPr lang="it-IT" sz="2400" cap="none" dirty="0" smtClean="0"/>
              <a:t>)</a:t>
            </a:r>
            <a:endParaRPr lang="it-IT" sz="2400" cap="none" dirty="0"/>
          </a:p>
          <a:p>
            <a:pPr>
              <a:lnSpc>
                <a:spcPct val="100000"/>
              </a:lnSpc>
            </a:pPr>
            <a:r>
              <a:rPr lang="it-IT" sz="2400" cap="none" dirty="0" err="1" smtClean="0"/>
              <a:t>Stored</a:t>
            </a:r>
            <a:r>
              <a:rPr lang="it-IT" sz="2400" cap="none" dirty="0" smtClean="0"/>
              <a:t> </a:t>
            </a:r>
            <a:r>
              <a:rPr lang="it-IT" sz="2400" cap="none" dirty="0"/>
              <a:t>procedure</a:t>
            </a:r>
          </a:p>
          <a:p>
            <a:pPr>
              <a:lnSpc>
                <a:spcPct val="100000"/>
              </a:lnSpc>
            </a:pPr>
            <a:r>
              <a:rPr lang="it-IT" sz="2400" cap="none" dirty="0" smtClean="0"/>
              <a:t>Trigger</a:t>
            </a:r>
            <a:endParaRPr lang="it-IT" sz="2400" cap="none" dirty="0"/>
          </a:p>
          <a:p>
            <a:pPr>
              <a:lnSpc>
                <a:spcPct val="100000"/>
              </a:lnSpc>
            </a:pPr>
            <a:r>
              <a:rPr lang="it-IT" sz="2400" cap="none" dirty="0" err="1" smtClean="0"/>
              <a:t>outros</a:t>
            </a:r>
            <a:r>
              <a:rPr lang="it-IT" sz="2400" cap="none" dirty="0" smtClean="0"/>
              <a:t> </a:t>
            </a:r>
            <a:r>
              <a:rPr lang="it-IT" sz="2400" cap="none" dirty="0" err="1" smtClean="0"/>
              <a:t>tipos</a:t>
            </a:r>
            <a:r>
              <a:rPr lang="it-IT" sz="2400" cap="none" dirty="0" smtClean="0"/>
              <a:t> de </a:t>
            </a:r>
            <a:r>
              <a:rPr lang="it-IT" sz="2400" cap="none" dirty="0" err="1" smtClean="0"/>
              <a:t>objectos</a:t>
            </a:r>
            <a:endParaRPr lang="it-IT" sz="2400" cap="none" dirty="0"/>
          </a:p>
          <a:p>
            <a:pPr>
              <a:lnSpc>
                <a:spcPct val="100000"/>
              </a:lnSpc>
            </a:pPr>
            <a:r>
              <a:rPr lang="it-IT" sz="2400" i="1" cap="none" dirty="0" smtClean="0"/>
              <a:t>Nota </a:t>
            </a:r>
            <a:r>
              <a:rPr lang="it-IT" sz="2400" i="1" cap="none" dirty="0"/>
              <a:t>1</a:t>
            </a:r>
            <a:r>
              <a:rPr lang="it-IT" sz="2400" i="1" cap="none" dirty="0" smtClean="0"/>
              <a:t>: No Microsoft Access </a:t>
            </a:r>
            <a:r>
              <a:rPr lang="it-IT" sz="2400" i="1" cap="none" dirty="0" err="1" smtClean="0"/>
              <a:t>as</a:t>
            </a:r>
            <a:r>
              <a:rPr lang="it-IT" sz="2400" i="1" cap="none" dirty="0" smtClean="0"/>
              <a:t> </a:t>
            </a:r>
            <a:r>
              <a:rPr lang="it-IT" sz="2400" i="1" cap="none" dirty="0" err="1" smtClean="0"/>
              <a:t>bases</a:t>
            </a:r>
            <a:r>
              <a:rPr lang="it-IT" sz="2400" i="1" cap="none" dirty="0" smtClean="0"/>
              <a:t> de </a:t>
            </a:r>
            <a:r>
              <a:rPr lang="it-IT" sz="2400" i="1" cap="none" dirty="0" err="1" smtClean="0"/>
              <a:t>dados</a:t>
            </a:r>
            <a:r>
              <a:rPr lang="it-IT" sz="2400" i="1" cap="none" dirty="0" smtClean="0"/>
              <a:t> </a:t>
            </a:r>
            <a:r>
              <a:rPr lang="it-IT" sz="2400" i="1" cap="none" dirty="0" err="1" smtClean="0"/>
              <a:t>devem</a:t>
            </a:r>
            <a:r>
              <a:rPr lang="it-IT" sz="2400" i="1" cap="none" dirty="0" smtClean="0"/>
              <a:t> ser </a:t>
            </a:r>
            <a:r>
              <a:rPr lang="it-IT" sz="2400" i="1" cap="none" dirty="0" err="1" smtClean="0"/>
              <a:t>criadas</a:t>
            </a:r>
            <a:r>
              <a:rPr lang="it-IT" sz="2400" i="1" cap="none" dirty="0" smtClean="0"/>
              <a:t> no </a:t>
            </a:r>
            <a:r>
              <a:rPr lang="it-IT" sz="2400" i="1" cap="none" dirty="0" err="1" smtClean="0"/>
              <a:t>contexto</a:t>
            </a:r>
            <a:r>
              <a:rPr lang="it-IT" sz="2400" i="1" cap="none" dirty="0" smtClean="0"/>
              <a:t> do ambiente GUI</a:t>
            </a:r>
            <a:r>
              <a:rPr lang="it-IT" sz="2400" cap="none" dirty="0" smtClean="0"/>
              <a:t>.</a:t>
            </a:r>
            <a:endParaRPr lang="it-IT" sz="2400" cap="none" dirty="0"/>
          </a:p>
          <a:p>
            <a:pPr>
              <a:lnSpc>
                <a:spcPct val="100000"/>
              </a:lnSpc>
            </a:pPr>
            <a:r>
              <a:rPr lang="it-IT" sz="2400" i="1" cap="none" dirty="0"/>
              <a:t>Nota 2</a:t>
            </a:r>
            <a:r>
              <a:rPr lang="it-IT" sz="2400" cap="none" dirty="0"/>
              <a:t>: </a:t>
            </a:r>
            <a:r>
              <a:rPr lang="it-IT" sz="2400" cap="none" dirty="0" err="1" smtClean="0"/>
              <a:t>existe</a:t>
            </a:r>
            <a:r>
              <a:rPr lang="it-IT" sz="2400" cap="none" dirty="0" smtClean="0"/>
              <a:t> </a:t>
            </a:r>
            <a:r>
              <a:rPr lang="it-IT" sz="2400" cap="none" dirty="0" err="1" smtClean="0"/>
              <a:t>também</a:t>
            </a:r>
            <a:r>
              <a:rPr lang="it-IT" sz="2400" cap="none" dirty="0" smtClean="0"/>
              <a:t> o comando: </a:t>
            </a:r>
            <a:endParaRPr lang="it-IT" sz="2400" cap="none" dirty="0"/>
          </a:p>
          <a:p>
            <a:pPr>
              <a:lnSpc>
                <a:spcPct val="100000"/>
              </a:lnSpc>
            </a:pPr>
            <a:r>
              <a:rPr lang="it-IT" sz="2400" cap="none" dirty="0"/>
              <a:t>ALTER DATABASE </a:t>
            </a:r>
            <a:r>
              <a:rPr lang="it-IT" sz="2400" i="1" cap="none" dirty="0" err="1" smtClean="0"/>
              <a:t>nome_base_de_dados</a:t>
            </a:r>
            <a:r>
              <a:rPr lang="it-IT" sz="2400" i="1" cap="none" dirty="0" smtClean="0"/>
              <a:t> </a:t>
            </a:r>
            <a:r>
              <a:rPr lang="it-IT" sz="2400" cap="none" dirty="0" smtClean="0"/>
              <a:t>CHARACTER </a:t>
            </a:r>
            <a:r>
              <a:rPr lang="it-IT" sz="2400" cap="none" dirty="0"/>
              <a:t>SET </a:t>
            </a:r>
            <a:r>
              <a:rPr lang="it-IT" sz="2400" i="1" cap="none" dirty="0" err="1" smtClean="0"/>
              <a:t>caracteres</a:t>
            </a:r>
            <a:r>
              <a:rPr lang="it-IT" sz="2400" cap="none" dirty="0" smtClean="0"/>
              <a:t>;(</a:t>
            </a:r>
            <a:r>
              <a:rPr lang="it-IT" sz="2400" cap="none" dirty="0" err="1" smtClean="0"/>
              <a:t>caracteres</a:t>
            </a:r>
            <a:r>
              <a:rPr lang="it-IT" sz="2400" cap="none" dirty="0" smtClean="0"/>
              <a:t> por </a:t>
            </a:r>
            <a:r>
              <a:rPr lang="it-IT" sz="2400" cap="none" dirty="0" err="1" smtClean="0"/>
              <a:t>exemplo</a:t>
            </a:r>
            <a:r>
              <a:rPr lang="it-IT" sz="2400" cap="none" dirty="0" smtClean="0"/>
              <a:t> latin1</a:t>
            </a:r>
            <a:r>
              <a:rPr lang="it-IT" sz="2400" cap="none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24137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Create database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b="1" cap="none" dirty="0"/>
              <a:t>CREATE DATABASE </a:t>
            </a:r>
            <a:r>
              <a:rPr lang="it-IT" b="1" i="1" cap="none" dirty="0" err="1" smtClean="0"/>
              <a:t>nome_base_de_dados</a:t>
            </a:r>
            <a:r>
              <a:rPr lang="it-IT" b="1" cap="none" dirty="0" smtClean="0"/>
              <a:t>;</a:t>
            </a:r>
          </a:p>
          <a:p>
            <a:endParaRPr lang="pt-PT" b="1" cap="none" dirty="0"/>
          </a:p>
          <a:p>
            <a:r>
              <a:rPr lang="it-IT" i="1" cap="none" dirty="0" err="1" smtClean="0"/>
              <a:t>Exemplo</a:t>
            </a:r>
            <a:r>
              <a:rPr lang="it-IT" i="1" cap="none" dirty="0" smtClean="0"/>
              <a:t>:</a:t>
            </a:r>
            <a:endParaRPr lang="it-IT" cap="none" dirty="0"/>
          </a:p>
          <a:p>
            <a:r>
              <a:rPr lang="it-IT" cap="none" dirty="0"/>
              <a:t>CREATE DATABASE </a:t>
            </a:r>
            <a:r>
              <a:rPr lang="it-IT" cap="none" dirty="0" err="1" smtClean="0"/>
              <a:t>escola</a:t>
            </a:r>
            <a:r>
              <a:rPr lang="it-IT" cap="none" dirty="0" smtClean="0"/>
              <a:t>;</a:t>
            </a:r>
            <a:endParaRPr lang="it-IT" cap="none" dirty="0"/>
          </a:p>
        </p:txBody>
      </p:sp>
    </p:spTree>
    <p:extLst>
      <p:ext uri="{BB962C8B-B14F-4D97-AF65-F5344CB8AC3E}">
        <p14:creationId xmlns:p14="http://schemas.microsoft.com/office/powerpoint/2010/main" val="252026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Drop</a:t>
            </a:r>
            <a:r>
              <a:rPr lang="it-IT" dirty="0"/>
              <a:t> database5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 smtClean="0"/>
              <a:t>O comando DROP DATABASE é usado para eliminar uma base de dados.</a:t>
            </a:r>
            <a:endParaRPr lang="it-IT" cap="none" dirty="0"/>
          </a:p>
          <a:p>
            <a:endParaRPr lang="it-IT" b="1" cap="none" dirty="0" smtClean="0"/>
          </a:p>
          <a:p>
            <a:r>
              <a:rPr lang="it-IT" b="1" cap="none" dirty="0" smtClean="0"/>
              <a:t>DROP </a:t>
            </a:r>
            <a:r>
              <a:rPr lang="it-IT" b="1" cap="none" dirty="0"/>
              <a:t>DATABASE  </a:t>
            </a:r>
            <a:r>
              <a:rPr lang="it-IT" b="1" i="1" cap="none" dirty="0" err="1"/>
              <a:t>nome_base_de_dados</a:t>
            </a:r>
            <a:r>
              <a:rPr lang="it-IT" b="1" cap="none" dirty="0" smtClean="0"/>
              <a:t>;</a:t>
            </a:r>
            <a:endParaRPr lang="it-IT" cap="none" dirty="0"/>
          </a:p>
          <a:p>
            <a:r>
              <a:rPr lang="it-IT" i="1" cap="none" dirty="0" err="1" smtClean="0"/>
              <a:t>Exemplo</a:t>
            </a:r>
            <a:r>
              <a:rPr lang="it-IT" i="1" cap="none" dirty="0" smtClean="0"/>
              <a:t>:</a:t>
            </a:r>
            <a:endParaRPr lang="it-IT" cap="none" dirty="0"/>
          </a:p>
          <a:p>
            <a:r>
              <a:rPr lang="it-IT" cap="none" dirty="0"/>
              <a:t>DROP DATABASE </a:t>
            </a:r>
            <a:r>
              <a:rPr lang="it-IT" cap="none" dirty="0" err="1" smtClean="0"/>
              <a:t>escola</a:t>
            </a:r>
            <a:r>
              <a:rPr lang="it-IT" cap="none" dirty="0" smtClean="0"/>
              <a:t>;</a:t>
            </a:r>
            <a:endParaRPr lang="it-IT" cap="none" dirty="0"/>
          </a:p>
        </p:txBody>
      </p:sp>
    </p:spTree>
    <p:extLst>
      <p:ext uri="{BB962C8B-B14F-4D97-AF65-F5344CB8AC3E}">
        <p14:creationId xmlns:p14="http://schemas.microsoft.com/office/powerpoint/2010/main" val="153289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C1BC923-0627-4334-B807-C182946508B1}" type="slidenum">
              <a:rPr lang="pt-BR" altLang="it-IT" sz="1400"/>
              <a:pPr eaLnBrk="1" hangingPunct="1"/>
              <a:t>16</a:t>
            </a:fld>
            <a:endParaRPr lang="pt-BR" altLang="it-IT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pt-BR" altLang="it-IT" b="1" dirty="0"/>
              <a:t>A Linguagem de Definição de Dados (SQL-DDL)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3035" y="2017713"/>
            <a:ext cx="9726053" cy="4506912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it-IT" b="1" i="1" cap="none" dirty="0" smtClean="0"/>
              <a:t>Criação tabelas – CREATE TABLE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it-IT" b="1" i="1" cap="none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it-IT" b="1" cap="none" dirty="0" smtClean="0"/>
              <a:t>O comando create table é usado para criar uma nova tabela na base de dados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it-IT" b="1" cap="none" dirty="0" smtClean="0"/>
              <a:t>Uma tabela é composta por:</a:t>
            </a:r>
          </a:p>
          <a:p>
            <a:pPr lvl="1"/>
            <a:r>
              <a:rPr lang="pt-BR" altLang="it-IT" b="1" i="1" cap="none" dirty="0" smtClean="0"/>
              <a:t>Atributos</a:t>
            </a:r>
          </a:p>
          <a:p>
            <a:pPr lvl="1"/>
            <a:r>
              <a:rPr lang="pt-BR" altLang="it-IT" b="1" i="1" cap="none" dirty="0" smtClean="0"/>
              <a:t>Domíno dos atributos</a:t>
            </a:r>
          </a:p>
          <a:p>
            <a:pPr lvl="1"/>
            <a:r>
              <a:rPr lang="pt-BR" altLang="it-IT" b="1" i="1" cap="none" dirty="0" smtClean="0"/>
              <a:t>relações</a:t>
            </a:r>
          </a:p>
          <a:p>
            <a:pPr>
              <a:buNone/>
            </a:pPr>
            <a:endParaRPr lang="pt-BR" altLang="it-IT" cap="none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it-IT" b="1" i="1" cap="none" dirty="0"/>
          </a:p>
        </p:txBody>
      </p:sp>
    </p:spTree>
    <p:extLst>
      <p:ext uri="{BB962C8B-B14F-4D97-AF65-F5344CB8AC3E}">
        <p14:creationId xmlns:p14="http://schemas.microsoft.com/office/powerpoint/2010/main" val="4465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C1BC923-0627-4334-B807-C182946508B1}" type="slidenum">
              <a:rPr lang="pt-BR" altLang="it-IT" sz="1400"/>
              <a:pPr eaLnBrk="1" hangingPunct="1"/>
              <a:t>17</a:t>
            </a:fld>
            <a:endParaRPr lang="pt-BR" altLang="it-IT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pt-BR" altLang="it-IT" b="1" dirty="0"/>
              <a:t>A Linguagem de Definição de Dados (SQL-DDL)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3035" y="2017713"/>
            <a:ext cx="9726053" cy="4506912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it-IT" b="1" i="1" cap="none" dirty="0" smtClean="0"/>
              <a:t>Criação </a:t>
            </a:r>
            <a:r>
              <a:rPr lang="pt-BR" altLang="it-IT" b="1" i="1" cap="none" dirty="0"/>
              <a:t>tabelas</a:t>
            </a:r>
            <a:endParaRPr lang="pt-BR" altLang="it-IT" cap="none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it-IT" cap="none" dirty="0"/>
              <a:t>Uma tabela (ou relação) SQL é definida usando o comando </a:t>
            </a:r>
            <a:r>
              <a:rPr lang="pt-BR" altLang="it-IT" b="1" cap="none" dirty="0"/>
              <a:t>create table</a:t>
            </a:r>
            <a:r>
              <a:rPr lang="pt-BR" altLang="it-IT" cap="none" dirty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it-IT" cap="none" dirty="0"/>
              <a:t>	</a:t>
            </a:r>
            <a:r>
              <a:rPr lang="pt-BR" altLang="it-IT" cap="none" dirty="0" smtClean="0"/>
              <a:t>	</a:t>
            </a:r>
            <a:r>
              <a:rPr lang="en-US" altLang="it-IT" b="1" cap="none" dirty="0" smtClean="0"/>
              <a:t>create </a:t>
            </a:r>
            <a:r>
              <a:rPr lang="en-US" altLang="it-IT" b="1" cap="none" dirty="0"/>
              <a:t>table</a:t>
            </a:r>
            <a:r>
              <a:rPr lang="en-US" altLang="it-IT" cap="none" dirty="0"/>
              <a:t> </a:t>
            </a:r>
            <a:r>
              <a:rPr lang="en-US" altLang="it-IT" i="1" cap="none" dirty="0"/>
              <a:t>r (A1 D1, A2 D2,...,An </a:t>
            </a:r>
            <a:r>
              <a:rPr lang="en-US" altLang="it-IT" i="1" cap="none" dirty="0" err="1"/>
              <a:t>Dn</a:t>
            </a:r>
            <a:r>
              <a:rPr lang="en-US" altLang="it-IT" i="1" cap="none" dirty="0"/>
              <a:t>)</a:t>
            </a:r>
            <a:endParaRPr lang="pt-BR" altLang="it-IT" cap="none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it-IT" cap="none" dirty="0"/>
              <a:t>		onde </a:t>
            </a:r>
            <a:r>
              <a:rPr lang="pt-BR" altLang="it-IT" i="1" cap="none" dirty="0"/>
              <a:t>r</a:t>
            </a:r>
            <a:r>
              <a:rPr lang="pt-BR" altLang="it-IT" cap="none" dirty="0"/>
              <a:t> é o nome da relação, </a:t>
            </a:r>
            <a:r>
              <a:rPr lang="pt-BR" altLang="it-IT" i="1" cap="none" dirty="0"/>
              <a:t>Ai</a:t>
            </a:r>
            <a:r>
              <a:rPr lang="pt-BR" altLang="it-IT" cap="none" dirty="0"/>
              <a:t> é o nome de um atributo no </a:t>
            </a:r>
            <a:r>
              <a:rPr lang="pt-BR" altLang="it-IT" cap="none" dirty="0" smtClean="0"/>
              <a:t>esquema </a:t>
            </a:r>
            <a:r>
              <a:rPr lang="pt-BR" altLang="it-IT" cap="none" dirty="0"/>
              <a:t>da relação </a:t>
            </a:r>
            <a:r>
              <a:rPr lang="pt-BR" altLang="it-IT" i="1" cap="none" dirty="0"/>
              <a:t>r</a:t>
            </a:r>
            <a:r>
              <a:rPr lang="pt-BR" altLang="it-IT" cap="none" dirty="0"/>
              <a:t> e </a:t>
            </a:r>
            <a:r>
              <a:rPr lang="pt-BR" altLang="it-IT" i="1" cap="none" dirty="0"/>
              <a:t>Di</a:t>
            </a:r>
            <a:r>
              <a:rPr lang="pt-BR" altLang="it-IT" cap="none" dirty="0"/>
              <a:t> é o tipo do atributo </a:t>
            </a:r>
            <a:r>
              <a:rPr lang="pt-BR" altLang="it-IT" i="1" cap="none" dirty="0"/>
              <a:t>Ai</a:t>
            </a:r>
            <a:r>
              <a:rPr lang="pt-BR" altLang="it-IT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77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34979"/>
          </a:xfrm>
        </p:spPr>
        <p:txBody>
          <a:bodyPr/>
          <a:lstStyle/>
          <a:p>
            <a:r>
              <a:rPr lang="it-IT" dirty="0"/>
              <a:t>Create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913774" y="1753496"/>
            <a:ext cx="10363826" cy="42707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cap="none" dirty="0" smtClean="0"/>
              <a:t>O nome da </a:t>
            </a:r>
            <a:r>
              <a:rPr lang="it-IT" cap="none" dirty="0" err="1" smtClean="0"/>
              <a:t>tabela</a:t>
            </a:r>
            <a:r>
              <a:rPr lang="it-IT" cap="none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cap="none" dirty="0" err="1" smtClean="0"/>
              <a:t>Pode</a:t>
            </a:r>
            <a:r>
              <a:rPr lang="it-IT" cap="none" dirty="0" smtClean="0"/>
              <a:t> ser </a:t>
            </a:r>
            <a:r>
              <a:rPr lang="it-IT" cap="none" dirty="0" err="1" smtClean="0"/>
              <a:t>escrito</a:t>
            </a:r>
            <a:r>
              <a:rPr lang="it-IT" cap="none" dirty="0" smtClean="0"/>
              <a:t> </a:t>
            </a:r>
            <a:r>
              <a:rPr lang="pt-PT" cap="none" dirty="0" smtClean="0"/>
              <a:t>indiferentemente</a:t>
            </a:r>
            <a:r>
              <a:rPr lang="it-IT" cap="none" dirty="0" smtClean="0"/>
              <a:t> </a:t>
            </a:r>
            <a:r>
              <a:rPr lang="it-IT" cap="none" dirty="0" err="1" smtClean="0"/>
              <a:t>em</a:t>
            </a:r>
            <a:r>
              <a:rPr lang="it-IT" cap="none" dirty="0" smtClean="0"/>
              <a:t> MAIUSCULO OU </a:t>
            </a:r>
            <a:r>
              <a:rPr lang="it-IT" cap="none" dirty="0" err="1" smtClean="0"/>
              <a:t>em</a:t>
            </a:r>
            <a:r>
              <a:rPr lang="it-IT" cap="none" dirty="0" smtClean="0"/>
              <a:t> minuscolo. </a:t>
            </a:r>
          </a:p>
          <a:p>
            <a:pPr marL="457200" indent="-457200">
              <a:buFont typeface="+mj-lt"/>
              <a:buAutoNum type="arabicPeriod"/>
            </a:pPr>
            <a:r>
              <a:rPr lang="pt-PT" cap="none" dirty="0" smtClean="0"/>
              <a:t>Pode ser formado por letras e números, mas o primeiro carater deve sempre ser uma letra</a:t>
            </a:r>
          </a:p>
          <a:p>
            <a:pPr marL="457200" indent="-457200">
              <a:buFont typeface="+mj-lt"/>
              <a:buAutoNum type="arabicPeriod"/>
            </a:pPr>
            <a:r>
              <a:rPr lang="pt-PT" cap="none" dirty="0" smtClean="0"/>
              <a:t>Não pode </a:t>
            </a:r>
            <a:r>
              <a:rPr lang="pt-PT" cap="none" dirty="0" err="1" smtClean="0"/>
              <a:t>supara</a:t>
            </a:r>
            <a:r>
              <a:rPr lang="pt-PT" cap="none" dirty="0" smtClean="0"/>
              <a:t> os 30 caracteres de comprimento</a:t>
            </a:r>
          </a:p>
          <a:p>
            <a:pPr marL="457200" indent="-457200">
              <a:buFont typeface="+mj-lt"/>
              <a:buAutoNum type="arabicPeriod"/>
            </a:pPr>
            <a:r>
              <a:rPr lang="pt-PT" cap="none" dirty="0" smtClean="0"/>
              <a:t>Não pode ter o mesmo nome de uma tabela ou vista(</a:t>
            </a:r>
            <a:r>
              <a:rPr lang="pt-PT" cap="none" dirty="0" err="1" smtClean="0"/>
              <a:t>view</a:t>
            </a:r>
            <a:r>
              <a:rPr lang="pt-PT" cap="none" dirty="0" smtClean="0"/>
              <a:t>) já existente na base de dados </a:t>
            </a:r>
            <a:r>
              <a:rPr lang="pt-PT" cap="none" dirty="0" err="1" smtClean="0"/>
              <a:t>actual</a:t>
            </a:r>
            <a:r>
              <a:rPr lang="pt-PT" cap="none" dirty="0" smtClean="0"/>
              <a:t>.</a:t>
            </a:r>
            <a:endParaRPr lang="it-IT" cap="none" dirty="0"/>
          </a:p>
          <a:p>
            <a:pPr marL="0" indent="0">
              <a:buNone/>
            </a:pPr>
            <a:endParaRPr lang="pt-PT" cap="none" dirty="0" smtClean="0"/>
          </a:p>
          <a:p>
            <a:pPr marL="0" indent="0">
              <a:buNone/>
            </a:pPr>
            <a:r>
              <a:rPr lang="pt-PT" cap="none" dirty="0" smtClean="0"/>
              <a:t>A tabela pode:</a:t>
            </a:r>
          </a:p>
          <a:p>
            <a:r>
              <a:rPr lang="pt-PT" cap="none" dirty="0" smtClean="0"/>
              <a:t>Ser criada vazia (</a:t>
            </a:r>
            <a:r>
              <a:rPr lang="pt-PT" cap="none" dirty="0" err="1" smtClean="0"/>
              <a:t>create</a:t>
            </a:r>
            <a:r>
              <a:rPr lang="pt-PT" cap="none" dirty="0" smtClean="0"/>
              <a:t> </a:t>
            </a:r>
            <a:r>
              <a:rPr lang="pt-PT" cap="none" dirty="0" err="1" smtClean="0"/>
              <a:t>table</a:t>
            </a:r>
            <a:r>
              <a:rPr lang="pt-PT" cap="none" dirty="0" smtClean="0"/>
              <a:t>)</a:t>
            </a:r>
          </a:p>
          <a:p>
            <a:r>
              <a:rPr lang="pt-PT" cap="none" dirty="0" smtClean="0"/>
              <a:t>Ser criada e preenchia com dados (</a:t>
            </a:r>
            <a:r>
              <a:rPr lang="pt-PT" cap="none" dirty="0" err="1" smtClean="0"/>
              <a:t>create</a:t>
            </a:r>
            <a:r>
              <a:rPr lang="pt-PT" cap="none" dirty="0" smtClean="0"/>
              <a:t> </a:t>
            </a:r>
            <a:r>
              <a:rPr lang="pt-PT" cap="none" dirty="0" err="1" smtClean="0"/>
              <a:t>table</a:t>
            </a:r>
            <a:r>
              <a:rPr lang="pt-PT" cap="none" dirty="0" smtClean="0"/>
              <a:t> + </a:t>
            </a:r>
            <a:r>
              <a:rPr lang="pt-PT" cap="none" dirty="0" err="1" smtClean="0"/>
              <a:t>select</a:t>
            </a:r>
            <a:r>
              <a:rPr lang="pt-PT" cap="none" dirty="0" smtClean="0"/>
              <a:t>)</a:t>
            </a:r>
            <a:endParaRPr lang="it-IT" cap="none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688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3916"/>
          </a:xfrm>
        </p:spPr>
        <p:txBody>
          <a:bodyPr/>
          <a:lstStyle/>
          <a:p>
            <a:r>
              <a:rPr lang="it-IT" dirty="0"/>
              <a:t>Create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1" y="1871831"/>
            <a:ext cx="12192000" cy="46795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cap="none" dirty="0"/>
              <a:t>CREATE TABLE </a:t>
            </a:r>
            <a:r>
              <a:rPr lang="it-IT" i="1" cap="none" dirty="0" err="1" smtClean="0"/>
              <a:t>nome_tabela</a:t>
            </a:r>
            <a:r>
              <a:rPr lang="it-IT" cap="none" dirty="0" smtClean="0"/>
              <a:t>(</a:t>
            </a:r>
            <a:r>
              <a:rPr lang="it-IT" i="1" cap="none" dirty="0" err="1" smtClean="0"/>
              <a:t>nome_campo</a:t>
            </a:r>
            <a:r>
              <a:rPr lang="it-IT" i="1" cap="none" dirty="0" smtClean="0"/>
              <a:t> tipo</a:t>
            </a:r>
            <a:r>
              <a:rPr lang="it-IT" cap="none" dirty="0"/>
              <a:t>[(</a:t>
            </a:r>
            <a:r>
              <a:rPr lang="it-IT" cap="none" dirty="0" err="1"/>
              <a:t>comprimento</a:t>
            </a:r>
            <a:r>
              <a:rPr lang="it-IT" cap="none" dirty="0"/>
              <a:t>)] [NOT NULL | NULL</a:t>
            </a:r>
            <a:r>
              <a:rPr lang="it-IT" cap="none" dirty="0" smtClean="0"/>
              <a:t>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it-IT" cap="none" dirty="0" smtClean="0"/>
              <a:t>[</a:t>
            </a:r>
            <a:r>
              <a:rPr lang="it-IT" cap="none" dirty="0"/>
              <a:t>DEFAULT </a:t>
            </a:r>
            <a:r>
              <a:rPr lang="it-IT" i="1" cap="none" dirty="0" err="1" smtClean="0"/>
              <a:t>valor_default</a:t>
            </a:r>
            <a:r>
              <a:rPr lang="it-IT" cap="none" dirty="0" smtClean="0"/>
              <a:t>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it-IT" cap="none" dirty="0" smtClean="0"/>
              <a:t> </a:t>
            </a:r>
            <a:r>
              <a:rPr lang="it-IT" cap="none" dirty="0"/>
              <a:t>[AUTO_INCREMENT</a:t>
            </a:r>
            <a:r>
              <a:rPr lang="it-IT" cap="none" dirty="0" smtClean="0"/>
              <a:t>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it-IT" cap="none" dirty="0" smtClean="0"/>
              <a:t>[[</a:t>
            </a:r>
            <a:r>
              <a:rPr lang="it-IT" cap="none" dirty="0"/>
              <a:t>PRIMARY] KEY] [UNIQUE</a:t>
            </a:r>
            <a:r>
              <a:rPr lang="it-IT" cap="none" dirty="0" smtClean="0"/>
              <a:t>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it-IT" cap="none" dirty="0" smtClean="0"/>
              <a:t>[</a:t>
            </a:r>
            <a:r>
              <a:rPr lang="it-IT" cap="none" dirty="0"/>
              <a:t>CHECK </a:t>
            </a:r>
            <a:r>
              <a:rPr lang="it-IT" cap="none" dirty="0" smtClean="0"/>
              <a:t>(</a:t>
            </a:r>
            <a:r>
              <a:rPr lang="it-IT" i="1" cap="none" dirty="0" err="1" smtClean="0"/>
              <a:t>expressão</a:t>
            </a:r>
            <a:r>
              <a:rPr lang="it-IT" cap="none" dirty="0" smtClean="0"/>
              <a:t>)]</a:t>
            </a:r>
            <a:endParaRPr lang="it-IT" cap="none" dirty="0"/>
          </a:p>
          <a:p>
            <a:pPr marL="0" indent="0">
              <a:lnSpc>
                <a:spcPct val="110000"/>
              </a:lnSpc>
              <a:buNone/>
            </a:pPr>
            <a:r>
              <a:rPr lang="it-IT" cap="none" dirty="0"/>
              <a:t>[PRIMARY KEY (</a:t>
            </a:r>
            <a:r>
              <a:rPr lang="it-IT" i="1" cap="none" dirty="0" err="1"/>
              <a:t>nome_campo</a:t>
            </a:r>
            <a:r>
              <a:rPr lang="it-IT" cap="none" dirty="0" smtClean="0"/>
              <a:t>[,…])]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it-IT" cap="none" dirty="0" smtClean="0"/>
              <a:t>[[</a:t>
            </a:r>
            <a:r>
              <a:rPr lang="it-IT" cap="none" dirty="0"/>
              <a:t>UNIQUE] INDEX [</a:t>
            </a:r>
            <a:r>
              <a:rPr lang="it-IT" i="1" cap="none" dirty="0" err="1"/>
              <a:t>nome_indice</a:t>
            </a:r>
            <a:r>
              <a:rPr lang="it-IT" cap="none" dirty="0"/>
              <a:t>] (</a:t>
            </a:r>
            <a:r>
              <a:rPr lang="it-IT" i="1" cap="none" dirty="0" err="1"/>
              <a:t>nome_campo</a:t>
            </a:r>
            <a:r>
              <a:rPr lang="it-IT" cap="none" dirty="0"/>
              <a:t>[,…])]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t-IT" cap="none" dirty="0"/>
              <a:t>[FOREIGN KEY [</a:t>
            </a:r>
            <a:r>
              <a:rPr lang="it-IT" i="1" cap="none" dirty="0" err="1"/>
              <a:t>nome_indice</a:t>
            </a:r>
            <a:r>
              <a:rPr lang="it-IT" cap="none" dirty="0"/>
              <a:t>] (</a:t>
            </a:r>
            <a:r>
              <a:rPr lang="it-IT" i="1" cap="none" dirty="0" err="1"/>
              <a:t>nome_campo</a:t>
            </a:r>
            <a:r>
              <a:rPr lang="it-IT" cap="none" dirty="0"/>
              <a:t>[,…]) </a:t>
            </a:r>
            <a:endParaRPr lang="it-IT" cap="none" dirty="0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it-IT" cap="none" dirty="0" smtClean="0"/>
              <a:t>REFERENCES </a:t>
            </a:r>
            <a:r>
              <a:rPr lang="it-IT" i="1" cap="none" dirty="0" err="1" smtClean="0"/>
              <a:t>nome_tabela_f</a:t>
            </a:r>
            <a:r>
              <a:rPr lang="it-IT" i="1" cap="none" dirty="0" smtClean="0"/>
              <a:t> </a:t>
            </a:r>
            <a:r>
              <a:rPr lang="it-IT" i="1" cap="none" dirty="0" err="1"/>
              <a:t>nome_campo_f</a:t>
            </a:r>
            <a:r>
              <a:rPr lang="it-IT" cap="none" dirty="0"/>
              <a:t>[ON DELETE | ON UPDATE (CASCADE | SET DEFAULT | SET NULL | RESTRICT) ] ); </a:t>
            </a:r>
          </a:p>
        </p:txBody>
      </p:sp>
    </p:spTree>
    <p:extLst>
      <p:ext uri="{BB962C8B-B14F-4D97-AF65-F5344CB8AC3E}">
        <p14:creationId xmlns:p14="http://schemas.microsoft.com/office/powerpoint/2010/main" val="269974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it-IT" dirty="0"/>
              <a:t>ROTEIRO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913774" y="1710466"/>
            <a:ext cx="10363826" cy="4668819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pt-BR" altLang="it-IT" b="1" dirty="0"/>
              <a:t>I PARTE - INTRODUÇÃO AO SQL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pt-BR" altLang="it-IT" b="1" dirty="0"/>
              <a:t>	COMANDOS E </a:t>
            </a:r>
            <a:r>
              <a:rPr lang="pt-BR" altLang="it-IT" b="1" dirty="0" smtClean="0"/>
              <a:t> </a:t>
            </a:r>
            <a:r>
              <a:rPr lang="pt-BR" altLang="it-IT" b="1" dirty="0"/>
              <a:t>PARTES DA LINGUAGEM SQL</a:t>
            </a:r>
          </a:p>
          <a:p>
            <a:pPr>
              <a:spcBef>
                <a:spcPct val="50000"/>
              </a:spcBef>
            </a:pPr>
            <a:r>
              <a:rPr lang="pt-BR" altLang="it-IT" b="1" dirty="0"/>
              <a:t>II PARTE – ADMINSTRAÇÃO DE </a:t>
            </a:r>
            <a:r>
              <a:rPr lang="pt-BR" altLang="it-IT" b="1" dirty="0" smtClean="0"/>
              <a:t>Base </a:t>
            </a:r>
            <a:r>
              <a:rPr lang="pt-BR" altLang="it-IT" b="1" dirty="0"/>
              <a:t>DE DADOS </a:t>
            </a:r>
            <a:r>
              <a:rPr lang="pt-BR" altLang="it-IT" b="1" dirty="0" smtClean="0"/>
              <a:t>UTILIZANDO </a:t>
            </a:r>
            <a:r>
              <a:rPr lang="pt-BR" altLang="it-IT" b="1" dirty="0"/>
              <a:t>MYSQL 8</a:t>
            </a:r>
          </a:p>
          <a:p>
            <a:pPr>
              <a:spcBef>
                <a:spcPct val="50000"/>
              </a:spcBef>
            </a:pPr>
            <a:r>
              <a:rPr lang="pt-BR" altLang="it-IT" b="1" dirty="0" smtClean="0"/>
              <a:t>III </a:t>
            </a:r>
            <a:r>
              <a:rPr lang="pt-BR" altLang="it-IT" b="1" dirty="0"/>
              <a:t>PARTE - PRÁTICA </a:t>
            </a:r>
            <a:endParaRPr lang="pt-BR" altLang="it-IT" b="1" dirty="0" smtClean="0"/>
          </a:p>
          <a:p>
            <a:pPr lvl="1">
              <a:spcBef>
                <a:spcPct val="50000"/>
              </a:spcBef>
            </a:pPr>
            <a:r>
              <a:rPr lang="pt-BR" b="1" dirty="0" smtClean="0"/>
              <a:t>Criação de uma aplicação Java WEB com persistencia de dados</a:t>
            </a:r>
          </a:p>
          <a:p>
            <a:pPr lvl="2">
              <a:spcBef>
                <a:spcPct val="50000"/>
              </a:spcBef>
            </a:pPr>
            <a:r>
              <a:rPr lang="pt-BR" b="1" dirty="0" smtClean="0"/>
              <a:t>Ferramentas: </a:t>
            </a:r>
          </a:p>
          <a:p>
            <a:pPr lvl="3">
              <a:spcBef>
                <a:spcPct val="50000"/>
              </a:spcBef>
            </a:pPr>
            <a:r>
              <a:rPr lang="pt-BR" b="1" dirty="0" smtClean="0"/>
              <a:t>Netbeans 11.3 </a:t>
            </a:r>
            <a:r>
              <a:rPr lang="pt-BR" b="1" dirty="0"/>
              <a:t>ou Eclipse IDE for Enterprise Java Developers </a:t>
            </a:r>
            <a:endParaRPr lang="pt-BR" b="1" dirty="0" smtClean="0"/>
          </a:p>
          <a:p>
            <a:pPr lvl="3">
              <a:spcBef>
                <a:spcPct val="50000"/>
              </a:spcBef>
            </a:pPr>
            <a:r>
              <a:rPr lang="it-IT" b="1" dirty="0" err="1"/>
              <a:t>Payara</a:t>
            </a:r>
            <a:r>
              <a:rPr lang="it-IT" b="1" dirty="0"/>
              <a:t> Server 5.201 (Full)</a:t>
            </a:r>
          </a:p>
          <a:p>
            <a:pPr lvl="3">
              <a:spcBef>
                <a:spcPct val="50000"/>
              </a:spcBef>
            </a:pPr>
            <a:r>
              <a:rPr lang="pt-PT" b="1" dirty="0"/>
              <a:t>MYSQL e Microsoft </a:t>
            </a:r>
            <a:r>
              <a:rPr lang="pt-PT" b="1" dirty="0" smtClean="0"/>
              <a:t>Access</a:t>
            </a:r>
          </a:p>
          <a:p>
            <a:pPr lvl="4">
              <a:spcBef>
                <a:spcPct val="50000"/>
              </a:spcBef>
            </a:pPr>
            <a:r>
              <a:rPr lang="it-IT" b="1" dirty="0" smtClean="0"/>
              <a:t>mysql-connector-java-8.0.20</a:t>
            </a:r>
          </a:p>
          <a:p>
            <a:pPr lvl="4">
              <a:lnSpc>
                <a:spcPct val="130000"/>
              </a:lnSpc>
              <a:spcBef>
                <a:spcPct val="50000"/>
              </a:spcBef>
            </a:pPr>
            <a:r>
              <a:rPr lang="it-IT" b="1" cap="none" dirty="0"/>
              <a:t>UCanAccess-5.0.0</a:t>
            </a:r>
          </a:p>
          <a:p>
            <a:pPr lvl="3">
              <a:spcBef>
                <a:spcPct val="50000"/>
              </a:spcBef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05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75" y="91394"/>
            <a:ext cx="10364451" cy="1005888"/>
          </a:xfrm>
        </p:spPr>
        <p:txBody>
          <a:bodyPr/>
          <a:lstStyle/>
          <a:p>
            <a:r>
              <a:rPr lang="it-IT" dirty="0"/>
              <a:t>Create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268941" y="1430767"/>
            <a:ext cx="11510683" cy="5195943"/>
          </a:xfrm>
        </p:spPr>
        <p:txBody>
          <a:bodyPr>
            <a:normAutofit/>
          </a:bodyPr>
          <a:lstStyle/>
          <a:p>
            <a:r>
              <a:rPr lang="it-IT" b="1" cap="none" dirty="0"/>
              <a:t>…. </a:t>
            </a:r>
            <a:r>
              <a:rPr lang="it-IT" b="1" cap="none" dirty="0" err="1"/>
              <a:t>Foreign</a:t>
            </a:r>
            <a:r>
              <a:rPr lang="it-IT" b="1" cap="none" dirty="0"/>
              <a:t> </a:t>
            </a:r>
            <a:r>
              <a:rPr lang="it-IT" b="1" cap="none" dirty="0" err="1"/>
              <a:t>key</a:t>
            </a:r>
            <a:r>
              <a:rPr lang="it-IT" b="1" cap="none" dirty="0"/>
              <a:t> ?</a:t>
            </a:r>
            <a:endParaRPr lang="it-IT" cap="none" dirty="0"/>
          </a:p>
          <a:p>
            <a:r>
              <a:rPr lang="it-IT" cap="none" dirty="0"/>
              <a:t>REFERENCES </a:t>
            </a:r>
            <a:r>
              <a:rPr lang="it-IT" i="1" cap="none" dirty="0" err="1" smtClean="0"/>
              <a:t>nome_tabela</a:t>
            </a:r>
            <a:r>
              <a:rPr lang="it-IT" cap="none" dirty="0"/>
              <a:t>[ </a:t>
            </a:r>
            <a:r>
              <a:rPr lang="it-IT" i="1" cap="none" dirty="0"/>
              <a:t>( </a:t>
            </a:r>
            <a:r>
              <a:rPr lang="it-IT" i="1" cap="none" dirty="0" smtClean="0"/>
              <a:t>coluna1</a:t>
            </a:r>
            <a:r>
              <a:rPr lang="it-IT" cap="none" dirty="0"/>
              <a:t>[ </a:t>
            </a:r>
            <a:r>
              <a:rPr lang="it-IT" i="1" cap="none" dirty="0"/>
              <a:t>, </a:t>
            </a:r>
            <a:r>
              <a:rPr lang="it-IT" i="1" cap="none" dirty="0" smtClean="0"/>
              <a:t>coluna2</a:t>
            </a:r>
            <a:r>
              <a:rPr lang="it-IT" cap="none" dirty="0"/>
              <a:t>... ] ) ][ ON DELETE { CASCADE | SET DEFAULT | SET NULL } ][ ON UPDATE { CASCADE | SET DEFAULT | SET NULL } ]</a:t>
            </a:r>
          </a:p>
          <a:p>
            <a:r>
              <a:rPr lang="it-IT" cap="none" dirty="0" err="1" smtClean="0"/>
              <a:t>As</a:t>
            </a:r>
            <a:r>
              <a:rPr lang="it-IT" cap="none" dirty="0" smtClean="0"/>
              <a:t> </a:t>
            </a:r>
            <a:r>
              <a:rPr lang="it-IT" cap="none" dirty="0" err="1" smtClean="0"/>
              <a:t>clausulas</a:t>
            </a:r>
            <a:r>
              <a:rPr lang="it-IT" cap="none" dirty="0" smtClean="0"/>
              <a:t> </a:t>
            </a:r>
            <a:r>
              <a:rPr lang="it-IT" b="1" cap="none" dirty="0"/>
              <a:t>ON </a:t>
            </a:r>
            <a:r>
              <a:rPr lang="it-IT" b="1" cap="none" dirty="0" smtClean="0"/>
              <a:t>DELETE </a:t>
            </a:r>
            <a:r>
              <a:rPr lang="it-IT" cap="none" dirty="0" smtClean="0"/>
              <a:t>e </a:t>
            </a:r>
            <a:r>
              <a:rPr lang="it-IT" b="1" cap="none" dirty="0"/>
              <a:t>ON </a:t>
            </a:r>
            <a:r>
              <a:rPr lang="it-IT" b="1" cap="none" dirty="0" smtClean="0"/>
              <a:t>UPDATE  </a:t>
            </a:r>
            <a:r>
              <a:rPr lang="it-IT" cap="none" dirty="0" err="1" smtClean="0"/>
              <a:t>indicam</a:t>
            </a:r>
            <a:r>
              <a:rPr lang="it-IT" cap="none" dirty="0" smtClean="0"/>
              <a:t> </a:t>
            </a:r>
            <a:r>
              <a:rPr lang="it-IT" cap="none" dirty="0" err="1" smtClean="0"/>
              <a:t>que</a:t>
            </a:r>
            <a:r>
              <a:rPr lang="it-IT" cap="none" dirty="0" smtClean="0"/>
              <a:t> </a:t>
            </a:r>
            <a:r>
              <a:rPr lang="it-IT" cap="none" dirty="0" err="1" smtClean="0"/>
              <a:t>acção</a:t>
            </a:r>
            <a:r>
              <a:rPr lang="it-IT" cap="none" dirty="0" smtClean="0"/>
              <a:t> deve ser </a:t>
            </a:r>
            <a:r>
              <a:rPr lang="it-IT" cap="none" dirty="0" err="1" smtClean="0"/>
              <a:t>realizada</a:t>
            </a:r>
            <a:r>
              <a:rPr lang="it-IT" cap="none" dirty="0" smtClean="0"/>
              <a:t> no caso </a:t>
            </a:r>
            <a:r>
              <a:rPr lang="it-IT" cap="none" dirty="0" err="1" smtClean="0"/>
              <a:t>em</a:t>
            </a:r>
            <a:r>
              <a:rPr lang="it-IT" cap="none" dirty="0" smtClean="0"/>
              <a:t> </a:t>
            </a:r>
            <a:r>
              <a:rPr lang="it-IT" cap="none" dirty="0" err="1" smtClean="0"/>
              <a:t>que</a:t>
            </a:r>
            <a:r>
              <a:rPr lang="it-IT" cap="none" dirty="0" smtClean="0"/>
              <a:t> </a:t>
            </a:r>
            <a:r>
              <a:rPr lang="it-IT" cap="none" dirty="0" err="1" smtClean="0"/>
              <a:t>uma</a:t>
            </a:r>
            <a:r>
              <a:rPr lang="it-IT" cap="none" dirty="0" smtClean="0"/>
              <a:t> </a:t>
            </a:r>
            <a:r>
              <a:rPr lang="it-IT" cap="none" dirty="0" err="1" smtClean="0"/>
              <a:t>tupla</a:t>
            </a:r>
            <a:r>
              <a:rPr lang="it-IT" cap="none" dirty="0" smtClean="0"/>
              <a:t> da </a:t>
            </a:r>
            <a:r>
              <a:rPr lang="it-IT" cap="none" dirty="0" err="1" smtClean="0"/>
              <a:t>tabela</a:t>
            </a:r>
            <a:r>
              <a:rPr lang="it-IT" cap="none" dirty="0" smtClean="0"/>
              <a:t> </a:t>
            </a:r>
            <a:r>
              <a:rPr lang="it-IT" cap="none" dirty="0" err="1" smtClean="0"/>
              <a:t>referenciada</a:t>
            </a:r>
            <a:r>
              <a:rPr lang="it-IT" cap="none" dirty="0" smtClean="0"/>
              <a:t> è </a:t>
            </a:r>
            <a:r>
              <a:rPr lang="it-IT" cap="none" dirty="0" err="1" smtClean="0"/>
              <a:t>eliminada</a:t>
            </a:r>
            <a:r>
              <a:rPr lang="it-IT" cap="none" dirty="0" smtClean="0"/>
              <a:t> </a:t>
            </a:r>
            <a:r>
              <a:rPr lang="it-IT" cap="none" dirty="0" err="1" smtClean="0"/>
              <a:t>ou</a:t>
            </a:r>
            <a:r>
              <a:rPr lang="it-IT" cap="none" dirty="0" smtClean="0"/>
              <a:t> </a:t>
            </a:r>
            <a:r>
              <a:rPr lang="it-IT" cap="none" dirty="0" err="1" smtClean="0"/>
              <a:t>actualizadas</a:t>
            </a:r>
            <a:r>
              <a:rPr lang="it-IT" cap="none" dirty="0" smtClean="0"/>
              <a:t>. De facto </a:t>
            </a:r>
            <a:r>
              <a:rPr lang="it-IT" cap="none" dirty="0" err="1" smtClean="0"/>
              <a:t>em</a:t>
            </a:r>
            <a:r>
              <a:rPr lang="it-IT" cap="none" dirty="0" smtClean="0"/>
              <a:t> </a:t>
            </a:r>
            <a:r>
              <a:rPr lang="it-IT" cap="none" dirty="0" err="1" smtClean="0"/>
              <a:t>tais</a:t>
            </a:r>
            <a:r>
              <a:rPr lang="it-IT" cap="none" dirty="0" smtClean="0"/>
              <a:t> </a:t>
            </a:r>
            <a:r>
              <a:rPr lang="it-IT" cap="none" dirty="0" err="1" smtClean="0"/>
              <a:t>situações</a:t>
            </a:r>
            <a:r>
              <a:rPr lang="it-IT" cap="none" dirty="0" smtClean="0"/>
              <a:t> </a:t>
            </a:r>
            <a:r>
              <a:rPr lang="it-IT" cap="none" dirty="0" err="1" smtClean="0"/>
              <a:t>na</a:t>
            </a:r>
            <a:r>
              <a:rPr lang="it-IT" cap="none" dirty="0" smtClean="0"/>
              <a:t> </a:t>
            </a:r>
            <a:r>
              <a:rPr lang="it-IT" cap="none" dirty="0" err="1" smtClean="0"/>
              <a:t>coluna</a:t>
            </a:r>
            <a:r>
              <a:rPr lang="it-IT" cap="none" dirty="0" smtClean="0"/>
              <a:t> </a:t>
            </a:r>
            <a:r>
              <a:rPr lang="it-IT" cap="none" dirty="0" err="1" smtClean="0"/>
              <a:t>referedi</a:t>
            </a:r>
            <a:r>
              <a:rPr lang="it-IT" cap="none" dirty="0" smtClean="0"/>
              <a:t> (a </a:t>
            </a:r>
            <a:r>
              <a:rPr lang="it-IT" cap="none" dirty="0" err="1" smtClean="0"/>
              <a:t>que</a:t>
            </a:r>
            <a:r>
              <a:rPr lang="it-IT" cap="none" dirty="0" smtClean="0"/>
              <a:t> </a:t>
            </a:r>
            <a:r>
              <a:rPr lang="it-IT" cap="none" dirty="0" err="1" smtClean="0"/>
              <a:t>está</a:t>
            </a:r>
            <a:r>
              <a:rPr lang="it-IT" cap="none" dirty="0" smtClean="0"/>
              <a:t> a ser </a:t>
            </a:r>
            <a:r>
              <a:rPr lang="it-IT" cap="none" dirty="0" err="1" smtClean="0"/>
              <a:t>definida</a:t>
            </a:r>
            <a:r>
              <a:rPr lang="it-IT" cap="none" dirty="0" smtClean="0"/>
              <a:t> </a:t>
            </a:r>
            <a:r>
              <a:rPr lang="it-IT" cap="none" dirty="0" err="1" smtClean="0"/>
              <a:t>como</a:t>
            </a:r>
            <a:r>
              <a:rPr lang="it-IT" cap="none" dirty="0" smtClean="0"/>
              <a:t> </a:t>
            </a:r>
            <a:r>
              <a:rPr lang="it-IT" cap="none" dirty="0" err="1" smtClean="0"/>
              <a:t>chave</a:t>
            </a:r>
            <a:r>
              <a:rPr lang="it-IT" cap="none" dirty="0" smtClean="0"/>
              <a:t> </a:t>
            </a:r>
            <a:r>
              <a:rPr lang="it-IT" cap="none" dirty="0" err="1" smtClean="0"/>
              <a:t>estrangeira</a:t>
            </a:r>
            <a:r>
              <a:rPr lang="it-IT" cap="none" dirty="0" smtClean="0"/>
              <a:t>) </a:t>
            </a:r>
            <a:r>
              <a:rPr lang="it-IT" cap="none" dirty="0" err="1" smtClean="0"/>
              <a:t>poderiam</a:t>
            </a:r>
            <a:r>
              <a:rPr lang="it-IT" cap="none" dirty="0" smtClean="0"/>
              <a:t> </a:t>
            </a:r>
            <a:r>
              <a:rPr lang="it-IT" cap="none" dirty="0" err="1" smtClean="0"/>
              <a:t>existir</a:t>
            </a:r>
            <a:r>
              <a:rPr lang="it-IT" cap="none" dirty="0" smtClean="0"/>
              <a:t> </a:t>
            </a:r>
            <a:r>
              <a:rPr lang="it-IT" cap="none" dirty="0" err="1" smtClean="0"/>
              <a:t>valores</a:t>
            </a:r>
            <a:r>
              <a:rPr lang="it-IT" cap="none" dirty="0" smtClean="0"/>
              <a:t> </a:t>
            </a:r>
            <a:r>
              <a:rPr lang="it-IT" cap="none" dirty="0" err="1" smtClean="0"/>
              <a:t>incosistentes</a:t>
            </a:r>
            <a:r>
              <a:rPr lang="it-IT" cap="none" dirty="0" smtClean="0"/>
              <a:t>. </a:t>
            </a:r>
            <a:r>
              <a:rPr lang="it-IT" cap="none" dirty="0" err="1" smtClean="0"/>
              <a:t>As</a:t>
            </a:r>
            <a:r>
              <a:rPr lang="it-IT" cap="none" dirty="0" smtClean="0"/>
              <a:t> </a:t>
            </a:r>
            <a:r>
              <a:rPr lang="it-IT" cap="none" dirty="0" err="1" smtClean="0"/>
              <a:t>acções</a:t>
            </a:r>
            <a:r>
              <a:rPr lang="it-IT" cap="none" dirty="0" smtClean="0"/>
              <a:t> </a:t>
            </a:r>
            <a:r>
              <a:rPr lang="it-IT" cap="none" dirty="0" err="1" smtClean="0"/>
              <a:t>podem</a:t>
            </a:r>
            <a:r>
              <a:rPr lang="it-IT" cap="none" dirty="0" smtClean="0"/>
              <a:t> ser:</a:t>
            </a:r>
            <a:endParaRPr lang="it-IT" cap="none" dirty="0"/>
          </a:p>
          <a:p>
            <a:r>
              <a:rPr lang="it-IT" b="1" cap="none" dirty="0" smtClean="0"/>
              <a:t>CASCADE</a:t>
            </a:r>
            <a:r>
              <a:rPr lang="it-IT" cap="none" dirty="0"/>
              <a:t>: </a:t>
            </a:r>
            <a:r>
              <a:rPr lang="it-IT" cap="none" dirty="0" smtClean="0"/>
              <a:t>elimina a </a:t>
            </a:r>
            <a:r>
              <a:rPr lang="it-IT" cap="none" dirty="0" err="1" smtClean="0"/>
              <a:t>tupla</a:t>
            </a:r>
            <a:r>
              <a:rPr lang="it-IT" cap="none" dirty="0" smtClean="0"/>
              <a:t> da </a:t>
            </a:r>
            <a:r>
              <a:rPr lang="it-IT" cap="none" dirty="0" err="1" smtClean="0"/>
              <a:t>coluna</a:t>
            </a:r>
            <a:r>
              <a:rPr lang="it-IT" cap="none" dirty="0" smtClean="0"/>
              <a:t> </a:t>
            </a:r>
            <a:r>
              <a:rPr lang="it-IT" cap="none" dirty="0" err="1" smtClean="0"/>
              <a:t>com</a:t>
            </a:r>
            <a:r>
              <a:rPr lang="it-IT" cap="none" dirty="0" smtClean="0"/>
              <a:t> o valor </a:t>
            </a:r>
            <a:r>
              <a:rPr lang="it-IT" cap="none" dirty="0" err="1" smtClean="0"/>
              <a:t>correspondente</a:t>
            </a:r>
            <a:r>
              <a:rPr lang="it-IT" cap="none" dirty="0" smtClean="0"/>
              <a:t> (no caso do </a:t>
            </a:r>
            <a:r>
              <a:rPr lang="it-IT" cap="none" dirty="0"/>
              <a:t>ON DELETE) </a:t>
            </a:r>
            <a:r>
              <a:rPr lang="it-IT" cap="none" dirty="0" smtClean="0"/>
              <a:t> </a:t>
            </a:r>
            <a:r>
              <a:rPr lang="it-IT" cap="none" dirty="0" err="1" smtClean="0"/>
              <a:t>Ou</a:t>
            </a:r>
            <a:r>
              <a:rPr lang="it-IT" cap="none" dirty="0" smtClean="0"/>
              <a:t> </a:t>
            </a:r>
            <a:r>
              <a:rPr lang="it-IT" cap="none" dirty="0" err="1" smtClean="0"/>
              <a:t>actualiza</a:t>
            </a:r>
            <a:r>
              <a:rPr lang="it-IT" cap="none" dirty="0" smtClean="0"/>
              <a:t> </a:t>
            </a:r>
            <a:r>
              <a:rPr lang="it-IT" cap="none" dirty="0" err="1" smtClean="0"/>
              <a:t>também</a:t>
            </a:r>
            <a:r>
              <a:rPr lang="it-IT" cap="none" dirty="0" smtClean="0"/>
              <a:t> o valor da </a:t>
            </a:r>
            <a:r>
              <a:rPr lang="it-IT" cap="none" dirty="0" err="1" smtClean="0"/>
              <a:t>coluna</a:t>
            </a:r>
            <a:r>
              <a:rPr lang="it-IT" cap="none" dirty="0" smtClean="0"/>
              <a:t> relativa </a:t>
            </a:r>
            <a:r>
              <a:rPr lang="it-IT" cap="none" dirty="0"/>
              <a:t>(</a:t>
            </a:r>
            <a:r>
              <a:rPr lang="it-IT" cap="none" dirty="0" smtClean="0"/>
              <a:t>no caso do  </a:t>
            </a:r>
            <a:r>
              <a:rPr lang="it-IT" cap="none" dirty="0"/>
              <a:t>ON UPDATE).</a:t>
            </a:r>
          </a:p>
          <a:p>
            <a:r>
              <a:rPr lang="it-IT" b="1" cap="none" dirty="0" smtClean="0"/>
              <a:t>SET </a:t>
            </a:r>
            <a:r>
              <a:rPr lang="it-IT" b="1" cap="none" dirty="0"/>
              <a:t>DEFAULT</a:t>
            </a:r>
            <a:r>
              <a:rPr lang="it-IT" cap="none" dirty="0"/>
              <a:t>: </a:t>
            </a:r>
            <a:r>
              <a:rPr lang="it-IT" cap="none" dirty="0" err="1" smtClean="0"/>
              <a:t>atribuiu</a:t>
            </a:r>
            <a:r>
              <a:rPr lang="it-IT" cap="none" dirty="0" smtClean="0"/>
              <a:t> à </a:t>
            </a:r>
            <a:r>
              <a:rPr lang="it-IT" cap="none" dirty="0" err="1" smtClean="0"/>
              <a:t>coluna</a:t>
            </a:r>
            <a:r>
              <a:rPr lang="it-IT" cap="none" dirty="0" smtClean="0"/>
              <a:t> </a:t>
            </a:r>
            <a:r>
              <a:rPr lang="it-IT" cap="none" dirty="0" err="1" smtClean="0"/>
              <a:t>um</a:t>
            </a:r>
            <a:r>
              <a:rPr lang="it-IT" cap="none" dirty="0" smtClean="0"/>
              <a:t> valor </a:t>
            </a:r>
            <a:r>
              <a:rPr lang="it-IT" cap="none" dirty="0" err="1" smtClean="0"/>
              <a:t>padrão</a:t>
            </a:r>
            <a:r>
              <a:rPr lang="it-IT" cap="none" dirty="0" smtClean="0"/>
              <a:t>(por </a:t>
            </a:r>
            <a:r>
              <a:rPr lang="it-IT" cap="none" dirty="0" err="1" smtClean="0"/>
              <a:t>defeito</a:t>
            </a:r>
            <a:r>
              <a:rPr lang="it-IT" cap="none" dirty="0" smtClean="0"/>
              <a:t>, default).</a:t>
            </a:r>
            <a:endParaRPr lang="it-IT" cap="none" dirty="0"/>
          </a:p>
          <a:p>
            <a:r>
              <a:rPr lang="it-IT" b="1" cap="none" dirty="0" smtClean="0"/>
              <a:t>SET </a:t>
            </a:r>
            <a:r>
              <a:rPr lang="it-IT" b="1" cap="none" dirty="0"/>
              <a:t>NULL</a:t>
            </a:r>
            <a:r>
              <a:rPr lang="it-IT" cap="none" dirty="0"/>
              <a:t>: </a:t>
            </a:r>
            <a:r>
              <a:rPr lang="it-IT" cap="none" dirty="0" err="1" smtClean="0"/>
              <a:t>atribui</a:t>
            </a:r>
            <a:r>
              <a:rPr lang="it-IT" cap="none" dirty="0" smtClean="0"/>
              <a:t> à </a:t>
            </a:r>
            <a:r>
              <a:rPr lang="it-IT" cap="none" dirty="0" err="1" smtClean="0"/>
              <a:t>coluna</a:t>
            </a:r>
            <a:r>
              <a:rPr lang="it-IT" cap="none" dirty="0" smtClean="0"/>
              <a:t> o valor NULL</a:t>
            </a:r>
            <a:r>
              <a:rPr lang="it-IT" cap="none" dirty="0"/>
              <a:t>.</a:t>
            </a:r>
          </a:p>
          <a:p>
            <a:endParaRPr lang="it-IT" cap="none" dirty="0"/>
          </a:p>
        </p:txBody>
      </p:sp>
    </p:spTree>
    <p:extLst>
      <p:ext uri="{BB962C8B-B14F-4D97-AF65-F5344CB8AC3E}">
        <p14:creationId xmlns:p14="http://schemas.microsoft.com/office/powerpoint/2010/main" val="3986569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DOMINIO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dirty="0"/>
              <a:t>Create </a:t>
            </a:r>
            <a:r>
              <a:rPr lang="it-IT" dirty="0" err="1"/>
              <a:t>table</a:t>
            </a:r>
            <a:endParaRPr lang="it-IT" dirty="0"/>
          </a:p>
          <a:p>
            <a:pPr marL="0" indent="0">
              <a:buNone/>
            </a:pPr>
            <a:r>
              <a:rPr lang="it-IT" cap="none" dirty="0" smtClean="0"/>
              <a:t>…. O </a:t>
            </a:r>
            <a:r>
              <a:rPr lang="it-IT" cap="none" dirty="0" err="1" smtClean="0"/>
              <a:t>que</a:t>
            </a:r>
            <a:r>
              <a:rPr lang="it-IT" cap="none" dirty="0" smtClean="0"/>
              <a:t> è o tipo </a:t>
            </a:r>
            <a:r>
              <a:rPr lang="it-IT" cap="none" dirty="0"/>
              <a:t>?</a:t>
            </a:r>
          </a:p>
          <a:p>
            <a:r>
              <a:rPr lang="it-IT" b="1" cap="none" dirty="0" smtClean="0"/>
              <a:t>Domini0s:</a:t>
            </a:r>
            <a:endParaRPr lang="it-IT" cap="none" dirty="0"/>
          </a:p>
          <a:p>
            <a:r>
              <a:rPr lang="it-IT" cap="none" dirty="0" err="1" smtClean="0"/>
              <a:t>Dominios</a:t>
            </a:r>
            <a:r>
              <a:rPr lang="it-IT" cap="none" dirty="0" smtClean="0"/>
              <a:t> </a:t>
            </a:r>
            <a:r>
              <a:rPr lang="it-IT" cap="none" dirty="0" err="1" smtClean="0"/>
              <a:t>elementares</a:t>
            </a:r>
            <a:r>
              <a:rPr lang="it-IT" cap="none" dirty="0" smtClean="0"/>
              <a:t> </a:t>
            </a:r>
            <a:r>
              <a:rPr lang="it-IT" cap="none" dirty="0"/>
              <a:t>(</a:t>
            </a:r>
            <a:r>
              <a:rPr lang="it-IT" cap="none" dirty="0" err="1" smtClean="0"/>
              <a:t>predefinidos</a:t>
            </a:r>
            <a:r>
              <a:rPr lang="it-IT" cap="none" dirty="0" smtClean="0"/>
              <a:t>)</a:t>
            </a:r>
            <a:endParaRPr lang="it-IT" cap="none" dirty="0"/>
          </a:p>
          <a:p>
            <a:r>
              <a:rPr lang="it-IT" cap="none" dirty="0" err="1" smtClean="0"/>
              <a:t>Dominios</a:t>
            </a:r>
            <a:r>
              <a:rPr lang="it-IT" cap="none" dirty="0" smtClean="0"/>
              <a:t> </a:t>
            </a:r>
            <a:r>
              <a:rPr lang="it-IT" cap="none" dirty="0" err="1" smtClean="0"/>
              <a:t>definidos</a:t>
            </a:r>
            <a:r>
              <a:rPr lang="it-IT" cap="none" dirty="0" smtClean="0"/>
              <a:t> pelo </a:t>
            </a:r>
            <a:r>
              <a:rPr lang="it-IT" cap="none" dirty="0" err="1" smtClean="0"/>
              <a:t>utilizador</a:t>
            </a:r>
            <a:r>
              <a:rPr lang="it-IT" cap="none" dirty="0" smtClean="0"/>
              <a:t> (</a:t>
            </a:r>
            <a:r>
              <a:rPr lang="it-IT" cap="none" dirty="0" err="1" smtClean="0"/>
              <a:t>simples</a:t>
            </a:r>
            <a:r>
              <a:rPr lang="it-IT" cap="none" dirty="0" smtClean="0"/>
              <a:t>, mas </a:t>
            </a:r>
            <a:r>
              <a:rPr lang="it-IT" cap="none" dirty="0" err="1" smtClean="0"/>
              <a:t>reutilizaveis</a:t>
            </a:r>
            <a:r>
              <a:rPr lang="it-IT" cap="none" dirty="0" smtClean="0"/>
              <a:t>)</a:t>
            </a:r>
            <a:endParaRPr lang="it-IT" cap="none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470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Prática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487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Prática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627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Create </a:t>
            </a:r>
            <a:r>
              <a:rPr lang="it-IT" dirty="0" err="1"/>
              <a:t>table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763167" y="4585966"/>
            <a:ext cx="10363826" cy="19292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b="1" cap="none" dirty="0"/>
          </a:p>
          <a:p>
            <a:pPr marL="0" indent="0">
              <a:buNone/>
            </a:pPr>
            <a:r>
              <a:rPr lang="pt-BR" b="1" cap="none" dirty="0"/>
              <a:t>A estrutura da tabela, neste caso, é implicitamente definida pelo número de colunas (ou campos) extraídos da seleção, pelo tipo de dados de cada coluna e pelos nomes das respectivas colunas extraídas da seleção (ou aliases aplicados a elas</a:t>
            </a:r>
            <a:r>
              <a:rPr lang="pt-BR" b="1" cap="none" dirty="0" smtClean="0"/>
              <a:t>).</a:t>
            </a:r>
            <a:endParaRPr lang="it-IT" cap="none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357309" y="2860688"/>
            <a:ext cx="4220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SELECT * INTO </a:t>
            </a:r>
            <a:r>
              <a:rPr lang="en-US" dirty="0" err="1"/>
              <a:t>curso_backup</a:t>
            </a:r>
            <a:r>
              <a:rPr lang="en-US" dirty="0"/>
              <a:t> FROM </a:t>
            </a:r>
            <a:r>
              <a:rPr lang="en-US" dirty="0" err="1"/>
              <a:t>curso</a:t>
            </a:r>
            <a:endParaRPr lang="en-US" dirty="0"/>
          </a:p>
          <a:p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357309" y="1785769"/>
            <a:ext cx="5335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Microsoft Access</a:t>
            </a:r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/>
              <a:t>* INTO </a:t>
            </a:r>
            <a:r>
              <a:rPr lang="en-US" i="1" dirty="0" err="1"/>
              <a:t>new_tbl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i="1" dirty="0" err="1"/>
              <a:t>orig_tbl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63167" y="1774778"/>
            <a:ext cx="3636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i="1" dirty="0" err="1"/>
              <a:t>new_tbl</a:t>
            </a:r>
            <a:r>
              <a:rPr lang="en-US" dirty="0"/>
              <a:t> [AS] SELECT * FROM </a:t>
            </a:r>
            <a:r>
              <a:rPr lang="en-US" i="1" dirty="0" err="1"/>
              <a:t>orig_tbl</a:t>
            </a:r>
            <a:r>
              <a:rPr lang="en-US" dirty="0"/>
              <a:t>;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63166" y="3271814"/>
            <a:ext cx="363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err="1"/>
              <a:t>curso_backup</a:t>
            </a:r>
            <a:r>
              <a:rPr lang="en-US" dirty="0" smtClean="0"/>
              <a:t> </a:t>
            </a:r>
            <a:r>
              <a:rPr lang="en-US" dirty="0"/>
              <a:t>[AS] SELECT * FROM </a:t>
            </a:r>
            <a:r>
              <a:rPr lang="en-US" dirty="0" err="1" smtClean="0"/>
              <a:t>curso</a:t>
            </a:r>
            <a:r>
              <a:rPr lang="en-US" dirty="0" smtClean="0"/>
              <a:t> 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3549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79699" y="629966"/>
            <a:ext cx="2753957" cy="19082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/>
              <a:t>aluno</a:t>
            </a:r>
          </a:p>
          <a:p>
            <a:r>
              <a:rPr lang="pt-BR" dirty="0" smtClean="0"/>
              <a:t>numero_aluno </a:t>
            </a:r>
            <a:r>
              <a:rPr lang="pt-BR" dirty="0"/>
              <a:t>(num</a:t>
            </a:r>
            <a:r>
              <a:rPr lang="pt-BR" dirty="0" smtClean="0"/>
              <a:t>)(pk)</a:t>
            </a:r>
            <a:endParaRPr lang="pt-BR" dirty="0"/>
          </a:p>
          <a:p>
            <a:r>
              <a:rPr lang="pt-BR" dirty="0"/>
              <a:t>nome_aluno (string)</a:t>
            </a:r>
          </a:p>
          <a:p>
            <a:r>
              <a:rPr lang="pt-BR" dirty="0"/>
              <a:t>sobrenome_aluno (string)</a:t>
            </a:r>
          </a:p>
          <a:p>
            <a:r>
              <a:rPr lang="pt-BR" dirty="0"/>
              <a:t>data_de_nascimento (date)</a:t>
            </a:r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741433" y="385240"/>
            <a:ext cx="3184263" cy="190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/>
              <a:t>nota</a:t>
            </a:r>
          </a:p>
          <a:p>
            <a:r>
              <a:rPr lang="pt-BR" dirty="0"/>
              <a:t>numero_aluno (num</a:t>
            </a:r>
            <a:r>
              <a:rPr lang="pt-BR" dirty="0" smtClean="0"/>
              <a:t>)(pk)(sk)</a:t>
            </a:r>
            <a:endParaRPr lang="pt-BR" dirty="0"/>
          </a:p>
          <a:p>
            <a:r>
              <a:rPr lang="pt-BR" dirty="0"/>
              <a:t>codigo_disciplina (num</a:t>
            </a:r>
            <a:r>
              <a:rPr lang="pt-BR" dirty="0" smtClean="0"/>
              <a:t>)(pk)(sk)</a:t>
            </a:r>
            <a:endParaRPr lang="pt-BR" dirty="0"/>
          </a:p>
          <a:p>
            <a:r>
              <a:rPr lang="pt-BR" dirty="0"/>
              <a:t>nota (num)</a:t>
            </a:r>
          </a:p>
          <a:p>
            <a:r>
              <a:rPr lang="pt-BR" dirty="0"/>
              <a:t>data (date)</a:t>
            </a:r>
          </a:p>
          <a:p>
            <a:r>
              <a:rPr lang="pt-BR" dirty="0"/>
              <a:t>id_docente (num</a:t>
            </a:r>
            <a:r>
              <a:rPr lang="pt-BR" dirty="0" smtClean="0"/>
              <a:t>) (sk)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803289" y="3088691"/>
            <a:ext cx="3060551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disciplina</a:t>
            </a:r>
            <a:endParaRPr lang="pt-BR" sz="2800" b="1" dirty="0"/>
          </a:p>
          <a:p>
            <a:r>
              <a:rPr lang="pt-BR" dirty="0" smtClean="0"/>
              <a:t>codigo_disciplina(num)(pk)</a:t>
            </a:r>
            <a:endParaRPr lang="pt-BR" dirty="0"/>
          </a:p>
          <a:p>
            <a:r>
              <a:rPr lang="pt-BR" dirty="0"/>
              <a:t>nome_disciplia (string)</a:t>
            </a:r>
          </a:p>
          <a:p>
            <a:r>
              <a:rPr lang="pt-BR" dirty="0"/>
              <a:t>codigo_curso(num</a:t>
            </a:r>
            <a:r>
              <a:rPr lang="pt-BR" dirty="0" smtClean="0"/>
              <a:t>) (sk)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9455971" y="3091391"/>
            <a:ext cx="2355924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 err="1"/>
              <a:t>curso</a:t>
            </a:r>
            <a:endParaRPr lang="it-IT" sz="2800" b="1" dirty="0"/>
          </a:p>
          <a:p>
            <a:r>
              <a:rPr lang="it-IT" dirty="0" err="1" smtClean="0"/>
              <a:t>codigo_curso</a:t>
            </a:r>
            <a:r>
              <a:rPr lang="it-IT" dirty="0" smtClean="0"/>
              <a:t>(</a:t>
            </a:r>
            <a:r>
              <a:rPr lang="it-IT" dirty="0" err="1" smtClean="0"/>
              <a:t>num</a:t>
            </a:r>
            <a:r>
              <a:rPr lang="it-IT" dirty="0" smtClean="0"/>
              <a:t>)(</a:t>
            </a:r>
            <a:r>
              <a:rPr lang="it-IT" dirty="0" err="1" smtClean="0"/>
              <a:t>pk</a:t>
            </a:r>
            <a:r>
              <a:rPr lang="it-IT" dirty="0" smtClean="0"/>
              <a:t>)</a:t>
            </a:r>
            <a:endParaRPr lang="it-IT" dirty="0"/>
          </a:p>
          <a:p>
            <a:r>
              <a:rPr lang="it-IT" dirty="0" err="1"/>
              <a:t>nome_curso</a:t>
            </a:r>
            <a:r>
              <a:rPr lang="it-IT" dirty="0"/>
              <a:t> (</a:t>
            </a:r>
            <a:r>
              <a:rPr lang="it-IT" dirty="0" err="1"/>
              <a:t>string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20762" y="5139039"/>
            <a:ext cx="2883050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/>
              <a:t>docente</a:t>
            </a:r>
          </a:p>
          <a:p>
            <a:r>
              <a:rPr lang="it-IT" dirty="0" err="1" smtClean="0"/>
              <a:t>id_docente</a:t>
            </a:r>
            <a:r>
              <a:rPr lang="it-IT" dirty="0" smtClean="0"/>
              <a:t> </a:t>
            </a:r>
            <a:r>
              <a:rPr lang="it-IT" dirty="0"/>
              <a:t>(</a:t>
            </a:r>
            <a:r>
              <a:rPr lang="it-IT" dirty="0" err="1"/>
              <a:t>num</a:t>
            </a:r>
            <a:r>
              <a:rPr lang="it-IT" dirty="0" smtClean="0"/>
              <a:t>) (</a:t>
            </a:r>
            <a:r>
              <a:rPr lang="it-IT" dirty="0" err="1" smtClean="0"/>
              <a:t>pk</a:t>
            </a:r>
            <a:r>
              <a:rPr lang="it-IT" dirty="0" smtClean="0"/>
              <a:t>)</a:t>
            </a:r>
            <a:endParaRPr lang="it-IT" dirty="0"/>
          </a:p>
          <a:p>
            <a:r>
              <a:rPr lang="it-IT" dirty="0" err="1"/>
              <a:t>nome_docente</a:t>
            </a:r>
            <a:r>
              <a:rPr lang="it-IT" dirty="0"/>
              <a:t> (</a:t>
            </a:r>
            <a:r>
              <a:rPr lang="it-IT" dirty="0" err="1"/>
              <a:t>string</a:t>
            </a:r>
            <a:r>
              <a:rPr lang="it-IT" dirty="0"/>
              <a:t>)</a:t>
            </a:r>
          </a:p>
          <a:p>
            <a:r>
              <a:rPr lang="it-IT" dirty="0" err="1"/>
              <a:t>sobrenome_docente</a:t>
            </a:r>
            <a:r>
              <a:rPr lang="it-IT" dirty="0"/>
              <a:t> (</a:t>
            </a:r>
            <a:r>
              <a:rPr lang="it-IT" dirty="0" err="1"/>
              <a:t>string</a:t>
            </a:r>
            <a:r>
              <a:rPr lang="it-IT" dirty="0"/>
              <a:t>)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843630" y="5062096"/>
            <a:ext cx="2979868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/>
              <a:t>disciplina_docente</a:t>
            </a:r>
          </a:p>
          <a:p>
            <a:r>
              <a:rPr lang="pt-BR" dirty="0"/>
              <a:t>id_docente (num</a:t>
            </a:r>
            <a:r>
              <a:rPr lang="pt-BR" dirty="0" smtClean="0"/>
              <a:t>) (pk)(sk)</a:t>
            </a:r>
            <a:endParaRPr lang="pt-BR" dirty="0"/>
          </a:p>
          <a:p>
            <a:r>
              <a:rPr lang="pt-BR" dirty="0"/>
              <a:t>codigo_disciplina(num</a:t>
            </a:r>
            <a:r>
              <a:rPr lang="pt-BR" dirty="0" smtClean="0"/>
              <a:t>)(pk)(sk)</a:t>
            </a:r>
            <a:endParaRPr lang="pt-BR" dirty="0"/>
          </a:p>
          <a:p>
            <a:r>
              <a:rPr lang="pt-BR" dirty="0"/>
              <a:t>data_inicio_contrato(date)</a:t>
            </a:r>
          </a:p>
          <a:p>
            <a:r>
              <a:rPr lang="pt-BR" dirty="0"/>
              <a:t>data_fim_contrato(date)</a:t>
            </a:r>
            <a:endParaRPr lang="it-IT" dirty="0"/>
          </a:p>
        </p:txBody>
      </p:sp>
      <p:cxnSp>
        <p:nvCxnSpPr>
          <p:cNvPr id="11" name="Connettore 1 10"/>
          <p:cNvCxnSpPr>
            <a:stCxn id="7" idx="1"/>
            <a:endCxn id="6" idx="3"/>
          </p:cNvCxnSpPr>
          <p:nvPr/>
        </p:nvCxnSpPr>
        <p:spPr>
          <a:xfrm flipH="1" flipV="1">
            <a:off x="7863840" y="3765800"/>
            <a:ext cx="1592131" cy="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>
            <a:stCxn id="6" idx="2"/>
            <a:endCxn id="9" idx="0"/>
          </p:cNvCxnSpPr>
          <p:nvPr/>
        </p:nvCxnSpPr>
        <p:spPr>
          <a:xfrm flipH="1">
            <a:off x="6333564" y="4442908"/>
            <a:ext cx="1" cy="619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>
            <a:stCxn id="8" idx="3"/>
            <a:endCxn id="9" idx="1"/>
          </p:cNvCxnSpPr>
          <p:nvPr/>
        </p:nvCxnSpPr>
        <p:spPr>
          <a:xfrm>
            <a:off x="3603812" y="5816148"/>
            <a:ext cx="1239818" cy="61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4" idx="3"/>
            <a:endCxn id="5" idx="1"/>
          </p:cNvCxnSpPr>
          <p:nvPr/>
        </p:nvCxnSpPr>
        <p:spPr>
          <a:xfrm flipV="1">
            <a:off x="3033656" y="1339348"/>
            <a:ext cx="1707777" cy="244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>
            <a:stCxn id="8" idx="0"/>
            <a:endCxn id="5" idx="1"/>
          </p:cNvCxnSpPr>
          <p:nvPr/>
        </p:nvCxnSpPr>
        <p:spPr>
          <a:xfrm flipV="1">
            <a:off x="2162287" y="1339348"/>
            <a:ext cx="2579146" cy="3799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>
            <a:stCxn id="6" idx="0"/>
            <a:endCxn id="5" idx="2"/>
          </p:cNvCxnSpPr>
          <p:nvPr/>
        </p:nvCxnSpPr>
        <p:spPr>
          <a:xfrm flipV="1">
            <a:off x="6333565" y="2293455"/>
            <a:ext cx="0" cy="795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495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30584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5347178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 smtClean="0"/>
              <a:t>MS Access</a:t>
            </a:r>
            <a:endParaRPr lang="it-IT" b="1" dirty="0"/>
          </a:p>
          <a:p>
            <a:pPr marL="0" indent="0">
              <a:buNone/>
            </a:pPr>
            <a:r>
              <a:rPr lang="it-IT" cap="none" dirty="0"/>
              <a:t>CREATE TABLE </a:t>
            </a:r>
            <a:r>
              <a:rPr lang="it-IT" cap="none" dirty="0" err="1"/>
              <a:t>aluno</a:t>
            </a:r>
            <a:r>
              <a:rPr lang="it-IT" cap="none" dirty="0"/>
              <a:t> </a:t>
            </a:r>
          </a:p>
          <a:p>
            <a:pPr marL="0" indent="0">
              <a:buNone/>
            </a:pPr>
            <a:r>
              <a:rPr lang="it-IT" cap="none" dirty="0"/>
              <a:t>( </a:t>
            </a:r>
            <a:r>
              <a:rPr lang="it-IT" cap="none" dirty="0" err="1"/>
              <a:t>numero_aluno</a:t>
            </a:r>
            <a:r>
              <a:rPr lang="it-IT" cap="none" dirty="0"/>
              <a:t> INTEGER NOT NULL CONSTRAINT </a:t>
            </a:r>
            <a:r>
              <a:rPr lang="it-IT" cap="none" dirty="0" err="1"/>
              <a:t>PK_tbl_aluno</a:t>
            </a:r>
            <a:r>
              <a:rPr lang="it-IT" cap="none" dirty="0"/>
              <a:t> PRIMARY KEY,</a:t>
            </a:r>
          </a:p>
          <a:p>
            <a:pPr marL="0" indent="0">
              <a:buNone/>
            </a:pPr>
            <a:r>
              <a:rPr lang="it-IT" cap="none" dirty="0" err="1"/>
              <a:t>nome_aluno</a:t>
            </a:r>
            <a:r>
              <a:rPr lang="it-IT" cap="none" dirty="0"/>
              <a:t> TEXT(50) NOT NULL,</a:t>
            </a:r>
          </a:p>
          <a:p>
            <a:pPr marL="0" indent="0">
              <a:buNone/>
            </a:pPr>
            <a:r>
              <a:rPr lang="it-IT" cap="none" dirty="0" err="1"/>
              <a:t>sobrenome_aluno</a:t>
            </a:r>
            <a:r>
              <a:rPr lang="it-IT" cap="none" dirty="0"/>
              <a:t> TEXT(50) NOT NULL,</a:t>
            </a:r>
          </a:p>
          <a:p>
            <a:pPr marL="0" indent="0">
              <a:buNone/>
            </a:pPr>
            <a:r>
              <a:rPr lang="it-IT" cap="none" dirty="0" err="1"/>
              <a:t>data_de_nascimento</a:t>
            </a:r>
            <a:r>
              <a:rPr lang="it-IT" cap="none" dirty="0"/>
              <a:t>  Date)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135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30584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913775" y="1721633"/>
            <a:ext cx="5347178" cy="266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 smtClean="0"/>
              <a:t>MS Access</a:t>
            </a:r>
            <a:endParaRPr lang="it-IT" b="1" dirty="0"/>
          </a:p>
          <a:p>
            <a:pPr marL="0" indent="0">
              <a:buNone/>
            </a:pPr>
            <a:r>
              <a:rPr lang="it-IT" cap="none" dirty="0"/>
              <a:t> </a:t>
            </a:r>
            <a:r>
              <a:rPr lang="it-IT" cap="none" dirty="0" smtClean="0"/>
              <a:t>   CREATE </a:t>
            </a:r>
            <a:r>
              <a:rPr lang="it-IT" cap="none" dirty="0"/>
              <a:t>TABLE docente (</a:t>
            </a:r>
          </a:p>
          <a:p>
            <a:pPr marL="0" indent="0">
              <a:buNone/>
            </a:pPr>
            <a:r>
              <a:rPr lang="it-IT" cap="none" dirty="0"/>
              <a:t>    </a:t>
            </a:r>
            <a:r>
              <a:rPr lang="it-IT" cap="none" dirty="0" err="1"/>
              <a:t>id_docente</a:t>
            </a:r>
            <a:r>
              <a:rPr lang="it-IT" cap="none" dirty="0"/>
              <a:t> AUTOINCREMENT PRIMARY KEY,</a:t>
            </a:r>
          </a:p>
          <a:p>
            <a:pPr marL="0" indent="0">
              <a:buNone/>
            </a:pPr>
            <a:r>
              <a:rPr lang="it-IT" cap="none" dirty="0"/>
              <a:t>    </a:t>
            </a:r>
            <a:r>
              <a:rPr lang="it-IT" cap="none" dirty="0" err="1"/>
              <a:t>nome_docente</a:t>
            </a:r>
            <a:r>
              <a:rPr lang="it-IT" cap="none" dirty="0"/>
              <a:t> </a:t>
            </a:r>
            <a:r>
              <a:rPr lang="it-IT" cap="none" dirty="0" err="1"/>
              <a:t>varchar</a:t>
            </a:r>
            <a:r>
              <a:rPr lang="it-IT" cap="none" dirty="0"/>
              <a:t>(45) NOT NULL,</a:t>
            </a:r>
          </a:p>
          <a:p>
            <a:pPr marL="0" indent="0">
              <a:buNone/>
            </a:pPr>
            <a:r>
              <a:rPr lang="it-IT" cap="none" dirty="0"/>
              <a:t>    </a:t>
            </a:r>
            <a:r>
              <a:rPr lang="it-IT" cap="none" dirty="0" err="1"/>
              <a:t>sobrenome_docente</a:t>
            </a:r>
            <a:r>
              <a:rPr lang="it-IT" cap="none" dirty="0"/>
              <a:t> </a:t>
            </a:r>
            <a:r>
              <a:rPr lang="it-IT" cap="none" dirty="0" err="1"/>
              <a:t>varchar</a:t>
            </a:r>
            <a:r>
              <a:rPr lang="it-IT" cap="none" dirty="0"/>
              <a:t>(45));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913775" y="4593515"/>
            <a:ext cx="5390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CREATE TABLE </a:t>
            </a:r>
            <a:r>
              <a:rPr lang="it-IT" dirty="0" err="1"/>
              <a:t>curso</a:t>
            </a:r>
            <a:r>
              <a:rPr lang="it-IT" dirty="0"/>
              <a:t> (</a:t>
            </a:r>
          </a:p>
          <a:p>
            <a:r>
              <a:rPr lang="it-IT" dirty="0"/>
              <a:t>    </a:t>
            </a:r>
            <a:r>
              <a:rPr lang="it-IT" dirty="0" err="1"/>
              <a:t>codigo_curso</a:t>
            </a:r>
            <a:r>
              <a:rPr lang="it-IT" dirty="0"/>
              <a:t> AUTOINCREMENT PRIMARY KEY,</a:t>
            </a:r>
          </a:p>
          <a:p>
            <a:r>
              <a:rPr lang="it-IT" dirty="0"/>
              <a:t>    </a:t>
            </a:r>
            <a:r>
              <a:rPr lang="it-IT" dirty="0" err="1"/>
              <a:t>nome_curso</a:t>
            </a:r>
            <a:r>
              <a:rPr lang="it-IT" dirty="0"/>
              <a:t> </a:t>
            </a:r>
            <a:r>
              <a:rPr lang="it-IT" dirty="0" err="1"/>
              <a:t>varchar</a:t>
            </a:r>
            <a:r>
              <a:rPr lang="it-IT" dirty="0"/>
              <a:t>(45) NOT NULL);</a:t>
            </a:r>
          </a:p>
        </p:txBody>
      </p:sp>
    </p:spTree>
    <p:extLst>
      <p:ext uri="{BB962C8B-B14F-4D97-AF65-F5344CB8AC3E}">
        <p14:creationId xmlns:p14="http://schemas.microsoft.com/office/powerpoint/2010/main" val="3317072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Definição dos relacionamentos entre tabelas usando SQL</a:t>
            </a:r>
            <a:r>
              <a:rPr lang="it-IT" sz="2800" dirty="0"/>
              <a:t/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cap="none" dirty="0"/>
              <a:t>Os relacionamentos são as associações estabelecidas entre duas ou mais tabelas.</a:t>
            </a:r>
            <a:endParaRPr lang="it-IT" cap="none" dirty="0"/>
          </a:p>
          <a:p>
            <a:r>
              <a:rPr lang="pt-PT" cap="none" dirty="0"/>
              <a:t>Os relacionamentos são baseados em campos comuns entre duas ou mais tabelas, envolvendo as chaves primárias e estrangeiras.</a:t>
            </a:r>
            <a:endParaRPr lang="it-IT" cap="none" dirty="0"/>
          </a:p>
          <a:p>
            <a:r>
              <a:rPr lang="pt-PT" cap="none" dirty="0"/>
              <a:t>Uma chave primária é um campo(ou campos) da tabela  usado para a identificação unívoca de cada linha da tabela.</a:t>
            </a:r>
            <a:endParaRPr lang="it-IT" cap="none" dirty="0"/>
          </a:p>
          <a:p>
            <a:r>
              <a:rPr lang="pt-PT" cap="none" dirty="0"/>
              <a:t>Existem três requisitos principais para uma chave primárias</a:t>
            </a:r>
            <a:endParaRPr lang="it-IT" cap="none" dirty="0"/>
          </a:p>
          <a:p>
            <a:pPr lvl="1"/>
            <a:r>
              <a:rPr lang="pt-PT" cap="none" dirty="0"/>
              <a:t>Não pode ser </a:t>
            </a:r>
            <a:r>
              <a:rPr lang="pt-PT" cap="none" dirty="0" err="1"/>
              <a:t>nulla</a:t>
            </a:r>
            <a:endParaRPr lang="it-IT" cap="none" dirty="0"/>
          </a:p>
          <a:p>
            <a:pPr lvl="1"/>
            <a:r>
              <a:rPr lang="pt-PT" cap="none" dirty="0"/>
              <a:t>Deve ser única</a:t>
            </a:r>
            <a:endParaRPr lang="it-IT" cap="none" dirty="0"/>
          </a:p>
          <a:p>
            <a:pPr lvl="1"/>
            <a:r>
              <a:rPr lang="pt-PT" cap="none" dirty="0"/>
              <a:t>Deve haver apenas uma definida por cada tabela. A chave composta é definida com uma única chave</a:t>
            </a:r>
            <a:endParaRPr lang="it-IT" cap="none" dirty="0"/>
          </a:p>
        </p:txBody>
      </p:sp>
    </p:spTree>
    <p:extLst>
      <p:ext uri="{BB962C8B-B14F-4D97-AF65-F5344CB8AC3E}">
        <p14:creationId xmlns:p14="http://schemas.microsoft.com/office/powerpoint/2010/main" val="4281820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Definição dos relacionamentos entre tabelas usando SQL</a:t>
            </a:r>
            <a:r>
              <a:rPr lang="it-IT" sz="2800" dirty="0"/>
              <a:t/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913774" y="1785770"/>
            <a:ext cx="10363826" cy="4733364"/>
          </a:xfrm>
        </p:spPr>
        <p:txBody>
          <a:bodyPr>
            <a:normAutofit/>
          </a:bodyPr>
          <a:lstStyle/>
          <a:p>
            <a:r>
              <a:rPr lang="pt-PT" cap="none" dirty="0"/>
              <a:t>Pode-se definir uma chave primária criando um índice de chave primária depois de já criada a tabela usando a clausula ALTER, ou usando a clausula CONSTRAINT na declaração da definição da tabela, como mostrado nos exemplos a seguir. Um </a:t>
            </a:r>
            <a:r>
              <a:rPr lang="pt-PT" cap="none" dirty="0" err="1"/>
              <a:t>constraint</a:t>
            </a:r>
            <a:r>
              <a:rPr lang="pt-PT" cap="none" dirty="0"/>
              <a:t> (ou </a:t>
            </a:r>
            <a:r>
              <a:rPr lang="pt-PT" cap="none" dirty="0" err="1"/>
              <a:t>constraints</a:t>
            </a:r>
            <a:r>
              <a:rPr lang="pt-PT" cap="none" dirty="0"/>
              <a:t>) limitam o valor que pode ser inserido no campo.</a:t>
            </a:r>
            <a:endParaRPr lang="it-IT" cap="none" dirty="0"/>
          </a:p>
          <a:p>
            <a:r>
              <a:rPr lang="pt-PT" cap="none" dirty="0"/>
              <a:t>Um chave estrangeira (</a:t>
            </a:r>
            <a:r>
              <a:rPr lang="pt-PT" cap="none" dirty="0" err="1"/>
              <a:t>foreign</a:t>
            </a:r>
            <a:r>
              <a:rPr lang="pt-PT" cap="none" dirty="0"/>
              <a:t> </a:t>
            </a:r>
            <a:r>
              <a:rPr lang="pt-PT" cap="none" dirty="0" err="1"/>
              <a:t>key</a:t>
            </a:r>
            <a:r>
              <a:rPr lang="pt-PT" cap="none" dirty="0"/>
              <a:t>) é um campo (ou campos) presentes numa tabela que tem como referencia a chave primária de outra tabela. O valor dos campos relacionados nas duas tabelas é </a:t>
            </a:r>
            <a:r>
              <a:rPr lang="pt-PT" cap="none" dirty="0" err="1"/>
              <a:t>exactamente</a:t>
            </a:r>
            <a:r>
              <a:rPr lang="pt-PT" cap="none" dirty="0"/>
              <a:t> o mesmo, e a tabela com o campo definido como chave primária (tabela primária) deve já conter os dados que serão inseridos no campo de chave estrangeira (a tabela secundária).</a:t>
            </a:r>
            <a:endParaRPr lang="it-IT" cap="none" dirty="0"/>
          </a:p>
          <a:p>
            <a:r>
              <a:rPr lang="pt-PT" cap="none" dirty="0"/>
              <a:t>Como no caso da chave primaria, a definição das chaves estrangeiras pode ser feita na declaração da estrutura da tabela usando a clausula CONSTRAINT.</a:t>
            </a:r>
            <a:endParaRPr lang="it-IT" cap="none" dirty="0"/>
          </a:p>
        </p:txBody>
      </p:sp>
    </p:spTree>
    <p:extLst>
      <p:ext uri="{BB962C8B-B14F-4D97-AF65-F5344CB8AC3E}">
        <p14:creationId xmlns:p14="http://schemas.microsoft.com/office/powerpoint/2010/main" val="109790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4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786199"/>
          </a:xfrm>
        </p:spPr>
        <p:txBody>
          <a:bodyPr/>
          <a:lstStyle/>
          <a:p>
            <a:pPr algn="ctr"/>
            <a:r>
              <a:rPr lang="pt-BR" altLang="it-IT" b="1" dirty="0" smtClean="0"/>
              <a:t>A Linguagem SQL</a:t>
            </a:r>
            <a:endParaRPr lang="it-IT" altLang="it-IT" dirty="0" smtClean="0"/>
          </a:p>
        </p:txBody>
      </p:sp>
      <p:sp>
        <p:nvSpPr>
          <p:cNvPr id="5123" name="Sottotitolo 5"/>
          <p:cNvSpPr>
            <a:spLocks noGrp="1"/>
          </p:cNvSpPr>
          <p:nvPr>
            <p:ph type="subTitle" idx="1"/>
          </p:nvPr>
        </p:nvSpPr>
        <p:spPr>
          <a:xfrm>
            <a:off x="1645919" y="2581836"/>
            <a:ext cx="9632307" cy="2654449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pt-BR" altLang="it-IT" sz="3400" b="1" dirty="0" smtClean="0"/>
              <a:t>I – parte</a:t>
            </a:r>
          </a:p>
          <a:p>
            <a:pPr>
              <a:spcBef>
                <a:spcPct val="50000"/>
              </a:spcBef>
            </a:pPr>
            <a:r>
              <a:rPr lang="pt-BR" altLang="it-IT" sz="3400" dirty="0" smtClean="0"/>
              <a:t>INTRODUÇÃO AO SQL</a:t>
            </a:r>
          </a:p>
          <a:p>
            <a:pPr>
              <a:spcBef>
                <a:spcPct val="50000"/>
              </a:spcBef>
            </a:pPr>
            <a:r>
              <a:rPr lang="pt-BR" altLang="it-IT" sz="3400" dirty="0" smtClean="0"/>
              <a:t>	</a:t>
            </a:r>
            <a:r>
              <a:rPr lang="pt-BR" altLang="it-IT" sz="3400" dirty="0" smtClean="0">
                <a:solidFill>
                  <a:schemeClr val="tx1"/>
                </a:solidFill>
              </a:rPr>
              <a:t>COMANDOS E PARTES DA LINGUAGEM SQL</a:t>
            </a:r>
          </a:p>
        </p:txBody>
      </p:sp>
      <p:sp>
        <p:nvSpPr>
          <p:cNvPr id="512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1B43C35-89B4-43B5-926A-4D308BF997DA}" type="slidenum">
              <a:rPr lang="pt-BR" altLang="it-IT" sz="1400">
                <a:solidFill>
                  <a:schemeClr val="bg2"/>
                </a:solidFill>
              </a:rPr>
              <a:pPr eaLnBrk="1" hangingPunct="1"/>
              <a:t>3</a:t>
            </a:fld>
            <a:endParaRPr lang="pt-BR" altLang="it-IT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Definição dos relacionamentos entre tabelas usando SQL</a:t>
            </a:r>
            <a:r>
              <a:rPr lang="it-IT" sz="2800" dirty="0"/>
              <a:t/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913774" y="1785770"/>
            <a:ext cx="10363826" cy="4733364"/>
          </a:xfrm>
        </p:spPr>
        <p:txBody>
          <a:bodyPr>
            <a:normAutofit/>
          </a:bodyPr>
          <a:lstStyle/>
          <a:p>
            <a:r>
              <a:rPr lang="pt-PT" sz="2800" cap="none" dirty="0"/>
              <a:t>Existem essencialmente três tipos de relacionamentos:</a:t>
            </a:r>
            <a:endParaRPr lang="it-IT" sz="2800" cap="none" dirty="0"/>
          </a:p>
          <a:p>
            <a:pPr lvl="1"/>
            <a:r>
              <a:rPr lang="pt-PT" sz="2400" cap="none" dirty="0" smtClean="0"/>
              <a:t>Um </a:t>
            </a:r>
            <a:r>
              <a:rPr lang="pt-PT" sz="2400" cap="none" dirty="0"/>
              <a:t>para um:  Para cada registo na tabela principal, há um e apenas um registo na tabela </a:t>
            </a:r>
            <a:r>
              <a:rPr lang="pt-PT" sz="2400" cap="none" dirty="0" smtClean="0"/>
              <a:t>secundária.</a:t>
            </a:r>
            <a:endParaRPr lang="it-IT" sz="2400" cap="none" dirty="0"/>
          </a:p>
          <a:p>
            <a:pPr lvl="1"/>
            <a:r>
              <a:rPr lang="pt-PT" sz="2400" cap="none" dirty="0" smtClean="0"/>
              <a:t>Um </a:t>
            </a:r>
            <a:r>
              <a:rPr lang="pt-PT" sz="2400" cap="none" dirty="0"/>
              <a:t>para muitos: Para cada registo na tabela principal, há um ou mais registos relacionados na tabela secundária</a:t>
            </a:r>
            <a:endParaRPr lang="it-IT" sz="2400" cap="none" dirty="0"/>
          </a:p>
          <a:p>
            <a:pPr lvl="1"/>
            <a:r>
              <a:rPr lang="pt-PT" sz="2400" cap="none" dirty="0" smtClean="0"/>
              <a:t>Muitos </a:t>
            </a:r>
            <a:r>
              <a:rPr lang="pt-PT" sz="2400" cap="none" dirty="0"/>
              <a:t>para muitos:  Para cada registro na tabela principal, existem muitos registos relacionados na tabela secundária  e para cada registo na tabela secundária, existem muitos registros relacionados na tabela principal.</a:t>
            </a:r>
            <a:endParaRPr lang="it-IT" sz="2400" cap="none" dirty="0"/>
          </a:p>
        </p:txBody>
      </p:sp>
    </p:spTree>
    <p:extLst>
      <p:ext uri="{BB962C8B-B14F-4D97-AF65-F5344CB8AC3E}">
        <p14:creationId xmlns:p14="http://schemas.microsoft.com/office/powerpoint/2010/main" val="749498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61643"/>
          </a:xfrm>
        </p:spPr>
        <p:txBody>
          <a:bodyPr>
            <a:normAutofit fontScale="90000"/>
          </a:bodyPr>
          <a:lstStyle/>
          <a:p>
            <a:r>
              <a:rPr lang="pt-PT" sz="2800" dirty="0"/>
              <a:t>Definição dos relacionamentos entre tabelas usando SQL</a:t>
            </a:r>
            <a:r>
              <a:rPr lang="it-IT" sz="2800" dirty="0"/>
              <a:t/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913774" y="1613647"/>
            <a:ext cx="10363826" cy="4905487"/>
          </a:xfrm>
        </p:spPr>
        <p:txBody>
          <a:bodyPr>
            <a:noAutofit/>
          </a:bodyPr>
          <a:lstStyle/>
          <a:p>
            <a:pPr algn="just"/>
            <a:r>
              <a:rPr lang="pt-PT" cap="none" dirty="0"/>
              <a:t>Ao definir os relacionamentos entre tabelas, deve-se fazer as declarações CONSTRAINT no nível do campo. Isso significa que as restrições são definidas no contexto de uma instrução CREATE TABLE.  Para aplicar restrições a uma tabela, usa-se a palavra-chave CONSTRAINT após uma declaração de campo, </a:t>
            </a:r>
            <a:r>
              <a:rPr lang="pt-PT" cap="none" dirty="0" smtClean="0"/>
              <a:t>deve-se </a:t>
            </a:r>
            <a:r>
              <a:rPr lang="pt-PT" cap="none" dirty="0"/>
              <a:t>dar um nome à restrição, indicar o nome da tabela a que  faz referência e indicar o campo ou campos dentro dessa tabela que formarão a correspondência  com a relativa chave estrangeira</a:t>
            </a:r>
            <a:r>
              <a:rPr lang="pt-PT" cap="none" dirty="0" smtClean="0"/>
              <a:t>.</a:t>
            </a:r>
            <a:endParaRPr lang="it-IT" cap="none" dirty="0"/>
          </a:p>
        </p:txBody>
      </p:sp>
    </p:spTree>
    <p:extLst>
      <p:ext uri="{BB962C8B-B14F-4D97-AF65-F5344CB8AC3E}">
        <p14:creationId xmlns:p14="http://schemas.microsoft.com/office/powerpoint/2010/main" val="220951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61643"/>
          </a:xfrm>
        </p:spPr>
        <p:txBody>
          <a:bodyPr>
            <a:normAutofit fontScale="90000"/>
          </a:bodyPr>
          <a:lstStyle/>
          <a:p>
            <a:r>
              <a:rPr lang="pt-PT" sz="2800" dirty="0"/>
              <a:t>Definição dos relacionamentos entre tabelas usando SQL</a:t>
            </a:r>
            <a:r>
              <a:rPr lang="it-IT" sz="2800" dirty="0"/>
              <a:t/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913774" y="978946"/>
            <a:ext cx="10363826" cy="5723068"/>
          </a:xfrm>
        </p:spPr>
        <p:txBody>
          <a:bodyPr>
            <a:noAutofit/>
          </a:bodyPr>
          <a:lstStyle/>
          <a:p>
            <a:pPr algn="just"/>
            <a:r>
              <a:rPr lang="pt-PT" cap="none" dirty="0"/>
              <a:t>A declaração a seguir assume que a tabela curso já foi criada e que possui uma chave primária definida no campo </a:t>
            </a:r>
            <a:r>
              <a:rPr lang="pt-PT" cap="none" dirty="0" err="1"/>
              <a:t>código_curso</a:t>
            </a:r>
            <a:r>
              <a:rPr lang="pt-PT" cap="none" dirty="0"/>
              <a:t>. </a:t>
            </a:r>
            <a:endParaRPr lang="it-IT" cap="none" dirty="0"/>
          </a:p>
          <a:p>
            <a:pPr algn="just"/>
            <a:r>
              <a:rPr lang="pt-PT" cap="none" dirty="0"/>
              <a:t>A nova instrução cria a tabela disciplina, definindo a sua chave primária no campo </a:t>
            </a:r>
            <a:r>
              <a:rPr lang="pt-PT" cap="none" dirty="0" err="1"/>
              <a:t>código_disciplina</a:t>
            </a:r>
            <a:r>
              <a:rPr lang="pt-PT" cap="none" dirty="0"/>
              <a:t>.  Esta instrução  também cria o relacionamento um-para-muitos entre a tabela curso e a tabela disciplina, definindo outro campo </a:t>
            </a:r>
            <a:r>
              <a:rPr lang="pt-PT" cap="none" dirty="0" err="1"/>
              <a:t>código_curso</a:t>
            </a:r>
            <a:r>
              <a:rPr lang="pt-PT" cap="none" dirty="0"/>
              <a:t> na tabela disciplina. Este campo é definido como uma chave estrangeira que se liga ou faz referencia o campo </a:t>
            </a:r>
            <a:r>
              <a:rPr lang="pt-PT" cap="none" dirty="0" err="1"/>
              <a:t>codigo_curso</a:t>
            </a:r>
            <a:r>
              <a:rPr lang="pt-PT" cap="none" dirty="0"/>
              <a:t> na tabela curso. Observe que ao nome de cada restrição segue a palavra-chave CONSTRAINT</a:t>
            </a:r>
            <a:r>
              <a:rPr lang="pt-PT" cap="none" dirty="0" smtClean="0"/>
              <a:t>.</a:t>
            </a:r>
          </a:p>
          <a:p>
            <a:pPr algn="just"/>
            <a:endParaRPr lang="pt-PT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it-IT" cap="none" dirty="0"/>
              <a:t>CREATE TABLE </a:t>
            </a:r>
            <a:r>
              <a:rPr lang="it-IT" cap="none" dirty="0" err="1"/>
              <a:t>disciplia</a:t>
            </a:r>
            <a:endParaRPr lang="it-IT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it-IT" cap="none" dirty="0"/>
              <a:t> (</a:t>
            </a:r>
            <a:r>
              <a:rPr lang="it-IT" cap="none" dirty="0" err="1"/>
              <a:t>codigo_disciplina</a:t>
            </a:r>
            <a:r>
              <a:rPr lang="it-IT" cap="none" dirty="0"/>
              <a:t> AUTOINCREMENT CONSTRAINT </a:t>
            </a:r>
            <a:r>
              <a:rPr lang="it-IT" cap="none" dirty="0" err="1"/>
              <a:t>pk_codigo_disciplina</a:t>
            </a:r>
            <a:r>
              <a:rPr lang="it-IT" cap="none" dirty="0"/>
              <a:t>  PRIMARY KEY,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cap="none" dirty="0" err="1"/>
              <a:t>nome_disciplia</a:t>
            </a:r>
            <a:r>
              <a:rPr lang="it-IT" cap="none" dirty="0"/>
              <a:t> VARCHAR (60) NOT NULL,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PT" cap="none" dirty="0" err="1"/>
              <a:t>codigo_curso</a:t>
            </a:r>
            <a:r>
              <a:rPr lang="pt-PT" cap="none" dirty="0"/>
              <a:t> INTEGER,</a:t>
            </a:r>
            <a:endParaRPr lang="it-IT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pt-PT" cap="none" dirty="0"/>
              <a:t> CONSTRAINT </a:t>
            </a:r>
            <a:r>
              <a:rPr lang="pt-PT" cap="none" dirty="0" err="1"/>
              <a:t>FK_curso_disciplia</a:t>
            </a:r>
            <a:r>
              <a:rPr lang="pt-PT" cap="none" dirty="0"/>
              <a:t> FOREIGN KEY (</a:t>
            </a:r>
            <a:r>
              <a:rPr lang="pt-PT" cap="none" dirty="0" err="1"/>
              <a:t>codigo_curso</a:t>
            </a:r>
            <a:r>
              <a:rPr lang="pt-PT" cap="none" dirty="0"/>
              <a:t>) REFERENCES curso (</a:t>
            </a:r>
            <a:r>
              <a:rPr lang="pt-PT" cap="none" dirty="0" err="1"/>
              <a:t>codigo_curso</a:t>
            </a:r>
            <a:r>
              <a:rPr lang="pt-PT" cap="none" dirty="0"/>
              <a:t>) )</a:t>
            </a:r>
            <a:endParaRPr lang="it-IT" cap="none" dirty="0"/>
          </a:p>
          <a:p>
            <a:pPr algn="just"/>
            <a:endParaRPr lang="it-IT" cap="none" dirty="0"/>
          </a:p>
        </p:txBody>
      </p:sp>
    </p:spTree>
    <p:extLst>
      <p:ext uri="{BB962C8B-B14F-4D97-AF65-F5344CB8AC3E}">
        <p14:creationId xmlns:p14="http://schemas.microsoft.com/office/powerpoint/2010/main" val="4273635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61643"/>
          </a:xfrm>
        </p:spPr>
        <p:txBody>
          <a:bodyPr>
            <a:normAutofit fontScale="90000"/>
          </a:bodyPr>
          <a:lstStyle/>
          <a:p>
            <a:r>
              <a:rPr lang="pt-PT" sz="2800" dirty="0"/>
              <a:t>Definição dos relacionamentos entre tabelas usando SQL</a:t>
            </a:r>
            <a:r>
              <a:rPr lang="it-IT" sz="2800" dirty="0"/>
              <a:t/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913774" y="978946"/>
            <a:ext cx="10363826" cy="572306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cap="none" dirty="0" smtClean="0"/>
              <a:t>CREATE </a:t>
            </a:r>
            <a:r>
              <a:rPr lang="it-IT" cap="none" dirty="0"/>
              <a:t>TABLE </a:t>
            </a:r>
            <a:r>
              <a:rPr lang="it-IT" cap="none" dirty="0" err="1"/>
              <a:t>disciplia</a:t>
            </a:r>
            <a:endParaRPr lang="it-IT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it-IT" cap="none" dirty="0"/>
              <a:t> (</a:t>
            </a:r>
            <a:r>
              <a:rPr lang="it-IT" cap="none" dirty="0" err="1"/>
              <a:t>codigo_disciplina</a:t>
            </a:r>
            <a:r>
              <a:rPr lang="it-IT" cap="none" dirty="0"/>
              <a:t> AUTOINCREMENT CONSTRAINT </a:t>
            </a:r>
            <a:r>
              <a:rPr lang="it-IT" cap="none" dirty="0" err="1"/>
              <a:t>pk_codigo_disciplina</a:t>
            </a:r>
            <a:r>
              <a:rPr lang="it-IT" cap="none" dirty="0"/>
              <a:t>  PRIMARY KEY,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cap="none" dirty="0" err="1"/>
              <a:t>nome_disciplia</a:t>
            </a:r>
            <a:r>
              <a:rPr lang="it-IT" cap="none" dirty="0"/>
              <a:t> VARCHAR (60) NOT NULL,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PT" cap="none" dirty="0" err="1"/>
              <a:t>codigo_curso</a:t>
            </a:r>
            <a:r>
              <a:rPr lang="pt-PT" cap="none" dirty="0"/>
              <a:t> INTEGER,</a:t>
            </a:r>
            <a:endParaRPr lang="it-IT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pt-PT" cap="none" dirty="0"/>
              <a:t> CONSTRAINT </a:t>
            </a:r>
            <a:r>
              <a:rPr lang="pt-PT" cap="none" dirty="0" err="1"/>
              <a:t>FK_curso_disciplia</a:t>
            </a:r>
            <a:r>
              <a:rPr lang="pt-PT" cap="none" dirty="0"/>
              <a:t> FOREIGN KEY (</a:t>
            </a:r>
            <a:r>
              <a:rPr lang="pt-PT" cap="none" dirty="0" err="1"/>
              <a:t>codigo_curso</a:t>
            </a:r>
            <a:r>
              <a:rPr lang="pt-PT" cap="none" dirty="0"/>
              <a:t>) REFERENCES curso (</a:t>
            </a:r>
            <a:r>
              <a:rPr lang="pt-PT" cap="none" dirty="0" err="1"/>
              <a:t>codigo_curso</a:t>
            </a:r>
            <a:r>
              <a:rPr lang="pt-PT" cap="none" dirty="0"/>
              <a:t>) )</a:t>
            </a:r>
            <a:endParaRPr lang="it-IT" cap="none" dirty="0"/>
          </a:p>
          <a:p>
            <a:pPr algn="just"/>
            <a:endParaRPr lang="pt-PT" cap="none" dirty="0" smtClean="0"/>
          </a:p>
          <a:p>
            <a:r>
              <a:rPr lang="pt-PT" cap="none" dirty="0"/>
              <a:t>Pode-se observe que o índice de chave primária (</a:t>
            </a:r>
            <a:r>
              <a:rPr lang="pt-PT" cap="none" dirty="0" err="1"/>
              <a:t>pk_codigo_disciplina</a:t>
            </a:r>
            <a:r>
              <a:rPr lang="pt-PT" cap="none" dirty="0"/>
              <a:t> ) da tabela de disciplina é declarado dentro do comando CREATE TABLE. Para aprimorar o desempenho da chave primária, um índice é criado automaticamente e portanto, não há necessidade de usar uma instrução CREATE INDEX separada</a:t>
            </a:r>
            <a:r>
              <a:rPr lang="pt-PT" cap="none" dirty="0" smtClean="0"/>
              <a:t>.</a:t>
            </a:r>
          </a:p>
          <a:p>
            <a:pPr marL="0" indent="0">
              <a:buNone/>
            </a:pPr>
            <a:endParaRPr lang="it-IT" cap="none" dirty="0"/>
          </a:p>
          <a:p>
            <a:r>
              <a:rPr lang="pt-PT" cap="none" dirty="0"/>
              <a:t>Agora crie as restantes tabelas do modelo.</a:t>
            </a:r>
            <a:endParaRPr lang="it-IT" cap="none" dirty="0"/>
          </a:p>
          <a:p>
            <a:pPr algn="just"/>
            <a:endParaRPr lang="it-IT" cap="none" dirty="0"/>
          </a:p>
        </p:txBody>
      </p:sp>
    </p:spTree>
    <p:extLst>
      <p:ext uri="{BB962C8B-B14F-4D97-AF65-F5344CB8AC3E}">
        <p14:creationId xmlns:p14="http://schemas.microsoft.com/office/powerpoint/2010/main" val="3158129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721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 Chave estrangeira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pPr marL="0" indent="0">
              <a:buNone/>
            </a:pPr>
            <a:r>
              <a:rPr lang="it-IT" cap="none" dirty="0"/>
              <a:t>CREATE TABLE </a:t>
            </a:r>
            <a:r>
              <a:rPr lang="it-IT" cap="none" dirty="0" err="1" smtClean="0"/>
              <a:t>disciplia</a:t>
            </a:r>
            <a:endParaRPr lang="it-IT" cap="none" dirty="0"/>
          </a:p>
          <a:p>
            <a:pPr marL="0" indent="0">
              <a:buNone/>
            </a:pPr>
            <a:r>
              <a:rPr lang="it-IT" cap="none" dirty="0"/>
              <a:t> (</a:t>
            </a:r>
            <a:r>
              <a:rPr lang="it-IT" cap="none" dirty="0" err="1"/>
              <a:t>codigo_disciplina</a:t>
            </a:r>
            <a:r>
              <a:rPr lang="it-IT" cap="none" dirty="0"/>
              <a:t> AUTOINCREMENT CONSTRAINT </a:t>
            </a:r>
            <a:r>
              <a:rPr lang="it-IT" cap="none" dirty="0" err="1" smtClean="0"/>
              <a:t>pk_codigo_disciplina</a:t>
            </a:r>
            <a:r>
              <a:rPr lang="it-IT" cap="none" dirty="0" smtClean="0"/>
              <a:t>  </a:t>
            </a:r>
            <a:r>
              <a:rPr lang="it-IT" cap="none" dirty="0"/>
              <a:t>PRIMARY KEY,</a:t>
            </a:r>
          </a:p>
          <a:p>
            <a:pPr marL="0" indent="0">
              <a:buNone/>
            </a:pPr>
            <a:r>
              <a:rPr lang="it-IT" cap="none" dirty="0" err="1"/>
              <a:t>nome_disciplia</a:t>
            </a:r>
            <a:r>
              <a:rPr lang="it-IT" cap="none" dirty="0"/>
              <a:t> VARCHAR (60) NOT NULL,</a:t>
            </a:r>
          </a:p>
          <a:p>
            <a:pPr marL="0" indent="0">
              <a:buNone/>
            </a:pPr>
            <a:r>
              <a:rPr lang="it-IT" cap="none" dirty="0" err="1"/>
              <a:t>codigo_curso</a:t>
            </a:r>
            <a:r>
              <a:rPr lang="it-IT" cap="none" dirty="0"/>
              <a:t> INTEGER,</a:t>
            </a:r>
          </a:p>
          <a:p>
            <a:pPr marL="0" indent="0">
              <a:buNone/>
            </a:pPr>
            <a:r>
              <a:rPr lang="it-IT" cap="none" dirty="0"/>
              <a:t> CONSTRAINT </a:t>
            </a:r>
            <a:r>
              <a:rPr lang="it-IT" cap="none" dirty="0" err="1" smtClean="0"/>
              <a:t>FK_curso_disciplia</a:t>
            </a:r>
            <a:r>
              <a:rPr lang="it-IT" cap="none" dirty="0" smtClean="0"/>
              <a:t> </a:t>
            </a:r>
            <a:r>
              <a:rPr lang="it-IT" cap="none" dirty="0"/>
              <a:t>FOREIGN KEY (</a:t>
            </a:r>
            <a:r>
              <a:rPr lang="it-IT" cap="none" dirty="0" err="1"/>
              <a:t>codigo_curso</a:t>
            </a:r>
            <a:r>
              <a:rPr lang="it-IT" cap="none" dirty="0"/>
              <a:t>) REFERENCES </a:t>
            </a:r>
            <a:r>
              <a:rPr lang="it-IT" cap="none" dirty="0" err="1"/>
              <a:t>curso</a:t>
            </a:r>
            <a:r>
              <a:rPr lang="it-IT" cap="none" dirty="0"/>
              <a:t> (</a:t>
            </a:r>
            <a:r>
              <a:rPr lang="it-IT" cap="none" dirty="0" err="1"/>
              <a:t>codigo_curso</a:t>
            </a:r>
            <a:r>
              <a:rPr lang="it-IT" cap="none" dirty="0"/>
              <a:t>) )</a:t>
            </a:r>
            <a:endParaRPr lang="it-IT" cap="none" dirty="0"/>
          </a:p>
        </p:txBody>
      </p:sp>
    </p:spTree>
    <p:extLst>
      <p:ext uri="{BB962C8B-B14F-4D97-AF65-F5344CB8AC3E}">
        <p14:creationId xmlns:p14="http://schemas.microsoft.com/office/powerpoint/2010/main" val="3589239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149" y="285030"/>
            <a:ext cx="10364451" cy="973615"/>
          </a:xfrm>
        </p:spPr>
        <p:txBody>
          <a:bodyPr/>
          <a:lstStyle/>
          <a:p>
            <a:r>
              <a:rPr lang="pt-PT" dirty="0" smtClean="0"/>
              <a:t>Com um Chave Primária e estrangeira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537882" y="1258645"/>
            <a:ext cx="10739718" cy="49485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cap="none" dirty="0"/>
              <a:t>CREATE TABLE </a:t>
            </a:r>
            <a:r>
              <a:rPr lang="it-IT" cap="none" dirty="0" err="1"/>
              <a:t>disciplina_docente</a:t>
            </a:r>
            <a:endParaRPr lang="it-IT" cap="none" dirty="0"/>
          </a:p>
          <a:p>
            <a:pPr marL="0" indent="0">
              <a:buNone/>
            </a:pPr>
            <a:r>
              <a:rPr lang="it-IT" cap="none" dirty="0"/>
              <a:t>(</a:t>
            </a:r>
          </a:p>
          <a:p>
            <a:pPr marL="0" indent="0">
              <a:buNone/>
            </a:pPr>
            <a:r>
              <a:rPr lang="it-IT" cap="none" dirty="0" err="1"/>
              <a:t>id_docente</a:t>
            </a:r>
            <a:r>
              <a:rPr lang="it-IT" cap="none" dirty="0"/>
              <a:t>  INTEGER NOT NULL,</a:t>
            </a:r>
          </a:p>
          <a:p>
            <a:pPr marL="0" indent="0">
              <a:buNone/>
            </a:pPr>
            <a:r>
              <a:rPr lang="it-IT" cap="none" dirty="0" err="1"/>
              <a:t>codigo_disciplina</a:t>
            </a:r>
            <a:r>
              <a:rPr lang="it-IT" cap="none" dirty="0"/>
              <a:t>  INTEGER NOT NULL,</a:t>
            </a:r>
          </a:p>
          <a:p>
            <a:pPr marL="0" indent="0">
              <a:buNone/>
            </a:pPr>
            <a:r>
              <a:rPr lang="it-IT" cap="none" dirty="0" err="1"/>
              <a:t>data_inicio_contrato</a:t>
            </a:r>
            <a:r>
              <a:rPr lang="it-IT" cap="none" dirty="0"/>
              <a:t> </a:t>
            </a:r>
            <a:r>
              <a:rPr lang="it-IT" cap="none" dirty="0" err="1"/>
              <a:t>datetime</a:t>
            </a:r>
            <a:r>
              <a:rPr lang="it-IT" cap="none" dirty="0"/>
              <a:t>,</a:t>
            </a:r>
          </a:p>
          <a:p>
            <a:pPr marL="0" indent="0">
              <a:buNone/>
            </a:pPr>
            <a:r>
              <a:rPr lang="it-IT" cap="none" dirty="0" err="1"/>
              <a:t>data_fim_contrato</a:t>
            </a:r>
            <a:r>
              <a:rPr lang="it-IT" cap="none" dirty="0"/>
              <a:t> </a:t>
            </a:r>
            <a:r>
              <a:rPr lang="it-IT" cap="none" dirty="0" err="1"/>
              <a:t>datetime</a:t>
            </a:r>
            <a:r>
              <a:rPr lang="it-IT" cap="none" dirty="0"/>
              <a:t>,</a:t>
            </a:r>
          </a:p>
          <a:p>
            <a:pPr marL="0" indent="0">
              <a:buNone/>
            </a:pPr>
            <a:r>
              <a:rPr lang="it-IT" cap="none" dirty="0"/>
              <a:t>CONSTRAINT </a:t>
            </a:r>
            <a:r>
              <a:rPr lang="it-IT" cap="none" dirty="0" err="1"/>
              <a:t>fk_disciplina_docente_docente</a:t>
            </a:r>
            <a:r>
              <a:rPr lang="it-IT" cap="none" dirty="0"/>
              <a:t> FOREIGN KEY (</a:t>
            </a:r>
            <a:r>
              <a:rPr lang="it-IT" cap="none" dirty="0" err="1"/>
              <a:t>id_docente</a:t>
            </a:r>
            <a:r>
              <a:rPr lang="it-IT" cap="none" dirty="0"/>
              <a:t>) REFERENCES docente (</a:t>
            </a:r>
            <a:r>
              <a:rPr lang="it-IT" cap="none" dirty="0" err="1"/>
              <a:t>id_docente</a:t>
            </a:r>
            <a:r>
              <a:rPr lang="it-IT" cap="none" dirty="0"/>
              <a:t>),</a:t>
            </a:r>
          </a:p>
          <a:p>
            <a:pPr marL="0" indent="0">
              <a:buNone/>
            </a:pPr>
            <a:r>
              <a:rPr lang="it-IT" cap="none" dirty="0"/>
              <a:t> CONSTRAINT </a:t>
            </a:r>
            <a:r>
              <a:rPr lang="it-IT" cap="none" dirty="0" err="1"/>
              <a:t>fk_disciplina_docente_disciplina</a:t>
            </a:r>
            <a:r>
              <a:rPr lang="it-IT" cap="none" dirty="0"/>
              <a:t>    FOREIGN KEY (</a:t>
            </a:r>
            <a:r>
              <a:rPr lang="it-IT" cap="none" dirty="0" err="1"/>
              <a:t>codigo_disciplina</a:t>
            </a:r>
            <a:r>
              <a:rPr lang="it-IT" cap="none" dirty="0"/>
              <a:t>)      REFERENCES disciplina (</a:t>
            </a:r>
            <a:r>
              <a:rPr lang="it-IT" cap="none" dirty="0" err="1"/>
              <a:t>codigo_disciplina</a:t>
            </a:r>
            <a:r>
              <a:rPr lang="it-IT" cap="none" dirty="0"/>
              <a:t>),</a:t>
            </a:r>
          </a:p>
          <a:p>
            <a:pPr marL="0" indent="0">
              <a:buNone/>
            </a:pPr>
            <a:r>
              <a:rPr lang="it-IT" cap="none" dirty="0"/>
              <a:t>CONSTRAINT </a:t>
            </a:r>
            <a:r>
              <a:rPr lang="it-IT" cap="none" dirty="0" err="1"/>
              <a:t>PK_disciplina_docente</a:t>
            </a:r>
            <a:r>
              <a:rPr lang="it-IT" cap="none" dirty="0"/>
              <a:t> PRIMARY KEY (</a:t>
            </a:r>
            <a:r>
              <a:rPr lang="it-IT" cap="none" dirty="0" err="1"/>
              <a:t>id_docente</a:t>
            </a:r>
            <a:r>
              <a:rPr lang="it-IT" cap="none" dirty="0"/>
              <a:t>, </a:t>
            </a:r>
            <a:r>
              <a:rPr lang="it-IT" cap="none" dirty="0" err="1"/>
              <a:t>codigo_disciplina</a:t>
            </a:r>
            <a:r>
              <a:rPr lang="it-IT" cap="none" dirty="0"/>
              <a:t>)  );</a:t>
            </a:r>
            <a:endParaRPr lang="it-IT" b="1" cap="none" dirty="0"/>
          </a:p>
        </p:txBody>
      </p:sp>
    </p:spTree>
    <p:extLst>
      <p:ext uri="{BB962C8B-B14F-4D97-AF65-F5344CB8AC3E}">
        <p14:creationId xmlns:p14="http://schemas.microsoft.com/office/powerpoint/2010/main" val="2753121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149" y="285030"/>
            <a:ext cx="10364451" cy="973615"/>
          </a:xfrm>
        </p:spPr>
        <p:txBody>
          <a:bodyPr/>
          <a:lstStyle/>
          <a:p>
            <a:r>
              <a:rPr lang="pt-PT" dirty="0" smtClean="0"/>
              <a:t>Com tripla chave estrangeira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537882" y="1065007"/>
            <a:ext cx="10739718" cy="400184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t-IT" cap="none" dirty="0" smtClean="0"/>
              <a:t>CREATE </a:t>
            </a:r>
            <a:r>
              <a:rPr lang="it-IT" cap="none" dirty="0"/>
              <a:t>TABLE nota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t-IT" cap="none" dirty="0" smtClean="0"/>
              <a:t>(</a:t>
            </a:r>
            <a:r>
              <a:rPr lang="it-IT" cap="none" dirty="0" err="1" smtClean="0"/>
              <a:t>numero_aluno</a:t>
            </a:r>
            <a:r>
              <a:rPr lang="it-IT" cap="none" dirty="0" smtClean="0"/>
              <a:t>  </a:t>
            </a:r>
            <a:r>
              <a:rPr lang="it-IT" cap="none" dirty="0"/>
              <a:t>INTEGER NOT NULL,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t-IT" cap="none" dirty="0" err="1"/>
              <a:t>codigo_disciplina</a:t>
            </a:r>
            <a:r>
              <a:rPr lang="it-IT" cap="none" dirty="0"/>
              <a:t>    INTEGER NOT NULL,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t-IT" cap="none" dirty="0"/>
              <a:t>nota  Double NOT NULL,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t-IT" cap="none" dirty="0"/>
              <a:t>data </a:t>
            </a:r>
            <a:r>
              <a:rPr lang="it-IT" cap="none" dirty="0" err="1"/>
              <a:t>datetime</a:t>
            </a:r>
            <a:r>
              <a:rPr lang="it-IT" cap="none" dirty="0"/>
              <a:t>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t-IT" cap="none" dirty="0" err="1"/>
              <a:t>id_docente</a:t>
            </a:r>
            <a:r>
              <a:rPr lang="it-IT" cap="none" dirty="0"/>
              <a:t> INTEGER,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t-IT" cap="none" dirty="0"/>
              <a:t>CONSTRAINT </a:t>
            </a:r>
            <a:r>
              <a:rPr lang="it-IT" cap="none" dirty="0" err="1"/>
              <a:t>fk_nota_aluno</a:t>
            </a:r>
            <a:r>
              <a:rPr lang="it-IT" cap="none" dirty="0"/>
              <a:t> FOREIGN KEY (</a:t>
            </a:r>
            <a:r>
              <a:rPr lang="it-IT" cap="none" dirty="0" err="1"/>
              <a:t>numero_aluno</a:t>
            </a:r>
            <a:r>
              <a:rPr lang="it-IT" cap="none" dirty="0"/>
              <a:t>) REFERENCES </a:t>
            </a:r>
            <a:r>
              <a:rPr lang="it-IT" cap="none" dirty="0" err="1"/>
              <a:t>aluno</a:t>
            </a:r>
            <a:r>
              <a:rPr lang="it-IT" cap="none" dirty="0"/>
              <a:t> (</a:t>
            </a:r>
            <a:r>
              <a:rPr lang="it-IT" cap="none" dirty="0" err="1"/>
              <a:t>numero_aluno</a:t>
            </a:r>
            <a:r>
              <a:rPr lang="it-IT" cap="none" dirty="0"/>
              <a:t>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t-IT" cap="none" dirty="0"/>
              <a:t> CONSTRAINT </a:t>
            </a:r>
            <a:r>
              <a:rPr lang="it-IT" cap="none" dirty="0" err="1"/>
              <a:t>fk_nota_disciplina</a:t>
            </a:r>
            <a:r>
              <a:rPr lang="it-IT" cap="none" dirty="0"/>
              <a:t>     FOREIGN KEY (</a:t>
            </a:r>
            <a:r>
              <a:rPr lang="it-IT" cap="none" dirty="0" err="1"/>
              <a:t>codigo_disciplina</a:t>
            </a:r>
            <a:r>
              <a:rPr lang="it-IT" cap="none" dirty="0"/>
              <a:t>)      REFERENCES disciplina (</a:t>
            </a:r>
            <a:r>
              <a:rPr lang="it-IT" cap="none" dirty="0" err="1"/>
              <a:t>codigo_disciplina</a:t>
            </a:r>
            <a:r>
              <a:rPr lang="it-IT" cap="none" dirty="0"/>
              <a:t>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t-IT" cap="none" dirty="0"/>
              <a:t> CONSTRAINT </a:t>
            </a:r>
            <a:r>
              <a:rPr lang="it-IT" cap="none" dirty="0" err="1"/>
              <a:t>fk_nota_docente</a:t>
            </a:r>
            <a:r>
              <a:rPr lang="it-IT" cap="none" dirty="0"/>
              <a:t>     FOREIGN KEY (</a:t>
            </a:r>
            <a:r>
              <a:rPr lang="it-IT" cap="none" dirty="0" err="1"/>
              <a:t>id_docente</a:t>
            </a:r>
            <a:r>
              <a:rPr lang="it-IT" cap="none" dirty="0"/>
              <a:t>)      REFERENCES docente (</a:t>
            </a:r>
            <a:r>
              <a:rPr lang="it-IT" cap="none" dirty="0" err="1"/>
              <a:t>id_docente</a:t>
            </a:r>
            <a:r>
              <a:rPr lang="it-IT" cap="none" dirty="0"/>
              <a:t>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t-IT" b="1" cap="none" dirty="0"/>
              <a:t>CONSTRAINT </a:t>
            </a:r>
            <a:r>
              <a:rPr lang="it-IT" b="1" cap="none" dirty="0" err="1"/>
              <a:t>PK_aluno_nota_disciplina</a:t>
            </a:r>
            <a:r>
              <a:rPr lang="it-IT" b="1" cap="none" dirty="0"/>
              <a:t> PRIMARY KEY (</a:t>
            </a:r>
            <a:r>
              <a:rPr lang="it-IT" b="1" cap="none" dirty="0" err="1"/>
              <a:t>numero_aluno</a:t>
            </a:r>
            <a:r>
              <a:rPr lang="it-IT" b="1" cap="none" dirty="0"/>
              <a:t>, </a:t>
            </a:r>
            <a:r>
              <a:rPr lang="it-IT" b="1" cap="none" dirty="0" err="1"/>
              <a:t>codigo_disciplina</a:t>
            </a:r>
            <a:r>
              <a:rPr lang="it-IT" b="1" cap="none" dirty="0"/>
              <a:t>) </a:t>
            </a:r>
            <a:r>
              <a:rPr lang="it-IT" b="1" cap="none" dirty="0" smtClean="0"/>
              <a:t>);</a:t>
            </a:r>
            <a:endParaRPr lang="it-IT" b="1" cap="none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37882" y="5292762"/>
            <a:ext cx="10585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Observando a tabela </a:t>
            </a:r>
            <a:r>
              <a:rPr lang="pt-PT" sz="2400" b="1" dirty="0"/>
              <a:t>nota</a:t>
            </a:r>
            <a:r>
              <a:rPr lang="pt-PT" sz="2400" dirty="0"/>
              <a:t> pode-se ver como os campos </a:t>
            </a:r>
            <a:r>
              <a:rPr lang="pt-PT" sz="2400" dirty="0" err="1"/>
              <a:t>numero_aluno</a:t>
            </a:r>
            <a:r>
              <a:rPr lang="pt-PT" sz="2400" dirty="0"/>
              <a:t>  e </a:t>
            </a:r>
            <a:r>
              <a:rPr lang="pt-PT" sz="2400" dirty="0" err="1"/>
              <a:t>codigo_disciplina</a:t>
            </a:r>
            <a:r>
              <a:rPr lang="pt-PT" sz="2400" dirty="0"/>
              <a:t> são chaves primárias e estrangeiras com referencia à outras tabelas. No caso tabela aluno de uma lado e tabela disciplina de outro.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0529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Nome de campos </a:t>
            </a:r>
            <a:r>
              <a:rPr lang="pt-PT" smtClean="0"/>
              <a:t>com espaço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cap="none" dirty="0"/>
              <a:t>CREATE TABLE </a:t>
            </a:r>
            <a:r>
              <a:rPr lang="it-IT" cap="none" dirty="0" err="1" smtClean="0"/>
              <a:t>encarregado_educacao</a:t>
            </a:r>
            <a:endParaRPr lang="it-IT" cap="none" dirty="0"/>
          </a:p>
          <a:p>
            <a:pPr marL="0" indent="0">
              <a:buNone/>
            </a:pPr>
            <a:r>
              <a:rPr lang="it-IT" cap="none" dirty="0" smtClean="0"/>
              <a:t>([</a:t>
            </a:r>
            <a:r>
              <a:rPr lang="it-IT" cap="none" dirty="0" err="1" smtClean="0"/>
              <a:t>codigo</a:t>
            </a:r>
            <a:r>
              <a:rPr lang="it-IT" cap="none" dirty="0" smtClean="0"/>
              <a:t> </a:t>
            </a:r>
            <a:r>
              <a:rPr lang="it-IT" cap="none" dirty="0" err="1" smtClean="0"/>
              <a:t>encarregado</a:t>
            </a:r>
            <a:r>
              <a:rPr lang="it-IT" cap="none" dirty="0" smtClean="0"/>
              <a:t>] </a:t>
            </a:r>
            <a:r>
              <a:rPr lang="it-IT" cap="none" dirty="0"/>
              <a:t>INTEGER NOT NULL,</a:t>
            </a:r>
          </a:p>
          <a:p>
            <a:pPr marL="0" indent="0">
              <a:buNone/>
            </a:pPr>
            <a:r>
              <a:rPr lang="en-US" cap="none" dirty="0" smtClean="0"/>
              <a:t>[</a:t>
            </a:r>
            <a:r>
              <a:rPr lang="en-US" cap="none" dirty="0" err="1" smtClean="0"/>
              <a:t>primeiro</a:t>
            </a:r>
            <a:r>
              <a:rPr lang="en-US" cap="none" dirty="0" smtClean="0"/>
              <a:t> </a:t>
            </a:r>
            <a:r>
              <a:rPr lang="en-US" cap="none" dirty="0" err="1" smtClean="0"/>
              <a:t>nome</a:t>
            </a:r>
            <a:r>
              <a:rPr lang="en-US" cap="none" dirty="0" smtClean="0"/>
              <a:t>] </a:t>
            </a:r>
            <a:r>
              <a:rPr lang="en-US" cap="none" dirty="0"/>
              <a:t>TEXT(50) NOT NULL,</a:t>
            </a:r>
          </a:p>
          <a:p>
            <a:pPr marL="0" indent="0">
              <a:buNone/>
            </a:pPr>
            <a:r>
              <a:rPr lang="en-US" cap="none" dirty="0" smtClean="0"/>
              <a:t>[Segundo </a:t>
            </a:r>
            <a:r>
              <a:rPr lang="en-US" cap="none" dirty="0" err="1" smtClean="0"/>
              <a:t>nome</a:t>
            </a:r>
            <a:r>
              <a:rPr lang="en-US" cap="none" dirty="0" smtClean="0"/>
              <a:t>] </a:t>
            </a:r>
            <a:r>
              <a:rPr lang="en-US" cap="none" dirty="0"/>
              <a:t>TEXT(50) NOT NULL,</a:t>
            </a:r>
          </a:p>
          <a:p>
            <a:pPr marL="0" indent="0">
              <a:buNone/>
            </a:pPr>
            <a:r>
              <a:rPr lang="it-IT" cap="none" dirty="0" smtClean="0"/>
              <a:t>[</a:t>
            </a:r>
            <a:r>
              <a:rPr lang="it-IT" cap="none" dirty="0" err="1" smtClean="0"/>
              <a:t>telefone</a:t>
            </a:r>
            <a:r>
              <a:rPr lang="it-IT" cap="none" dirty="0" smtClean="0"/>
              <a:t> </a:t>
            </a:r>
            <a:r>
              <a:rPr lang="it-IT" cap="none" dirty="0" err="1" smtClean="0"/>
              <a:t>fixo</a:t>
            </a:r>
            <a:r>
              <a:rPr lang="it-IT" cap="none" dirty="0" smtClean="0"/>
              <a:t>]TEXT(10),</a:t>
            </a:r>
          </a:p>
          <a:p>
            <a:pPr marL="0" indent="0">
              <a:buNone/>
            </a:pPr>
            <a:r>
              <a:rPr lang="it-IT" cap="none" dirty="0"/>
              <a:t>[</a:t>
            </a:r>
            <a:r>
              <a:rPr lang="it-IT" cap="none" dirty="0" err="1"/>
              <a:t>telefone</a:t>
            </a:r>
            <a:r>
              <a:rPr lang="it-IT" cap="none" dirty="0"/>
              <a:t> </a:t>
            </a:r>
            <a:r>
              <a:rPr lang="it-IT" cap="none" dirty="0" err="1" smtClean="0"/>
              <a:t>unitel</a:t>
            </a:r>
            <a:r>
              <a:rPr lang="it-IT" cap="none" dirty="0" smtClean="0"/>
              <a:t>]TEXT(10</a:t>
            </a:r>
            <a:r>
              <a:rPr lang="it-IT" cap="none" dirty="0"/>
              <a:t>),</a:t>
            </a:r>
          </a:p>
          <a:p>
            <a:pPr marL="0" indent="0">
              <a:buNone/>
            </a:pPr>
            <a:r>
              <a:rPr lang="it-IT" cap="none" dirty="0"/>
              <a:t>[</a:t>
            </a:r>
            <a:r>
              <a:rPr lang="it-IT" cap="none" dirty="0" err="1"/>
              <a:t>telefone</a:t>
            </a:r>
            <a:r>
              <a:rPr lang="it-IT" cap="none" dirty="0"/>
              <a:t> </a:t>
            </a:r>
            <a:r>
              <a:rPr lang="it-IT" cap="none" dirty="0" err="1" smtClean="0"/>
              <a:t>movical</a:t>
            </a:r>
            <a:r>
              <a:rPr lang="it-IT" cap="none" dirty="0" smtClean="0"/>
              <a:t>]TEXT(10),</a:t>
            </a:r>
            <a:endParaRPr lang="it-IT" cap="none" dirty="0"/>
          </a:p>
          <a:p>
            <a:pPr marL="0" indent="0">
              <a:buNone/>
            </a:pPr>
            <a:r>
              <a:rPr lang="it-IT" cap="none" dirty="0"/>
              <a:t>Email TEXT(50))</a:t>
            </a:r>
          </a:p>
        </p:txBody>
      </p:sp>
    </p:spTree>
    <p:extLst>
      <p:ext uri="{BB962C8B-B14F-4D97-AF65-F5344CB8AC3E}">
        <p14:creationId xmlns:p14="http://schemas.microsoft.com/office/powerpoint/2010/main" val="2803756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79699" y="629966"/>
            <a:ext cx="2753957" cy="19082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/>
              <a:t>aluno</a:t>
            </a:r>
          </a:p>
          <a:p>
            <a:r>
              <a:rPr lang="pt-BR" dirty="0" smtClean="0"/>
              <a:t>numero_aluno </a:t>
            </a:r>
            <a:r>
              <a:rPr lang="pt-BR" dirty="0"/>
              <a:t>(num</a:t>
            </a:r>
            <a:r>
              <a:rPr lang="pt-BR" dirty="0" smtClean="0"/>
              <a:t>)(pk)</a:t>
            </a:r>
            <a:endParaRPr lang="pt-BR" dirty="0"/>
          </a:p>
          <a:p>
            <a:r>
              <a:rPr lang="pt-BR" dirty="0"/>
              <a:t>nome_aluno (string)</a:t>
            </a:r>
          </a:p>
          <a:p>
            <a:r>
              <a:rPr lang="pt-BR" dirty="0"/>
              <a:t>sobrenome_aluno (string)</a:t>
            </a:r>
          </a:p>
          <a:p>
            <a:r>
              <a:rPr lang="pt-BR" dirty="0"/>
              <a:t>data_de_nascimento (date)</a:t>
            </a:r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741433" y="385240"/>
            <a:ext cx="3184263" cy="190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/>
              <a:t>nota</a:t>
            </a:r>
          </a:p>
          <a:p>
            <a:r>
              <a:rPr lang="pt-BR" dirty="0"/>
              <a:t>numero_aluno (num</a:t>
            </a:r>
            <a:r>
              <a:rPr lang="pt-BR" dirty="0" smtClean="0"/>
              <a:t>)(pk)(sk)</a:t>
            </a:r>
            <a:endParaRPr lang="pt-BR" dirty="0"/>
          </a:p>
          <a:p>
            <a:r>
              <a:rPr lang="pt-BR" dirty="0"/>
              <a:t>codigo_disciplina (num</a:t>
            </a:r>
            <a:r>
              <a:rPr lang="pt-BR" dirty="0" smtClean="0"/>
              <a:t>)(pk)(sk)</a:t>
            </a:r>
            <a:endParaRPr lang="pt-BR" dirty="0"/>
          </a:p>
          <a:p>
            <a:r>
              <a:rPr lang="pt-BR" dirty="0"/>
              <a:t>nota (num)</a:t>
            </a:r>
          </a:p>
          <a:p>
            <a:r>
              <a:rPr lang="pt-BR" dirty="0"/>
              <a:t>data (date)</a:t>
            </a:r>
          </a:p>
          <a:p>
            <a:r>
              <a:rPr lang="pt-BR" dirty="0"/>
              <a:t>id_docente (num</a:t>
            </a:r>
            <a:r>
              <a:rPr lang="pt-BR" dirty="0" smtClean="0"/>
              <a:t>) (sk)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803289" y="3088691"/>
            <a:ext cx="3060551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disciplina</a:t>
            </a:r>
            <a:endParaRPr lang="pt-BR" sz="2800" b="1" dirty="0"/>
          </a:p>
          <a:p>
            <a:r>
              <a:rPr lang="pt-BR" dirty="0" smtClean="0"/>
              <a:t>codigo_disciplina(num)(pk)</a:t>
            </a:r>
            <a:endParaRPr lang="pt-BR" dirty="0"/>
          </a:p>
          <a:p>
            <a:r>
              <a:rPr lang="pt-BR" dirty="0"/>
              <a:t>nome_disciplia (string)</a:t>
            </a:r>
          </a:p>
          <a:p>
            <a:r>
              <a:rPr lang="pt-BR" dirty="0"/>
              <a:t>codigo_curso(num</a:t>
            </a:r>
            <a:r>
              <a:rPr lang="pt-BR" dirty="0" smtClean="0"/>
              <a:t>) (sk)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9455971" y="3091391"/>
            <a:ext cx="2355924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 err="1"/>
              <a:t>curso</a:t>
            </a:r>
            <a:endParaRPr lang="it-IT" sz="2800" b="1" dirty="0"/>
          </a:p>
          <a:p>
            <a:r>
              <a:rPr lang="it-IT" dirty="0" err="1" smtClean="0"/>
              <a:t>codigo_curso</a:t>
            </a:r>
            <a:r>
              <a:rPr lang="it-IT" dirty="0" smtClean="0"/>
              <a:t>(</a:t>
            </a:r>
            <a:r>
              <a:rPr lang="it-IT" dirty="0" err="1" smtClean="0"/>
              <a:t>num</a:t>
            </a:r>
            <a:r>
              <a:rPr lang="it-IT" dirty="0" smtClean="0"/>
              <a:t>)(</a:t>
            </a:r>
            <a:r>
              <a:rPr lang="it-IT" dirty="0" err="1" smtClean="0"/>
              <a:t>pk</a:t>
            </a:r>
            <a:r>
              <a:rPr lang="it-IT" dirty="0" smtClean="0"/>
              <a:t>)</a:t>
            </a:r>
            <a:endParaRPr lang="it-IT" dirty="0"/>
          </a:p>
          <a:p>
            <a:r>
              <a:rPr lang="it-IT" dirty="0" err="1"/>
              <a:t>nome_curso</a:t>
            </a:r>
            <a:r>
              <a:rPr lang="it-IT" dirty="0"/>
              <a:t> (</a:t>
            </a:r>
            <a:r>
              <a:rPr lang="it-IT" dirty="0" err="1"/>
              <a:t>string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20762" y="5139039"/>
            <a:ext cx="2883050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/>
              <a:t>docente</a:t>
            </a:r>
          </a:p>
          <a:p>
            <a:r>
              <a:rPr lang="it-IT" dirty="0" err="1" smtClean="0"/>
              <a:t>id_docente</a:t>
            </a:r>
            <a:r>
              <a:rPr lang="it-IT" dirty="0" smtClean="0"/>
              <a:t> </a:t>
            </a:r>
            <a:r>
              <a:rPr lang="it-IT" dirty="0"/>
              <a:t>(</a:t>
            </a:r>
            <a:r>
              <a:rPr lang="it-IT" dirty="0" err="1"/>
              <a:t>num</a:t>
            </a:r>
            <a:r>
              <a:rPr lang="it-IT" dirty="0" smtClean="0"/>
              <a:t>) (</a:t>
            </a:r>
            <a:r>
              <a:rPr lang="it-IT" dirty="0" err="1" smtClean="0"/>
              <a:t>pk</a:t>
            </a:r>
            <a:r>
              <a:rPr lang="it-IT" dirty="0" smtClean="0"/>
              <a:t>)</a:t>
            </a:r>
            <a:endParaRPr lang="it-IT" dirty="0"/>
          </a:p>
          <a:p>
            <a:r>
              <a:rPr lang="it-IT" dirty="0" err="1"/>
              <a:t>nome_docente</a:t>
            </a:r>
            <a:r>
              <a:rPr lang="it-IT" dirty="0"/>
              <a:t> (</a:t>
            </a:r>
            <a:r>
              <a:rPr lang="it-IT" dirty="0" err="1"/>
              <a:t>string</a:t>
            </a:r>
            <a:r>
              <a:rPr lang="it-IT" dirty="0"/>
              <a:t>)</a:t>
            </a:r>
          </a:p>
          <a:p>
            <a:r>
              <a:rPr lang="it-IT" dirty="0" err="1"/>
              <a:t>sobrenome_docente</a:t>
            </a:r>
            <a:r>
              <a:rPr lang="it-IT" dirty="0"/>
              <a:t> (</a:t>
            </a:r>
            <a:r>
              <a:rPr lang="it-IT" dirty="0" err="1"/>
              <a:t>string</a:t>
            </a:r>
            <a:r>
              <a:rPr lang="it-IT" dirty="0"/>
              <a:t>)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843630" y="5062096"/>
            <a:ext cx="2979868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/>
              <a:t>disciplina_docente</a:t>
            </a:r>
          </a:p>
          <a:p>
            <a:r>
              <a:rPr lang="pt-BR" dirty="0"/>
              <a:t>id_docente (num</a:t>
            </a:r>
            <a:r>
              <a:rPr lang="pt-BR" dirty="0" smtClean="0"/>
              <a:t>) (pk)(sk)</a:t>
            </a:r>
            <a:endParaRPr lang="pt-BR" dirty="0"/>
          </a:p>
          <a:p>
            <a:r>
              <a:rPr lang="pt-BR" dirty="0"/>
              <a:t>codigo_disciplina(num</a:t>
            </a:r>
            <a:r>
              <a:rPr lang="pt-BR" dirty="0" smtClean="0"/>
              <a:t>)(pk)(sk)</a:t>
            </a:r>
            <a:endParaRPr lang="pt-BR" dirty="0"/>
          </a:p>
          <a:p>
            <a:r>
              <a:rPr lang="pt-BR" dirty="0"/>
              <a:t>data_inicio_contrato(date)</a:t>
            </a:r>
          </a:p>
          <a:p>
            <a:r>
              <a:rPr lang="pt-BR" dirty="0"/>
              <a:t>data_fim_contrato(date)</a:t>
            </a:r>
            <a:endParaRPr lang="it-IT" dirty="0"/>
          </a:p>
        </p:txBody>
      </p:sp>
      <p:cxnSp>
        <p:nvCxnSpPr>
          <p:cNvPr id="11" name="Connettore 1 10"/>
          <p:cNvCxnSpPr>
            <a:stCxn id="7" idx="1"/>
            <a:endCxn id="6" idx="3"/>
          </p:cNvCxnSpPr>
          <p:nvPr/>
        </p:nvCxnSpPr>
        <p:spPr>
          <a:xfrm flipH="1" flipV="1">
            <a:off x="7863840" y="3765800"/>
            <a:ext cx="1592131" cy="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>
            <a:stCxn id="6" idx="2"/>
            <a:endCxn id="9" idx="0"/>
          </p:cNvCxnSpPr>
          <p:nvPr/>
        </p:nvCxnSpPr>
        <p:spPr>
          <a:xfrm flipH="1">
            <a:off x="6333564" y="4442908"/>
            <a:ext cx="1" cy="619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>
            <a:stCxn id="8" idx="3"/>
            <a:endCxn id="9" idx="1"/>
          </p:cNvCxnSpPr>
          <p:nvPr/>
        </p:nvCxnSpPr>
        <p:spPr>
          <a:xfrm>
            <a:off x="3603812" y="5816148"/>
            <a:ext cx="1239818" cy="61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4" idx="3"/>
            <a:endCxn id="5" idx="1"/>
          </p:cNvCxnSpPr>
          <p:nvPr/>
        </p:nvCxnSpPr>
        <p:spPr>
          <a:xfrm flipV="1">
            <a:off x="3033656" y="1339348"/>
            <a:ext cx="1707777" cy="244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>
            <a:stCxn id="8" idx="0"/>
            <a:endCxn id="5" idx="1"/>
          </p:cNvCxnSpPr>
          <p:nvPr/>
        </p:nvCxnSpPr>
        <p:spPr>
          <a:xfrm flipV="1">
            <a:off x="2162287" y="1339348"/>
            <a:ext cx="2579146" cy="3799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>
            <a:stCxn id="6" idx="0"/>
            <a:endCxn id="5" idx="2"/>
          </p:cNvCxnSpPr>
          <p:nvPr/>
        </p:nvCxnSpPr>
        <p:spPr>
          <a:xfrm flipV="1">
            <a:off x="6333565" y="2293455"/>
            <a:ext cx="0" cy="795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17080E7-3EAA-45A6-9A5F-94ADADFAEE13}" type="slidenum">
              <a:rPr lang="pt-BR" altLang="it-IT" sz="1400"/>
              <a:pPr eaLnBrk="1" hangingPunct="1"/>
              <a:t>4</a:t>
            </a:fld>
            <a:endParaRPr lang="pt-BR" altLang="it-IT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it-IT" b="1" dirty="0" smtClean="0"/>
              <a:t>A Linguagem SQL</a:t>
            </a:r>
            <a:endParaRPr lang="pt-BR" altLang="it-IT" sz="40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8495" y="2133600"/>
            <a:ext cx="9018682" cy="4248150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pt-BR" altLang="it-IT" sz="2400" cap="none" dirty="0"/>
              <a:t>Embora se fale que a linguagem SQL é uma linguagem de consulta, essa linguagem possui outras capacidades além de realizar consultas numa base de dados. A linguagem SQL possui recursos para definição da estrutura de dados, para modificar dados na base de dados e recursos para especificar restrições de segurança e integridade.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altLang="it-IT" sz="2400" b="1" cap="none" dirty="0"/>
              <a:t>SQL (</a:t>
            </a:r>
            <a:r>
              <a:rPr lang="pt-BR" altLang="it-IT" sz="2400" b="1" i="1" cap="none" dirty="0"/>
              <a:t>Strutured Query Language</a:t>
            </a:r>
            <a:r>
              <a:rPr lang="pt-BR" altLang="it-IT" sz="2400" b="1" cap="none" dirty="0"/>
              <a:t>).</a:t>
            </a:r>
            <a:r>
              <a:rPr lang="pt-BR" altLang="it-IT" sz="2400" cap="none" dirty="0"/>
              <a:t> Numerosos Sistemas de Gestão de Base de Dados suportam a linguagem SQL. A SQL estabeleceu-se como a linguagem padrão de base de dados relacionais. Embora existam diversas versões, com algumas diferenças entre elas, a estrutura da SQL mantém-se inalterada desde a sua criação.</a:t>
            </a:r>
          </a:p>
        </p:txBody>
      </p:sp>
    </p:spTree>
    <p:extLst>
      <p:ext uri="{BB962C8B-B14F-4D97-AF65-F5344CB8AC3E}">
        <p14:creationId xmlns:p14="http://schemas.microsoft.com/office/powerpoint/2010/main" val="9205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t="18666" r="11144" b="13725"/>
          <a:stretch/>
        </p:blipFill>
        <p:spPr>
          <a:xfrm>
            <a:off x="-23811" y="978945"/>
            <a:ext cx="11989576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37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9" y="1493687"/>
            <a:ext cx="10909057" cy="5089993"/>
          </a:xfrm>
          <a:prstGeom prst="rect">
            <a:avLst/>
          </a:prstGeo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913775" y="344245"/>
            <a:ext cx="10364451" cy="1000461"/>
          </a:xfrm>
        </p:spPr>
        <p:txBody>
          <a:bodyPr/>
          <a:lstStyle/>
          <a:p>
            <a:r>
              <a:rPr lang="pt-PT" dirty="0" smtClean="0"/>
              <a:t>Tabelas sem alguns </a:t>
            </a:r>
            <a:r>
              <a:rPr lang="pt-PT" dirty="0" err="1" smtClean="0"/>
              <a:t>constraints</a:t>
            </a:r>
            <a:r>
              <a:rPr lang="pt-PT" smtClean="0"/>
              <a:t> (FK)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1211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/>
              <a:t>Constraints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/>
              <a:t>As </a:t>
            </a:r>
            <a:r>
              <a:rPr lang="pt-PT" b="1" cap="none" dirty="0" err="1"/>
              <a:t>Constraints</a:t>
            </a:r>
            <a:r>
              <a:rPr lang="pt-PT" b="1" cap="none" dirty="0"/>
              <a:t> </a:t>
            </a:r>
            <a:r>
              <a:rPr lang="pt-PT" cap="none" dirty="0"/>
              <a:t>podem ser usadas para estabelecer chaves primárias e integridade referencial e para restringir valores que podem ser inserido num campo. Em geral, as restrições podem ser usadas para preservar a integridade e consistência dos dados na base de dados.</a:t>
            </a:r>
            <a:endParaRPr lang="it-IT" cap="none" dirty="0"/>
          </a:p>
          <a:p>
            <a:r>
              <a:rPr lang="pt-PT" cap="none" dirty="0"/>
              <a:t>Existem dois tipos de restrições: uma restrição de campo único ou de campo e uma restrição de campo múltiplo ou de tabela. Ambos os tipos de restrições podem ser usados tanto na Instrução  CREATE TABLE quanto na ALTER TABLE.</a:t>
            </a:r>
            <a:endParaRPr lang="it-IT" cap="none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9208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/>
              <a:t>Constraints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PT" cap="none" dirty="0"/>
              <a:t>Uma restrição de campo único, também conhecida como restrição no nível da coluna, é declarada com o próprio campo, após o campo e tipo de dados terem sido declarados. Use uma tabela e crie uma chave primária de campo único.</a:t>
            </a:r>
            <a:endParaRPr lang="it-IT" cap="none" dirty="0"/>
          </a:p>
          <a:p>
            <a:r>
              <a:rPr lang="pt-PT" cap="none" dirty="0"/>
              <a:t>O exemplo a seguir pode servir de </a:t>
            </a:r>
            <a:r>
              <a:rPr lang="pt-PT" cap="none" dirty="0" smtClean="0"/>
              <a:t>referencia</a:t>
            </a:r>
          </a:p>
          <a:p>
            <a:endParaRPr lang="it-IT" cap="none" dirty="0"/>
          </a:p>
          <a:p>
            <a:pPr marL="914400" lvl="2" indent="0">
              <a:buNone/>
            </a:pPr>
            <a:r>
              <a:rPr lang="pt-PT" sz="2000" cap="none" dirty="0"/>
              <a:t>ALTER TABLE curso</a:t>
            </a:r>
            <a:endParaRPr lang="it-IT" sz="2000" cap="none" dirty="0"/>
          </a:p>
          <a:p>
            <a:pPr marL="914400" lvl="2" indent="0">
              <a:buNone/>
            </a:pPr>
            <a:r>
              <a:rPr lang="pt-PT" sz="2000" cap="none" dirty="0"/>
              <a:t>ALTER COLUMN </a:t>
            </a:r>
            <a:r>
              <a:rPr lang="pt-PT" sz="2000" cap="none" dirty="0" err="1"/>
              <a:t>codigo_curso</a:t>
            </a:r>
            <a:r>
              <a:rPr lang="pt-PT" sz="2000" cap="none" dirty="0"/>
              <a:t> INTEGER</a:t>
            </a:r>
            <a:endParaRPr lang="it-IT" sz="2000" cap="none" dirty="0"/>
          </a:p>
          <a:p>
            <a:pPr marL="914400" lvl="2" indent="0">
              <a:buNone/>
            </a:pPr>
            <a:r>
              <a:rPr lang="it-IT" sz="2000" cap="none" dirty="0"/>
              <a:t>CONSTRAINT </a:t>
            </a:r>
            <a:r>
              <a:rPr lang="it-IT" sz="2000" cap="none" dirty="0" err="1"/>
              <a:t>PK_codigo_curso</a:t>
            </a:r>
            <a:r>
              <a:rPr lang="it-IT" sz="2000" cap="none" dirty="0"/>
              <a:t> PRIMARY KEY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0022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/>
              <a:t>Constraints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it-IT" cap="none" dirty="0"/>
          </a:p>
          <a:p>
            <a:pPr marL="914400" lvl="2" indent="0">
              <a:buNone/>
            </a:pPr>
            <a:r>
              <a:rPr lang="pt-PT" sz="2000" cap="none" dirty="0"/>
              <a:t>ALTER TABLE curso</a:t>
            </a:r>
            <a:endParaRPr lang="it-IT" sz="2000" cap="none" dirty="0"/>
          </a:p>
          <a:p>
            <a:pPr marL="914400" lvl="2" indent="0">
              <a:buNone/>
            </a:pPr>
            <a:r>
              <a:rPr lang="pt-PT" sz="2000" cap="none" dirty="0"/>
              <a:t>ALTER COLUMN </a:t>
            </a:r>
            <a:r>
              <a:rPr lang="pt-PT" sz="2000" cap="none" dirty="0" err="1"/>
              <a:t>codigo_curso</a:t>
            </a:r>
            <a:r>
              <a:rPr lang="pt-PT" sz="2000" cap="none" dirty="0"/>
              <a:t> INTEGER</a:t>
            </a:r>
            <a:endParaRPr lang="it-IT" sz="2000" cap="none" dirty="0"/>
          </a:p>
          <a:p>
            <a:pPr marL="914400" lvl="2" indent="0">
              <a:buNone/>
            </a:pPr>
            <a:r>
              <a:rPr lang="it-IT" sz="2000" cap="none" dirty="0"/>
              <a:t>CONSTRAINT </a:t>
            </a:r>
            <a:r>
              <a:rPr lang="it-IT" sz="2000" cap="none" dirty="0" err="1"/>
              <a:t>PK_codigo_curso</a:t>
            </a:r>
            <a:r>
              <a:rPr lang="it-IT" sz="2000" cap="none" dirty="0"/>
              <a:t> PRIMARY </a:t>
            </a:r>
            <a:r>
              <a:rPr lang="it-IT" sz="2000" cap="none" dirty="0" smtClean="0"/>
              <a:t>KEY</a:t>
            </a:r>
          </a:p>
          <a:p>
            <a:r>
              <a:rPr lang="pt-PT" cap="none" dirty="0"/>
              <a:t>Pode-se observar que o nome da restrição é fornecido. Pode usar um atalho para declarar a chave primária </a:t>
            </a:r>
            <a:r>
              <a:rPr lang="it-IT" cap="none" dirty="0"/>
              <a:t> </a:t>
            </a:r>
            <a:r>
              <a:rPr lang="pt-PT" cap="none" dirty="0" smtClean="0"/>
              <a:t>omitindo </a:t>
            </a:r>
            <a:r>
              <a:rPr lang="pt-PT" cap="none" dirty="0"/>
              <a:t>totalmente a cláusula CONSTRAINT.</a:t>
            </a:r>
            <a:endParaRPr lang="it-IT" cap="none" dirty="0"/>
          </a:p>
          <a:p>
            <a:pPr marL="914400" lvl="2" indent="0">
              <a:buNone/>
            </a:pPr>
            <a:r>
              <a:rPr lang="pt-PT" cap="none" dirty="0"/>
              <a:t> </a:t>
            </a:r>
            <a:endParaRPr lang="it-IT" cap="none" dirty="0"/>
          </a:p>
          <a:p>
            <a:pPr marL="914400" lvl="2" indent="0">
              <a:buNone/>
            </a:pPr>
            <a:r>
              <a:rPr lang="pt-PT" cap="none" dirty="0"/>
              <a:t>ALTER TABLE curso</a:t>
            </a:r>
            <a:endParaRPr lang="it-IT" sz="2400" cap="none" dirty="0"/>
          </a:p>
          <a:p>
            <a:pPr marL="914400" lvl="2" indent="0">
              <a:buNone/>
            </a:pPr>
            <a:r>
              <a:rPr lang="pt-PT" cap="none" dirty="0"/>
              <a:t>ALTER COLUMN </a:t>
            </a:r>
            <a:r>
              <a:rPr lang="pt-PT" cap="none" dirty="0" err="1"/>
              <a:t>codigo_curso</a:t>
            </a:r>
            <a:r>
              <a:rPr lang="pt-PT" cap="none" dirty="0"/>
              <a:t> INTEGER PRIMARY KEY</a:t>
            </a:r>
            <a:endParaRPr lang="it-IT" sz="2400" cap="none" dirty="0"/>
          </a:p>
          <a:p>
            <a:pPr marL="914400" lvl="2" indent="0">
              <a:buNone/>
            </a:pPr>
            <a:endParaRPr lang="it-IT" sz="2000" cap="none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618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Drop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cap="none" dirty="0" smtClean="0"/>
              <a:t>O comando </a:t>
            </a:r>
            <a:r>
              <a:rPr lang="it-IT" cap="none" dirty="0"/>
              <a:t>“</a:t>
            </a:r>
            <a:r>
              <a:rPr lang="it-IT" cap="none" dirty="0" err="1"/>
              <a:t>drop</a:t>
            </a:r>
            <a:r>
              <a:rPr lang="it-IT" cap="none" dirty="0"/>
              <a:t> </a:t>
            </a:r>
            <a:r>
              <a:rPr lang="it-IT" cap="none" dirty="0" err="1"/>
              <a:t>table</a:t>
            </a:r>
            <a:r>
              <a:rPr lang="it-IT" cap="none" dirty="0"/>
              <a:t>” </a:t>
            </a:r>
            <a:r>
              <a:rPr lang="it-IT" cap="none" dirty="0" smtClean="0"/>
              <a:t> </a:t>
            </a:r>
            <a:r>
              <a:rPr lang="it-IT" cap="none" dirty="0" err="1" smtClean="0"/>
              <a:t>permite</a:t>
            </a:r>
            <a:r>
              <a:rPr lang="it-IT" cap="none" dirty="0" smtClean="0"/>
              <a:t> </a:t>
            </a:r>
            <a:r>
              <a:rPr lang="it-IT" cap="none" dirty="0" err="1" smtClean="0"/>
              <a:t>destruir</a:t>
            </a:r>
            <a:r>
              <a:rPr lang="it-IT" cap="none" dirty="0" smtClean="0"/>
              <a:t> </a:t>
            </a:r>
            <a:r>
              <a:rPr lang="it-IT" cap="none" dirty="0" err="1" smtClean="0"/>
              <a:t>uma</a:t>
            </a:r>
            <a:r>
              <a:rPr lang="it-IT" cap="none" dirty="0" smtClean="0"/>
              <a:t> </a:t>
            </a:r>
            <a:r>
              <a:rPr lang="it-IT" cap="none" dirty="0" err="1" smtClean="0"/>
              <a:t>tabela</a:t>
            </a:r>
            <a:r>
              <a:rPr lang="it-IT" cap="none" dirty="0" smtClean="0"/>
              <a:t>, eliminando-a fisicamente da base de </a:t>
            </a:r>
            <a:r>
              <a:rPr lang="it-IT" cap="none" dirty="0" err="1" smtClean="0"/>
              <a:t>dados</a:t>
            </a:r>
            <a:r>
              <a:rPr lang="it-IT" cap="none" dirty="0" smtClean="0"/>
              <a:t>.</a:t>
            </a:r>
            <a:endParaRPr lang="it-IT" cap="none" dirty="0"/>
          </a:p>
          <a:p>
            <a:r>
              <a:rPr lang="it-IT" cap="none" dirty="0" smtClean="0"/>
              <a:t>Como </a:t>
            </a:r>
            <a:r>
              <a:rPr lang="it-IT" cap="none" dirty="0" err="1" smtClean="0"/>
              <a:t>todos</a:t>
            </a:r>
            <a:r>
              <a:rPr lang="it-IT" cap="none" dirty="0" smtClean="0"/>
              <a:t> </a:t>
            </a:r>
            <a:r>
              <a:rPr lang="it-IT" cap="none" dirty="0" err="1" smtClean="0"/>
              <a:t>os</a:t>
            </a:r>
            <a:r>
              <a:rPr lang="it-IT" cap="none" dirty="0" smtClean="0"/>
              <a:t> </a:t>
            </a:r>
            <a:r>
              <a:rPr lang="it-IT" cap="none" dirty="0" err="1" smtClean="0"/>
              <a:t>comtando</a:t>
            </a:r>
            <a:r>
              <a:rPr lang="it-IT" cap="none" dirty="0" smtClean="0"/>
              <a:t> DDL </a:t>
            </a:r>
            <a:r>
              <a:rPr lang="it-IT" cap="none" dirty="0" err="1" smtClean="0"/>
              <a:t>é</a:t>
            </a:r>
            <a:r>
              <a:rPr lang="it-IT" cap="none" dirty="0" smtClean="0"/>
              <a:t> </a:t>
            </a:r>
            <a:r>
              <a:rPr lang="it-IT" cap="none" dirty="0" err="1" smtClean="0"/>
              <a:t>uma</a:t>
            </a:r>
            <a:r>
              <a:rPr lang="it-IT" cap="none" dirty="0" smtClean="0"/>
              <a:t> </a:t>
            </a:r>
            <a:r>
              <a:rPr lang="it-IT" cap="none" dirty="0" err="1" smtClean="0"/>
              <a:t>operação</a:t>
            </a:r>
            <a:r>
              <a:rPr lang="it-IT" cap="none" dirty="0" smtClean="0"/>
              <a:t> </a:t>
            </a:r>
            <a:r>
              <a:rPr lang="it-IT" cap="none" dirty="0" err="1" smtClean="0"/>
              <a:t>irreversivel</a:t>
            </a:r>
            <a:r>
              <a:rPr lang="it-IT" cap="none" dirty="0" smtClean="0"/>
              <a:t> e </a:t>
            </a:r>
            <a:r>
              <a:rPr lang="it-IT" cap="none" dirty="0" err="1" smtClean="0"/>
              <a:t>tem</a:t>
            </a:r>
            <a:r>
              <a:rPr lang="it-IT" cap="none" dirty="0" smtClean="0"/>
              <a:t> </a:t>
            </a:r>
            <a:r>
              <a:rPr lang="it-IT" cap="none" dirty="0" err="1" smtClean="0"/>
              <a:t>como</a:t>
            </a:r>
            <a:r>
              <a:rPr lang="it-IT" cap="none" dirty="0" smtClean="0"/>
              <a:t> </a:t>
            </a:r>
            <a:r>
              <a:rPr lang="it-IT" cap="none" dirty="0" err="1" smtClean="0"/>
              <a:t>consequencia</a:t>
            </a:r>
            <a:r>
              <a:rPr lang="it-IT" cap="none" dirty="0" smtClean="0"/>
              <a:t> a </a:t>
            </a:r>
            <a:r>
              <a:rPr lang="it-IT" cap="none" dirty="0" err="1" smtClean="0"/>
              <a:t>peda</a:t>
            </a:r>
            <a:r>
              <a:rPr lang="it-IT" cap="none" dirty="0" smtClean="0"/>
              <a:t> de </a:t>
            </a:r>
            <a:r>
              <a:rPr lang="it-IT" cap="none" dirty="0" err="1" smtClean="0"/>
              <a:t>todos</a:t>
            </a:r>
            <a:r>
              <a:rPr lang="it-IT" cap="none" dirty="0" smtClean="0"/>
              <a:t> </a:t>
            </a:r>
            <a:r>
              <a:rPr lang="it-IT" cap="none" dirty="0" err="1" smtClean="0"/>
              <a:t>os</a:t>
            </a:r>
            <a:r>
              <a:rPr lang="it-IT" cap="none" dirty="0" smtClean="0"/>
              <a:t> </a:t>
            </a:r>
            <a:r>
              <a:rPr lang="it-IT" cap="none" dirty="0" err="1" smtClean="0"/>
              <a:t>cados</a:t>
            </a:r>
            <a:r>
              <a:rPr lang="it-IT" cap="none" dirty="0" smtClean="0"/>
              <a:t> </a:t>
            </a:r>
            <a:r>
              <a:rPr lang="it-IT" cap="none" dirty="0" err="1" smtClean="0"/>
              <a:t>contidos</a:t>
            </a:r>
            <a:r>
              <a:rPr lang="it-IT" cap="none" dirty="0" smtClean="0"/>
              <a:t> </a:t>
            </a:r>
            <a:r>
              <a:rPr lang="it-IT" cap="none" dirty="0" err="1" smtClean="0"/>
              <a:t>na</a:t>
            </a:r>
            <a:r>
              <a:rPr lang="it-IT" cap="none" dirty="0" smtClean="0"/>
              <a:t> </a:t>
            </a:r>
            <a:r>
              <a:rPr lang="it-IT" cap="none" dirty="0" err="1" smtClean="0"/>
              <a:t>tabela</a:t>
            </a:r>
            <a:r>
              <a:rPr lang="it-IT" cap="none" dirty="0" smtClean="0"/>
              <a:t>.</a:t>
            </a:r>
            <a:endParaRPr lang="it-IT" cap="none" dirty="0"/>
          </a:p>
          <a:p>
            <a:r>
              <a:rPr lang="it-IT" b="1" cap="none" dirty="0"/>
              <a:t>DROP TABLE </a:t>
            </a:r>
            <a:r>
              <a:rPr lang="it-IT" b="1" i="1" cap="none" dirty="0" err="1" smtClean="0"/>
              <a:t>nome_tabela</a:t>
            </a:r>
            <a:r>
              <a:rPr lang="it-IT" b="1" cap="none" dirty="0"/>
              <a:t>;</a:t>
            </a:r>
            <a:endParaRPr lang="it-IT" cap="none" dirty="0"/>
          </a:p>
        </p:txBody>
      </p:sp>
    </p:spTree>
    <p:extLst>
      <p:ext uri="{BB962C8B-B14F-4D97-AF65-F5344CB8AC3E}">
        <p14:creationId xmlns:p14="http://schemas.microsoft.com/office/powerpoint/2010/main" val="1374085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Rename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cap="none" dirty="0" smtClean="0"/>
              <a:t>O comando </a:t>
            </a:r>
            <a:r>
              <a:rPr lang="it-IT" cap="none" dirty="0" err="1"/>
              <a:t>rename</a:t>
            </a:r>
            <a:r>
              <a:rPr lang="it-IT" cap="none" dirty="0"/>
              <a:t> </a:t>
            </a:r>
            <a:r>
              <a:rPr lang="it-IT" cap="none" dirty="0" smtClean="0"/>
              <a:t> </a:t>
            </a:r>
            <a:r>
              <a:rPr lang="it-IT" cap="none" dirty="0" err="1" smtClean="0"/>
              <a:t>permite</a:t>
            </a:r>
            <a:r>
              <a:rPr lang="it-IT" cap="none" dirty="0" smtClean="0"/>
              <a:t> mudar o nome de </a:t>
            </a:r>
            <a:r>
              <a:rPr lang="it-IT" cap="none" dirty="0" err="1" smtClean="0"/>
              <a:t>umatabela</a:t>
            </a:r>
            <a:r>
              <a:rPr lang="it-IT" cap="none" dirty="0"/>
              <a:t>.</a:t>
            </a:r>
          </a:p>
          <a:p>
            <a:r>
              <a:rPr lang="it-IT" cap="none" dirty="0"/>
              <a:t>RENAME </a:t>
            </a:r>
            <a:r>
              <a:rPr lang="it-IT" i="1" cap="none" dirty="0" err="1" smtClean="0"/>
              <a:t>nome_tabela</a:t>
            </a:r>
            <a:r>
              <a:rPr lang="it-IT" i="1" cap="none" dirty="0" smtClean="0"/>
              <a:t> </a:t>
            </a:r>
            <a:r>
              <a:rPr lang="it-IT" cap="none" dirty="0" smtClean="0"/>
              <a:t>TO </a:t>
            </a:r>
            <a:r>
              <a:rPr lang="it-IT" i="1" cap="none" dirty="0" err="1" smtClean="0"/>
              <a:t>novo_nome_tabela</a:t>
            </a:r>
            <a:r>
              <a:rPr lang="it-IT" cap="none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650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74" y="435638"/>
            <a:ext cx="10364451" cy="887554"/>
          </a:xfrm>
        </p:spPr>
        <p:txBody>
          <a:bodyPr/>
          <a:lstStyle/>
          <a:p>
            <a:r>
              <a:rPr lang="it-IT" b="1" dirty="0"/>
              <a:t>MANAGING TABLES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913774" y="1882588"/>
            <a:ext cx="4271412" cy="45935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600" b="1" cap="none" dirty="0"/>
              <a:t>CREATE TABLE t (</a:t>
            </a:r>
            <a:endParaRPr lang="it-IT" sz="1600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b="1" cap="none" dirty="0" err="1"/>
              <a:t>idINT</a:t>
            </a:r>
            <a:r>
              <a:rPr lang="it-IT" sz="1600" b="1" cap="none" dirty="0"/>
              <a:t> PRIMARY KEY,</a:t>
            </a:r>
            <a:endParaRPr lang="it-IT" sz="1600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b="1" cap="none" dirty="0" err="1"/>
              <a:t>nameVARCHAR</a:t>
            </a:r>
            <a:r>
              <a:rPr lang="it-IT" sz="1600" b="1" cap="none" dirty="0"/>
              <a:t> NOT NULL,</a:t>
            </a:r>
            <a:endParaRPr lang="it-IT" sz="1600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b="1" cap="none" dirty="0" err="1"/>
              <a:t>priceINT</a:t>
            </a:r>
            <a:r>
              <a:rPr lang="it-IT" sz="1600" b="1" cap="none" dirty="0"/>
              <a:t> DEFAULT </a:t>
            </a:r>
            <a:r>
              <a:rPr lang="it-IT" sz="1600" b="1" cap="none" dirty="0" smtClean="0"/>
              <a:t>0);</a:t>
            </a:r>
            <a:endParaRPr lang="it-IT" sz="1600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cap="none" dirty="0" err="1"/>
              <a:t>Createa</a:t>
            </a:r>
            <a:r>
              <a:rPr lang="en-US" sz="1600" cap="none" dirty="0"/>
              <a:t> </a:t>
            </a:r>
            <a:r>
              <a:rPr lang="en-US" sz="1600" cap="none" dirty="0" smtClean="0"/>
              <a:t>new </a:t>
            </a:r>
            <a:r>
              <a:rPr lang="en-US" sz="1600" cap="none" dirty="0"/>
              <a:t>table with three </a:t>
            </a:r>
            <a:r>
              <a:rPr lang="en-US" sz="1600" cap="none" dirty="0" smtClean="0"/>
              <a:t>columns</a:t>
            </a:r>
          </a:p>
          <a:p>
            <a:pPr marL="0" indent="0">
              <a:buNone/>
            </a:pPr>
            <a:r>
              <a:rPr lang="it-IT" sz="1600" b="1" cap="none" dirty="0"/>
              <a:t>DROP TABLE t ;</a:t>
            </a:r>
            <a:endParaRPr lang="it-IT" sz="1600" cap="none" dirty="0"/>
          </a:p>
          <a:p>
            <a:pPr marL="0" indent="0">
              <a:buNone/>
            </a:pPr>
            <a:r>
              <a:rPr lang="en-US" sz="1600" cap="none" dirty="0"/>
              <a:t>Delete the table from the </a:t>
            </a:r>
            <a:r>
              <a:rPr lang="en-US" sz="1600" cap="none" dirty="0" smtClean="0"/>
              <a:t>database</a:t>
            </a:r>
          </a:p>
          <a:p>
            <a:pPr marL="0" indent="0">
              <a:buNone/>
            </a:pPr>
            <a:r>
              <a:rPr lang="it-IT" sz="1600" b="1" cap="none" dirty="0"/>
              <a:t>ALTER TABLE t </a:t>
            </a:r>
            <a:r>
              <a:rPr lang="it-IT" sz="1600" b="1" cap="none" dirty="0" smtClean="0"/>
              <a:t>ADD </a:t>
            </a:r>
            <a:r>
              <a:rPr lang="it-IT" sz="1600" b="1" cap="none" dirty="0" err="1" smtClean="0"/>
              <a:t>column</a:t>
            </a:r>
            <a:r>
              <a:rPr lang="it-IT" sz="1600" b="1" cap="none" dirty="0"/>
              <a:t>;</a:t>
            </a:r>
            <a:endParaRPr lang="it-IT" sz="1600" cap="none" dirty="0"/>
          </a:p>
          <a:p>
            <a:pPr marL="0" indent="0">
              <a:buNone/>
            </a:pPr>
            <a:r>
              <a:rPr lang="en-US" sz="1600" cap="none" dirty="0"/>
              <a:t>Add a new column to the </a:t>
            </a:r>
            <a:r>
              <a:rPr lang="en-US" sz="1600" cap="none" dirty="0" smtClean="0"/>
              <a:t>table</a:t>
            </a:r>
          </a:p>
          <a:p>
            <a:pPr marL="0" indent="0">
              <a:buNone/>
            </a:pPr>
            <a:r>
              <a:rPr lang="fr-FR" sz="1600" b="1" cap="none" dirty="0"/>
              <a:t>ALTER TABLE t DROP COLUMN c ;</a:t>
            </a:r>
            <a:endParaRPr lang="fr-FR" sz="1600" cap="none" dirty="0"/>
          </a:p>
          <a:p>
            <a:pPr marL="0" indent="0">
              <a:buNone/>
            </a:pPr>
            <a:r>
              <a:rPr lang="en-US" sz="1600" cap="none" dirty="0"/>
              <a:t>Drop column c from the table</a:t>
            </a:r>
            <a:endParaRPr lang="it-IT" sz="1600" cap="none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315905" y="1766047"/>
            <a:ext cx="4271412" cy="45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cap="none" dirty="0"/>
              <a:t>ALTER TABLE t ADD </a:t>
            </a:r>
            <a:r>
              <a:rPr lang="it-IT" sz="1600" b="1" cap="none" dirty="0" err="1"/>
              <a:t>constraint</a:t>
            </a:r>
            <a:r>
              <a:rPr lang="it-IT" sz="1600" b="1" cap="none" dirty="0"/>
              <a:t>;</a:t>
            </a:r>
            <a:endParaRPr lang="it-IT" sz="1600" cap="none" dirty="0"/>
          </a:p>
          <a:p>
            <a:pPr marL="0" indent="0">
              <a:buNone/>
            </a:pPr>
            <a:r>
              <a:rPr lang="it-IT" sz="1600" cap="none" dirty="0" err="1"/>
              <a:t>Add</a:t>
            </a:r>
            <a:r>
              <a:rPr lang="it-IT" sz="1600" cap="none" dirty="0"/>
              <a:t> a </a:t>
            </a:r>
            <a:r>
              <a:rPr lang="it-IT" sz="1600" cap="none" dirty="0" err="1" smtClean="0"/>
              <a:t>constraint</a:t>
            </a:r>
            <a:endParaRPr lang="it-IT" sz="1600" cap="none" dirty="0" smtClean="0"/>
          </a:p>
          <a:p>
            <a:pPr marL="0" indent="0">
              <a:buNone/>
            </a:pPr>
            <a:r>
              <a:rPr lang="fr-FR" sz="1600" b="1" cap="none" dirty="0"/>
              <a:t>ALTER TABLE t DROP </a:t>
            </a:r>
            <a:r>
              <a:rPr lang="fr-FR" sz="1600" b="1" cap="none" dirty="0" err="1"/>
              <a:t>constraint</a:t>
            </a:r>
            <a:r>
              <a:rPr lang="fr-FR" sz="1600" b="1" cap="none" dirty="0"/>
              <a:t>;</a:t>
            </a:r>
            <a:endParaRPr lang="fr-FR" sz="1600" cap="none" dirty="0"/>
          </a:p>
          <a:p>
            <a:pPr marL="0" indent="0">
              <a:buNone/>
            </a:pPr>
            <a:r>
              <a:rPr lang="it-IT" sz="1600" cap="none" dirty="0" err="1"/>
              <a:t>Drop</a:t>
            </a:r>
            <a:r>
              <a:rPr lang="it-IT" sz="1600" cap="none" dirty="0"/>
              <a:t> a </a:t>
            </a:r>
            <a:r>
              <a:rPr lang="it-IT" sz="1600" cap="none" dirty="0" err="1" smtClean="0"/>
              <a:t>constraint</a:t>
            </a:r>
            <a:endParaRPr lang="it-IT" sz="1600" cap="none" dirty="0" smtClean="0"/>
          </a:p>
          <a:p>
            <a:pPr marL="0" indent="0">
              <a:buNone/>
            </a:pPr>
            <a:r>
              <a:rPr lang="it-IT" sz="1600" b="1" cap="none" dirty="0"/>
              <a:t>ALTER TABLR t1 RENAME TO t2</a:t>
            </a:r>
          </a:p>
          <a:p>
            <a:pPr marL="0" indent="0">
              <a:buNone/>
            </a:pPr>
            <a:r>
              <a:rPr lang="it-IT" sz="1600" cap="none" dirty="0" err="1"/>
              <a:t>Rename</a:t>
            </a:r>
            <a:r>
              <a:rPr lang="it-IT" sz="1600" cap="none" dirty="0"/>
              <a:t> a </a:t>
            </a:r>
            <a:r>
              <a:rPr lang="it-IT" sz="1600" cap="none" dirty="0" err="1"/>
              <a:t>table</a:t>
            </a:r>
            <a:r>
              <a:rPr lang="it-IT" sz="1600" cap="none" dirty="0"/>
              <a:t> from t1 to </a:t>
            </a:r>
            <a:r>
              <a:rPr lang="it-IT" sz="1600" cap="none" dirty="0" smtClean="0"/>
              <a:t>t2</a:t>
            </a:r>
          </a:p>
          <a:p>
            <a:pPr marL="0" indent="0">
              <a:buNone/>
            </a:pPr>
            <a:r>
              <a:rPr lang="en-US" sz="1600" b="1" cap="none" dirty="0"/>
              <a:t>ALTER TABLE t1 RENAME c1 TO c2 </a:t>
            </a:r>
            <a:r>
              <a:rPr lang="en-US" sz="1600" b="1" cap="none" dirty="0" smtClean="0"/>
              <a:t>;</a:t>
            </a:r>
          </a:p>
          <a:p>
            <a:pPr marL="0" indent="0">
              <a:buNone/>
            </a:pPr>
            <a:r>
              <a:rPr lang="en-US" sz="1600" cap="none" dirty="0" smtClean="0"/>
              <a:t> </a:t>
            </a:r>
            <a:r>
              <a:rPr lang="en-US" sz="1600" cap="none" dirty="0"/>
              <a:t>Rename column c1 to </a:t>
            </a:r>
            <a:r>
              <a:rPr lang="en-US" sz="1600" cap="none" dirty="0" smtClean="0"/>
              <a:t>c2</a:t>
            </a:r>
          </a:p>
          <a:p>
            <a:pPr marL="0" indent="0">
              <a:buNone/>
            </a:pPr>
            <a:r>
              <a:rPr lang="en-US" sz="1600" b="1" cap="none" dirty="0"/>
              <a:t>TRUNCATE TABLE t; </a:t>
            </a:r>
            <a:endParaRPr lang="en-US" sz="1600" b="1" cap="none" dirty="0" smtClean="0"/>
          </a:p>
          <a:p>
            <a:pPr marL="0" indent="0">
              <a:buNone/>
            </a:pPr>
            <a:r>
              <a:rPr lang="en-US" sz="1600" cap="none" dirty="0" smtClean="0"/>
              <a:t>Remove </a:t>
            </a:r>
            <a:r>
              <a:rPr lang="en-US" sz="1600" cap="none" dirty="0"/>
              <a:t>all data in a table</a:t>
            </a:r>
            <a:endParaRPr lang="it-IT" sz="1600" cap="none" dirty="0" smtClean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27822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DDL – Comando </a:t>
            </a:r>
            <a:r>
              <a:rPr lang="pt-PT" dirty="0" err="1" smtClean="0"/>
              <a:t>create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1494903"/>
          </a:xfrm>
        </p:spPr>
        <p:txBody>
          <a:bodyPr/>
          <a:lstStyle/>
          <a:p>
            <a:r>
              <a:rPr lang="pt-PT" dirty="0" err="1" smtClean="0"/>
              <a:t>Proxima</a:t>
            </a:r>
            <a:r>
              <a:rPr lang="pt-PT" dirty="0" smtClean="0"/>
              <a:t> – Comando ALTER TABLE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893807" y="4453666"/>
            <a:ext cx="7013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000" dirty="0" smtClean="0">
                <a:solidFill>
                  <a:schemeClr val="accent1">
                    <a:lumMod val="75000"/>
                  </a:schemeClr>
                </a:solidFill>
              </a:rPr>
              <a:t>OBRIGADO</a:t>
            </a:r>
            <a:endParaRPr lang="it-IT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2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9A61494-D5DC-475E-94DB-8B08005081FB}" type="slidenum">
              <a:rPr lang="pt-BR" altLang="it-IT" sz="1400"/>
              <a:pPr eaLnBrk="1" hangingPunct="1"/>
              <a:t>5</a:t>
            </a:fld>
            <a:endParaRPr lang="pt-BR" altLang="it-IT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it-IT" sz="4000" b="1" i="1" dirty="0"/>
              <a:t>As partes da linguagem SQL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4826" y="2017713"/>
            <a:ext cx="8704263" cy="4114800"/>
          </a:xfrm>
          <a:prstGeom prst="rect">
            <a:avLst/>
          </a:prstGeom>
        </p:spPr>
        <p:txBody>
          <a:bodyPr/>
          <a:lstStyle/>
          <a:p>
            <a:pPr algn="just" eaLnBrk="1" hangingPunct="1"/>
            <a:r>
              <a:rPr lang="pt-BR" altLang="it-IT" b="1" i="1" cap="none" dirty="0"/>
              <a:t>Data Definition Language</a:t>
            </a:r>
            <a:r>
              <a:rPr lang="pt-BR" altLang="it-IT" cap="none" dirty="0"/>
              <a:t> (DDL) (Linguagem de Definição de Dados). A SQL DDL fornece comandos para definição e modificação de esquemas de relação, remoção de relações e criação de índices. Os principais comandos que fazem parte da DDL são: CREATE, ALTER, DROP.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it-IT" cap="none" dirty="0"/>
          </a:p>
          <a:p>
            <a:pPr algn="just" eaLnBrk="1" hangingPunct="1"/>
            <a:r>
              <a:rPr lang="pt-BR" altLang="it-IT" b="1" i="1" cap="none" dirty="0"/>
              <a:t>Data Manipulation Language</a:t>
            </a:r>
            <a:r>
              <a:rPr lang="pt-BR" altLang="it-IT" cap="none" dirty="0"/>
              <a:t> (DML) (Linguagem de Manipulação de Dados). A SQL DML inclui uma sub-linguagem de consulta baseada na álgebra relacional e no cálculo relacional. Compreende também comandos para inserir, remover e modificar informações de uma base de dados. Os comandos básicos da DML são: SELECT, INSERT,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12672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0CC242A-3AAE-4B69-90D6-8B5409C59546}" type="slidenum">
              <a:rPr lang="pt-BR" altLang="it-IT" sz="1400"/>
              <a:pPr eaLnBrk="1" hangingPunct="1"/>
              <a:t>6</a:t>
            </a:fld>
            <a:endParaRPr lang="pt-BR" altLang="it-IT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it-IT" sz="4000" b="1" i="1"/>
              <a:t>As partes da linguagem SQL </a:t>
            </a:r>
            <a:r>
              <a:rPr lang="pt-BR" altLang="it-IT" sz="1200" b="1" i="1"/>
              <a:t>(continuação)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4826" y="2017713"/>
            <a:ext cx="8704263" cy="4114800"/>
          </a:xfrm>
          <a:prstGeom prst="rect">
            <a:avLst/>
          </a:prstGeom>
        </p:spPr>
        <p:txBody>
          <a:bodyPr/>
          <a:lstStyle/>
          <a:p>
            <a:pPr algn="just" eaLnBrk="1" hangingPunct="1"/>
            <a:r>
              <a:rPr lang="pt-BR" altLang="it-IT" b="1" i="1" cap="none" dirty="0"/>
              <a:t>Data Control Language</a:t>
            </a:r>
            <a:r>
              <a:rPr lang="pt-BR" altLang="it-IT" cap="none" dirty="0"/>
              <a:t> (Linguagem de Controle de Dados). É o conjunto de comandos que permitem fazer o cadastramento de utilizadores e determina o seu nível de privilégio para os objetos da base de dados. Os principais comandos são: GRANT, REVOKE</a:t>
            </a:r>
            <a:r>
              <a:rPr lang="pt-BR" altLang="it-IT" cap="none" dirty="0" smtClean="0"/>
              <a:t>. </a:t>
            </a:r>
          </a:p>
          <a:p>
            <a:pPr algn="just" eaLnBrk="1" hangingPunct="1"/>
            <a:r>
              <a:rPr lang="pt-BR" altLang="it-IT" sz="2400" b="1" i="1" cap="none" dirty="0"/>
              <a:t>Transactions control</a:t>
            </a:r>
            <a:r>
              <a:rPr lang="pt-BR" altLang="it-IT" sz="2400" cap="none" dirty="0"/>
              <a:t> (Controle de Transações). A SQL inclui comandos para especificação do início e fim das transações. Diversas implementações permitem o trancamento explícito de dados para o controle de concorrência. (COMMIT, ROLLBACK, SAVEPOINT)</a:t>
            </a:r>
          </a:p>
        </p:txBody>
      </p:sp>
    </p:spTree>
    <p:extLst>
      <p:ext uri="{BB962C8B-B14F-4D97-AF65-F5344CB8AC3E}">
        <p14:creationId xmlns:p14="http://schemas.microsoft.com/office/powerpoint/2010/main" val="32034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678654" y="699247"/>
            <a:ext cx="5454127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7200" dirty="0" smtClean="0"/>
              <a:t>SQL</a:t>
            </a:r>
            <a:endParaRPr lang="it-IT" sz="72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93638" y="4099100"/>
            <a:ext cx="3238052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dirty="0"/>
              <a:t>DDL</a:t>
            </a:r>
            <a:endParaRPr lang="it-IT" dirty="0"/>
          </a:p>
          <a:p>
            <a:pPr algn="ctr"/>
            <a:r>
              <a:rPr lang="it-IT" b="1" dirty="0"/>
              <a:t>Data </a:t>
            </a:r>
            <a:r>
              <a:rPr lang="it-IT" b="1" dirty="0" err="1"/>
              <a:t>DefinitionLanguage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948057" y="4098227"/>
            <a:ext cx="3431689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dirty="0"/>
              <a:t>DML</a:t>
            </a:r>
            <a:endParaRPr lang="it-IT" dirty="0"/>
          </a:p>
          <a:p>
            <a:pPr algn="ctr"/>
            <a:r>
              <a:rPr lang="it-IT" b="1" dirty="0"/>
              <a:t>Data </a:t>
            </a:r>
            <a:r>
              <a:rPr lang="it-IT" b="1" dirty="0" err="1" smtClean="0"/>
              <a:t>ManipulationLanguage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949901" y="4098227"/>
            <a:ext cx="3022899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dirty="0"/>
              <a:t>DCL</a:t>
            </a:r>
            <a:endParaRPr lang="it-IT" dirty="0"/>
          </a:p>
          <a:p>
            <a:pPr algn="ctr"/>
            <a:r>
              <a:rPr lang="it-IT" b="1" dirty="0"/>
              <a:t>Data </a:t>
            </a:r>
            <a:r>
              <a:rPr lang="it-IT" b="1" dirty="0" err="1"/>
              <a:t>ControlLanguage</a:t>
            </a:r>
            <a:endParaRPr lang="it-IT" dirty="0"/>
          </a:p>
        </p:txBody>
      </p:sp>
      <p:cxnSp>
        <p:nvCxnSpPr>
          <p:cNvPr id="9" name="Connettore 2 8"/>
          <p:cNvCxnSpPr>
            <a:stCxn id="4" idx="2"/>
            <a:endCxn id="5" idx="0"/>
          </p:cNvCxnSpPr>
          <p:nvPr/>
        </p:nvCxnSpPr>
        <p:spPr>
          <a:xfrm flipH="1">
            <a:off x="1812664" y="1899576"/>
            <a:ext cx="3593054" cy="219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4" idx="2"/>
            <a:endCxn id="6" idx="0"/>
          </p:cNvCxnSpPr>
          <p:nvPr/>
        </p:nvCxnSpPr>
        <p:spPr>
          <a:xfrm>
            <a:off x="5405718" y="1899576"/>
            <a:ext cx="258184" cy="219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4" idx="2"/>
            <a:endCxn id="7" idx="0"/>
          </p:cNvCxnSpPr>
          <p:nvPr/>
        </p:nvCxnSpPr>
        <p:spPr>
          <a:xfrm>
            <a:off x="5405718" y="1899576"/>
            <a:ext cx="4055633" cy="219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74" y="381849"/>
            <a:ext cx="10364451" cy="952099"/>
          </a:xfrm>
        </p:spPr>
        <p:txBody>
          <a:bodyPr/>
          <a:lstStyle/>
          <a:p>
            <a:r>
              <a:rPr lang="pt-BR" dirty="0"/>
              <a:t>O que </a:t>
            </a:r>
            <a:r>
              <a:rPr lang="pt-BR" dirty="0" smtClean="0"/>
              <a:t>Pode fazer  o SQL?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913774" y="1333948"/>
            <a:ext cx="10363826" cy="5378824"/>
          </a:xfrm>
        </p:spPr>
        <p:txBody>
          <a:bodyPr>
            <a:normAutofit/>
          </a:bodyPr>
          <a:lstStyle/>
          <a:p>
            <a:r>
              <a:rPr lang="pt-BR" cap="none" dirty="0"/>
              <a:t>SQL pode executar consultas </a:t>
            </a:r>
            <a:r>
              <a:rPr lang="pt-BR" cap="none" dirty="0" smtClean="0"/>
              <a:t>numa base </a:t>
            </a:r>
            <a:r>
              <a:rPr lang="pt-BR" cap="none" dirty="0"/>
              <a:t>de dados</a:t>
            </a:r>
          </a:p>
          <a:p>
            <a:r>
              <a:rPr lang="pt-BR" cap="none" dirty="0" smtClean="0"/>
              <a:t>SQL </a:t>
            </a:r>
            <a:r>
              <a:rPr lang="pt-BR" cap="none" dirty="0"/>
              <a:t>pode recuperar dados de </a:t>
            </a:r>
            <a:r>
              <a:rPr lang="pt-BR" cap="none" dirty="0" smtClean="0"/>
              <a:t>uma base </a:t>
            </a:r>
            <a:r>
              <a:rPr lang="pt-BR" cap="none" dirty="0"/>
              <a:t>de dados</a:t>
            </a:r>
          </a:p>
          <a:p>
            <a:r>
              <a:rPr lang="pt-BR" cap="none" dirty="0" smtClean="0"/>
              <a:t>SQL </a:t>
            </a:r>
            <a:r>
              <a:rPr lang="pt-BR" cap="none" dirty="0"/>
              <a:t>pode inserir </a:t>
            </a:r>
            <a:r>
              <a:rPr lang="pt-BR" cap="none" dirty="0" smtClean="0"/>
              <a:t>registos numa base </a:t>
            </a:r>
            <a:r>
              <a:rPr lang="pt-BR" cap="none" dirty="0"/>
              <a:t>de dados</a:t>
            </a:r>
          </a:p>
          <a:p>
            <a:r>
              <a:rPr lang="pt-BR" cap="none" dirty="0" smtClean="0"/>
              <a:t>SQL </a:t>
            </a:r>
            <a:r>
              <a:rPr lang="pt-BR" cap="none" dirty="0"/>
              <a:t>pode atualizar </a:t>
            </a:r>
            <a:r>
              <a:rPr lang="pt-BR" cap="none" dirty="0" smtClean="0"/>
              <a:t>registos de uma base </a:t>
            </a:r>
            <a:r>
              <a:rPr lang="pt-BR" cap="none" dirty="0"/>
              <a:t>de dados</a:t>
            </a:r>
          </a:p>
          <a:p>
            <a:r>
              <a:rPr lang="pt-BR" cap="none" dirty="0" smtClean="0"/>
              <a:t>SQL </a:t>
            </a:r>
            <a:r>
              <a:rPr lang="pt-BR" cap="none" dirty="0"/>
              <a:t>pode </a:t>
            </a:r>
            <a:r>
              <a:rPr lang="pt-BR" cap="none" dirty="0" smtClean="0"/>
              <a:t>eliminar egistos </a:t>
            </a:r>
            <a:r>
              <a:rPr lang="pt-BR" cap="none" dirty="0"/>
              <a:t>de </a:t>
            </a:r>
            <a:r>
              <a:rPr lang="pt-BR" cap="none" dirty="0" smtClean="0"/>
              <a:t>uma base </a:t>
            </a:r>
            <a:r>
              <a:rPr lang="pt-BR" cap="none" dirty="0"/>
              <a:t>de </a:t>
            </a:r>
            <a:r>
              <a:rPr lang="pt-BR" cap="none" dirty="0" smtClean="0"/>
              <a:t>dados</a:t>
            </a:r>
          </a:p>
          <a:p>
            <a:r>
              <a:rPr lang="pt-BR" cap="none" dirty="0" smtClean="0"/>
              <a:t>SQL </a:t>
            </a:r>
            <a:r>
              <a:rPr lang="pt-BR" cap="none" dirty="0"/>
              <a:t>pode criar </a:t>
            </a:r>
            <a:r>
              <a:rPr lang="pt-BR" cap="none" dirty="0" smtClean="0"/>
              <a:t>novas baess </a:t>
            </a:r>
            <a:r>
              <a:rPr lang="pt-BR" cap="none" dirty="0"/>
              <a:t>de dados</a:t>
            </a:r>
          </a:p>
          <a:p>
            <a:r>
              <a:rPr lang="pt-BR" cap="none" dirty="0" smtClean="0"/>
              <a:t>SQL </a:t>
            </a:r>
            <a:r>
              <a:rPr lang="pt-BR" cap="none" dirty="0"/>
              <a:t>pode criar novas tabelas </a:t>
            </a:r>
            <a:r>
              <a:rPr lang="pt-BR" cap="none" dirty="0" smtClean="0"/>
              <a:t>numa base </a:t>
            </a:r>
            <a:r>
              <a:rPr lang="pt-BR" cap="none" dirty="0"/>
              <a:t>de dados</a:t>
            </a:r>
          </a:p>
          <a:p>
            <a:r>
              <a:rPr lang="pt-BR" cap="none" dirty="0" smtClean="0"/>
              <a:t> </a:t>
            </a:r>
            <a:r>
              <a:rPr lang="pt-BR" cap="none" dirty="0"/>
              <a:t>SQL pode criar procedimentos armazenados </a:t>
            </a:r>
            <a:r>
              <a:rPr lang="pt-BR" cap="none" dirty="0" smtClean="0"/>
              <a:t>numa base </a:t>
            </a:r>
            <a:r>
              <a:rPr lang="pt-BR" cap="none" dirty="0"/>
              <a:t>de dados</a:t>
            </a:r>
          </a:p>
          <a:p>
            <a:r>
              <a:rPr lang="pt-BR" cap="none" dirty="0" smtClean="0"/>
              <a:t>SQL </a:t>
            </a:r>
            <a:r>
              <a:rPr lang="pt-BR" cap="none" dirty="0"/>
              <a:t>pode criar </a:t>
            </a:r>
            <a:r>
              <a:rPr lang="pt-BR" cap="none" dirty="0" smtClean="0"/>
              <a:t>visões(views) num base </a:t>
            </a:r>
            <a:r>
              <a:rPr lang="pt-BR" cap="none" dirty="0"/>
              <a:t>de dados</a:t>
            </a:r>
          </a:p>
          <a:p>
            <a:r>
              <a:rPr lang="pt-BR" cap="none" dirty="0" smtClean="0"/>
              <a:t>SQL </a:t>
            </a:r>
            <a:r>
              <a:rPr lang="pt-BR" cap="none" dirty="0"/>
              <a:t>pode definir permissões em tabelas, procedimentos e </a:t>
            </a:r>
            <a:r>
              <a:rPr lang="pt-BR" cap="none" dirty="0" smtClean="0"/>
              <a:t>visões</a:t>
            </a:r>
            <a:endParaRPr lang="it-IT" cap="none" dirty="0"/>
          </a:p>
        </p:txBody>
      </p:sp>
    </p:spTree>
    <p:extLst>
      <p:ext uri="{BB962C8B-B14F-4D97-AF65-F5344CB8AC3E}">
        <p14:creationId xmlns:p14="http://schemas.microsoft.com/office/powerpoint/2010/main" val="107909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Sistemas de Gestão de base de dados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cap="none" dirty="0" smtClean="0"/>
              <a:t>Embora seja um padrão de facto, </a:t>
            </a:r>
            <a:r>
              <a:rPr lang="pt-BR" cap="none" dirty="0"/>
              <a:t>muitos dos sistemas </a:t>
            </a:r>
            <a:r>
              <a:rPr lang="pt-BR" cap="none" dirty="0" smtClean="0"/>
              <a:t>de gestão de base de dados </a:t>
            </a:r>
            <a:r>
              <a:rPr lang="pt-BR" cap="none" dirty="0"/>
              <a:t>existentes hoje implementam </a:t>
            </a:r>
            <a:r>
              <a:rPr lang="pt-BR" cap="none" dirty="0" smtClean="0"/>
              <a:t>a sua própria </a:t>
            </a:r>
            <a:r>
              <a:rPr lang="pt-BR" cap="none" dirty="0"/>
              <a:t>versão da linguagem SQL. </a:t>
            </a:r>
            <a:endParaRPr lang="pt-BR" cap="none" dirty="0" smtClean="0"/>
          </a:p>
          <a:p>
            <a:r>
              <a:rPr lang="pt-BR" cap="none" dirty="0" smtClean="0"/>
              <a:t>Nós </a:t>
            </a:r>
            <a:r>
              <a:rPr lang="pt-BR" cap="none" dirty="0"/>
              <a:t>usaremos o Microsoft </a:t>
            </a:r>
            <a:r>
              <a:rPr lang="pt-BR" cap="none" dirty="0" smtClean="0"/>
              <a:t>Acess e MYSQL para implementar os exemplos.</a:t>
            </a:r>
            <a:endParaRPr lang="pt-BR" cap="none" dirty="0"/>
          </a:p>
          <a:p>
            <a:r>
              <a:rPr lang="pt-BR" cap="none" dirty="0"/>
              <a:t>Existem muitos </a:t>
            </a:r>
            <a:r>
              <a:rPr lang="pt-BR" cap="none" dirty="0" smtClean="0"/>
              <a:t>e diferentes sistemas de gestão de base de dados (DBMS </a:t>
            </a:r>
            <a:r>
              <a:rPr lang="pt-BR" cap="none" dirty="0"/>
              <a:t>- Database Management </a:t>
            </a:r>
            <a:r>
              <a:rPr lang="pt-BR" cap="none" dirty="0" smtClean="0"/>
              <a:t>Systems). Alguns mais conhecidos são:</a:t>
            </a:r>
            <a:endParaRPr lang="it-IT" cap="none" dirty="0"/>
          </a:p>
        </p:txBody>
      </p:sp>
    </p:spTree>
    <p:extLst>
      <p:ext uri="{BB962C8B-B14F-4D97-AF65-F5344CB8AC3E}">
        <p14:creationId xmlns:p14="http://schemas.microsoft.com/office/powerpoint/2010/main" val="254765910"/>
      </p:ext>
    </p:extLst>
  </p:cSld>
  <p:clrMapOvr>
    <a:masterClrMapping/>
  </p:clrMapOvr>
</p:sld>
</file>

<file path=ppt/theme/theme1.xml><?xml version="1.0" encoding="utf-8"?>
<a:theme xmlns:a="http://schemas.openxmlformats.org/drawingml/2006/main" name="Goccia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TM04033925[[fn=Goccia]]</Template>
  <TotalTime>1111</TotalTime>
  <Words>2962</Words>
  <Application>Microsoft Office PowerPoint</Application>
  <PresentationFormat>Widescreen</PresentationFormat>
  <Paragraphs>364</Paragraphs>
  <Slides>48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3" baseType="lpstr">
      <vt:lpstr>Arial</vt:lpstr>
      <vt:lpstr>Tahoma</vt:lpstr>
      <vt:lpstr>Tw Cen MT</vt:lpstr>
      <vt:lpstr>Wingdings</vt:lpstr>
      <vt:lpstr>Goccia</vt:lpstr>
      <vt:lpstr>Curso de Base de Dados</vt:lpstr>
      <vt:lpstr>ROTEIRO </vt:lpstr>
      <vt:lpstr>A Linguagem SQL</vt:lpstr>
      <vt:lpstr>A Linguagem SQL</vt:lpstr>
      <vt:lpstr>As partes da linguagem SQL</vt:lpstr>
      <vt:lpstr>As partes da linguagem SQL (continuação)</vt:lpstr>
      <vt:lpstr>Presentazione standard di PowerPoint</vt:lpstr>
      <vt:lpstr>O que Pode fazer  o SQL?</vt:lpstr>
      <vt:lpstr>Sistemas de Gestão de base de dados</vt:lpstr>
      <vt:lpstr>Sistemas de Gestão de base de dados</vt:lpstr>
      <vt:lpstr>(DDL: Data Definition Language)</vt:lpstr>
      <vt:lpstr>A Linguagem de Definição de Dados (SQL-DDL)</vt:lpstr>
      <vt:lpstr>Create database</vt:lpstr>
      <vt:lpstr>Create database </vt:lpstr>
      <vt:lpstr>Drop database5</vt:lpstr>
      <vt:lpstr>A Linguagem de Definição de Dados (SQL-DDL)</vt:lpstr>
      <vt:lpstr>A Linguagem de Definição de Dados (SQL-DDL)</vt:lpstr>
      <vt:lpstr>Create table</vt:lpstr>
      <vt:lpstr>Create table</vt:lpstr>
      <vt:lpstr>Create table</vt:lpstr>
      <vt:lpstr>DOMINIO</vt:lpstr>
      <vt:lpstr>Prática</vt:lpstr>
      <vt:lpstr>Prática</vt:lpstr>
      <vt:lpstr>Create table </vt:lpstr>
      <vt:lpstr>Presentazione standard di PowerPoint</vt:lpstr>
      <vt:lpstr>Presentazione standard di PowerPoint</vt:lpstr>
      <vt:lpstr>Presentazione standard di PowerPoint</vt:lpstr>
      <vt:lpstr>Definição dos relacionamentos entre tabelas usando SQL </vt:lpstr>
      <vt:lpstr>Definição dos relacionamentos entre tabelas usando SQL </vt:lpstr>
      <vt:lpstr>Definição dos relacionamentos entre tabelas usando SQL </vt:lpstr>
      <vt:lpstr>Definição dos relacionamentos entre tabelas usando SQL </vt:lpstr>
      <vt:lpstr>Definição dos relacionamentos entre tabelas usando SQL </vt:lpstr>
      <vt:lpstr>Definição dos relacionamentos entre tabelas usando SQL </vt:lpstr>
      <vt:lpstr>Presentazione standard di PowerPoint</vt:lpstr>
      <vt:lpstr>Com Chave estrangeira</vt:lpstr>
      <vt:lpstr>Com um Chave Primária e estrangeira</vt:lpstr>
      <vt:lpstr>Com tripla chave estrangeira</vt:lpstr>
      <vt:lpstr>Nome de campos com espaço</vt:lpstr>
      <vt:lpstr>Presentazione standard di PowerPoint</vt:lpstr>
      <vt:lpstr>Presentazione standard di PowerPoint</vt:lpstr>
      <vt:lpstr>Tabelas sem alguns constraints (FK)</vt:lpstr>
      <vt:lpstr>Constraints</vt:lpstr>
      <vt:lpstr>Constraints</vt:lpstr>
      <vt:lpstr>Constraints</vt:lpstr>
      <vt:lpstr>Drop table</vt:lpstr>
      <vt:lpstr>Rename</vt:lpstr>
      <vt:lpstr>MANAGING TABLES</vt:lpstr>
      <vt:lpstr>DDL – Comando create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Informatica</dc:creator>
  <cp:lastModifiedBy>Informatica</cp:lastModifiedBy>
  <cp:revision>74</cp:revision>
  <dcterms:created xsi:type="dcterms:W3CDTF">2020-05-14T08:55:52Z</dcterms:created>
  <dcterms:modified xsi:type="dcterms:W3CDTF">2020-05-18T11:59:08Z</dcterms:modified>
</cp:coreProperties>
</file>