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4" r:id="rId13"/>
    <p:sldId id="265" r:id="rId14"/>
    <p:sldId id="266" r:id="rId15"/>
    <p:sldId id="267" r:id="rId16"/>
    <p:sldId id="278" r:id="rId17"/>
    <p:sldId id="279" r:id="rId18"/>
    <p:sldId id="277" r:id="rId19"/>
    <p:sldId id="268" r:id="rId20"/>
    <p:sldId id="269" r:id="rId21"/>
    <p:sldId id="270" r:id="rId22"/>
    <p:sldId id="271" r:id="rId23"/>
    <p:sldId id="272" r:id="rId24"/>
    <p:sldId id="273"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B80C674-7DFC-42FE-B9CD-82963CDB1557}"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2076456F-F47D-4F25-8053-2A695DA0CA7D}"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it-IT" smtClean="0"/>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5D6C7379-69CC-4837-9905-BEBA22830C8A}"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9EB8B7E-8AEE-4F10-BFEE-C999AD004D36}"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8668F3F9-58BC-440B-B37B-805B9055EF92}"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it-IT" smtClean="0"/>
              <a:t>Fare clic per modificare lo stile del titolo</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3" name="Date Placeholder 2"/>
          <p:cNvSpPr>
            <a:spLocks noGrp="1"/>
          </p:cNvSpPr>
          <p:nvPr>
            <p:ph type="dt" sz="half" idx="10"/>
          </p:nvPr>
        </p:nvSpPr>
        <p:spPr/>
        <p:txBody>
          <a:bodyPr/>
          <a:lstStyle/>
          <a:p>
            <a:fld id="{0D5A53AF-48EA-489D-8260-9DCAB666386A}"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it-IT" smtClean="0"/>
              <a:t>Fare clic per modificare lo stile del titolo</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20000" y="2505075"/>
            <a:ext cx="5025216"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it-IT" smtClean="0"/>
              <a:t>Fare clic per modificare stili del testo dello schema</a:t>
            </a:r>
          </a:p>
        </p:txBody>
      </p:sp>
      <p:sp>
        <p:nvSpPr>
          <p:cNvPr id="6" name="Content Placeholder 5"/>
          <p:cNvSpPr>
            <a:spLocks noGrp="1"/>
          </p:cNvSpPr>
          <p:nvPr>
            <p:ph sz="quarter" idx="4"/>
          </p:nvPr>
        </p:nvSpPr>
        <p:spPr>
          <a:xfrm>
            <a:off x="6319840" y="2505075"/>
            <a:ext cx="503554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F7D1BD23-6E54-4D9D-AD88-A2813C73CC25}"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471A834-4F3C-4AF9-9C74-05EC35A0F292}"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5/12/2020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pPr algn="ctr"/>
            <a:r>
              <a:rPr lang="pt-PT" sz="4000" dirty="0" smtClean="0"/>
              <a:t>Normalização</a:t>
            </a:r>
            <a:br>
              <a:rPr lang="pt-PT" sz="4000" dirty="0" smtClean="0"/>
            </a:br>
            <a:r>
              <a:rPr lang="pt-PT" sz="4000" spc="0" dirty="0" smtClean="0"/>
              <a:t>FNBC, 4FN, 5FN</a:t>
            </a:r>
            <a:endParaRPr lang="it-IT" sz="4000" spc="0" dirty="0"/>
          </a:p>
        </p:txBody>
      </p:sp>
      <p:sp>
        <p:nvSpPr>
          <p:cNvPr id="3" name="Sottotitolo 2"/>
          <p:cNvSpPr>
            <a:spLocks noGrp="1"/>
          </p:cNvSpPr>
          <p:nvPr>
            <p:ph type="subTitle" idx="1"/>
          </p:nvPr>
        </p:nvSpPr>
        <p:spPr>
          <a:xfrm>
            <a:off x="1983889" y="1618149"/>
            <a:ext cx="9144000" cy="754025"/>
          </a:xfrm>
        </p:spPr>
        <p:txBody>
          <a:bodyPr/>
          <a:lstStyle/>
          <a:p>
            <a:r>
              <a:rPr lang="pt-PT" dirty="0" smtClean="0"/>
              <a:t>Curso de Base de dados</a:t>
            </a:r>
            <a:endParaRPr lang="it-IT" dirty="0"/>
          </a:p>
        </p:txBody>
      </p:sp>
    </p:spTree>
    <p:extLst>
      <p:ext uri="{BB962C8B-B14F-4D97-AF65-F5344CB8AC3E}">
        <p14:creationId xmlns:p14="http://schemas.microsoft.com/office/powerpoint/2010/main" val="378156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a:t>Estes atributos em geral são parte da Chave Primária da tabela na 1FN(pois cada um dos valores deve estar associado aos demais atributos da tabela), porém, isolados, eles não determinam nenhum atributo não-chave.</a:t>
            </a:r>
            <a:endParaRPr lang="it-IT" dirty="0"/>
          </a:p>
          <a:p>
            <a:r>
              <a:rPr lang="pt-PT" dirty="0"/>
              <a:t>Isto resulta numa tabela com Chave Primária tripla(no mínimo), onde um deles é o indentificador da tabela propriamente dito</a:t>
            </a:r>
            <a:r>
              <a:rPr lang="pt-PT" dirty="0" smtClean="0"/>
              <a:t>.</a:t>
            </a:r>
            <a:endParaRPr lang="it-IT" dirty="0"/>
          </a:p>
        </p:txBody>
      </p:sp>
    </p:spTree>
    <p:extLst>
      <p:ext uri="{BB962C8B-B14F-4D97-AF65-F5344CB8AC3E}">
        <p14:creationId xmlns:p14="http://schemas.microsoft.com/office/powerpoint/2010/main" val="53716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smtClean="0"/>
              <a:t>Assim</a:t>
            </a:r>
            <a:r>
              <a:rPr lang="pt-PT" dirty="0"/>
              <a:t>, quando se </a:t>
            </a:r>
            <a:r>
              <a:rPr lang="pt-PT" dirty="0" err="1"/>
              <a:t>detecta</a:t>
            </a:r>
            <a:r>
              <a:rPr lang="pt-PT" dirty="0"/>
              <a:t> uma DF </a:t>
            </a:r>
            <a:r>
              <a:rPr lang="pt-PT" dirty="0" err="1"/>
              <a:t>multivalorada</a:t>
            </a:r>
            <a:r>
              <a:rPr lang="pt-PT" dirty="0"/>
              <a:t> entre um atributo e o identificador da tabela, deve-se gerar uma tabela com apenas uma Chave Primária formada pelo par {identificador da tabela, atributo </a:t>
            </a:r>
            <a:r>
              <a:rPr lang="pt-PT" dirty="0" err="1"/>
              <a:t>multivalorado</a:t>
            </a:r>
            <a:r>
              <a:rPr lang="pt-PT" dirty="0"/>
              <a:t>}</a:t>
            </a:r>
            <a:endParaRPr lang="it-IT" dirty="0"/>
          </a:p>
          <a:p>
            <a:r>
              <a:rPr lang="pt-PT" dirty="0"/>
              <a:t>Caso esta decomposição não seja feita, haverá muita redundância destes pares na tabela do relacionamento triplo ou superior(para representar todas as combinações possíveis dos três ou mais atributos, o que caracteriza uma dependência funcional </a:t>
            </a:r>
            <a:r>
              <a:rPr lang="pt-PT" dirty="0" err="1"/>
              <a:t>multivalorada</a:t>
            </a:r>
            <a:r>
              <a:rPr lang="pt-PT" dirty="0"/>
              <a:t>).</a:t>
            </a:r>
            <a:endParaRPr lang="it-IT" dirty="0"/>
          </a:p>
        </p:txBody>
      </p:sp>
    </p:spTree>
    <p:extLst>
      <p:ext uri="{BB962C8B-B14F-4D97-AF65-F5344CB8AC3E}">
        <p14:creationId xmlns:p14="http://schemas.microsoft.com/office/powerpoint/2010/main" val="330611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pPr marL="0" indent="0">
              <a:buNone/>
            </a:pPr>
            <a:r>
              <a:rPr lang="pt-BR" dirty="0"/>
              <a:t>Diz-se que uma relação está na 4ª </a:t>
            </a:r>
            <a:r>
              <a:rPr lang="pt-BR" dirty="0" smtClean="0"/>
              <a:t>forma normal </a:t>
            </a:r>
            <a:r>
              <a:rPr lang="pt-BR" dirty="0"/>
              <a:t>se :</a:t>
            </a:r>
          </a:p>
          <a:p>
            <a:pPr lvl="1" fontAlgn="base"/>
            <a:r>
              <a:rPr lang="pt-BR" dirty="0"/>
              <a:t>Está na FNBC.</a:t>
            </a:r>
          </a:p>
          <a:p>
            <a:pPr lvl="1" fontAlgn="base"/>
            <a:r>
              <a:rPr lang="pt-BR" dirty="0"/>
              <a:t>Não existirem dependências multivalor.</a:t>
            </a:r>
          </a:p>
          <a:p>
            <a:pPr marL="0" indent="0">
              <a:buNone/>
            </a:pPr>
            <a:r>
              <a:rPr lang="pt-BR" dirty="0"/>
              <a:t/>
            </a:r>
            <a:br>
              <a:rPr lang="pt-BR" dirty="0"/>
            </a:br>
            <a:r>
              <a:rPr lang="pt-BR" dirty="0"/>
              <a:t>Exemplo:</a:t>
            </a:r>
          </a:p>
          <a:p>
            <a:pPr fontAlgn="base"/>
            <a:r>
              <a:rPr lang="pt-BR" dirty="0"/>
              <a:t>Imagine-se que esta relação regista os produtos que os agentes de uma </a:t>
            </a:r>
            <a:r>
              <a:rPr lang="pt-BR" dirty="0" smtClean="0"/>
              <a:t>empresa vendem </a:t>
            </a:r>
            <a:r>
              <a:rPr lang="pt-BR" dirty="0"/>
              <a:t>nas diferentes zonas.</a:t>
            </a:r>
          </a:p>
          <a:p>
            <a:pPr lvl="1" fontAlgn="base"/>
            <a:r>
              <a:rPr lang="pt-BR" dirty="0"/>
              <a:t>Por hipótese, existe uma restrição ao funcionamento da empresa que diz que... </a:t>
            </a:r>
            <a:r>
              <a:rPr lang="pt-BR" i="1" dirty="0" smtClean="0"/>
              <a:t>“todos </a:t>
            </a:r>
            <a:r>
              <a:rPr lang="pt-BR" i="1" dirty="0"/>
              <a:t>os agentes vendem todos os produtos nas zonas em que </a:t>
            </a:r>
            <a:r>
              <a:rPr lang="pt-BR" i="1" dirty="0" smtClean="0"/>
              <a:t>actuam”.</a:t>
            </a:r>
            <a:endParaRPr lang="pt-BR" i="1" dirty="0"/>
          </a:p>
          <a:p>
            <a:endParaRPr lang="it-IT" dirty="0"/>
          </a:p>
        </p:txBody>
      </p:sp>
    </p:spTree>
    <p:extLst>
      <p:ext uri="{BB962C8B-B14F-4D97-AF65-F5344CB8AC3E}">
        <p14:creationId xmlns:p14="http://schemas.microsoft.com/office/powerpoint/2010/main" val="28613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54884"/>
          </a:xfrm>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a:xfrm>
            <a:off x="1120000" y="1624405"/>
            <a:ext cx="10233800" cy="5045336"/>
          </a:xfrm>
        </p:spPr>
        <p:txBody>
          <a:bodyPr>
            <a:noAutofit/>
          </a:bodyPr>
          <a:lstStyle/>
          <a:p>
            <a:pPr marL="0" indent="0">
              <a:buNone/>
            </a:pPr>
            <a:r>
              <a:rPr lang="pt-BR" sz="1800" dirty="0"/>
              <a:t>Suponha que um determinado “agente” passa a representar um novo “produto”.</a:t>
            </a:r>
          </a:p>
          <a:p>
            <a:pPr marL="0" indent="0">
              <a:buNone/>
            </a:pPr>
            <a:r>
              <a:rPr lang="pt-BR" sz="1800" dirty="0"/>
              <a:t>Será necessário inserir várias linhas na tabela, uma para cada zona em que </a:t>
            </a:r>
            <a:r>
              <a:rPr lang="pt-BR" sz="1800" dirty="0" smtClean="0"/>
              <a:t>ele actue</a:t>
            </a:r>
            <a:r>
              <a:rPr lang="pt-BR" sz="1800" dirty="0"/>
              <a:t>. </a:t>
            </a:r>
            <a:endParaRPr lang="pt-BR" sz="1800" dirty="0" smtClean="0"/>
          </a:p>
          <a:p>
            <a:pPr marL="0" indent="0">
              <a:buNone/>
            </a:pPr>
            <a:r>
              <a:rPr lang="pt-BR" sz="1800" dirty="0" smtClean="0"/>
              <a:t>Analisando </a:t>
            </a:r>
            <a:r>
              <a:rPr lang="pt-BR" sz="1800" dirty="0"/>
              <a:t>as dependências existentes, temos que:</a:t>
            </a:r>
          </a:p>
          <a:p>
            <a:pPr fontAlgn="base"/>
            <a:r>
              <a:rPr lang="pt-BR" sz="1800" b="1" dirty="0"/>
              <a:t>Agente </a:t>
            </a:r>
            <a:r>
              <a:rPr lang="pt-BR" sz="1800" b="1" dirty="0" smtClean="0"/>
              <a:t> </a:t>
            </a:r>
            <a:r>
              <a:rPr lang="pt-BR" sz="1800" b="1" dirty="0" smtClean="0">
                <a:latin typeface="Times New Roman" panose="02020603050405020304" pitchFamily="18" charset="0"/>
                <a:cs typeface="Times New Roman" panose="02020603050405020304" pitchFamily="18" charset="0"/>
              </a:rPr>
              <a:t>→→</a:t>
            </a:r>
            <a:r>
              <a:rPr lang="pt-BR" sz="1800" b="1" dirty="0" smtClean="0"/>
              <a:t>Produto </a:t>
            </a:r>
            <a:r>
              <a:rPr lang="pt-BR" sz="1800" dirty="0"/>
              <a:t>(O conjunto dos produtos é independente das zonas </a:t>
            </a:r>
            <a:r>
              <a:rPr lang="pt-BR" sz="1800" dirty="0" smtClean="0"/>
              <a:t>em que </a:t>
            </a:r>
            <a:r>
              <a:rPr lang="pt-BR" sz="1800" dirty="0"/>
              <a:t>este actua, isto é, para cada produto vão existir todos os valores de “zona</a:t>
            </a:r>
            <a:r>
              <a:rPr lang="pt-BR" sz="1800" dirty="0" smtClean="0"/>
              <a:t>”)</a:t>
            </a:r>
          </a:p>
          <a:p>
            <a:pPr fontAlgn="base"/>
            <a:endParaRPr lang="pt-BR" sz="1800" dirty="0"/>
          </a:p>
          <a:p>
            <a:pPr fontAlgn="base"/>
            <a:r>
              <a:rPr lang="pt-BR" sz="1800" b="1" dirty="0"/>
              <a:t> Agente </a:t>
            </a:r>
            <a:r>
              <a:rPr lang="pt-BR" sz="1800" b="1" dirty="0">
                <a:latin typeface="Times New Roman" panose="02020603050405020304" pitchFamily="18" charset="0"/>
                <a:cs typeface="Times New Roman" panose="02020603050405020304" pitchFamily="18" charset="0"/>
              </a:rPr>
              <a:t>→→ </a:t>
            </a:r>
            <a:r>
              <a:rPr lang="pt-BR" sz="1800" b="1" dirty="0" smtClean="0"/>
              <a:t>Zona </a:t>
            </a:r>
            <a:r>
              <a:rPr lang="pt-BR" sz="1800" dirty="0"/>
              <a:t>(O conjunto das zonas de cada agente é independente </a:t>
            </a:r>
            <a:r>
              <a:rPr lang="pt-BR" sz="1800" dirty="0" smtClean="0"/>
              <a:t>dos produtos </a:t>
            </a:r>
            <a:r>
              <a:rPr lang="pt-BR" sz="1800" dirty="0"/>
              <a:t>que venda, ou seja, para cada zona, irão existir todos os “</a:t>
            </a:r>
            <a:r>
              <a:rPr lang="pt-BR" sz="1800" dirty="0" smtClean="0"/>
              <a:t>produto” possíveis).</a:t>
            </a:r>
          </a:p>
          <a:p>
            <a:pPr fontAlgn="base"/>
            <a:endParaRPr lang="pt-BR" sz="1800" dirty="0"/>
          </a:p>
          <a:p>
            <a:pPr fontAlgn="base"/>
            <a:r>
              <a:rPr lang="pt-BR" sz="1800" dirty="0"/>
              <a:t>Uma vez que existem dependências multivalor, para colocar a relação na 4FN </a:t>
            </a:r>
            <a:r>
              <a:rPr lang="pt-BR" sz="1800" dirty="0" smtClean="0"/>
              <a:t>é necessário </a:t>
            </a:r>
            <a:r>
              <a:rPr lang="pt-BR" sz="1800" dirty="0"/>
              <a:t>efectuar a sua decomposição em</a:t>
            </a:r>
            <a:r>
              <a:rPr lang="pt-BR" sz="1800" dirty="0" smtClean="0"/>
              <a:t>:</a:t>
            </a:r>
          </a:p>
          <a:p>
            <a:pPr fontAlgn="base"/>
            <a:endParaRPr lang="pt-BR" sz="1800" dirty="0"/>
          </a:p>
          <a:p>
            <a:r>
              <a:rPr lang="pt-BR" sz="1800" b="1" dirty="0"/>
              <a:t>v</a:t>
            </a:r>
            <a:r>
              <a:rPr lang="pt-BR" sz="1800" b="1" dirty="0" smtClean="0"/>
              <a:t>enda_produto</a:t>
            </a:r>
            <a:r>
              <a:rPr lang="pt-BR" sz="1800" dirty="0" smtClean="0"/>
              <a:t> (codigo_agente</a:t>
            </a:r>
            <a:r>
              <a:rPr lang="pt-BR" sz="1800" dirty="0"/>
              <a:t>, </a:t>
            </a:r>
            <a:r>
              <a:rPr lang="pt-BR" sz="1800" dirty="0" smtClean="0"/>
              <a:t>codigo_produto</a:t>
            </a:r>
            <a:r>
              <a:rPr lang="pt-BR" sz="1800" dirty="0"/>
              <a:t>) </a:t>
            </a:r>
            <a:endParaRPr lang="pt-BR" sz="1800" dirty="0" smtClean="0"/>
          </a:p>
          <a:p>
            <a:r>
              <a:rPr lang="pt-BR" sz="1800" b="1" dirty="0" smtClean="0"/>
              <a:t>venda_zona </a:t>
            </a:r>
            <a:r>
              <a:rPr lang="pt-BR" sz="1800" dirty="0" smtClean="0"/>
              <a:t>(codigo_agente</a:t>
            </a:r>
            <a:r>
              <a:rPr lang="pt-BR" sz="1800" dirty="0"/>
              <a:t>, </a:t>
            </a:r>
            <a:r>
              <a:rPr lang="pt-BR" sz="1800" dirty="0" smtClean="0"/>
              <a:t>codigo_zona)</a:t>
            </a:r>
            <a:r>
              <a:rPr lang="pt-BR" sz="1800" dirty="0"/>
              <a:t/>
            </a:r>
            <a:br>
              <a:rPr lang="pt-BR" sz="1800" dirty="0"/>
            </a:br>
            <a:r>
              <a:rPr lang="pt-BR" sz="1800" dirty="0"/>
              <a:t/>
            </a:r>
            <a:br>
              <a:rPr lang="pt-BR" sz="1800" dirty="0"/>
            </a:br>
            <a:endParaRPr lang="it-IT" sz="1800" dirty="0"/>
          </a:p>
        </p:txBody>
      </p:sp>
    </p:spTree>
    <p:extLst>
      <p:ext uri="{BB962C8B-B14F-4D97-AF65-F5344CB8AC3E}">
        <p14:creationId xmlns:p14="http://schemas.microsoft.com/office/powerpoint/2010/main" val="396738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6"/>
            <a:ext cx="10515600" cy="1054884"/>
          </a:xfrm>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a:xfrm>
            <a:off x="1120000" y="1624405"/>
            <a:ext cx="10233800" cy="5045336"/>
          </a:xfrm>
        </p:spPr>
        <p:txBody>
          <a:bodyPr>
            <a:noAutofit/>
          </a:bodyPr>
          <a:lstStyle/>
          <a:p>
            <a:pPr fontAlgn="base"/>
            <a:endParaRPr lang="pt-BR" sz="1800" dirty="0"/>
          </a:p>
          <a:p>
            <a:r>
              <a:rPr lang="pt-BR" sz="1800" b="1" dirty="0"/>
              <a:t>v</a:t>
            </a:r>
            <a:r>
              <a:rPr lang="pt-BR" sz="1800" b="1" dirty="0" smtClean="0"/>
              <a:t>enda_produto</a:t>
            </a:r>
            <a:r>
              <a:rPr lang="pt-BR" sz="1800" dirty="0" smtClean="0"/>
              <a:t> (codigo_agente</a:t>
            </a:r>
            <a:r>
              <a:rPr lang="pt-BR" sz="1800" dirty="0"/>
              <a:t>, </a:t>
            </a:r>
            <a:r>
              <a:rPr lang="pt-BR" sz="1800" dirty="0" smtClean="0"/>
              <a:t>codigo_produto</a:t>
            </a:r>
            <a:r>
              <a:rPr lang="pt-BR" sz="1800" dirty="0"/>
              <a:t>) </a:t>
            </a:r>
            <a:endParaRPr lang="pt-BR" sz="1800" dirty="0" smtClean="0"/>
          </a:p>
          <a:p>
            <a:r>
              <a:rPr lang="pt-BR" sz="1800" b="1" dirty="0" smtClean="0"/>
              <a:t>venda_zona </a:t>
            </a:r>
            <a:r>
              <a:rPr lang="pt-BR" sz="1800" dirty="0" smtClean="0"/>
              <a:t>(codigo_agente</a:t>
            </a:r>
            <a:r>
              <a:rPr lang="pt-BR" sz="1800" dirty="0"/>
              <a:t>, </a:t>
            </a:r>
            <a:r>
              <a:rPr lang="pt-BR" sz="1800" dirty="0" smtClean="0"/>
              <a:t>codigo_zona)</a:t>
            </a:r>
          </a:p>
          <a:p>
            <a:endParaRPr lang="pt-BR" sz="1800" dirty="0"/>
          </a:p>
          <a:p>
            <a:pPr fontAlgn="base"/>
            <a:r>
              <a:rPr lang="pt-BR" sz="2400" dirty="0"/>
              <a:t>É importante notar que a decomposição anterior apenas se pode executar tendo por base que </a:t>
            </a:r>
            <a:r>
              <a:rPr lang="pt-BR" sz="2400" i="1" dirty="0"/>
              <a:t>“cada agente vende todos os seus produtos em todas as zonas onde actua”.</a:t>
            </a:r>
          </a:p>
          <a:p>
            <a:pPr fontAlgn="base"/>
            <a:r>
              <a:rPr lang="pt-BR" sz="2400" dirty="0"/>
              <a:t>Esta é também a premissa necessária para verificar a existência de dependências multivalor e requisitar a sua passagem para a 4FN.</a:t>
            </a:r>
          </a:p>
          <a:p>
            <a:pPr fontAlgn="base"/>
            <a:r>
              <a:rPr lang="pt-BR" sz="2400" dirty="0"/>
              <a:t>Em situações normais, a FNBC poderia fornecer uma solução que, embora ligeiramente menos eficiente, se poderia revelar bastante mais flexível.</a:t>
            </a:r>
          </a:p>
          <a:p>
            <a:pPr marL="0" indent="0">
              <a:buNone/>
            </a:pPr>
            <a:r>
              <a:rPr lang="pt-BR" sz="1800" dirty="0"/>
              <a:t/>
            </a:r>
            <a:br>
              <a:rPr lang="pt-BR" sz="1800" dirty="0"/>
            </a:br>
            <a:r>
              <a:rPr lang="pt-BR" sz="1800" dirty="0"/>
              <a:t/>
            </a:r>
            <a:br>
              <a:rPr lang="pt-BR" sz="1800" dirty="0"/>
            </a:br>
            <a:endParaRPr lang="it-IT" sz="1800" dirty="0"/>
          </a:p>
        </p:txBody>
      </p:sp>
    </p:spTree>
    <p:extLst>
      <p:ext uri="{BB962C8B-B14F-4D97-AF65-F5344CB8AC3E}">
        <p14:creationId xmlns:p14="http://schemas.microsoft.com/office/powerpoint/2010/main" val="85868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p:txBody>
          <a:bodyPr>
            <a:normAutofit/>
          </a:bodyPr>
          <a:lstStyle/>
          <a:p>
            <a:r>
              <a:rPr lang="pt-PT" dirty="0"/>
              <a:t>Esta regra também aplica-se apenas a </a:t>
            </a:r>
            <a:r>
              <a:rPr lang="pt-PT" dirty="0" smtClean="0"/>
              <a:t>tabelas </a:t>
            </a:r>
            <a:r>
              <a:rPr lang="pt-PT" dirty="0"/>
              <a:t>que representam relacionamentos ternários, sem atributos  não-chave</a:t>
            </a:r>
            <a:endParaRPr lang="it-IT" dirty="0"/>
          </a:p>
          <a:p>
            <a:r>
              <a:rPr lang="pt-PT" dirty="0"/>
              <a:t>É dito que uma tabela está na 5FN se um relacionamento triplo puder ser decomposto em 3 trabelas de relacionamentos binários (a Chave primária é um elemento do par) sem que isto gere </a:t>
            </a:r>
            <a:r>
              <a:rPr lang="pt-PT" dirty="0" smtClean="0"/>
              <a:t>dados </a:t>
            </a:r>
            <a:r>
              <a:rPr lang="pt-PT" dirty="0" err="1" smtClean="0"/>
              <a:t>incorrectos</a:t>
            </a:r>
            <a:r>
              <a:rPr lang="pt-PT" dirty="0" smtClean="0"/>
              <a:t> </a:t>
            </a:r>
            <a:r>
              <a:rPr lang="pt-PT" dirty="0"/>
              <a:t>quando os mesmos forem combinados novamente numa tabela de relacionamento triplo.</a:t>
            </a:r>
            <a:endParaRPr lang="it-IT" dirty="0"/>
          </a:p>
          <a:p>
            <a:endParaRPr lang="it-IT" dirty="0"/>
          </a:p>
        </p:txBody>
      </p:sp>
    </p:spTree>
    <p:extLst>
      <p:ext uri="{BB962C8B-B14F-4D97-AF65-F5344CB8AC3E}">
        <p14:creationId xmlns:p14="http://schemas.microsoft.com/office/powerpoint/2010/main" val="107537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a:xfrm>
            <a:off x="1120000" y="1825625"/>
            <a:ext cx="10233800" cy="4908662"/>
          </a:xfrm>
        </p:spPr>
        <p:txBody>
          <a:bodyPr>
            <a:normAutofit/>
          </a:bodyPr>
          <a:lstStyle/>
          <a:p>
            <a:r>
              <a:rPr lang="pt-PT" dirty="0" smtClean="0"/>
              <a:t>Esta </a:t>
            </a:r>
            <a:r>
              <a:rPr lang="pt-PT" dirty="0"/>
              <a:t>garantia de consistência exige que uma premissa seja sempre verdadeira: toda vez que um dado A se relaciona com outros dois (B e C), e estes outro também, por sua vez se relacionam. Gerando três(3) relações binárias: (A,B) , (A, C) e (B, C), então é verdade que ocorrem na realidade os 3 dados combinados (A,B, C</a:t>
            </a:r>
            <a:r>
              <a:rPr lang="pt-PT" dirty="0" smtClean="0"/>
              <a:t>).</a:t>
            </a:r>
          </a:p>
          <a:p>
            <a:endParaRPr lang="it-IT" dirty="0"/>
          </a:p>
          <a:p>
            <a:endParaRPr lang="it-IT" dirty="0"/>
          </a:p>
        </p:txBody>
      </p:sp>
    </p:spTree>
    <p:extLst>
      <p:ext uri="{BB962C8B-B14F-4D97-AF65-F5344CB8AC3E}">
        <p14:creationId xmlns:p14="http://schemas.microsoft.com/office/powerpoint/2010/main" val="347706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a:xfrm>
            <a:off x="1120000" y="1825625"/>
            <a:ext cx="10233800" cy="4908662"/>
          </a:xfrm>
        </p:spPr>
        <p:txBody>
          <a:bodyPr>
            <a:normAutofit/>
          </a:bodyPr>
          <a:lstStyle/>
          <a:p>
            <a:r>
              <a:rPr lang="pt-PT" dirty="0" smtClean="0"/>
              <a:t>Um </a:t>
            </a:r>
            <a:r>
              <a:rPr lang="pt-PT" dirty="0"/>
              <a:t>exemplo é pensar em A como sendo um agente de vendas, B como sendo uma empresa </a:t>
            </a:r>
            <a:r>
              <a:rPr lang="pt-PT" dirty="0" smtClean="0"/>
              <a:t>fabricante </a:t>
            </a:r>
            <a:r>
              <a:rPr lang="pt-PT" dirty="0"/>
              <a:t>e C um produto.</a:t>
            </a:r>
            <a:endParaRPr lang="it-IT" dirty="0"/>
          </a:p>
          <a:p>
            <a:r>
              <a:rPr lang="pt-PT" dirty="0"/>
              <a:t>A premissa seria: se A representa a empresa B, A é especialista na venda do produto C e B produz o produto C, então é verdade que </a:t>
            </a:r>
            <a:r>
              <a:rPr lang="pt-PT" dirty="0" smtClean="0"/>
              <a:t>A </a:t>
            </a:r>
            <a:r>
              <a:rPr lang="pt-PT" dirty="0"/>
              <a:t>vende o produto C para a empresa B.</a:t>
            </a:r>
            <a:endParaRPr lang="it-IT" dirty="0"/>
          </a:p>
          <a:p>
            <a:r>
              <a:rPr lang="pt-PT" dirty="0"/>
              <a:t>Esta forma normal elimina o relacionamento ternário e a redundância de pares de valores relacionados, como por exemplo, a redundância da afirmação de que o agente A representa a empresa B.</a:t>
            </a:r>
            <a:endParaRPr lang="it-IT" dirty="0"/>
          </a:p>
          <a:p>
            <a:endParaRPr lang="it-IT" dirty="0"/>
          </a:p>
          <a:p>
            <a:endParaRPr lang="it-IT" dirty="0"/>
          </a:p>
        </p:txBody>
      </p:sp>
    </p:spTree>
    <p:extLst>
      <p:ext uri="{BB962C8B-B14F-4D97-AF65-F5344CB8AC3E}">
        <p14:creationId xmlns:p14="http://schemas.microsoft.com/office/powerpoint/2010/main" val="2396029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p:txBody>
          <a:bodyPr/>
          <a:lstStyle/>
          <a:p>
            <a:pPr fontAlgn="base"/>
            <a:r>
              <a:rPr lang="pt-BR" dirty="0"/>
              <a:t>Corresponde ao grau de normalização mais elevado.</a:t>
            </a:r>
          </a:p>
          <a:p>
            <a:pPr fontAlgn="base"/>
            <a:r>
              <a:rPr lang="pt-BR" dirty="0"/>
              <a:t> Na prática, uma relação na 5ª forma normal </a:t>
            </a:r>
            <a:r>
              <a:rPr lang="pt-BR" u="sng" dirty="0"/>
              <a:t>não pode ser decomposta de nenhuma forma sem perda de informação</a:t>
            </a:r>
            <a:r>
              <a:rPr lang="pt-BR" u="sng" dirty="0" smtClean="0"/>
              <a:t>.</a:t>
            </a:r>
          </a:p>
          <a:p>
            <a:pPr marL="0" indent="0" fontAlgn="base">
              <a:buNone/>
            </a:pPr>
            <a:endParaRPr lang="pt-BR" dirty="0"/>
          </a:p>
          <a:p>
            <a:pPr fontAlgn="base"/>
            <a:r>
              <a:rPr lang="pt-BR" dirty="0" smtClean="0"/>
              <a:t>Por </a:t>
            </a:r>
            <a:r>
              <a:rPr lang="pt-BR" dirty="0"/>
              <a:t>definição, uma relação está na 5ª forma normal se:</a:t>
            </a:r>
          </a:p>
          <a:p>
            <a:pPr lvl="1" fontAlgn="base"/>
            <a:r>
              <a:rPr lang="pt-BR" dirty="0"/>
              <a:t>Esta na 4ª forma normal.</a:t>
            </a:r>
          </a:p>
          <a:p>
            <a:pPr lvl="1" fontAlgn="base"/>
            <a:r>
              <a:rPr lang="pt-BR" dirty="0"/>
              <a:t>Não existem dependências de junção relativas a subconjuntos próprios do conjunto de todas as possíveis projecções</a:t>
            </a:r>
          </a:p>
          <a:p>
            <a:endParaRPr lang="it-IT" dirty="0"/>
          </a:p>
        </p:txBody>
      </p:sp>
    </p:spTree>
    <p:extLst>
      <p:ext uri="{BB962C8B-B14F-4D97-AF65-F5344CB8AC3E}">
        <p14:creationId xmlns:p14="http://schemas.microsoft.com/office/powerpoint/2010/main" val="373746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p:txBody>
          <a:bodyPr/>
          <a:lstStyle/>
          <a:p>
            <a:r>
              <a:rPr lang="it-IT" dirty="0" err="1"/>
              <a:t>Exemplo</a:t>
            </a:r>
            <a:r>
              <a:rPr lang="it-IT" dirty="0"/>
              <a:t>:</a:t>
            </a:r>
          </a:p>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79164469"/>
              </p:ext>
            </p:extLst>
          </p:nvPr>
        </p:nvGraphicFramePr>
        <p:xfrm>
          <a:off x="1120000" y="2580739"/>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1120000" y="5507915"/>
            <a:ext cx="8432791" cy="1015663"/>
          </a:xfrm>
          <a:prstGeom prst="rect">
            <a:avLst/>
          </a:prstGeom>
          <a:noFill/>
        </p:spPr>
        <p:txBody>
          <a:bodyPr wrap="square" rtlCol="0">
            <a:spAutoFit/>
          </a:bodyPr>
          <a:lstStyle/>
          <a:p>
            <a:r>
              <a:rPr lang="pt-BR" sz="2400" dirty="0"/>
              <a:t>Esta relação está na 5ª forma normal ?</a:t>
            </a:r>
          </a:p>
          <a:p>
            <a:r>
              <a:rPr lang="pt-BR" dirty="0"/>
              <a:t/>
            </a:r>
            <a:br>
              <a:rPr lang="pt-BR" dirty="0"/>
            </a:br>
            <a:endParaRPr lang="it-IT" dirty="0"/>
          </a:p>
        </p:txBody>
      </p:sp>
    </p:spTree>
    <p:extLst>
      <p:ext uri="{BB962C8B-B14F-4D97-AF65-F5344CB8AC3E}">
        <p14:creationId xmlns:p14="http://schemas.microsoft.com/office/powerpoint/2010/main" val="152945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r>
              <a:rPr lang="pt-BR" dirty="0"/>
              <a:t>A 3ª forma normal é aquela que, na maioria dos casos, termina o processo de normalização. Em casos bastante específicos ainda transporta algumas anomalias, resolvidas pela Forma Normal de Boyce-Codd.</a:t>
            </a:r>
          </a:p>
          <a:p>
            <a:pPr marL="0" indent="0">
              <a:buNone/>
            </a:pPr>
            <a:r>
              <a:rPr lang="pt-BR" dirty="0"/>
              <a:t/>
            </a:r>
            <a:br>
              <a:rPr lang="pt-BR" dirty="0"/>
            </a:br>
            <a:endParaRPr lang="it-IT" dirty="0"/>
          </a:p>
        </p:txBody>
      </p:sp>
    </p:spTree>
    <p:extLst>
      <p:ext uri="{BB962C8B-B14F-4D97-AF65-F5344CB8AC3E}">
        <p14:creationId xmlns:p14="http://schemas.microsoft.com/office/powerpoint/2010/main" val="3381448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47511006"/>
              </p:ext>
            </p:extLst>
          </p:nvPr>
        </p:nvGraphicFramePr>
        <p:xfrm>
          <a:off x="1062626" y="1616580"/>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910229" y="4582759"/>
            <a:ext cx="10342270" cy="1938992"/>
          </a:xfrm>
          <a:prstGeom prst="rect">
            <a:avLst/>
          </a:prstGeom>
          <a:noFill/>
        </p:spPr>
        <p:txBody>
          <a:bodyPr wrap="square" rtlCol="0">
            <a:spAutoFit/>
          </a:bodyPr>
          <a:lstStyle/>
          <a:p>
            <a:r>
              <a:rPr lang="pt-BR" sz="2400" dirty="0"/>
              <a:t>Esta relação está na 5ª forma normal </a:t>
            </a:r>
            <a:r>
              <a:rPr lang="pt-BR" sz="2400" dirty="0" smtClean="0"/>
              <a:t>?</a:t>
            </a:r>
          </a:p>
          <a:p>
            <a:r>
              <a:rPr lang="pt-BR" sz="2400" dirty="0"/>
              <a:t/>
            </a:r>
            <a:br>
              <a:rPr lang="pt-BR" sz="2400" dirty="0"/>
            </a:br>
            <a:r>
              <a:rPr lang="pt-BR" sz="2400" dirty="0"/>
              <a:t>Aparentemente, não existem dependências multivalor.</a:t>
            </a:r>
          </a:p>
          <a:p>
            <a:pPr marL="800100" lvl="1" indent="-342900" fontAlgn="base">
              <a:buFont typeface="Arial" panose="020B0604020202020204" pitchFamily="34" charset="0"/>
              <a:buChar char="•"/>
            </a:pPr>
            <a:r>
              <a:rPr lang="pt-BR" sz="2400" dirty="0"/>
              <a:t> Estão satisfeitas as condições da FNBC.</a:t>
            </a:r>
          </a:p>
          <a:p>
            <a:pPr marL="800100" lvl="1" indent="-342900" fontAlgn="base">
              <a:buFont typeface="Arial" panose="020B0604020202020204" pitchFamily="34" charset="0"/>
              <a:buChar char="•"/>
            </a:pPr>
            <a:r>
              <a:rPr lang="pt-BR" sz="2400" dirty="0" smtClean="0"/>
              <a:t>Falta </a:t>
            </a:r>
            <a:r>
              <a:rPr lang="pt-BR" sz="2400" dirty="0"/>
              <a:t>apenas verificar se existe alguma dependência de junção</a:t>
            </a:r>
            <a:r>
              <a:rPr lang="pt-BR" sz="2400" dirty="0" smtClean="0"/>
              <a:t>.</a:t>
            </a:r>
            <a:endParaRPr lang="it-IT" dirty="0"/>
          </a:p>
        </p:txBody>
      </p:sp>
    </p:spTree>
    <p:extLst>
      <p:ext uri="{BB962C8B-B14F-4D97-AF65-F5344CB8AC3E}">
        <p14:creationId xmlns:p14="http://schemas.microsoft.com/office/powerpoint/2010/main" val="3968468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547511006"/>
              </p:ext>
            </p:extLst>
          </p:nvPr>
        </p:nvGraphicFramePr>
        <p:xfrm>
          <a:off x="1062626" y="1616580"/>
          <a:ext cx="8127999" cy="2595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pt-PT" dirty="0" smtClean="0"/>
                        <a:t>Artista</a:t>
                      </a:r>
                      <a:endParaRPr lang="it-IT" dirty="0"/>
                    </a:p>
                  </a:txBody>
                  <a:tcPr/>
                </a:tc>
                <a:tc>
                  <a:txBody>
                    <a:bodyPr/>
                    <a:lstStyle/>
                    <a:p>
                      <a:r>
                        <a:rPr lang="pt-PT" dirty="0" smtClean="0"/>
                        <a:t>Filme</a:t>
                      </a:r>
                      <a:endParaRPr lang="it-IT" dirty="0"/>
                    </a:p>
                  </a:txBody>
                  <a:tcPr/>
                </a:tc>
                <a:tc>
                  <a:txBody>
                    <a:bodyPr/>
                    <a:lstStyle/>
                    <a:p>
                      <a:r>
                        <a:rPr lang="pt-PT" dirty="0" smtClean="0"/>
                        <a:t>Encenador</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A1</a:t>
                      </a:r>
                      <a:endParaRPr lang="it-IT" dirty="0"/>
                    </a:p>
                  </a:txBody>
                  <a:tcPr/>
                </a:tc>
                <a:tc>
                  <a:txBody>
                    <a:bodyPr/>
                    <a:lstStyle/>
                    <a:p>
                      <a:r>
                        <a:rPr lang="pt-PT" dirty="0" smtClean="0"/>
                        <a:t>F1</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F1</a:t>
                      </a:r>
                      <a:endParaRPr lang="it-IT" dirty="0"/>
                    </a:p>
                  </a:txBody>
                  <a:tcPr/>
                </a:tc>
                <a:tc>
                  <a:txBody>
                    <a:bodyPr/>
                    <a:lstStyle/>
                    <a:p>
                      <a:r>
                        <a:rPr lang="pt-PT" dirty="0" smtClean="0"/>
                        <a:t>E1</a:t>
                      </a:r>
                      <a:endParaRPr lang="it-IT" dirty="0"/>
                    </a:p>
                  </a:txBody>
                  <a:tcPr/>
                </a:tc>
              </a:tr>
              <a:tr h="370840">
                <a:tc>
                  <a:txBody>
                    <a:bodyPr/>
                    <a:lstStyle/>
                    <a:p>
                      <a:r>
                        <a:rPr lang="pt-PT" dirty="0" smtClean="0"/>
                        <a:t>A3</a:t>
                      </a:r>
                      <a:endParaRPr lang="it-IT" dirty="0"/>
                    </a:p>
                  </a:txBody>
                  <a:tcPr/>
                </a:tc>
                <a:tc>
                  <a:txBody>
                    <a:bodyPr/>
                    <a:lstStyle/>
                    <a:p>
                      <a:r>
                        <a:rPr lang="pt-PT" dirty="0" smtClean="0"/>
                        <a:t>F3</a:t>
                      </a:r>
                      <a:endParaRPr lang="it-IT" dirty="0"/>
                    </a:p>
                  </a:txBody>
                  <a:tcPr/>
                </a:tc>
                <a:tc>
                  <a:txBody>
                    <a:bodyPr/>
                    <a:lstStyle/>
                    <a:p>
                      <a:r>
                        <a:rPr lang="pt-PT" dirty="0" smtClean="0"/>
                        <a:t>E3</a:t>
                      </a:r>
                      <a:endParaRPr lang="it-IT" dirty="0"/>
                    </a:p>
                  </a:txBody>
                  <a:tcPr/>
                </a:tc>
              </a:tr>
              <a:tr h="370840">
                <a:tc>
                  <a:txBody>
                    <a:bodyPr/>
                    <a:lstStyle/>
                    <a:p>
                      <a:r>
                        <a:rPr lang="pt-PT" dirty="0" smtClean="0"/>
                        <a:t>A1</a:t>
                      </a:r>
                      <a:endParaRPr lang="it-IT" dirty="0"/>
                    </a:p>
                  </a:txBody>
                  <a:tcPr/>
                </a:tc>
                <a:tc>
                  <a:txBody>
                    <a:bodyPr/>
                    <a:lstStyle/>
                    <a:p>
                      <a:r>
                        <a:rPr lang="pt-PT" dirty="0" smtClean="0"/>
                        <a:t>F4</a:t>
                      </a:r>
                      <a:endParaRPr lang="it-IT" dirty="0"/>
                    </a:p>
                  </a:txBody>
                  <a:tcPr/>
                </a:tc>
                <a:tc>
                  <a:txBody>
                    <a:bodyPr/>
                    <a:lstStyle/>
                    <a:p>
                      <a:r>
                        <a:rPr lang="pt-PT" dirty="0" smtClean="0"/>
                        <a:t>E2</a:t>
                      </a:r>
                      <a:endParaRPr lang="it-IT" dirty="0"/>
                    </a:p>
                  </a:txBody>
                  <a:tcPr/>
                </a:tc>
              </a:tr>
              <a:tr h="370840">
                <a:tc>
                  <a:txBody>
                    <a:bodyPr/>
                    <a:lstStyle/>
                    <a:p>
                      <a:r>
                        <a:rPr lang="pt-PT" dirty="0" smtClean="0"/>
                        <a:t>A2</a:t>
                      </a:r>
                      <a:endParaRPr lang="it-IT" dirty="0"/>
                    </a:p>
                  </a:txBody>
                  <a:tcPr/>
                </a:tc>
                <a:tc>
                  <a:txBody>
                    <a:bodyPr/>
                    <a:lstStyle/>
                    <a:p>
                      <a:r>
                        <a:rPr lang="pt-PT" dirty="0" smtClean="0"/>
                        <a:t>F4</a:t>
                      </a:r>
                      <a:endParaRPr lang="it-IT" dirty="0"/>
                    </a:p>
                  </a:txBody>
                  <a:tcPr/>
                </a:tc>
                <a:tc>
                  <a:txBody>
                    <a:bodyPr/>
                    <a:lstStyle/>
                    <a:p>
                      <a:r>
                        <a:rPr lang="pt-PT" dirty="0" smtClean="0"/>
                        <a:t>E3</a:t>
                      </a:r>
                      <a:endParaRPr lang="it-IT" dirty="0"/>
                    </a:p>
                  </a:txBody>
                  <a:tcPr/>
                </a:tc>
              </a:tr>
            </a:tbl>
          </a:graphicData>
        </a:graphic>
      </p:graphicFrame>
      <p:sp>
        <p:nvSpPr>
          <p:cNvPr id="5" name="CasellaDiTesto 4"/>
          <p:cNvSpPr txBox="1"/>
          <p:nvPr/>
        </p:nvSpPr>
        <p:spPr>
          <a:xfrm>
            <a:off x="301214" y="4582759"/>
            <a:ext cx="10951285" cy="1477328"/>
          </a:xfrm>
          <a:prstGeom prst="rect">
            <a:avLst/>
          </a:prstGeom>
          <a:noFill/>
        </p:spPr>
        <p:txBody>
          <a:bodyPr wrap="square" rtlCol="0">
            <a:spAutoFit/>
          </a:bodyPr>
          <a:lstStyle/>
          <a:p>
            <a:endParaRPr lang="pt-BR" dirty="0"/>
          </a:p>
          <a:p>
            <a:pPr marL="742950" lvl="1" indent="-285750" fontAlgn="base">
              <a:buFont typeface="Arial" panose="020B0604020202020204" pitchFamily="34" charset="0"/>
              <a:buChar char="•"/>
            </a:pPr>
            <a:r>
              <a:rPr lang="pt-BR" dirty="0"/>
              <a:t>Podem-se executar diferentes projecções:{ Artista, Filme}, {Artista, Encenador} e {Filme,Encenador</a:t>
            </a:r>
            <a:r>
              <a:rPr lang="pt-BR" dirty="0" smtClean="0"/>
              <a:t>}</a:t>
            </a:r>
          </a:p>
          <a:p>
            <a:pPr lvl="1" fontAlgn="base"/>
            <a:endParaRPr lang="pt-BR" dirty="0"/>
          </a:p>
          <a:p>
            <a:pPr marL="742950" lvl="1" indent="-285750" fontAlgn="base">
              <a:buFont typeface="Arial" panose="020B0604020202020204" pitchFamily="34" charset="0"/>
              <a:buChar char="•"/>
            </a:pPr>
            <a:r>
              <a:rPr lang="pt-BR" dirty="0"/>
              <a:t>Caso seja possível reconstruir a relação inicial a partir da junção de quaisquer duas projecções, pode-se concluir da existência de dependências de junção relativamente a essas projecções.</a:t>
            </a:r>
          </a:p>
        </p:txBody>
      </p:sp>
    </p:spTree>
    <p:extLst>
      <p:ext uri="{BB962C8B-B14F-4D97-AF65-F5344CB8AC3E}">
        <p14:creationId xmlns:p14="http://schemas.microsoft.com/office/powerpoint/2010/main" val="3967633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5FN (5ª Forma </a:t>
            </a:r>
            <a:r>
              <a:rPr lang="it-IT" dirty="0" err="1"/>
              <a:t>Normal</a:t>
            </a:r>
            <a:r>
              <a:rPr lang="it-IT" dirty="0"/>
              <a:t>)</a:t>
            </a:r>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sp>
        <p:nvSpPr>
          <p:cNvPr id="5" name="CasellaDiTesto 4"/>
          <p:cNvSpPr txBox="1"/>
          <p:nvPr/>
        </p:nvSpPr>
        <p:spPr>
          <a:xfrm>
            <a:off x="311971" y="2175856"/>
            <a:ext cx="11220227" cy="3108543"/>
          </a:xfrm>
          <a:prstGeom prst="rect">
            <a:avLst/>
          </a:prstGeom>
          <a:noFill/>
        </p:spPr>
        <p:txBody>
          <a:bodyPr wrap="square" rtlCol="0">
            <a:spAutoFit/>
          </a:bodyPr>
          <a:lstStyle/>
          <a:p>
            <a:pPr marL="457200" indent="-457200" fontAlgn="base">
              <a:buFont typeface="Arial" panose="020B0604020202020204" pitchFamily="34" charset="0"/>
              <a:buChar char="•"/>
            </a:pPr>
            <a:r>
              <a:rPr lang="pt-BR" sz="2800" dirty="0"/>
              <a:t>Seja R(A,B,C) uma relação em que foi identificada uma dependência de junção relativamente a {A,B} e {B,C}.</a:t>
            </a:r>
          </a:p>
          <a:p>
            <a:pPr marL="914400" lvl="1" indent="-457200" fontAlgn="base">
              <a:buFont typeface="Arial" panose="020B0604020202020204" pitchFamily="34" charset="0"/>
              <a:buChar char="•"/>
            </a:pPr>
            <a:r>
              <a:rPr lang="pt-BR" sz="2800" dirty="0"/>
              <a:t>Significa que é possível reconstruir a relação inicial a partir das duas projecções anteriores.</a:t>
            </a:r>
          </a:p>
          <a:p>
            <a:pPr marL="914400" lvl="1" indent="-457200" fontAlgn="base">
              <a:buFont typeface="Arial" panose="020B0604020202020204" pitchFamily="34" charset="0"/>
              <a:buChar char="•"/>
            </a:pPr>
            <a:r>
              <a:rPr lang="pt-BR" sz="2800" dirty="0"/>
              <a:t>Nesse caso, pode-se decompor a relação em duas novas relações com atributos {A,B} e {B,C} sem perda de informação.</a:t>
            </a:r>
          </a:p>
          <a:p>
            <a:pPr marL="457200" indent="-457200" fontAlgn="base">
              <a:buFont typeface="Arial" panose="020B0604020202020204" pitchFamily="34" charset="0"/>
              <a:buChar char="•"/>
            </a:pPr>
            <a:r>
              <a:rPr lang="pt-BR" sz="2800" dirty="0"/>
              <a:t>A 5ª forma normal obriga a efectuar essa decomposição.</a:t>
            </a:r>
          </a:p>
        </p:txBody>
      </p:sp>
    </p:spTree>
    <p:extLst>
      <p:ext uri="{BB962C8B-B14F-4D97-AF65-F5344CB8AC3E}">
        <p14:creationId xmlns:p14="http://schemas.microsoft.com/office/powerpoint/2010/main" val="4201496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4000" dirty="0" err="1" smtClean="0"/>
              <a:t>Considerações</a:t>
            </a:r>
            <a:r>
              <a:rPr lang="it-IT" sz="4000" dirty="0" smtClean="0"/>
              <a:t> </a:t>
            </a:r>
            <a:r>
              <a:rPr lang="it-IT" sz="4000" dirty="0" err="1" smtClean="0"/>
              <a:t>sobre</a:t>
            </a:r>
            <a:r>
              <a:rPr lang="it-IT" sz="4000" dirty="0" smtClean="0"/>
              <a:t> </a:t>
            </a:r>
            <a:r>
              <a:rPr lang="pt-BR" sz="4000" dirty="0"/>
              <a:t>4FN </a:t>
            </a:r>
            <a:r>
              <a:rPr lang="pt-BR" sz="4000" dirty="0" smtClean="0"/>
              <a:t>e </a:t>
            </a:r>
            <a:r>
              <a:rPr lang="pt-BR" sz="4000" dirty="0"/>
              <a:t>5FN </a:t>
            </a:r>
            <a:endParaRPr lang="it-IT" dirty="0"/>
          </a:p>
        </p:txBody>
      </p:sp>
      <p:sp>
        <p:nvSpPr>
          <p:cNvPr id="3" name="Segnaposto contenuto 2"/>
          <p:cNvSpPr>
            <a:spLocks noGrp="1"/>
          </p:cNvSpPr>
          <p:nvPr>
            <p:ph idx="1"/>
          </p:nvPr>
        </p:nvSpPr>
        <p:spPr>
          <a:xfrm>
            <a:off x="1120000" y="1588957"/>
            <a:ext cx="10233800" cy="4351338"/>
          </a:xfrm>
        </p:spPr>
        <p:txBody>
          <a:bodyPr/>
          <a:lstStyle/>
          <a:p>
            <a:pPr marL="0" indent="0">
              <a:buNone/>
            </a:pPr>
            <a:endParaRPr lang="pt-PT" dirty="0" smtClean="0"/>
          </a:p>
          <a:p>
            <a:pPr marL="0" indent="0">
              <a:buNone/>
            </a:pPr>
            <a:endParaRPr lang="it-IT" dirty="0"/>
          </a:p>
        </p:txBody>
      </p:sp>
      <p:sp>
        <p:nvSpPr>
          <p:cNvPr id="5" name="CasellaDiTesto 4"/>
          <p:cNvSpPr txBox="1"/>
          <p:nvPr/>
        </p:nvSpPr>
        <p:spPr>
          <a:xfrm>
            <a:off x="311971" y="2175856"/>
            <a:ext cx="11220227" cy="4893647"/>
          </a:xfrm>
          <a:prstGeom prst="rect">
            <a:avLst/>
          </a:prstGeom>
          <a:noFill/>
        </p:spPr>
        <p:txBody>
          <a:bodyPr wrap="square" rtlCol="0">
            <a:spAutoFit/>
          </a:bodyPr>
          <a:lstStyle/>
          <a:p>
            <a:pPr marL="285750" indent="-285750" fontAlgn="base">
              <a:buFont typeface="Arial" panose="020B0604020202020204" pitchFamily="34" charset="0"/>
              <a:buChar char="•"/>
            </a:pPr>
            <a:r>
              <a:rPr lang="pt-BR" sz="2400" dirty="0"/>
              <a:t>Na prática, a normalização não deve ser levada às últimas consequências, pois a proliferação de relações terá consequências ao nível do desempenho da base de dados.</a:t>
            </a:r>
          </a:p>
          <a:p>
            <a:pPr marL="742950" lvl="1" indent="-285750" fontAlgn="base">
              <a:buFont typeface="Arial" panose="020B0604020202020204" pitchFamily="34" charset="0"/>
              <a:buChar char="•"/>
            </a:pPr>
            <a:r>
              <a:rPr lang="pt-BR" sz="2400" dirty="0"/>
              <a:t> A necessidade de manipular múltiplas tabelas para consultar/registar/alterar informação é o principal elemento condicionador da velocidade de resposta de um SGBD.</a:t>
            </a:r>
          </a:p>
          <a:p>
            <a:pPr marL="285750" indent="-285750" fontAlgn="base">
              <a:buFont typeface="Arial" panose="020B0604020202020204" pitchFamily="34" charset="0"/>
              <a:buChar char="•"/>
            </a:pPr>
            <a:r>
              <a:rPr lang="pt-BR" sz="2400" dirty="0"/>
              <a:t>Constitui tarefa do analista e projectista encontrar o ponto de equilíbrio que minimize </a:t>
            </a:r>
            <a:r>
              <a:rPr lang="pt-BR" sz="2400" dirty="0" smtClean="0"/>
              <a:t>a redundância </a:t>
            </a:r>
            <a:r>
              <a:rPr lang="pt-BR" sz="2400" dirty="0"/>
              <a:t>e maximize a eficiência e integridade da base de dados</a:t>
            </a:r>
            <a:r>
              <a:rPr lang="pt-BR" sz="2400" dirty="0" smtClean="0"/>
              <a:t>.</a:t>
            </a:r>
          </a:p>
          <a:p>
            <a:pPr marL="285750" indent="-285750" fontAlgn="base">
              <a:buFont typeface="Arial" panose="020B0604020202020204" pitchFamily="34" charset="0"/>
              <a:buChar char="•"/>
            </a:pPr>
            <a:endParaRPr lang="pt-BR" sz="2400" dirty="0"/>
          </a:p>
          <a:p>
            <a:pPr marL="285750" indent="-285750" fontAlgn="base">
              <a:buFont typeface="Arial" panose="020B0604020202020204" pitchFamily="34" charset="0"/>
              <a:buChar char="•"/>
            </a:pPr>
            <a:endParaRPr lang="pt-BR" sz="2400" dirty="0"/>
          </a:p>
          <a:p>
            <a:pPr marL="285750" indent="-285750">
              <a:buFont typeface="Arial" panose="020B0604020202020204" pitchFamily="34" charset="0"/>
              <a:buChar char="•"/>
            </a:pPr>
            <a:r>
              <a:rPr lang="pt-BR" sz="2400" dirty="0" smtClean="0"/>
              <a:t>Estado </a:t>
            </a:r>
            <a:r>
              <a:rPr lang="pt-BR" sz="2400" dirty="0"/>
              <a:t>de normalização típico de bases de dados.</a:t>
            </a:r>
          </a:p>
          <a:p>
            <a:r>
              <a:rPr lang="pt-BR" sz="2400" dirty="0"/>
              <a:t/>
            </a:r>
            <a:br>
              <a:rPr lang="pt-BR" sz="2400" dirty="0"/>
            </a:br>
            <a:endParaRPr lang="pt-BR" sz="2400" dirty="0"/>
          </a:p>
        </p:txBody>
      </p:sp>
    </p:spTree>
    <p:extLst>
      <p:ext uri="{BB962C8B-B14F-4D97-AF65-F5344CB8AC3E}">
        <p14:creationId xmlns:p14="http://schemas.microsoft.com/office/powerpoint/2010/main" val="290242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pt-BR" sz="4000" dirty="0"/>
              <a:t>Estado de normalização típico de bases de dados.</a:t>
            </a:r>
            <a:endParaRPr lang="it-IT" sz="4000" dirty="0"/>
          </a:p>
        </p:txBody>
      </p:sp>
      <p:sp>
        <p:nvSpPr>
          <p:cNvPr id="4" name="AutoShape 2" descr="https://lh3.googleusercontent.com/CLdYtG9dl5DYjdtZu-qxGWwvrd6ziGuhCVsel--SBEUevmDRnVsb4VJVaiNumHhogfprnlPu_3LPioSIHxH6BmtqiBWSZm9rgH5XytcBFtgjhlRkNEWEt60hhdjBLjXhIE3JmFNt"/>
          <p:cNvSpPr>
            <a:spLocks noChangeAspect="1" noChangeArrowheads="1"/>
          </p:cNvSpPr>
          <p:nvPr/>
        </p:nvSpPr>
        <p:spPr bwMode="auto">
          <a:xfrm>
            <a:off x="3124200" y="1247252"/>
            <a:ext cx="5943600"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p:cNvPicPr>
            <a:picLocks noChangeAspect="1"/>
          </p:cNvPicPr>
          <p:nvPr/>
        </p:nvPicPr>
        <p:blipFill>
          <a:blip r:embed="rId2"/>
          <a:stretch>
            <a:fillRect/>
          </a:stretch>
        </p:blipFill>
        <p:spPr>
          <a:xfrm>
            <a:off x="2295973" y="1690688"/>
            <a:ext cx="6610350" cy="4095750"/>
          </a:xfrm>
          <a:prstGeom prst="rect">
            <a:avLst/>
          </a:prstGeom>
        </p:spPr>
        <p:style>
          <a:lnRef idx="1">
            <a:schemeClr val="accent6"/>
          </a:lnRef>
          <a:fillRef idx="3">
            <a:schemeClr val="accent6"/>
          </a:fillRef>
          <a:effectRef idx="2">
            <a:schemeClr val="accent6"/>
          </a:effectRef>
          <a:fontRef idx="minor">
            <a:schemeClr val="lt1"/>
          </a:fontRef>
        </p:style>
      </p:pic>
    </p:spTree>
    <p:extLst>
      <p:ext uri="{BB962C8B-B14F-4D97-AF65-F5344CB8AC3E}">
        <p14:creationId xmlns:p14="http://schemas.microsoft.com/office/powerpoint/2010/main" val="342012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Alguns conselhos práticos</a:t>
            </a:r>
            <a:r>
              <a:rPr lang="it-IT" dirty="0"/>
              <a:t/>
            </a:r>
            <a:br>
              <a:rPr lang="it-IT" dirty="0"/>
            </a:br>
            <a:endParaRPr lang="it-IT" dirty="0"/>
          </a:p>
        </p:txBody>
      </p:sp>
      <p:sp>
        <p:nvSpPr>
          <p:cNvPr id="3" name="Segnaposto contenuto 2"/>
          <p:cNvSpPr>
            <a:spLocks noGrp="1"/>
          </p:cNvSpPr>
          <p:nvPr>
            <p:ph idx="1"/>
          </p:nvPr>
        </p:nvSpPr>
        <p:spPr/>
        <p:txBody>
          <a:bodyPr/>
          <a:lstStyle/>
          <a:p>
            <a:r>
              <a:rPr lang="pt-PT" b="1" dirty="0"/>
              <a:t>Chaves primárias omitidas nos documentos, ficheiros, relatórios, </a:t>
            </a:r>
            <a:r>
              <a:rPr lang="pt-PT" b="1" dirty="0" err="1"/>
              <a:t>etc</a:t>
            </a:r>
            <a:r>
              <a:rPr lang="pt-PT" b="1" dirty="0"/>
              <a:t>, devem ser previstas:</a:t>
            </a:r>
            <a:endParaRPr lang="it-IT" b="1" dirty="0"/>
          </a:p>
          <a:p>
            <a:pPr marL="0" indent="0">
              <a:buNone/>
            </a:pPr>
            <a:r>
              <a:rPr lang="pt-PT" dirty="0"/>
              <a:t> </a:t>
            </a:r>
            <a:endParaRPr lang="it-IT" dirty="0"/>
          </a:p>
          <a:p>
            <a:r>
              <a:rPr lang="pt-PT" dirty="0"/>
              <a:t>No memento da geração da estrutura de tabelas aninhadas, é possível que não se consiga determinar um ou mais atributos que garantam a identificação única de alguma tabela. É necessário, nesse caso, criar um atributo artificial (por exemplo: código ou id) para servir de Chave Primária.</a:t>
            </a:r>
            <a:endParaRPr lang="it-IT" dirty="0"/>
          </a:p>
          <a:p>
            <a:endParaRPr lang="it-IT" dirty="0"/>
          </a:p>
        </p:txBody>
      </p:sp>
    </p:spTree>
    <p:extLst>
      <p:ext uri="{BB962C8B-B14F-4D97-AF65-F5344CB8AC3E}">
        <p14:creationId xmlns:p14="http://schemas.microsoft.com/office/powerpoint/2010/main" val="2846405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Atributos irrelevantes </a:t>
            </a:r>
            <a:r>
              <a:rPr lang="pt-PT" dirty="0" smtClean="0"/>
              <a:t>devem(podem) </a:t>
            </a:r>
            <a:r>
              <a:rPr lang="pt-PT" dirty="0"/>
              <a:t>ser desconsiderados</a:t>
            </a:r>
            <a:r>
              <a:rPr lang="pt-PT" dirty="0" smtClean="0"/>
              <a:t>:</a:t>
            </a:r>
            <a:endParaRPr lang="it-IT" dirty="0"/>
          </a:p>
        </p:txBody>
      </p:sp>
      <p:sp>
        <p:nvSpPr>
          <p:cNvPr id="3" name="Segnaposto contenuto 2"/>
          <p:cNvSpPr>
            <a:spLocks noGrp="1"/>
          </p:cNvSpPr>
          <p:nvPr>
            <p:ph idx="1"/>
          </p:nvPr>
        </p:nvSpPr>
        <p:spPr/>
        <p:txBody>
          <a:bodyPr/>
          <a:lstStyle/>
          <a:p>
            <a:r>
              <a:rPr lang="pt-PT" dirty="0"/>
              <a:t>Por vezes não é necessário incluir e armazenar alguns atributos na Base de dados, pois são determinados em tempo de execução: Por exemplo, numero de pagina de um relatório ou a sua data de emissão. Estes dados, em determinados contextos, não devem ser considerados atributos da estrutura de tabelas aninhadas.</a:t>
            </a:r>
            <a:endParaRPr lang="it-IT" dirty="0"/>
          </a:p>
          <a:p>
            <a:r>
              <a:rPr lang="pt-PT" dirty="0"/>
              <a:t>Por exemplo a data de emissão pode ser relevante na </a:t>
            </a:r>
            <a:r>
              <a:rPr lang="pt-PT" dirty="0" err="1"/>
              <a:t>factura</a:t>
            </a:r>
            <a:r>
              <a:rPr lang="pt-PT" dirty="0"/>
              <a:t>, mas não nos itens da fatura. Ou seja, não é relevante sabe quando o item foi inserido na fatura.</a:t>
            </a:r>
            <a:endParaRPr lang="it-IT" dirty="0"/>
          </a:p>
          <a:p>
            <a:endParaRPr lang="it-IT" dirty="0"/>
          </a:p>
        </p:txBody>
      </p:sp>
    </p:spTree>
    <p:extLst>
      <p:ext uri="{BB962C8B-B14F-4D97-AF65-F5344CB8AC3E}">
        <p14:creationId xmlns:p14="http://schemas.microsoft.com/office/powerpoint/2010/main" val="304904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pt-PT" dirty="0"/>
              <a:t>Atributos derivados também não devem constar na estrutura das tabelas</a:t>
            </a:r>
            <a:r>
              <a:rPr lang="pt-PT" dirty="0" smtClean="0"/>
              <a:t>:</a:t>
            </a:r>
            <a:endParaRPr lang="it-IT" dirty="0"/>
          </a:p>
        </p:txBody>
      </p:sp>
      <p:sp>
        <p:nvSpPr>
          <p:cNvPr id="3" name="Segnaposto contenuto 2"/>
          <p:cNvSpPr>
            <a:spLocks noGrp="1"/>
          </p:cNvSpPr>
          <p:nvPr>
            <p:ph idx="1"/>
          </p:nvPr>
        </p:nvSpPr>
        <p:spPr/>
        <p:txBody>
          <a:bodyPr>
            <a:normAutofit fontScale="92500" lnSpcReduction="10000"/>
          </a:bodyPr>
          <a:lstStyle/>
          <a:p>
            <a:r>
              <a:rPr lang="pt-PT" dirty="0"/>
              <a:t>Informações que são deduzidas a partir de dados da Base de dados, como cálculos (somas, médias, valor máximo) ou idade, que pode ser deduzida a partir da data de nascimento, podem ser eliminados do conjunto de atributos da estrutura das tabelas.</a:t>
            </a:r>
            <a:endParaRPr lang="it-IT" dirty="0"/>
          </a:p>
          <a:p>
            <a:r>
              <a:rPr lang="pt-PT" dirty="0"/>
              <a:t>Esta afirmação não é uma exigência. Por vezes um somatório, por exemplo, é solicitado com tanta frequência numa consulta, que pode ser mais eficaz manter o seu resultado na base de dados do que calcula-lo diversas vezes, com risco de ter resultados historicamente errados se algum dos valores de base é alterado.</a:t>
            </a:r>
            <a:endParaRPr lang="it-IT" dirty="0"/>
          </a:p>
          <a:p>
            <a:r>
              <a:rPr lang="pt-PT" dirty="0"/>
              <a:t>Por exemplo o total de uma </a:t>
            </a:r>
            <a:r>
              <a:rPr lang="pt-PT" dirty="0" err="1"/>
              <a:t>factura</a:t>
            </a:r>
            <a:r>
              <a:rPr lang="pt-PT" dirty="0"/>
              <a:t> com o preço dos produtos que pode mudar em função de algumas circunstancias do mercado.</a:t>
            </a:r>
            <a:endParaRPr lang="it-IT" dirty="0"/>
          </a:p>
          <a:p>
            <a:r>
              <a:rPr lang="pt-PT" dirty="0"/>
              <a:t> </a:t>
            </a:r>
            <a:endParaRPr lang="it-IT" dirty="0"/>
          </a:p>
          <a:p>
            <a:endParaRPr lang="it-IT" dirty="0"/>
          </a:p>
        </p:txBody>
      </p:sp>
    </p:spTree>
    <p:extLst>
      <p:ext uri="{BB962C8B-B14F-4D97-AF65-F5344CB8AC3E}">
        <p14:creationId xmlns:p14="http://schemas.microsoft.com/office/powerpoint/2010/main" val="33795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ctr">
              <a:buNone/>
            </a:pPr>
            <a:endParaRPr lang="pt-PT" sz="4800" b="1" dirty="0" smtClean="0"/>
          </a:p>
          <a:p>
            <a:pPr marL="0" indent="0" algn="ctr">
              <a:buNone/>
            </a:pPr>
            <a:r>
              <a:rPr lang="pt-PT" sz="4800" b="1" dirty="0" smtClean="0"/>
              <a:t>FNBC, 4FN e 5FN</a:t>
            </a:r>
          </a:p>
          <a:p>
            <a:pPr marL="0" indent="0" algn="ctr">
              <a:buNone/>
            </a:pPr>
            <a:endParaRPr lang="pt-PT" sz="4800" b="1" dirty="0"/>
          </a:p>
          <a:p>
            <a:pPr marL="0" indent="0" algn="ctr">
              <a:buNone/>
            </a:pPr>
            <a:r>
              <a:rPr lang="pt-PT" sz="4800" b="1" dirty="0" smtClean="0"/>
              <a:t>Obrigado</a:t>
            </a:r>
            <a:endParaRPr lang="it-IT" sz="4800" b="1" dirty="0"/>
          </a:p>
        </p:txBody>
      </p:sp>
    </p:spTree>
    <p:extLst>
      <p:ext uri="{BB962C8B-B14F-4D97-AF65-F5344CB8AC3E}">
        <p14:creationId xmlns:p14="http://schemas.microsoft.com/office/powerpoint/2010/main" val="45906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6"/>
            <a:ext cx="10233800" cy="4711850"/>
          </a:xfrm>
        </p:spPr>
        <p:txBody>
          <a:bodyPr>
            <a:normAutofit fontScale="85000" lnSpcReduction="20000"/>
          </a:bodyPr>
          <a:lstStyle/>
          <a:p>
            <a:pPr marL="0" indent="0">
              <a:buNone/>
            </a:pPr>
            <a:r>
              <a:rPr lang="pt-BR" dirty="0"/>
              <a:t>Foi proposta como uma forma mais simples de 3FN, mas é considerada mais rígida que a 3FN, isto é, toda relação na </a:t>
            </a:r>
            <a:r>
              <a:rPr lang="pt-BR" dirty="0" smtClean="0"/>
              <a:t>FN</a:t>
            </a:r>
            <a:r>
              <a:rPr lang="pt-BR" dirty="0"/>
              <a:t>BC </a:t>
            </a:r>
            <a:r>
              <a:rPr lang="pt-BR" dirty="0"/>
              <a:t>está na 3FN, porém uma relação na 3FN não está necessariamente na </a:t>
            </a:r>
            <a:r>
              <a:rPr lang="pt-BR" dirty="0"/>
              <a:t>FNBC.</a:t>
            </a:r>
            <a:r>
              <a:rPr lang="pt-BR" dirty="0"/>
              <a:t> </a:t>
            </a:r>
          </a:p>
          <a:p>
            <a:pPr marL="0" indent="0">
              <a:buNone/>
            </a:pPr>
            <a:r>
              <a:rPr lang="pt-BR" dirty="0" smtClean="0"/>
              <a:t>A </a:t>
            </a:r>
            <a:r>
              <a:rPr lang="pt-BR" dirty="0"/>
              <a:t>3FN não trata satisfatoriamente casos onde uma relação tem mais de uma chave candidata, estas chaves são compostas e possuem atributos em comum.</a:t>
            </a:r>
          </a:p>
          <a:p>
            <a:pPr marL="0" indent="0">
              <a:buNone/>
            </a:pPr>
            <a:r>
              <a:rPr lang="pt-BR" dirty="0"/>
              <a:t/>
            </a:r>
            <a:br>
              <a:rPr lang="pt-BR" dirty="0"/>
            </a:br>
            <a:r>
              <a:rPr lang="pt-BR" dirty="0"/>
              <a:t>Por definição, uma relação está na FNBC se:</a:t>
            </a:r>
          </a:p>
          <a:p>
            <a:pPr lvl="1" fontAlgn="base"/>
            <a:r>
              <a:rPr lang="pt-BR" dirty="0"/>
              <a:t> Está na 3ª forma normal.</a:t>
            </a:r>
          </a:p>
          <a:p>
            <a:pPr lvl="1" fontAlgn="base"/>
            <a:r>
              <a:rPr lang="pt-BR" dirty="0"/>
              <a:t>Todos os determinantes são chaves candidatas.</a:t>
            </a:r>
          </a:p>
          <a:p>
            <a:pPr marL="0" indent="0">
              <a:buNone/>
            </a:pPr>
            <a:r>
              <a:rPr lang="pt-BR" dirty="0"/>
              <a:t/>
            </a:r>
            <a:br>
              <a:rPr lang="pt-BR" dirty="0"/>
            </a:br>
            <a:r>
              <a:rPr lang="pt-BR" dirty="0"/>
              <a:t>Ou seja uma relação está em </a:t>
            </a:r>
            <a:r>
              <a:rPr lang="pt-BR" dirty="0"/>
              <a:t>FNBC </a:t>
            </a:r>
            <a:r>
              <a:rPr lang="pt-BR" dirty="0"/>
              <a:t>se todo determinante for uma chave candidata.</a:t>
            </a:r>
          </a:p>
          <a:p>
            <a:r>
              <a:rPr lang="pt-BR" dirty="0"/>
              <a:t/>
            </a:r>
            <a:br>
              <a:rPr lang="pt-BR" dirty="0"/>
            </a:br>
            <a:endParaRPr lang="it-IT" dirty="0"/>
          </a:p>
        </p:txBody>
      </p:sp>
    </p:spTree>
    <p:extLst>
      <p:ext uri="{BB962C8B-B14F-4D97-AF65-F5344CB8AC3E}">
        <p14:creationId xmlns:p14="http://schemas.microsoft.com/office/powerpoint/2010/main" val="425702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6"/>
            <a:ext cx="10233800" cy="3517751"/>
          </a:xfrm>
        </p:spPr>
        <p:txBody>
          <a:bodyPr>
            <a:normAutofit fontScale="92500" lnSpcReduction="20000"/>
          </a:bodyPr>
          <a:lstStyle/>
          <a:p>
            <a:pPr marL="0" indent="0">
              <a:buNone/>
            </a:pPr>
            <a:r>
              <a:rPr lang="pt-BR" dirty="0"/>
              <a:t>Exemplo 1:</a:t>
            </a:r>
          </a:p>
          <a:p>
            <a:pPr marL="0" indent="0" fontAlgn="base">
              <a:buNone/>
            </a:pPr>
            <a:r>
              <a:rPr lang="pt-BR" dirty="0"/>
              <a:t>Lecciona (numero_aluno, codigo_disciplina, nif_docente)</a:t>
            </a:r>
          </a:p>
          <a:p>
            <a:pPr marL="0" indent="0">
              <a:buNone/>
            </a:pPr>
            <a:r>
              <a:rPr lang="pt-BR" dirty="0"/>
              <a:t/>
            </a:r>
            <a:br>
              <a:rPr lang="pt-BR" dirty="0"/>
            </a:br>
            <a:r>
              <a:rPr lang="pt-BR" dirty="0"/>
              <a:t>Esta  relação serve para registar os alunos das turmas práticas das disciplinas de uma Universidade. Nesta Universidade cada disciplina pode ser leccionada por múltiplos docentes. No entanto cada docente só pode leccionar uma disciplina.</a:t>
            </a:r>
          </a:p>
          <a:p>
            <a:pPr marL="0" indent="0">
              <a:buNone/>
            </a:pP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1431167790"/>
              </p:ext>
            </p:extLst>
          </p:nvPr>
        </p:nvGraphicFramePr>
        <p:xfrm>
          <a:off x="2172900" y="4439658"/>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81658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1473798"/>
          </a:xfrm>
        </p:spPr>
        <p:txBody>
          <a:bodyPr>
            <a:normAutofit fontScale="55000" lnSpcReduction="20000"/>
          </a:bodyPr>
          <a:lstStyle/>
          <a:p>
            <a:pPr marL="0" indent="0">
              <a:buNone/>
            </a:pPr>
            <a:r>
              <a:rPr lang="pt-BR" sz="3600" dirty="0"/>
              <a:t>Exemplo 1:</a:t>
            </a:r>
          </a:p>
          <a:p>
            <a:pPr marL="0" indent="0" fontAlgn="base">
              <a:buNone/>
            </a:pPr>
            <a:r>
              <a:rPr lang="pt-BR" sz="3600" dirty="0"/>
              <a:t>Lecciona </a:t>
            </a:r>
            <a:r>
              <a:rPr lang="pt-BR" sz="3600" dirty="0" smtClean="0"/>
              <a:t>(numero_aluno</a:t>
            </a:r>
            <a:r>
              <a:rPr lang="pt-BR" sz="3600" dirty="0"/>
              <a:t>, </a:t>
            </a:r>
            <a:r>
              <a:rPr lang="pt-BR" sz="3600" dirty="0" smtClean="0"/>
              <a:t>codigo_disciplina</a:t>
            </a:r>
            <a:r>
              <a:rPr lang="pt-BR" sz="3600" dirty="0"/>
              <a:t>, </a:t>
            </a:r>
            <a:r>
              <a:rPr lang="pt-BR" sz="3600" dirty="0" smtClean="0"/>
              <a:t>nif_docente</a:t>
            </a:r>
            <a:r>
              <a:rPr lang="pt-BR" sz="3600" dirty="0"/>
              <a:t>)</a:t>
            </a:r>
          </a:p>
          <a:p>
            <a:pPr marL="0" indent="0">
              <a:buNone/>
            </a:pPr>
            <a:r>
              <a:rPr lang="pt-BR" dirty="0"/>
              <a:t/>
            </a:r>
            <a:br>
              <a:rPr lang="pt-BR" dirty="0"/>
            </a:b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2380020993"/>
              </p:ext>
            </p:extLst>
          </p:nvPr>
        </p:nvGraphicFramePr>
        <p:xfrm>
          <a:off x="2151384" y="3030407"/>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
        <p:nvSpPr>
          <p:cNvPr id="4" name="CasellaDiTesto 3"/>
          <p:cNvSpPr txBox="1"/>
          <p:nvPr/>
        </p:nvSpPr>
        <p:spPr>
          <a:xfrm>
            <a:off x="591671" y="5002306"/>
            <a:ext cx="10650070" cy="2123658"/>
          </a:xfrm>
          <a:prstGeom prst="rect">
            <a:avLst/>
          </a:prstGeom>
          <a:noFill/>
        </p:spPr>
        <p:txBody>
          <a:bodyPr wrap="square" rtlCol="0">
            <a:spAutoFit/>
          </a:bodyPr>
          <a:lstStyle/>
          <a:p>
            <a:r>
              <a:rPr lang="pt-BR" sz="2400" dirty="0"/>
              <a:t>A relação satisfaz as premissas relativas às três primeiras formas normais…</a:t>
            </a:r>
          </a:p>
          <a:p>
            <a:pPr marL="285750" indent="-285750" fontAlgn="base">
              <a:buFont typeface="Arial" panose="020B0604020202020204" pitchFamily="34" charset="0"/>
              <a:buChar char="•"/>
            </a:pPr>
            <a:r>
              <a:rPr lang="pt-BR" sz="2400" dirty="0"/>
              <a:t>Os atributos contêm valores atómicos.</a:t>
            </a:r>
          </a:p>
          <a:p>
            <a:pPr marL="285750" indent="-285750" fontAlgn="base">
              <a:buFont typeface="Arial" panose="020B0604020202020204" pitchFamily="34" charset="0"/>
              <a:buChar char="•"/>
            </a:pPr>
            <a:r>
              <a:rPr lang="pt-BR" sz="2400" dirty="0"/>
              <a:t>Não existem grupos de valores repetidos.</a:t>
            </a:r>
          </a:p>
          <a:p>
            <a:pPr marL="285750" indent="-285750" fontAlgn="base">
              <a:buFont typeface="Arial" panose="020B0604020202020204" pitchFamily="34" charset="0"/>
              <a:buChar char="•"/>
            </a:pPr>
            <a:r>
              <a:rPr lang="pt-BR" sz="2400" dirty="0"/>
              <a:t>Todos os atributos não-chave dependem inteira e exclusivamente da chave.</a:t>
            </a:r>
          </a:p>
          <a:p>
            <a:r>
              <a:rPr lang="pt-BR" dirty="0"/>
              <a:t/>
            </a:r>
            <a:br>
              <a:rPr lang="pt-BR" dirty="0"/>
            </a:br>
            <a:endParaRPr lang="it-IT" dirty="0"/>
          </a:p>
        </p:txBody>
      </p:sp>
    </p:spTree>
    <p:extLst>
      <p:ext uri="{BB962C8B-B14F-4D97-AF65-F5344CB8AC3E}">
        <p14:creationId xmlns:p14="http://schemas.microsoft.com/office/powerpoint/2010/main" val="32989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2043952"/>
          </a:xfrm>
        </p:spPr>
        <p:txBody>
          <a:bodyPr>
            <a:normAutofit fontScale="25000" lnSpcReduction="20000"/>
          </a:bodyPr>
          <a:lstStyle/>
          <a:p>
            <a:pPr marL="0" indent="0">
              <a:buNone/>
            </a:pPr>
            <a:r>
              <a:rPr lang="pt-BR" sz="8600" dirty="0"/>
              <a:t>No entanto o atributo </a:t>
            </a:r>
            <a:r>
              <a:rPr lang="pt-BR" sz="8600" dirty="0" smtClean="0"/>
              <a:t>“</a:t>
            </a:r>
            <a:r>
              <a:rPr lang="pt-BR" sz="8600" b="1" dirty="0" smtClean="0"/>
              <a:t>nif_docente</a:t>
            </a:r>
            <a:r>
              <a:rPr lang="pt-BR" sz="8600" dirty="0"/>
              <a:t>” que aparece na tabela,  não é chave candidata, no entanto é um determinante.</a:t>
            </a:r>
          </a:p>
          <a:p>
            <a:pPr marL="0" indent="0">
              <a:buNone/>
            </a:pPr>
            <a:r>
              <a:rPr lang="pt-BR" sz="8600" dirty="0"/>
              <a:t>Uma vez que cada docente só pode leccionar uma disciplina, temos </a:t>
            </a:r>
            <a:r>
              <a:rPr lang="pt-BR" sz="8600" dirty="0" smtClean="0"/>
              <a:t>que</a:t>
            </a:r>
          </a:p>
          <a:p>
            <a:pPr marL="0" indent="0">
              <a:buNone/>
            </a:pPr>
            <a:endParaRPr lang="pt-BR" sz="8600" dirty="0"/>
          </a:p>
          <a:p>
            <a:pPr marL="0" indent="0">
              <a:buNone/>
            </a:pPr>
            <a:r>
              <a:rPr lang="pt-BR" sz="8600" dirty="0" smtClean="0"/>
              <a:t>nif_docente </a:t>
            </a:r>
            <a:r>
              <a:rPr lang="pt-BR" sz="8600" dirty="0"/>
              <a:t>→ </a:t>
            </a:r>
            <a:r>
              <a:rPr lang="pt-BR" sz="8600" dirty="0" smtClean="0"/>
              <a:t>codigo_disciplina</a:t>
            </a:r>
            <a:r>
              <a:rPr lang="pt-BR" sz="8600" dirty="0"/>
              <a:t>.</a:t>
            </a:r>
          </a:p>
          <a:p>
            <a:pPr marL="0" indent="0">
              <a:buNone/>
            </a:pPr>
            <a:r>
              <a:rPr lang="pt-BR" sz="2000" dirty="0"/>
              <a:t/>
            </a:r>
            <a:br>
              <a:rPr lang="pt-BR" sz="2000" dirty="0"/>
            </a:br>
            <a:r>
              <a:rPr lang="pt-BR" dirty="0"/>
              <a:t/>
            </a:r>
            <a:br>
              <a:rPr lang="pt-BR" dirty="0"/>
            </a:br>
            <a:r>
              <a:rPr lang="pt-BR" dirty="0"/>
              <a:t/>
            </a:r>
            <a:br>
              <a:rPr lang="pt-BR" dirty="0"/>
            </a:br>
            <a:r>
              <a:rPr lang="pt-BR" dirty="0"/>
              <a:t/>
            </a:r>
            <a:br>
              <a:rPr lang="pt-BR" dirty="0"/>
            </a:br>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2206198841"/>
              </p:ext>
            </p:extLst>
          </p:nvPr>
        </p:nvGraphicFramePr>
        <p:xfrm>
          <a:off x="2237445" y="4282181"/>
          <a:ext cx="5798516" cy="1854200"/>
        </p:xfrm>
        <a:graphic>
          <a:graphicData uri="http://schemas.openxmlformats.org/drawingml/2006/table">
            <a:tbl>
              <a:tblPr firstRow="1" bandRow="1">
                <a:tableStyleId>{5C22544A-7EE6-4342-B048-85BDC9FD1C3A}</a:tableStyleId>
              </a:tblPr>
              <a:tblGrid>
                <a:gridCol w="1818187"/>
                <a:gridCol w="2022438"/>
                <a:gridCol w="1957891"/>
              </a:tblGrid>
              <a:tr h="370840">
                <a:tc>
                  <a:txBody>
                    <a:bodyPr/>
                    <a:lstStyle/>
                    <a:p>
                      <a:r>
                        <a:rPr lang="pt-PT" u="sng" dirty="0" err="1" smtClean="0"/>
                        <a:t>numero_aluno</a:t>
                      </a:r>
                      <a:endParaRPr lang="it-IT" u="sng" dirty="0"/>
                    </a:p>
                  </a:txBody>
                  <a:tcPr/>
                </a:tc>
                <a:tc>
                  <a:txBody>
                    <a:bodyPr/>
                    <a:lstStyle/>
                    <a:p>
                      <a:r>
                        <a:rPr lang="pt-PT" u="sng" dirty="0" err="1" smtClean="0"/>
                        <a:t>codigo_disciplina</a:t>
                      </a:r>
                      <a:endParaRPr lang="it-IT" u="sng" dirty="0"/>
                    </a:p>
                  </a:txBody>
                  <a:tcPr/>
                </a:tc>
                <a:tc>
                  <a:txBody>
                    <a:bodyPr/>
                    <a:lstStyle/>
                    <a:p>
                      <a:r>
                        <a:rPr lang="pt-PT" dirty="0" err="1" smtClean="0"/>
                        <a:t>nif_docente</a:t>
                      </a:r>
                      <a:endParaRPr lang="it-IT" dirty="0"/>
                    </a:p>
                  </a:txBody>
                  <a:tcPr/>
                </a:tc>
              </a:tr>
              <a:tr h="370840">
                <a:tc>
                  <a:txBody>
                    <a:bodyPr/>
                    <a:lstStyle/>
                    <a:p>
                      <a:r>
                        <a:rPr lang="pt-PT" dirty="0" smtClean="0"/>
                        <a:t>123</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20740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Forma </a:t>
            </a:r>
            <a:r>
              <a:rPr lang="it-IT" dirty="0" err="1"/>
              <a:t>Normal</a:t>
            </a:r>
            <a:r>
              <a:rPr lang="it-IT" dirty="0"/>
              <a:t> </a:t>
            </a:r>
            <a:r>
              <a:rPr lang="it-IT" dirty="0" err="1"/>
              <a:t>Boyce-Codd</a:t>
            </a:r>
            <a:endParaRPr lang="it-IT" dirty="0"/>
          </a:p>
        </p:txBody>
      </p:sp>
      <p:sp>
        <p:nvSpPr>
          <p:cNvPr id="3" name="Segnaposto contenuto 2"/>
          <p:cNvSpPr>
            <a:spLocks noGrp="1"/>
          </p:cNvSpPr>
          <p:nvPr>
            <p:ph idx="1"/>
          </p:nvPr>
        </p:nvSpPr>
        <p:spPr>
          <a:xfrm>
            <a:off x="1120000" y="1570617"/>
            <a:ext cx="10233800" cy="2043952"/>
          </a:xfrm>
        </p:spPr>
        <p:txBody>
          <a:bodyPr>
            <a:normAutofit/>
          </a:bodyPr>
          <a:lstStyle/>
          <a:p>
            <a:pPr marL="0" indent="0">
              <a:buNone/>
            </a:pPr>
            <a:r>
              <a:rPr lang="pt-BR" dirty="0"/>
              <a:t>A passagem da relação anterior para a FNBC exigiria a sua decomposição em duas relações.</a:t>
            </a:r>
          </a:p>
          <a:p>
            <a:pPr lvl="1" fontAlgn="base"/>
            <a:r>
              <a:rPr lang="pt-BR" dirty="0"/>
              <a:t> Uma delas regista os docentes de cada aluno.</a:t>
            </a:r>
          </a:p>
          <a:p>
            <a:pPr lvl="1" fontAlgn="base"/>
            <a:r>
              <a:rPr lang="pt-BR" dirty="0"/>
              <a:t>A outra regista a disciplina leccionada por cada </a:t>
            </a:r>
            <a:r>
              <a:rPr lang="pt-BR" dirty="0" smtClean="0"/>
              <a:t>docente</a:t>
            </a:r>
            <a:endParaRPr lang="pt-BR" dirty="0"/>
          </a:p>
        </p:txBody>
      </p:sp>
      <p:graphicFrame>
        <p:nvGraphicFramePr>
          <p:cNvPr id="5" name="Tabella 4"/>
          <p:cNvGraphicFramePr>
            <a:graphicFrameLocks noGrp="1"/>
          </p:cNvGraphicFramePr>
          <p:nvPr>
            <p:extLst>
              <p:ext uri="{D42A27DB-BD31-4B8C-83A1-F6EECF244321}">
                <p14:modId xmlns:p14="http://schemas.microsoft.com/office/powerpoint/2010/main" val="4196942541"/>
              </p:ext>
            </p:extLst>
          </p:nvPr>
        </p:nvGraphicFramePr>
        <p:xfrm>
          <a:off x="2237445" y="4282181"/>
          <a:ext cx="3776078" cy="1854200"/>
        </p:xfrm>
        <a:graphic>
          <a:graphicData uri="http://schemas.openxmlformats.org/drawingml/2006/table">
            <a:tbl>
              <a:tblPr firstRow="1" bandRow="1">
                <a:tableStyleId>{5C22544A-7EE6-4342-B048-85BDC9FD1C3A}</a:tableStyleId>
              </a:tblPr>
              <a:tblGrid>
                <a:gridCol w="1818187"/>
                <a:gridCol w="1957891"/>
              </a:tblGrid>
              <a:tr h="370840">
                <a:tc>
                  <a:txBody>
                    <a:bodyPr/>
                    <a:lstStyle/>
                    <a:p>
                      <a:r>
                        <a:rPr lang="pt-PT" u="sng" dirty="0" err="1" smtClean="0"/>
                        <a:t>numero_aluno</a:t>
                      </a:r>
                      <a:endParaRPr lang="it-IT" u="sng" dirty="0"/>
                    </a:p>
                  </a:txBody>
                  <a:tcPr/>
                </a:tc>
                <a:tc>
                  <a:txBody>
                    <a:bodyPr/>
                    <a:lstStyle/>
                    <a:p>
                      <a:r>
                        <a:rPr lang="pt-PT" u="sng" dirty="0" err="1" smtClean="0"/>
                        <a:t>nif_docente</a:t>
                      </a:r>
                      <a:endParaRPr lang="it-IT" u="sng" dirty="0"/>
                    </a:p>
                  </a:txBody>
                  <a:tcPr/>
                </a:tc>
              </a:tr>
              <a:tr h="370840">
                <a:tc>
                  <a:txBody>
                    <a:bodyPr/>
                    <a:lstStyle/>
                    <a:p>
                      <a:r>
                        <a:rPr lang="pt-PT" dirty="0" smtClean="0"/>
                        <a:t>123</a:t>
                      </a:r>
                      <a:endParaRPr lang="it-IT" dirty="0"/>
                    </a:p>
                  </a:txBody>
                  <a:tcPr/>
                </a:tc>
                <a:tc>
                  <a:txBody>
                    <a:bodyPr/>
                    <a:lstStyle/>
                    <a:p>
                      <a:r>
                        <a:rPr lang="pt-PT" dirty="0" smtClean="0"/>
                        <a:t>780</a:t>
                      </a:r>
                      <a:endParaRPr lang="it-IT" dirty="0"/>
                    </a:p>
                  </a:txBody>
                  <a:tcPr/>
                </a:tc>
              </a:tr>
              <a:tr h="370840">
                <a:tc>
                  <a:txBody>
                    <a:bodyPr/>
                    <a:lstStyle/>
                    <a:p>
                      <a:r>
                        <a:rPr lang="pt-PT" dirty="0" smtClean="0"/>
                        <a:t>671</a:t>
                      </a:r>
                      <a:endParaRPr lang="it-IT" dirty="0"/>
                    </a:p>
                  </a:txBody>
                  <a:tcPr/>
                </a:tc>
                <a:tc>
                  <a:txBody>
                    <a:bodyPr/>
                    <a:lstStyle/>
                    <a:p>
                      <a:r>
                        <a:rPr lang="pt-PT" dirty="0" smtClean="0"/>
                        <a:t>780</a:t>
                      </a:r>
                      <a:endParaRPr lang="it-IT" dirty="0"/>
                    </a:p>
                  </a:txBody>
                  <a:tcPr/>
                </a:tc>
              </a:tr>
              <a:tr h="370840">
                <a:tc>
                  <a:txBody>
                    <a:bodyPr/>
                    <a:lstStyle/>
                    <a:p>
                      <a:r>
                        <a:rPr lang="pt-PT" dirty="0" smtClean="0"/>
                        <a:t>123</a:t>
                      </a:r>
                      <a:endParaRPr lang="it-IT" dirty="0"/>
                    </a:p>
                  </a:txBody>
                  <a:tcPr/>
                </a:tc>
                <a:tc>
                  <a:txBody>
                    <a:bodyPr/>
                    <a:lstStyle/>
                    <a:p>
                      <a:r>
                        <a:rPr lang="pt-PT" dirty="0" smtClean="0"/>
                        <a:t>766</a:t>
                      </a:r>
                      <a:endParaRPr lang="it-IT" dirty="0"/>
                    </a:p>
                  </a:txBody>
                  <a:tcPr/>
                </a:tc>
              </a:tr>
              <a:tr h="370840">
                <a:tc>
                  <a:txBody>
                    <a:bodyPr/>
                    <a:lstStyle/>
                    <a:p>
                      <a:r>
                        <a:rPr lang="pt-PT" dirty="0" smtClean="0"/>
                        <a:t>768</a:t>
                      </a:r>
                      <a:endParaRPr lang="it-IT" dirty="0"/>
                    </a:p>
                  </a:txBody>
                  <a:tcPr/>
                </a:tc>
                <a:tc>
                  <a:txBody>
                    <a:bodyPr/>
                    <a:lstStyle/>
                    <a:p>
                      <a:r>
                        <a:rPr lang="pt-PT" dirty="0" smtClean="0"/>
                        <a:t>789</a:t>
                      </a:r>
                      <a:endParaRPr lang="it-IT" dirty="0"/>
                    </a:p>
                  </a:txBody>
                  <a:tcPr/>
                </a:tc>
              </a:tr>
            </a:tbl>
          </a:graphicData>
        </a:graphic>
      </p:graphicFrame>
      <p:graphicFrame>
        <p:nvGraphicFramePr>
          <p:cNvPr id="4" name="Tabella 3"/>
          <p:cNvGraphicFramePr>
            <a:graphicFrameLocks noGrp="1"/>
          </p:cNvGraphicFramePr>
          <p:nvPr>
            <p:extLst>
              <p:ext uri="{D42A27DB-BD31-4B8C-83A1-F6EECF244321}">
                <p14:modId xmlns:p14="http://schemas.microsoft.com/office/powerpoint/2010/main" val="3605150198"/>
              </p:ext>
            </p:extLst>
          </p:nvPr>
        </p:nvGraphicFramePr>
        <p:xfrm>
          <a:off x="6702014" y="4299883"/>
          <a:ext cx="3883512" cy="1854200"/>
        </p:xfrm>
        <a:graphic>
          <a:graphicData uri="http://schemas.openxmlformats.org/drawingml/2006/table">
            <a:tbl>
              <a:tblPr firstRow="1" bandRow="1">
                <a:tableStyleId>{5C22544A-7EE6-4342-B048-85BDC9FD1C3A}</a:tableStyleId>
              </a:tblPr>
              <a:tblGrid>
                <a:gridCol w="1941756"/>
                <a:gridCol w="1941756"/>
              </a:tblGrid>
              <a:tr h="370840">
                <a:tc>
                  <a:txBody>
                    <a:bodyPr/>
                    <a:lstStyle/>
                    <a:p>
                      <a:r>
                        <a:rPr lang="pt-PT" u="none" dirty="0" err="1" smtClean="0"/>
                        <a:t>codigo_disciplina</a:t>
                      </a:r>
                      <a:endParaRPr lang="it-IT" u="none" dirty="0"/>
                    </a:p>
                  </a:txBody>
                  <a:tcPr/>
                </a:tc>
                <a:tc>
                  <a:txBody>
                    <a:bodyPr/>
                    <a:lstStyle/>
                    <a:p>
                      <a:r>
                        <a:rPr lang="pt-PT" u="sng" dirty="0" err="1" smtClean="0"/>
                        <a:t>nif_docente</a:t>
                      </a:r>
                      <a:endParaRPr lang="it-IT" u="sng" dirty="0"/>
                    </a:p>
                  </a:txBody>
                  <a:tcPr/>
                </a:tc>
              </a:tr>
              <a:tr h="370840">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1560</a:t>
                      </a:r>
                      <a:endParaRPr lang="it-IT" dirty="0"/>
                    </a:p>
                  </a:txBody>
                  <a:tcPr/>
                </a:tc>
                <a:tc>
                  <a:txBody>
                    <a:bodyPr/>
                    <a:lstStyle/>
                    <a:p>
                      <a:r>
                        <a:rPr lang="pt-PT" dirty="0" smtClean="0"/>
                        <a:t>780</a:t>
                      </a:r>
                      <a:endParaRPr lang="it-IT" dirty="0"/>
                    </a:p>
                  </a:txBody>
                  <a:tcPr/>
                </a:tc>
              </a:tr>
              <a:tr h="370840">
                <a:tc>
                  <a:txBody>
                    <a:bodyPr/>
                    <a:lstStyle/>
                    <a:p>
                      <a:r>
                        <a:rPr lang="pt-PT" dirty="0" smtClean="0"/>
                        <a:t>1467</a:t>
                      </a:r>
                      <a:endParaRPr lang="it-IT" dirty="0"/>
                    </a:p>
                  </a:txBody>
                  <a:tcPr/>
                </a:tc>
                <a:tc>
                  <a:txBody>
                    <a:bodyPr/>
                    <a:lstStyle/>
                    <a:p>
                      <a:r>
                        <a:rPr lang="pt-PT" dirty="0" smtClean="0"/>
                        <a:t>766</a:t>
                      </a:r>
                      <a:endParaRPr lang="it-IT" dirty="0"/>
                    </a:p>
                  </a:txBody>
                  <a:tcPr/>
                </a:tc>
              </a:tr>
              <a:tr h="370840">
                <a:tc>
                  <a:txBody>
                    <a:bodyPr/>
                    <a:lstStyle/>
                    <a:p>
                      <a:r>
                        <a:rPr lang="pt-PT" dirty="0" smtClean="0"/>
                        <a:t>1560</a:t>
                      </a:r>
                      <a:endParaRPr lang="it-IT" dirty="0"/>
                    </a:p>
                  </a:txBody>
                  <a:tcPr/>
                </a:tc>
                <a:tc>
                  <a:txBody>
                    <a:bodyPr/>
                    <a:lstStyle/>
                    <a:p>
                      <a:r>
                        <a:rPr lang="pt-PT" dirty="0" smtClean="0"/>
                        <a:t>789</a:t>
                      </a:r>
                      <a:endParaRPr lang="it-IT" dirty="0"/>
                    </a:p>
                  </a:txBody>
                  <a:tcPr/>
                </a:tc>
              </a:tr>
            </a:tbl>
          </a:graphicData>
        </a:graphic>
      </p:graphicFrame>
    </p:spTree>
    <p:extLst>
      <p:ext uri="{BB962C8B-B14F-4D97-AF65-F5344CB8AC3E}">
        <p14:creationId xmlns:p14="http://schemas.microsoft.com/office/powerpoint/2010/main" val="193174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839097" y="2807350"/>
            <a:ext cx="10288792" cy="1641490"/>
          </a:xfrm>
        </p:spPr>
        <p:txBody>
          <a:bodyPr>
            <a:normAutofit/>
          </a:bodyPr>
          <a:lstStyle/>
          <a:p>
            <a:r>
              <a:rPr lang="pt-BR" sz="3600" b="1" spc="0" dirty="0">
                <a:effectLst/>
              </a:rPr>
              <a:t>4FN (4ª Forma Normal) e 5FN (5ª Forma Normal)</a:t>
            </a:r>
            <a:r>
              <a:rPr lang="pt-BR" sz="3600" spc="0" dirty="0">
                <a:effectLst/>
              </a:rPr>
              <a:t/>
            </a:r>
            <a:br>
              <a:rPr lang="pt-BR" sz="3600" spc="0" dirty="0">
                <a:effectLst/>
              </a:rPr>
            </a:br>
            <a:r>
              <a:rPr lang="pt-BR" sz="3600" spc="0" dirty="0"/>
              <a:t/>
            </a:r>
            <a:br>
              <a:rPr lang="pt-BR" sz="3600" spc="0" dirty="0"/>
            </a:br>
            <a:endParaRPr lang="it-IT" sz="3600" spc="0" dirty="0"/>
          </a:p>
        </p:txBody>
      </p:sp>
      <p:sp>
        <p:nvSpPr>
          <p:cNvPr id="6" name="CasellaDiTesto 5"/>
          <p:cNvSpPr txBox="1"/>
          <p:nvPr/>
        </p:nvSpPr>
        <p:spPr>
          <a:xfrm>
            <a:off x="451821" y="4448840"/>
            <a:ext cx="11413864" cy="1384995"/>
          </a:xfrm>
          <a:prstGeom prst="rect">
            <a:avLst/>
          </a:prstGeom>
          <a:noFill/>
        </p:spPr>
        <p:txBody>
          <a:bodyPr wrap="square" rtlCol="0">
            <a:spAutoFit/>
          </a:bodyPr>
          <a:lstStyle/>
          <a:p>
            <a:r>
              <a:rPr lang="pt-BR" sz="2400" dirty="0"/>
              <a:t>Normalmente uma relação na FNBC também já se encontra na 4FN e 5FN, surgindo estas</a:t>
            </a:r>
          </a:p>
          <a:p>
            <a:r>
              <a:rPr lang="pt-BR" sz="2400" dirty="0"/>
              <a:t>para resolver casos muito raros.</a:t>
            </a:r>
          </a:p>
          <a:p>
            <a:r>
              <a:rPr lang="pt-BR" dirty="0"/>
              <a:t/>
            </a:r>
            <a:br>
              <a:rPr lang="pt-BR" dirty="0"/>
            </a:br>
            <a:endParaRPr lang="it-IT" dirty="0"/>
          </a:p>
        </p:txBody>
      </p:sp>
    </p:spTree>
    <p:extLst>
      <p:ext uri="{BB962C8B-B14F-4D97-AF65-F5344CB8AC3E}">
        <p14:creationId xmlns:p14="http://schemas.microsoft.com/office/powerpoint/2010/main" val="14366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4FN (4ª Forma </a:t>
            </a:r>
            <a:r>
              <a:rPr lang="it-IT" b="1" dirty="0" err="1"/>
              <a:t>Normal</a:t>
            </a:r>
            <a:r>
              <a:rPr lang="it-IT" b="1" dirty="0"/>
              <a:t>)</a:t>
            </a:r>
            <a:endParaRPr lang="it-IT" dirty="0"/>
          </a:p>
        </p:txBody>
      </p:sp>
      <p:sp>
        <p:nvSpPr>
          <p:cNvPr id="3" name="Segnaposto contenuto 2"/>
          <p:cNvSpPr>
            <a:spLocks noGrp="1"/>
          </p:cNvSpPr>
          <p:nvPr>
            <p:ph idx="1"/>
          </p:nvPr>
        </p:nvSpPr>
        <p:spPr/>
        <p:txBody>
          <a:bodyPr>
            <a:normAutofit/>
          </a:bodyPr>
          <a:lstStyle/>
          <a:p>
            <a:r>
              <a:rPr lang="pt-PT" dirty="0"/>
              <a:t>Ocorrer quando se tem tabelas que mantêm relacionamentos ternários ou superiores e </a:t>
            </a:r>
            <a:r>
              <a:rPr lang="pt-PT" dirty="0" err="1"/>
              <a:t>detectam-se</a:t>
            </a:r>
            <a:r>
              <a:rPr lang="pt-PT" dirty="0"/>
              <a:t> dependências funcionais </a:t>
            </a:r>
            <a:r>
              <a:rPr lang="pt-PT" dirty="0" err="1"/>
              <a:t>multivaloradas</a:t>
            </a:r>
            <a:r>
              <a:rPr lang="pt-PT" dirty="0"/>
              <a:t>, ou seja, dependências onde um ou mais atributos determinam vários valores de um outro atributo.</a:t>
            </a:r>
            <a:endParaRPr lang="it-IT" dirty="0"/>
          </a:p>
          <a:p>
            <a:r>
              <a:rPr lang="pt-PT" dirty="0"/>
              <a:t>São consideradas, para efeito de análise da 4FN, apenas tabelas com Chave Primária formada por um tripla(ou quadrupla, quíntupla, </a:t>
            </a:r>
            <a:r>
              <a:rPr lang="pt-PT" dirty="0" err="1"/>
              <a:t>etc</a:t>
            </a:r>
            <a:r>
              <a:rPr lang="pt-PT" dirty="0"/>
              <a:t>) que não tenham atributos não-chave.</a:t>
            </a:r>
            <a:endParaRPr lang="it-IT" dirty="0"/>
          </a:p>
          <a:p>
            <a:r>
              <a:rPr lang="pt-PT" dirty="0"/>
              <a:t>Normalmente, </a:t>
            </a:r>
            <a:r>
              <a:rPr lang="pt-PT" dirty="0" err="1"/>
              <a:t>detecta-se</a:t>
            </a:r>
            <a:r>
              <a:rPr lang="pt-PT" dirty="0"/>
              <a:t> a necessidade da aplicação da 4FN quando se tem mais de um atributo </a:t>
            </a:r>
            <a:r>
              <a:rPr lang="pt-PT" dirty="0" err="1"/>
              <a:t>multivalorado</a:t>
            </a:r>
            <a:r>
              <a:rPr lang="pt-PT" dirty="0"/>
              <a:t> numa tabela não normalizada.</a:t>
            </a:r>
            <a:endParaRPr lang="it-IT" dirty="0"/>
          </a:p>
        </p:txBody>
      </p:sp>
    </p:spTree>
    <p:extLst>
      <p:ext uri="{BB962C8B-B14F-4D97-AF65-F5344CB8AC3E}">
        <p14:creationId xmlns:p14="http://schemas.microsoft.com/office/powerpoint/2010/main" val="1988649146"/>
      </p:ext>
    </p:extLst>
  </p:cSld>
  <p:clrMapOvr>
    <a:masterClrMapping/>
  </p:clrMapOvr>
</p:sld>
</file>

<file path=ppt/theme/theme1.xml><?xml version="1.0" encoding="utf-8"?>
<a:theme xmlns:a="http://schemas.openxmlformats.org/drawingml/2006/main" name="Profondità">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TM04033923[[fn=Profondità]]</Template>
  <TotalTime>208</TotalTime>
  <Words>1520</Words>
  <Application>Microsoft Office PowerPoint</Application>
  <PresentationFormat>Widescreen</PresentationFormat>
  <Paragraphs>266</Paragraphs>
  <Slides>28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Corbel</vt:lpstr>
      <vt:lpstr>Times New Roman</vt:lpstr>
      <vt:lpstr>Profondità</vt:lpstr>
      <vt:lpstr>Normalização FNBC, 4FN, 5FN</vt:lpstr>
      <vt:lpstr>Presentazione standard di PowerPoint</vt:lpstr>
      <vt:lpstr>Forma Normal Boyce-Codd</vt:lpstr>
      <vt:lpstr>Forma Normal Boyce-Codd</vt:lpstr>
      <vt:lpstr>Forma Normal Boyce-Codd</vt:lpstr>
      <vt:lpstr>Forma Normal Boyce-Codd</vt:lpstr>
      <vt:lpstr>Forma Normal Boyce-Codd</vt:lpstr>
      <vt:lpstr>4FN (4ª Forma Normal) e 5FN (5ª Forma Normal)  </vt:lpstr>
      <vt:lpstr>4FN (4ª Forma Normal)</vt:lpstr>
      <vt:lpstr>4FN (4ª Forma Normal)</vt:lpstr>
      <vt:lpstr>4FN (4ª Forma Normal)</vt:lpstr>
      <vt:lpstr>4FN (4ª Forma Normal)</vt:lpstr>
      <vt:lpstr>4FN (4ª Forma Normal)</vt:lpstr>
      <vt:lpstr>4FN (4ª Forma Normal)</vt:lpstr>
      <vt:lpstr>5FN (5ª Forma Normal)</vt:lpstr>
      <vt:lpstr>5FN (5ª Forma Normal)</vt:lpstr>
      <vt:lpstr>5FN (5ª Forma Normal)</vt:lpstr>
      <vt:lpstr>5FN (5ª Forma Normal)</vt:lpstr>
      <vt:lpstr>5FN (5ª Forma Normal)</vt:lpstr>
      <vt:lpstr>5FN (5ª Forma Normal)</vt:lpstr>
      <vt:lpstr>5FN (5ª Forma Normal)</vt:lpstr>
      <vt:lpstr>5FN (5ª Forma Normal)</vt:lpstr>
      <vt:lpstr>Considerações sobre 4FN e 5FN </vt:lpstr>
      <vt:lpstr>Estado de normalização típico de bases de dados.</vt:lpstr>
      <vt:lpstr>Alguns conselhos práticos </vt:lpstr>
      <vt:lpstr>Atributos irrelevantes devem(podem) ser desconsiderados:</vt:lpstr>
      <vt:lpstr>Atributos derivados também não devem constar na estrutura das tabelas:</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Normalização FNBC, 4FN, 5FN</dc:title>
  <dc:creator>Informatica</dc:creator>
  <cp:lastModifiedBy>Informatica</cp:lastModifiedBy>
  <cp:revision>25</cp:revision>
  <dcterms:created xsi:type="dcterms:W3CDTF">2020-05-12T08:36:01Z</dcterms:created>
  <dcterms:modified xsi:type="dcterms:W3CDTF">2020-05-12T14:06:40Z</dcterms:modified>
</cp:coreProperties>
</file>