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8"/>
  </p:notesMasterIdLst>
  <p:sldIdLst>
    <p:sldId id="268" r:id="rId5"/>
    <p:sldId id="285" r:id="rId6"/>
    <p:sldId id="269" r:id="rId7"/>
    <p:sldId id="286" r:id="rId8"/>
    <p:sldId id="287" r:id="rId9"/>
    <p:sldId id="288" r:id="rId10"/>
    <p:sldId id="289" r:id="rId11"/>
    <p:sldId id="270" r:id="rId12"/>
    <p:sldId id="271" r:id="rId13"/>
    <p:sldId id="277" r:id="rId14"/>
    <p:sldId id="272" r:id="rId15"/>
    <p:sldId id="273" r:id="rId16"/>
    <p:sldId id="274" r:id="rId17"/>
    <p:sldId id="275" r:id="rId18"/>
    <p:sldId id="290" r:id="rId19"/>
    <p:sldId id="291" r:id="rId20"/>
    <p:sldId id="292" r:id="rId21"/>
    <p:sldId id="293" r:id="rId22"/>
    <p:sldId id="294" r:id="rId23"/>
    <p:sldId id="295" r:id="rId24"/>
    <p:sldId id="300" r:id="rId25"/>
    <p:sldId id="296" r:id="rId26"/>
    <p:sldId id="297" r:id="rId27"/>
    <p:sldId id="298" r:id="rId28"/>
    <p:sldId id="299" r:id="rId29"/>
    <p:sldId id="276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3A8AE5E-6813-4560-9712-851383E6D4D5}">
          <p14:sldIdLst>
            <p14:sldId id="268"/>
            <p14:sldId id="269"/>
            <p14:sldId id="270"/>
            <p14:sldId id="271"/>
            <p14:sldId id="277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Untitled Section" id="{EA736145-934B-4AC6-B2C1-501BD14266EB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F4B83-225A-4DAC-AB26-A5DA0BDB2552}" type="datetimeFigureOut">
              <a:rPr lang="it-IT" smtClean="0"/>
              <a:t>24/10/2020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5ABA-E83A-4F60-B06F-F6F96A757E34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5331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4555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2474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75188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60701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11146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99627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5687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xmlns="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xmlns="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0131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xmlns="" id="{38376498-C218-4EDB-8416-A59802EF2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xmlns="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1EC81B64-070E-43F3-BCB5-833AB965D6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rettic.com.br/wp2/twitter-usando-api-res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8"/>
            <a:ext cx="6535642" cy="2940126"/>
          </a:xfrm>
        </p:spPr>
        <p:txBody>
          <a:bodyPr>
            <a:normAutofit fontScale="90000"/>
          </a:bodyPr>
          <a:lstStyle/>
          <a:p>
            <a:r>
              <a:rPr lang="it-IT" sz="7200" b="0" i="0" u="none" strike="noStrike" baseline="0" dirty="0">
                <a:solidFill>
                  <a:srgbClr val="002060"/>
                </a:solidFill>
                <a:latin typeface="CMSS12"/>
              </a:rPr>
              <a:t>Web </a:t>
            </a:r>
            <a:r>
              <a:rPr lang="it-IT" sz="7200" b="0" i="0" u="none" strike="noStrike" baseline="0" dirty="0" err="1" smtClean="0">
                <a:solidFill>
                  <a:srgbClr val="002060"/>
                </a:solidFill>
                <a:latin typeface="CMSS12"/>
              </a:rPr>
              <a:t>Services</a:t>
            </a:r>
            <a:r>
              <a:rPr lang="it-IT" sz="7200" b="0" i="0" u="none" strike="noStrike" baseline="0" dirty="0" smtClean="0">
                <a:solidFill>
                  <a:srgbClr val="002060"/>
                </a:solidFill>
                <a:latin typeface="CMSS12"/>
              </a:rPr>
              <a:t/>
            </a:r>
            <a:br>
              <a:rPr lang="it-IT" sz="7200" b="0" i="0" u="none" strike="noStrike" baseline="0" dirty="0" smtClean="0">
                <a:solidFill>
                  <a:srgbClr val="002060"/>
                </a:solidFill>
                <a:latin typeface="CMSS12"/>
              </a:rPr>
            </a:br>
            <a:r>
              <a:rPr lang="it-IT" sz="7200" dirty="0" err="1" smtClean="0">
                <a:solidFill>
                  <a:srgbClr val="002060"/>
                </a:solidFill>
                <a:latin typeface="CMSS12"/>
              </a:rPr>
              <a:t>com</a:t>
            </a:r>
            <a:r>
              <a:rPr lang="it-IT" sz="7200" dirty="0" smtClean="0">
                <a:solidFill>
                  <a:srgbClr val="002060"/>
                </a:solidFill>
                <a:latin typeface="CMSS12"/>
              </a:rPr>
              <a:t> Jakarta EE</a:t>
            </a:r>
            <a:endParaRPr lang="en-US" sz="595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defini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ções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08AC96E-AA33-4309-B51D-072F59E6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8171" y="5212080"/>
            <a:ext cx="4258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b="1" dirty="0" smtClean="0"/>
              <a:t>JUG HUILA</a:t>
            </a:r>
            <a:endParaRPr lang="it-IT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53543" y="593467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 err="1" smtClean="0"/>
              <a:t>@Fénix</a:t>
            </a:r>
            <a:r>
              <a:rPr lang="it-IT" sz="5400" dirty="0" smtClean="0"/>
              <a:t> </a:t>
            </a:r>
            <a:r>
              <a:rPr lang="it-IT" sz="5400" dirty="0" err="1" smtClean="0"/>
              <a:t>Innovation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9127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979FCE-C206-45F5-9B66-D264B4A1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06262"/>
          </a:xfrm>
        </p:spPr>
        <p:txBody>
          <a:bodyPr/>
          <a:lstStyle/>
          <a:p>
            <a:r>
              <a:rPr lang="pt-PT" dirty="0"/>
              <a:t>REST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A394D9-CE07-4863-B02D-CAF7E662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1963"/>
            <a:ext cx="10058400" cy="277509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BR" sz="3200" b="1" i="0" u="none" strike="noStrike" baseline="0" dirty="0">
                <a:latin typeface="CMSSBX10"/>
              </a:rPr>
              <a:t>Regras REST  -  Cliente e Servidor</a:t>
            </a:r>
            <a:endParaRPr lang="pt-BR" sz="3200" b="1" i="0" u="none" strike="noStrike" baseline="0" dirty="0">
              <a:latin typeface="CMSS10"/>
            </a:endParaRPr>
          </a:p>
          <a:p>
            <a:pPr algn="l"/>
            <a:r>
              <a:rPr lang="pt-BR" sz="2500" b="0" i="0" u="none" strike="noStrike" baseline="0" dirty="0">
                <a:latin typeface="CMSS10"/>
              </a:rPr>
              <a:t>O cliente se preocupa com a apresentação para o servidor e o </a:t>
            </a:r>
            <a:r>
              <a:rPr lang="it-IT" sz="2500" b="0" i="0" u="none" strike="noStrike" baseline="0" dirty="0">
                <a:latin typeface="CMSS10"/>
              </a:rPr>
              <a:t>estado da aplicação</a:t>
            </a:r>
          </a:p>
          <a:p>
            <a:pPr algn="l"/>
            <a:r>
              <a:rPr lang="pt-BR" sz="2500" b="0" i="0" u="none" strike="noStrike" baseline="0" dirty="0">
                <a:latin typeface="CMSS10"/>
              </a:rPr>
              <a:t>O servidor se preocupa com o armazenamento dos dados e a </a:t>
            </a:r>
            <a:r>
              <a:rPr lang="it-IT" sz="2500" b="0" i="0" u="none" strike="noStrike" baseline="0" dirty="0">
                <a:latin typeface="CMSS10"/>
              </a:rPr>
              <a:t>lógica do negocio</a:t>
            </a:r>
          </a:p>
          <a:p>
            <a:pPr algn="l"/>
            <a:r>
              <a:rPr lang="it-IT" sz="3200" b="1" i="0" u="none" strike="noStrike" baseline="0" dirty="0">
                <a:latin typeface="CMSSBX10"/>
              </a:rPr>
              <a:t>Benefcios</a:t>
            </a:r>
          </a:p>
          <a:p>
            <a:pPr algn="l"/>
            <a:r>
              <a:rPr lang="it-IT" sz="2700" b="0" i="0" u="none" strike="noStrike" baseline="0" dirty="0">
                <a:latin typeface="CMSS10"/>
              </a:rPr>
              <a:t>Portabilidade da interface de usuario (Desktop, Mobile, API)</a:t>
            </a:r>
            <a:endParaRPr lang="it-IT" sz="2700" dirty="0">
              <a:latin typeface="CMSSBX10"/>
            </a:endParaRPr>
          </a:p>
          <a:p>
            <a:pPr algn="l"/>
            <a:r>
              <a:rPr lang="it-IT" sz="2700" b="0" i="0" u="none" strike="noStrike" baseline="0" dirty="0">
                <a:latin typeface="CMSS10"/>
              </a:rPr>
              <a:t>Escalabilidade (Multiplos servidores e clientes)</a:t>
            </a:r>
            <a:endParaRPr lang="it-IT" sz="27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6B425BDD-1AB6-4D12-9AC3-9B00E070F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03" y="4766570"/>
            <a:ext cx="9473609" cy="22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23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7F70C15-493A-4258-A379-265CD019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RESTful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00D6B77-D513-42BF-BA17-02B6A97EF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9856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69C30A6-5D86-4D73-B3DD-0FB888D3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RESTful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17655EA-6CB1-41C2-8DDE-A069399A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u="none" strike="noStrike" baseline="0" dirty="0">
                <a:latin typeface="CMSS10"/>
              </a:rPr>
              <a:t>Servicos da Web que utilizam o modelo REST.</a:t>
            </a:r>
          </a:p>
          <a:p>
            <a:endParaRPr lang="pt-BR" sz="2800" dirty="0">
              <a:latin typeface="CMSS10"/>
            </a:endParaRPr>
          </a:p>
          <a:p>
            <a:pPr algn="l"/>
            <a:r>
              <a:rPr lang="pt-BR" sz="2800" b="0" i="0" u="none" strike="noStrike" baseline="0" dirty="0">
                <a:latin typeface="CMSS10"/>
              </a:rPr>
              <a:t>Os servicos da Web RESTful são identicados por URIs, que oferecem um espaco de enderecamento global para recursos e </a:t>
            </a:r>
            <a:r>
              <a:rPr lang="it-IT" sz="2800" b="0" i="0" u="none" strike="noStrike" baseline="0" dirty="0">
                <a:latin typeface="CMSS10"/>
              </a:rPr>
              <a:t>servicos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xmlns="" val="15990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B26848D-1E65-453E-A31D-559BDCB9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Verbos HTTP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E739FF4-5B0D-4938-9EB2-87B5251C5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0786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837DFDE-5585-4B2A-88D7-B1BA3352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Verbos</a:t>
            </a:r>
            <a:r>
              <a:rPr lang="it-IT" dirty="0" smtClean="0"/>
              <a:t> HTTP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B3A6325-5566-40FA-9A33-84B0F183C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1051"/>
            <a:ext cx="10058400" cy="44544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1800" b="0" i="0" u="none" strike="noStrike" baseline="0" dirty="0">
                <a:latin typeface="CMSSBX10"/>
              </a:rPr>
              <a:t>GET: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pt-BR" sz="1800" b="0" i="0" u="none" strike="noStrike" baseline="0" dirty="0">
                <a:latin typeface="CMSS10"/>
              </a:rPr>
              <a:t>Solicita uma representação especifica de um recurso.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pt-BR" sz="1800" b="0" i="0" u="none" strike="noStrike" baseline="0" dirty="0">
                <a:latin typeface="CMSS10"/>
              </a:rPr>
              <a:t>As solicitações só devem recuperar dados.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800" b="0" i="0" u="none" strike="noStrike" baseline="0" dirty="0">
                <a:latin typeface="CMSSBX10"/>
              </a:rPr>
              <a:t>PUT:</a:t>
            </a:r>
            <a:endParaRPr lang="pt-BR" sz="1800" dirty="0">
              <a:latin typeface="CMSS10"/>
            </a:endParaRPr>
          </a:p>
          <a:p>
            <a:pPr lvl="3">
              <a:buFont typeface="Wingdings" panose="05000000000000000000" pitchFamily="2" charset="2"/>
              <a:buChar char="v"/>
            </a:pPr>
            <a:r>
              <a:rPr lang="pt-BR" sz="1800" dirty="0">
                <a:latin typeface="CMSS10"/>
              </a:rPr>
              <a:t>Cria ou atualiza um recurso com a representação fornecida.</a:t>
            </a:r>
          </a:p>
          <a:p>
            <a:pPr marL="0">
              <a:buNone/>
            </a:pPr>
            <a:r>
              <a:rPr lang="it-IT" sz="1800" b="0" i="0" u="none" strike="noStrike" baseline="0" dirty="0">
                <a:latin typeface="CMSSBX10"/>
              </a:rPr>
              <a:t>DELETE:</a:t>
            </a:r>
            <a:endParaRPr lang="pt-BR" sz="1800" b="0" i="0" u="none" strike="noStrike" baseline="0" dirty="0">
              <a:latin typeface="CMSS10"/>
            </a:endParaRPr>
          </a:p>
          <a:p>
            <a:pPr lvl="3">
              <a:buFont typeface="Wingdings" panose="05000000000000000000" pitchFamily="2" charset="2"/>
              <a:buChar char="v"/>
            </a:pPr>
            <a:r>
              <a:rPr lang="it-IT" sz="1800" dirty="0">
                <a:latin typeface="CMSS10"/>
              </a:rPr>
              <a:t>Elimina o recurso especicado.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800" dirty="0">
                <a:latin typeface="CMSSBX10"/>
              </a:rPr>
              <a:t>POST: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pt-BR" sz="1800" dirty="0">
                <a:latin typeface="CMSS10"/>
              </a:rPr>
              <a:t>Submete dados a serem processados pelo recurso identicado.</a:t>
            </a:r>
            <a:endParaRPr lang="it-IT" sz="1800" dirty="0">
              <a:latin typeface="CMSS1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sz="1800" dirty="0">
                <a:latin typeface="CMSSBX10"/>
              </a:rPr>
              <a:t>PATH: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pt-BR" sz="1800" dirty="0">
                <a:latin typeface="CMSS10"/>
              </a:rPr>
              <a:t>Aplica modicações parciais em um recurso</a:t>
            </a:r>
          </a:p>
        </p:txBody>
      </p:sp>
    </p:spTree>
    <p:extLst>
      <p:ext uri="{BB962C8B-B14F-4D97-AF65-F5344CB8AC3E}">
        <p14:creationId xmlns:p14="http://schemas.microsoft.com/office/powerpoint/2010/main" xmlns="" val="12121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09890287-4DB6-4C87-AEAF-17E9594F4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9075" r="9854" b="-1"/>
          <a:stretch/>
        </p:blipFill>
        <p:spPr>
          <a:xfrm>
            <a:off x="20" y="10"/>
            <a:ext cx="8329266" cy="6857990"/>
          </a:xfrm>
          <a:noFill/>
        </p:spPr>
      </p:pic>
      <p:sp>
        <p:nvSpPr>
          <p:cNvPr id="288" name="Text Placeholder 2">
            <a:extLst>
              <a:ext uri="{FF2B5EF4-FFF2-40B4-BE49-F238E27FC236}">
                <a16:creationId xmlns:a16="http://schemas.microsoft.com/office/drawing/2014/main" xmlns="" id="{414A84E4-3F1E-4701-B63E-A065C6FEDD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0600" y="609600"/>
            <a:ext cx="4648200" cy="563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/>
          <a:p>
            <a:r>
              <a:rPr lang="it-IT" b="0" i="0" dirty="0">
                <a:effectLst/>
              </a:rPr>
              <a:t/>
            </a:r>
            <a:br>
              <a:rPr lang="it-IT" b="0" i="0" dirty="0">
                <a:effectLst/>
              </a:rPr>
            </a:br>
            <a:r>
              <a:rPr lang="it-IT" sz="10700" b="0" i="0" dirty="0">
                <a:effectLst/>
              </a:rPr>
              <a:t>JSON</a:t>
            </a:r>
            <a:r>
              <a:rPr lang="it-IT" b="0" i="0" dirty="0">
                <a:effectLst/>
              </a:rPr>
              <a:t/>
            </a:r>
            <a:br>
              <a:rPr lang="it-IT" b="0" i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63FB80-CD76-4855-99C5-AB2E4D617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5726732" cy="609600"/>
          </a:xfrm>
        </p:spPr>
        <p:txBody>
          <a:bodyPr anchor="ctr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pt-PT" sz="3600" dirty="0"/>
              <a:t>J</a:t>
            </a:r>
            <a:r>
              <a:rPr lang="it-IT" sz="3600" dirty="0"/>
              <a:t>avaScript Object Notation</a:t>
            </a:r>
          </a:p>
        </p:txBody>
      </p:sp>
      <p:sp>
        <p:nvSpPr>
          <p:cNvPr id="289" name="Text Placeholder 5">
            <a:extLst>
              <a:ext uri="{FF2B5EF4-FFF2-40B4-BE49-F238E27FC236}">
                <a16:creationId xmlns:a16="http://schemas.microsoft.com/office/drawing/2014/main" xmlns="" id="{324988C5-3C72-4B35-A59D-D7BA59D636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05100" y="409575"/>
            <a:ext cx="1219200" cy="400050"/>
          </a:xfrm>
        </p:spPr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90" name="Text Placeholder 6">
            <a:extLst>
              <a:ext uri="{FF2B5EF4-FFF2-40B4-BE49-F238E27FC236}">
                <a16:creationId xmlns:a16="http://schemas.microsoft.com/office/drawing/2014/main" xmlns="" id="{9498BA73-2792-49C4-987A-2B4A3B4D47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05100" y="6076950"/>
            <a:ext cx="1219200" cy="400050"/>
          </a:xfrm>
        </p:spPr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52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JSON (JavaScript object notation – </a:t>
            </a:r>
            <a:r>
              <a:rPr lang="en-US" sz="2400" dirty="0" err="1"/>
              <a:t>Notação</a:t>
            </a:r>
            <a:r>
              <a:rPr lang="en-US" sz="2400" dirty="0"/>
              <a:t> de </a:t>
            </a:r>
            <a:r>
              <a:rPr lang="en-US" sz="2400" dirty="0" err="1"/>
              <a:t>Objectos</a:t>
            </a:r>
            <a:r>
              <a:rPr lang="en-US" sz="2400" dirty="0"/>
              <a:t> </a:t>
            </a:r>
            <a:r>
              <a:rPr lang="en-US" sz="2400" dirty="0" err="1"/>
              <a:t>Javascript</a:t>
            </a:r>
            <a:endParaRPr lang="en-US" sz="24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916832"/>
            <a:ext cx="10288693" cy="4410816"/>
          </a:xfrm>
        </p:spPr>
        <p:txBody>
          <a:bodyPr>
            <a:normAutofit fontScale="55000" lnSpcReduction="20000"/>
          </a:bodyPr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pt-BR" sz="3900" b="0" i="0" u="none" strike="noStrike" baseline="0" dirty="0">
                <a:solidFill>
                  <a:srgbClr val="000000"/>
                </a:solidFill>
              </a:rPr>
              <a:t>Formato leve para troca e transmissão de dados</a:t>
            </a:r>
          </a:p>
          <a:p>
            <a:r>
              <a:rPr lang="it-IT" sz="39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Para seres-humanos</a:t>
            </a:r>
          </a:p>
          <a:p>
            <a:pPr lvl="1"/>
            <a:r>
              <a:rPr lang="it-IT" sz="39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fácil leitura e compreensão</a:t>
            </a:r>
          </a:p>
          <a:p>
            <a:r>
              <a:rPr lang="it-IT" sz="3900" b="0" i="0" u="none" strike="noStrike" baseline="0" dirty="0">
                <a:solidFill>
                  <a:srgbClr val="000000"/>
                </a:solidFill>
              </a:rPr>
              <a:t>Para máquinas</a:t>
            </a:r>
          </a:p>
          <a:p>
            <a:pPr lvl="1"/>
            <a:r>
              <a:rPr lang="pt-BR" sz="39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fácil de construir e interpretar</a:t>
            </a:r>
            <a:endParaRPr lang="it-IT" sz="39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pt-BR" sz="39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Baseado num subconjunto da sintaxe do </a:t>
            </a:r>
            <a:r>
              <a:rPr lang="pt-BR" sz="3900" b="0" i="1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Javascript</a:t>
            </a:r>
            <a:endParaRPr lang="pt-BR" sz="39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it-IT" sz="3900" b="0" i="0" u="none" strike="noStrike" baseline="0" dirty="0">
                <a:solidFill>
                  <a:srgbClr val="000000"/>
                </a:solidFill>
              </a:rPr>
              <a:t>Formato independente de linguagem</a:t>
            </a:r>
          </a:p>
          <a:p>
            <a:r>
              <a:rPr lang="it-IT" sz="3900" b="0" i="0" u="none" strike="noStrike" baseline="0" dirty="0">
                <a:solidFill>
                  <a:srgbClr val="000000"/>
                </a:solidFill>
              </a:rPr>
              <a:t>Comparado ao XML</a:t>
            </a:r>
          </a:p>
          <a:p>
            <a:pPr lvl="1"/>
            <a:r>
              <a:rPr lang="it-IT" sz="3900" b="0" i="0" u="none" strike="noStrike" baseline="0" dirty="0">
                <a:solidFill>
                  <a:srgbClr val="000000"/>
                </a:solidFill>
              </a:rPr>
              <a:t>Menor</a:t>
            </a:r>
            <a:endParaRPr lang="it-IT" sz="3900" b="0" i="0" u="none" strike="noStrike" baseline="0" dirty="0">
              <a:solidFill>
                <a:srgbClr val="000000"/>
              </a:solidFill>
              <a:latin typeface="Wingdings 2" panose="05020102010507070707" pitchFamily="18" charset="2"/>
            </a:endParaRPr>
          </a:p>
          <a:p>
            <a:pPr lvl="1"/>
            <a:r>
              <a:rPr lang="pt-BR" sz="39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Mais fácil e rápido de construir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</a:endParaRPr>
          </a:p>
          <a:p>
            <a:endParaRPr lang="it-IT" sz="1800" b="0" i="0" u="none" strike="noStrike" baseline="0" dirty="0">
              <a:solidFill>
                <a:srgbClr val="000000"/>
              </a:solidFill>
            </a:endParaRPr>
          </a:p>
          <a:p>
            <a:pPr lvl="1"/>
            <a:endParaRPr lang="pt-BR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pt-BR" sz="18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xmlns="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xmlns="" id="{D2A5B748-37FD-448D-997E-B1D3326587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xmlns="" val="10747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FEE1A-0D1E-4458-A5E9-414BCD2F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Sintaxe básica do JSON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56749-FEFB-4491-ADDC-791F66CE4C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384286"/>
            <a:ext cx="10288693" cy="3943362"/>
          </a:xfrm>
        </p:spPr>
        <p:txBody>
          <a:bodyPr>
            <a:noAutofit/>
          </a:bodyPr>
          <a:lstStyle/>
          <a:p>
            <a:r>
              <a:rPr lang="pt-BR" sz="2600" dirty="0"/>
              <a:t>A sintaxe JSON é basicamente um subconjunto da sintaxe JavaScript, onde: </a:t>
            </a:r>
          </a:p>
          <a:p>
            <a:r>
              <a:rPr lang="pt-BR" sz="2600" dirty="0"/>
              <a:t>Os </a:t>
            </a:r>
            <a:r>
              <a:rPr lang="pt-BR" sz="2600" b="1" dirty="0"/>
              <a:t>dados</a:t>
            </a:r>
            <a:r>
              <a:rPr lang="pt-BR" sz="2600" dirty="0"/>
              <a:t> são representados em pares </a:t>
            </a:r>
            <a:r>
              <a:rPr lang="pt-BR" sz="2600" b="1" dirty="0"/>
              <a:t>nome / valor.</a:t>
            </a:r>
          </a:p>
          <a:p>
            <a:r>
              <a:rPr lang="pt-BR" sz="2600" dirty="0"/>
              <a:t>Os as chavetas encapsultam </a:t>
            </a:r>
            <a:r>
              <a:rPr lang="pt-BR" sz="2600" b="1" dirty="0"/>
              <a:t>objetos</a:t>
            </a:r>
            <a:r>
              <a:rPr lang="pt-BR" sz="2600" dirty="0"/>
              <a:t> e cada nome é seguido por ':' (dois pontos), os pares nome / valor são separados por </a:t>
            </a:r>
            <a:r>
              <a:rPr lang="pt-BR" sz="2600" b="1" dirty="0"/>
              <a:t>‘,’ (vírgula).</a:t>
            </a:r>
          </a:p>
          <a:p>
            <a:r>
              <a:rPr lang="pt-BR" sz="2600" dirty="0"/>
              <a:t>Os parenteses rectos contêm </a:t>
            </a:r>
            <a:r>
              <a:rPr lang="pt-BR" sz="2600" b="1" dirty="0"/>
              <a:t>matrizes</a:t>
            </a:r>
            <a:r>
              <a:rPr lang="pt-BR" sz="2600" dirty="0"/>
              <a:t> e os valores são separados por, (vírgula).</a:t>
            </a:r>
            <a:endParaRPr lang="it-IT" sz="26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9B432966-D044-46D3-8881-113B7CCD2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935989C-2724-477F-ACBB-72A15B465E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DC0E3C-4138-4E66-AA44-3E3D95FFE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002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AF890B92-D44D-461B-A5E6-D4F348791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fundamentais</a:t>
            </a:r>
            <a:r>
              <a:rPr lang="en-US" dirty="0"/>
              <a:t> do JSON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xmlns="" id="{29455ACD-CCC6-4BEC-AA79-DC1C69D087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320136" y="2286000"/>
            <a:ext cx="4308406" cy="3581400"/>
          </a:xfrm>
        </p:spPr>
        <p:txBody>
          <a:bodyPr>
            <a:normAutofit/>
          </a:bodyPr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 err="1"/>
              <a:t>Objectos</a:t>
            </a:r>
            <a:r>
              <a:rPr lang="en-US" sz="4000" dirty="0"/>
              <a:t> (Object)</a:t>
            </a:r>
          </a:p>
          <a:p>
            <a:pPr algn="ctr"/>
            <a:r>
              <a:rPr lang="en-US" sz="4000" dirty="0"/>
              <a:t>e</a:t>
            </a:r>
          </a:p>
          <a:p>
            <a:pPr algn="ctr"/>
            <a:r>
              <a:rPr lang="en-US" sz="4000" dirty="0"/>
              <a:t>Arrays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xmlns="" id="{D15B262E-3234-4E0C-A890-B69314333F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xmlns="" id="{D9043C6D-0761-489D-8401-7F976D80BA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CD5E95B5-674E-4A3A-A7C5-83CFC4114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62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FEE1A-0D1E-4458-A5E9-414BCD2F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/>
              <a:t>Object do  </a:t>
            </a:r>
            <a:r>
              <a:rPr lang="pt-PT" dirty="0"/>
              <a:t>JSON</a:t>
            </a:r>
            <a:endParaRPr lang="it-IT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9B432966-D044-46D3-8881-113B7CCD2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DC0E3C-4138-4E66-AA44-3E3D95FFE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10" name="Content Placeholder 9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9C576B87-2865-4A4C-B61E-C17268CF78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127448" y="1848683"/>
            <a:ext cx="9684442" cy="4518000"/>
          </a:xfrm>
        </p:spPr>
      </p:pic>
    </p:spTree>
    <p:extLst>
      <p:ext uri="{BB962C8B-B14F-4D97-AF65-F5344CB8AC3E}">
        <p14:creationId xmlns:p14="http://schemas.microsoft.com/office/powerpoint/2010/main" xmlns="" val="10646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8"/>
            <a:ext cx="6535642" cy="2940126"/>
          </a:xfrm>
        </p:spPr>
        <p:txBody>
          <a:bodyPr>
            <a:normAutofit fontScale="90000"/>
          </a:bodyPr>
          <a:lstStyle/>
          <a:p>
            <a:r>
              <a:rPr lang="it-IT" sz="7200" b="0" i="0" u="none" strike="noStrike" baseline="0" dirty="0">
                <a:solidFill>
                  <a:srgbClr val="002060"/>
                </a:solidFill>
                <a:latin typeface="CMSS12"/>
              </a:rPr>
              <a:t>Web </a:t>
            </a:r>
            <a:r>
              <a:rPr lang="it-IT" sz="7200" b="0" i="0" u="none" strike="noStrike" baseline="0" dirty="0" err="1" smtClean="0">
                <a:solidFill>
                  <a:srgbClr val="002060"/>
                </a:solidFill>
                <a:latin typeface="CMSS12"/>
              </a:rPr>
              <a:t>Services</a:t>
            </a:r>
            <a:r>
              <a:rPr lang="it-IT" sz="7200" b="0" i="0" u="none" strike="noStrike" baseline="0" dirty="0" smtClean="0">
                <a:solidFill>
                  <a:srgbClr val="002060"/>
                </a:solidFill>
                <a:latin typeface="CMSS12"/>
              </a:rPr>
              <a:t/>
            </a:r>
            <a:br>
              <a:rPr lang="it-IT" sz="7200" b="0" i="0" u="none" strike="noStrike" baseline="0" dirty="0" smtClean="0">
                <a:solidFill>
                  <a:srgbClr val="002060"/>
                </a:solidFill>
                <a:latin typeface="CMSS12"/>
              </a:rPr>
            </a:br>
            <a:r>
              <a:rPr lang="it-IT" sz="7200" dirty="0" err="1" smtClean="0">
                <a:solidFill>
                  <a:srgbClr val="002060"/>
                </a:solidFill>
                <a:latin typeface="CMSS12"/>
              </a:rPr>
              <a:t>com</a:t>
            </a:r>
            <a:r>
              <a:rPr lang="it-IT" sz="7200" dirty="0" smtClean="0">
                <a:solidFill>
                  <a:srgbClr val="002060"/>
                </a:solidFill>
                <a:latin typeface="CMSS12"/>
              </a:rPr>
              <a:t> Jakarta EE</a:t>
            </a:r>
            <a:endParaRPr lang="en-US" sz="59500" dirty="0">
              <a:solidFill>
                <a:srgbClr val="00206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08AC96E-AA33-4309-B51D-072F59E6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19" y="4532812"/>
            <a:ext cx="4258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b="1" dirty="0" smtClean="0"/>
              <a:t>JUG HUILA</a:t>
            </a:r>
            <a:endParaRPr lang="it-IT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07178" y="5372967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err="1" smtClean="0">
                <a:solidFill>
                  <a:srgbClr val="00B0F0"/>
                </a:solidFill>
              </a:rPr>
              <a:t>@Fénix</a:t>
            </a:r>
            <a:r>
              <a:rPr lang="it-IT" sz="5400" b="1" dirty="0" smtClean="0">
                <a:solidFill>
                  <a:srgbClr val="00B0F0"/>
                </a:solidFill>
              </a:rPr>
              <a:t> </a:t>
            </a:r>
            <a:r>
              <a:rPr lang="it-IT" sz="5400" b="1" dirty="0" err="1" smtClean="0">
                <a:solidFill>
                  <a:srgbClr val="00B0F0"/>
                </a:solidFill>
              </a:rPr>
              <a:t>Innovation</a:t>
            </a:r>
            <a:endParaRPr lang="it-IT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27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FEE1A-0D1E-4458-A5E9-414BCD2F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/>
              <a:t>Object do  </a:t>
            </a:r>
            <a:r>
              <a:rPr lang="pt-PT" dirty="0"/>
              <a:t>JSON - SINTAXE</a:t>
            </a:r>
            <a:endParaRPr lang="it-IT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9B432966-D044-46D3-8881-113B7CCD2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DC0E3C-4138-4E66-AA44-3E3D95FFE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2459138-8C9B-462D-B8D7-13C935F403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929929"/>
            <a:ext cx="10288693" cy="1122040"/>
          </a:xfrm>
        </p:spPr>
        <p:txBody>
          <a:bodyPr>
            <a:normAutofit/>
          </a:bodyPr>
          <a:lstStyle/>
          <a:p>
            <a:r>
              <a:rPr lang="it-IT" dirty="0"/>
              <a:t>{ string : value, .......}</a:t>
            </a:r>
          </a:p>
          <a:p>
            <a:r>
              <a:rPr lang="it-IT" dirty="0"/>
              <a:t>Exemplo:</a:t>
            </a:r>
          </a:p>
          <a:p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D179301-2BC3-40FA-86B7-B90BCD6424B3}"/>
              </a:ext>
            </a:extLst>
          </p:cNvPr>
          <p:cNvSpPr txBox="1"/>
          <p:nvPr/>
        </p:nvSpPr>
        <p:spPr>
          <a:xfrm>
            <a:off x="650433" y="3283412"/>
            <a:ext cx="3378980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"id": "011A",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dirty="0" err="1"/>
              <a:t>titulo</a:t>
            </a:r>
            <a:r>
              <a:rPr lang="en-US" dirty="0"/>
              <a:t>": “NETWORKING",</a:t>
            </a:r>
          </a:p>
          <a:p>
            <a:pPr marL="0" indent="0">
              <a:buNone/>
            </a:pPr>
            <a:r>
              <a:rPr lang="en-US" dirty="0"/>
              <a:t>    “</a:t>
            </a:r>
            <a:r>
              <a:rPr lang="en-US" dirty="0" err="1"/>
              <a:t>autor</a:t>
            </a:r>
            <a:r>
              <a:rPr lang="en-US" dirty="0"/>
              <a:t>”: “Sandra </a:t>
            </a:r>
            <a:r>
              <a:rPr lang="en-US" dirty="0" err="1"/>
              <a:t>Mateus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   "</a:t>
            </a:r>
            <a:r>
              <a:rPr lang="en-US" dirty="0" err="1"/>
              <a:t>preço</a:t>
            </a:r>
            <a:r>
              <a:rPr lang="en-US" dirty="0"/>
              <a:t>": 2500,00 </a:t>
            </a:r>
            <a:r>
              <a:rPr lang="en-US" dirty="0" err="1"/>
              <a:t>Kz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it-IT" dirty="0"/>
          </a:p>
          <a:p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5E2CBAF-F840-428D-B50D-4DCB432BBE3D}"/>
              </a:ext>
            </a:extLst>
          </p:cNvPr>
          <p:cNvSpPr txBox="1"/>
          <p:nvPr/>
        </p:nvSpPr>
        <p:spPr>
          <a:xfrm>
            <a:off x="4727848" y="2152028"/>
            <a:ext cx="6625952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"id": "011B",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dirty="0" err="1"/>
              <a:t>titulo</a:t>
            </a:r>
            <a:r>
              <a:rPr lang="en-US" dirty="0"/>
              <a:t>": “GUIA PRÁTICO PARA APRENDER A FALAR EM PÚBLICO",</a:t>
            </a:r>
          </a:p>
          <a:p>
            <a:pPr marL="0" indent="0">
              <a:buNone/>
            </a:pPr>
            <a:r>
              <a:rPr lang="en-US" dirty="0"/>
              <a:t>    “</a:t>
            </a:r>
            <a:r>
              <a:rPr lang="en-US" dirty="0" err="1"/>
              <a:t>autor</a:t>
            </a:r>
            <a:r>
              <a:rPr lang="en-US" dirty="0"/>
              <a:t>”: “Sandra </a:t>
            </a:r>
            <a:r>
              <a:rPr lang="en-US" dirty="0" err="1"/>
              <a:t>Mateus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   "</a:t>
            </a:r>
            <a:r>
              <a:rPr lang="en-US" dirty="0" err="1"/>
              <a:t>preço</a:t>
            </a:r>
            <a:r>
              <a:rPr lang="en-US" dirty="0"/>
              <a:t>": 4000,00 </a:t>
            </a:r>
            <a:r>
              <a:rPr lang="en-US" dirty="0" err="1"/>
              <a:t>Kz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it-IT" dirty="0"/>
          </a:p>
          <a:p>
            <a:endParaRPr lang="it-I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CF2DF53-A042-4B1D-A860-22CBD49A9621}"/>
              </a:ext>
            </a:extLst>
          </p:cNvPr>
          <p:cNvSpPr txBox="1"/>
          <p:nvPr/>
        </p:nvSpPr>
        <p:spPr>
          <a:xfrm>
            <a:off x="4727848" y="4409025"/>
            <a:ext cx="6625952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"id": "011B",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dirty="0" err="1"/>
              <a:t>titulo</a:t>
            </a:r>
            <a:r>
              <a:rPr lang="en-US" dirty="0"/>
              <a:t>": “</a:t>
            </a:r>
            <a:r>
              <a:rPr lang="en-US" dirty="0" err="1"/>
              <a:t>Tucokwe</a:t>
            </a:r>
            <a:r>
              <a:rPr lang="en-US" dirty="0"/>
              <a:t> – </a:t>
            </a:r>
            <a:r>
              <a:rPr lang="en-US" dirty="0" err="1"/>
              <a:t>Origem</a:t>
            </a:r>
            <a:r>
              <a:rPr lang="en-US" dirty="0"/>
              <a:t> e </a:t>
            </a:r>
            <a:r>
              <a:rPr lang="en-US" dirty="0" err="1"/>
              <a:t>significado</a:t>
            </a:r>
            <a:r>
              <a:rPr lang="en-US" dirty="0"/>
              <a:t> dos </a:t>
            </a:r>
            <a:r>
              <a:rPr lang="en-US" dirty="0" err="1"/>
              <a:t>nomes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Cokwe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“</a:t>
            </a:r>
            <a:r>
              <a:rPr lang="en-US" dirty="0" err="1"/>
              <a:t>autor</a:t>
            </a:r>
            <a:r>
              <a:rPr lang="en-US" dirty="0"/>
              <a:t>”: “Josefa </a:t>
            </a:r>
            <a:r>
              <a:rPr lang="en-US" dirty="0" err="1"/>
              <a:t>Mige</a:t>
            </a:r>
            <a:r>
              <a:rPr lang="en-US"/>
              <a:t>”,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"</a:t>
            </a:r>
            <a:r>
              <a:rPr lang="en-US" dirty="0" err="1"/>
              <a:t>preço</a:t>
            </a:r>
            <a:r>
              <a:rPr lang="en-US" dirty="0"/>
              <a:t>": 5000,00 </a:t>
            </a:r>
            <a:r>
              <a:rPr lang="en-US" dirty="0" err="1"/>
              <a:t>Kz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9674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mysql_document_store_architecture.png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46220" b="46220"/>
          <a:stretch>
            <a:fillRect/>
          </a:stretch>
        </p:blipFill>
        <p:spPr>
          <a:xfrm>
            <a:off x="1672045" y="2299063"/>
            <a:ext cx="8329286" cy="457200"/>
          </a:xfrm>
        </p:spPr>
      </p:pic>
      <p:pic>
        <p:nvPicPr>
          <p:cNvPr id="9" name="Picture 8" descr="mysql_document_store_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71437"/>
            <a:ext cx="9248775" cy="671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FEE1A-0D1E-4458-A5E9-414BCD2F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/>
              <a:t>Array</a:t>
            </a:r>
            <a:r>
              <a:rPr lang="it-IT" sz="1800" b="1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 </a:t>
            </a:r>
            <a:r>
              <a:rPr lang="it-IT" dirty="0"/>
              <a:t> do  </a:t>
            </a:r>
            <a:r>
              <a:rPr lang="pt-PT" dirty="0"/>
              <a:t>JSON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56749-FEFB-4491-ADDC-791F66CE4C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1163984" cy="3660648"/>
          </a:xfrm>
        </p:spPr>
        <p:txBody>
          <a:bodyPr>
            <a:normAutofit/>
          </a:bodyPr>
          <a:lstStyle/>
          <a:p>
            <a:pPr algn="l" fontAlgn="t"/>
            <a:endParaRPr lang="pt-BR" sz="3000" dirty="0"/>
          </a:p>
          <a:p>
            <a:pPr algn="l" fontAlgn="t"/>
            <a:r>
              <a:rPr lang="pt-BR" sz="3000" dirty="0"/>
              <a:t>Uma array é uma coleção de valores ordenados. </a:t>
            </a:r>
          </a:p>
          <a:p>
            <a:pPr algn="l" fontAlgn="t"/>
            <a:r>
              <a:rPr lang="pt-BR" sz="3000" dirty="0"/>
              <a:t>O array começa com [conchete de abertura e termina com ]conchete de fecho. Os valores são separados por ‘,’vírgula.</a:t>
            </a:r>
            <a:endParaRPr lang="it-IT" sz="30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9B432966-D044-46D3-8881-113B7CCD2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935989C-2724-477F-ACBB-72A15B465E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DC0E3C-4138-4E66-AA44-3E3D95FFE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440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FEE1A-0D1E-4458-A5E9-414BCD2F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/>
              <a:t>Array</a:t>
            </a:r>
            <a:r>
              <a:rPr lang="it-IT" sz="1800" b="1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 </a:t>
            </a:r>
            <a:r>
              <a:rPr lang="it-IT" dirty="0"/>
              <a:t> do  </a:t>
            </a:r>
            <a:r>
              <a:rPr lang="pt-PT" dirty="0"/>
              <a:t>JSON</a:t>
            </a:r>
            <a:endParaRPr lang="it-IT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9B432966-D044-46D3-8881-113B7CCD2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DC0E3C-4138-4E66-AA44-3E3D95FFE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1F149C2B-40B6-457A-B546-BAE6BCA33B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29756" y="1733645"/>
            <a:ext cx="10797918" cy="281557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1DBB1E-D9E9-4869-9B5B-8FBE15CB61EC}"/>
              </a:ext>
            </a:extLst>
          </p:cNvPr>
          <p:cNvSpPr txBox="1"/>
          <p:nvPr/>
        </p:nvSpPr>
        <p:spPr>
          <a:xfrm>
            <a:off x="429756" y="5157192"/>
            <a:ext cx="1133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 valor (value, na imagem acima) pode ser uma cadeia de caracteres (string), ou um número, ou true ou false, ou null, ou um objeto </a:t>
            </a:r>
            <a:r>
              <a:rPr lang="pt-BR" sz="2400"/>
              <a:t>ou um </a:t>
            </a:r>
            <a:r>
              <a:rPr lang="pt-BR" sz="2400" dirty="0"/>
              <a:t>array. Estas estruturas podem estar aninhadas.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xmlns="" val="9605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FEE1A-0D1E-4458-A5E9-414BCD2F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/>
              <a:t>Array</a:t>
            </a:r>
            <a:r>
              <a:rPr lang="it-IT" sz="1800" b="1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 </a:t>
            </a:r>
            <a:r>
              <a:rPr lang="it-IT" dirty="0"/>
              <a:t> do  </a:t>
            </a:r>
            <a:r>
              <a:rPr lang="pt-PT" dirty="0"/>
              <a:t>JSON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56749-FEFB-4491-ADDC-791F66CE4C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368" y="2667000"/>
            <a:ext cx="11305256" cy="3660648"/>
          </a:xfrm>
        </p:spPr>
        <p:txBody>
          <a:bodyPr>
            <a:normAutofit/>
          </a:bodyPr>
          <a:lstStyle/>
          <a:p>
            <a:pPr marL="0" indent="0" algn="l" fontAlgn="t">
              <a:buNone/>
            </a:pPr>
            <a:r>
              <a:rPr lang="pt-BR" sz="3000" dirty="0"/>
              <a:t>Os arrys podem ser valores de uma propriedade de um objecto:</a:t>
            </a:r>
          </a:p>
          <a:p>
            <a:pPr marL="0" indent="0" algn="l" fontAlgn="t">
              <a:buNone/>
            </a:pPr>
            <a:endParaRPr lang="pt-BR" sz="3000" dirty="0"/>
          </a:p>
          <a:p>
            <a:pPr marL="0" indent="0" algn="l" fontAlgn="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“Maria Kaneka"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“idade"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linguas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Nyaneka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Umbundo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Fiote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“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Kimbundo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“Kikongo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“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Tchokwe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]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30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9B432966-D044-46D3-8881-113B7CCD2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935989C-2724-477F-ACBB-72A15B465E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DC0E3C-4138-4E66-AA44-3E3D95FFE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744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FEE1A-0D1E-4458-A5E9-414BCD2F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88" y="176409"/>
            <a:ext cx="10805160" cy="70788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Array</a:t>
            </a:r>
            <a:r>
              <a:rPr lang="it-IT" sz="1800" b="1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 </a:t>
            </a:r>
            <a:r>
              <a:rPr lang="it-IT" dirty="0"/>
              <a:t> do  </a:t>
            </a:r>
            <a:r>
              <a:rPr lang="pt-PT" dirty="0"/>
              <a:t>JSON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56749-FEFB-4491-ADDC-791F66CE4C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367" y="884295"/>
            <a:ext cx="9611843" cy="5443353"/>
          </a:xfrm>
        </p:spPr>
        <p:txBody>
          <a:bodyPr>
            <a:noAutofit/>
          </a:bodyPr>
          <a:lstStyle/>
          <a:p>
            <a:pPr marL="0" indent="0" algn="l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{</a:t>
            </a:r>
          </a:p>
          <a:p>
            <a:pPr marL="0" indent="0" algn="l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   "livros": </a:t>
            </a:r>
            <a:r>
              <a:rPr lang="pt-BR" sz="1800" dirty="0">
                <a:solidFill>
                  <a:srgbClr val="FF0000"/>
                </a:solidFill>
              </a:rPr>
              <a:t>[</a:t>
            </a:r>
          </a:p>
          <a:p>
            <a:pPr marL="0" indent="0" algn="l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</a:t>
            </a:r>
          </a:p>
          <a:p>
            <a:pPr marL="0" indent="0" algn="l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      {</a:t>
            </a:r>
          </a:p>
          <a:p>
            <a:pPr marL="0" indent="0" algn="l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         "id":"01",</a:t>
            </a:r>
          </a:p>
          <a:p>
            <a:pPr marL="0" indent="0" algn="l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         "titulo": "Networking",</a:t>
            </a:r>
          </a:p>
          <a:p>
            <a:pPr marL="0" indent="0" algn="l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         "edicao": "I edição",</a:t>
            </a:r>
          </a:p>
          <a:p>
            <a:pPr marL="0" indent="0" algn="l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         "autor": "Sandra Mateus"</a:t>
            </a:r>
          </a:p>
          <a:p>
            <a:pPr marL="0" indent="0" algn="l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      },</a:t>
            </a:r>
          </a:p>
          <a:p>
            <a:pPr marL="0" indent="0" algn="l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</a:t>
            </a:r>
          </a:p>
          <a:p>
            <a:pPr marL="0" indent="0" algn="l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      {</a:t>
            </a:r>
          </a:p>
          <a:p>
            <a:pPr marL="0" indent="0" algn="l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         "id":"02",</a:t>
            </a:r>
          </a:p>
          <a:p>
            <a:pPr marL="0" indent="0" algn="l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         "titulo": "Liderança o que é realmente",</a:t>
            </a:r>
          </a:p>
          <a:p>
            <a:pPr marL="0" indent="0" algn="l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         "edicao": "I edição",</a:t>
            </a:r>
          </a:p>
          <a:p>
            <a:pPr marL="0" indent="0" algn="l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         "autor": "Amândio Vaz Velho"</a:t>
            </a:r>
          </a:p>
          <a:p>
            <a:pPr marL="0" indent="0" algn="l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      </a:t>
            </a:r>
            <a:r>
              <a:rPr lang="pt-BR" sz="1800" dirty="0" smtClean="0"/>
              <a:t>}</a:t>
            </a:r>
          </a:p>
          <a:p>
            <a:pPr marL="0" indent="0" algn="l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rgbClr val="FF0000"/>
                </a:solidFill>
              </a:rPr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    </a:t>
            </a:r>
            <a:r>
              <a:rPr lang="pt-BR" sz="1800" dirty="0" smtClean="0">
                <a:solidFill>
                  <a:srgbClr val="FF0000"/>
                </a:solidFill>
              </a:rPr>
              <a:t>]</a:t>
            </a:r>
            <a:endParaRPr lang="pt-BR" sz="1800" dirty="0">
              <a:solidFill>
                <a:srgbClr val="FF0000"/>
              </a:solidFill>
            </a:endParaRPr>
          </a:p>
          <a:p>
            <a:pPr marL="0" indent="0" algn="l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}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DC0E3C-4138-4E66-AA44-3E3D95FFE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2BDC52-5116-4C72-8FEC-8342D28D0F79}"/>
              </a:ext>
            </a:extLst>
          </p:cNvPr>
          <p:cNvSpPr txBox="1"/>
          <p:nvPr/>
        </p:nvSpPr>
        <p:spPr>
          <a:xfrm>
            <a:off x="8472264" y="6206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livros.json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9837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DC5C173-9394-4698-A132-A1E902D63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302685"/>
          </a:xfrm>
        </p:spPr>
        <p:txBody>
          <a:bodyPr/>
          <a:lstStyle/>
          <a:p>
            <a:r>
              <a:rPr lang="it-IT" dirty="0"/>
              <a:t>Prática</a:t>
            </a:r>
            <a:br>
              <a:rPr lang="it-IT" dirty="0"/>
            </a:br>
            <a:endParaRPr lang="it-IT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6FAFAF5A-9ABD-482F-9DC5-8B194748E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it-IT" b="1" dirty="0"/>
              <a:t>Ferramentas:</a:t>
            </a:r>
          </a:p>
          <a:p>
            <a:r>
              <a:rPr lang="it-IT" b="0" i="0" cap="none" dirty="0">
                <a:solidFill>
                  <a:srgbClr val="202124"/>
                </a:solidFill>
                <a:effectLst/>
                <a:latin typeface="Google Sans"/>
              </a:rPr>
              <a:t>Postman | Netbeans 12 (Java 11)| Payara </a:t>
            </a:r>
            <a:r>
              <a:rPr lang="it-IT" b="0" i="0" cap="none">
                <a:solidFill>
                  <a:srgbClr val="202124"/>
                </a:solidFill>
                <a:effectLst/>
                <a:latin typeface="Google Sans"/>
              </a:rPr>
              <a:t>Server </a:t>
            </a:r>
            <a:r>
              <a:rPr lang="it-IT" b="0" i="0" cap="none" smtClean="0">
                <a:solidFill>
                  <a:srgbClr val="202124"/>
                </a:solidFill>
                <a:effectLst/>
                <a:latin typeface="Google Sans"/>
              </a:rPr>
              <a:t>5 </a:t>
            </a:r>
            <a:r>
              <a:rPr lang="it-IT" b="0" i="0" cap="none" dirty="0">
                <a:solidFill>
                  <a:srgbClr val="202124"/>
                </a:solidFill>
                <a:effectLst/>
                <a:latin typeface="Google Sans"/>
              </a:rPr>
              <a:t>| MYSQL 8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364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8A05D-ADF5-443C-A8B5-A6B2EE81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Passos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7DF64F-FA83-44B4-B5F1-03479B73C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Criar o recuro (serviço)</a:t>
            </a:r>
          </a:p>
          <a:p>
            <a:r>
              <a:rPr lang="pt-PT" sz="3200" dirty="0"/>
              <a:t>Configurar a aplicação</a:t>
            </a:r>
          </a:p>
          <a:p>
            <a:r>
              <a:rPr lang="it-IT" sz="3200" dirty="0"/>
              <a:t>Implantar a aplicação no servidor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xmlns="" val="17078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FC73E3D-47CD-48D2-AD47-5FB57AB3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de recurso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B50654-D538-409F-8813-47505D1B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@Path(“helloworld")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public class HelloWorld {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 public HelloWorld() {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 }</a:t>
            </a:r>
          </a:p>
          <a:p>
            <a:pPr marL="475488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/>
              <a:t>@GET</a:t>
            </a:r>
          </a:p>
          <a:p>
            <a:pPr marL="475488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/>
              <a:t>@Produces(MediaType.TEXT_HTML)</a:t>
            </a:r>
          </a:p>
          <a:p>
            <a:pPr marL="475488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/>
              <a:t>public String getHtml() {</a:t>
            </a:r>
          </a:p>
          <a:p>
            <a:pPr marL="475488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/>
              <a:t>return "&lt;html&gt;&lt;body&gt;&lt;h1&gt;Hello, World!!&lt;/body&gt;&lt;/h1&gt;&lt;/html&gt;"; </a:t>
            </a:r>
          </a:p>
          <a:p>
            <a:pPr marL="658368" lvl="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/>
              <a:t>}</a:t>
            </a:r>
          </a:p>
          <a:p>
            <a:endParaRPr lang="it-IT" dirty="0"/>
          </a:p>
          <a:p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0415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18859-4CEF-4E74-A204-88A1D797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de recurso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0D3755-BF46-4F84-BF12-D130C209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@GET</a:t>
            </a:r>
          </a:p>
          <a:p>
            <a:r>
              <a:rPr lang="en-US" dirty="0"/>
              <a:t>@Produces(MediaType.TEXT_PLAIN)</a:t>
            </a:r>
          </a:p>
          <a:p>
            <a:r>
              <a:rPr lang="en-US" dirty="0"/>
              <a:t>public String </a:t>
            </a:r>
            <a:r>
              <a:rPr lang="en-US" dirty="0" err="1"/>
              <a:t>sayPlainTextHello</a:t>
            </a:r>
            <a:r>
              <a:rPr lang="en-US" dirty="0"/>
              <a:t>() {</a:t>
            </a:r>
          </a:p>
          <a:p>
            <a:r>
              <a:rPr lang="en-US" dirty="0"/>
              <a:t>  return “</a:t>
            </a:r>
            <a:r>
              <a:rPr lang="en-US" dirty="0" err="1"/>
              <a:t>Alo</a:t>
            </a:r>
            <a:r>
              <a:rPr lang="en-US" dirty="0"/>
              <a:t> Huila. Este e um </a:t>
            </a:r>
            <a:r>
              <a:rPr lang="en-US" dirty="0" err="1"/>
              <a:t>recurso</a:t>
            </a:r>
            <a:r>
              <a:rPr lang="en-US" dirty="0"/>
              <a:t>";</a:t>
            </a:r>
          </a:p>
          <a:p>
            <a:r>
              <a:rPr lang="en-US" dirty="0"/>
              <a:t> 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49559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F7F54-6A34-4C34-A7E5-DDC8CF84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Web Services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6E445E-1599-422A-A6AD-91489F10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2800" b="0" i="0" u="none" strike="noStrike" baseline="0" dirty="0">
                <a:latin typeface="CMSS10"/>
              </a:rPr>
              <a:t>E </a:t>
            </a:r>
            <a:r>
              <a:rPr lang="pt-BR" sz="2800" b="0" i="0" u="none" strike="noStrike" baseline="0" dirty="0">
                <a:latin typeface="CMSS10"/>
              </a:rPr>
              <a:t>um sistema de software interoperavel projetado para suportar a interacção maquina a maquina numa rede</a:t>
            </a:r>
            <a:r>
              <a:rPr lang="it-IT" sz="2800" b="0" i="0" u="none" strike="noStrike" baseline="0" dirty="0">
                <a:latin typeface="CMSS10"/>
              </a:rPr>
              <a:t>.</a:t>
            </a:r>
          </a:p>
          <a:p>
            <a:pPr algn="l"/>
            <a:endParaRPr lang="it-IT" sz="2800" b="0" i="0" u="none" strike="noStrike" baseline="0" dirty="0">
              <a:latin typeface="CMSS10"/>
            </a:endParaRPr>
          </a:p>
          <a:p>
            <a:pPr algn="l"/>
            <a:r>
              <a:rPr lang="it-IT" sz="2800" b="0" i="0" u="none" strike="noStrike" baseline="0" dirty="0">
                <a:latin typeface="CMSS10"/>
              </a:rPr>
              <a:t>Os Web Services são considerados aplicações modulares </a:t>
            </a:r>
            <a:r>
              <a:rPr lang="pt-BR" sz="2800" b="0" i="0" u="none" strike="noStrike" baseline="0" dirty="0">
                <a:latin typeface="CMSS10"/>
              </a:rPr>
              <a:t>autocontidos e auto descritivos que podem ser publicadas, localizadas e chamadas pela Web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xmlns="" val="26397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EF9878-0D32-43E2-AC67-0FB134BC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de recurso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435D47-E101-42E8-BE55-7397A8F8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@Path("alo")</a:t>
            </a:r>
          </a:p>
          <a:p>
            <a:r>
              <a:rPr lang="it-IT" dirty="0"/>
              <a:t>public class HelloService{</a:t>
            </a:r>
          </a:p>
          <a:p>
            <a:r>
              <a:rPr lang="it-IT" dirty="0"/>
              <a:t> @GET</a:t>
            </a:r>
          </a:p>
          <a:p>
            <a:r>
              <a:rPr lang="it-IT" dirty="0"/>
              <a:t>@Path("/{param}")</a:t>
            </a:r>
          </a:p>
          <a:p>
            <a:r>
              <a:rPr lang="it-IT" dirty="0"/>
              <a:t> public Response getMsg(@PathParam("param") String msg) {</a:t>
            </a:r>
          </a:p>
          <a:p>
            <a:r>
              <a:rPr lang="it-IT" dirty="0"/>
              <a:t>	String output = "Saudaçoes a todos. A Huila é uma linda cidade. Assina: " + msg;</a:t>
            </a:r>
          </a:p>
          <a:p>
            <a:r>
              <a:rPr lang="it-IT" dirty="0"/>
              <a:t> return Response.status(200).entity(output).build();</a:t>
            </a:r>
          </a:p>
          <a:p>
            <a:r>
              <a:rPr lang="it-IT" dirty="0"/>
              <a:t> }</a:t>
            </a:r>
          </a:p>
          <a:p>
            <a:r>
              <a:rPr lang="it-IT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xmlns="" val="636450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AB668E-EFCC-4D06-B706-BC0A3B1D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Configuração da aplicação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F50999-F669-42C7-9534-6FA4FC48C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@ApplicationPath("webresources")</a:t>
            </a:r>
          </a:p>
          <a:p>
            <a:r>
              <a:rPr lang="it-IT" sz="2800" dirty="0"/>
              <a:t>public class ApplicationConfig extends Application {</a:t>
            </a:r>
          </a:p>
          <a:p>
            <a:r>
              <a:rPr lang="it-IT" sz="2800" dirty="0"/>
              <a:t>    </a:t>
            </a:r>
          </a:p>
          <a:p>
            <a:r>
              <a:rPr lang="it-IT" sz="2800" dirty="0"/>
              <a:t>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154132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56284A-75A1-435D-94E6-55218F069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000" dirty="0"/>
              <a:t>Um exemplo mais complexo com JPA (ou JDBC)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xmlns="" val="189387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5515CB-5C2B-44AD-929B-1EDB21AD8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À prática</a:t>
            </a:r>
            <a:endParaRPr lang="it-IT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2DF0F96A-FF56-48CA-A91E-B8AC86210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79172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82594"/>
          </a:xfrm>
        </p:spPr>
        <p:txBody>
          <a:bodyPr>
            <a:normAutofit fontScale="90000"/>
          </a:bodyPr>
          <a:lstStyle/>
          <a:p>
            <a:r>
              <a:rPr lang="it-IT" sz="3600" dirty="0" smtClean="0"/>
              <a:t/>
            </a:r>
            <a:br>
              <a:rPr lang="it-IT" sz="3600" dirty="0" smtClean="0"/>
            </a:br>
            <a:r>
              <a:rPr lang="it-IT" sz="3600" dirty="0" smtClean="0"/>
              <a:t/>
            </a:r>
            <a:br>
              <a:rPr lang="it-IT" sz="3600" dirty="0" smtClean="0"/>
            </a:br>
            <a:r>
              <a:rPr lang="it-IT" sz="3600" b="1" dirty="0" err="1" smtClean="0"/>
              <a:t>Arquitetura</a:t>
            </a:r>
            <a:r>
              <a:rPr lang="it-IT" sz="3600" b="1" dirty="0" smtClean="0"/>
              <a:t> </a:t>
            </a:r>
            <a:r>
              <a:rPr lang="it-IT" sz="3600" b="1" dirty="0"/>
              <a:t>de software </a:t>
            </a:r>
            <a:r>
              <a:rPr lang="it-IT" sz="3600" b="1" dirty="0" err="1" smtClean="0"/>
              <a:t>headless</a:t>
            </a:r>
            <a:r>
              <a:rPr lang="it-IT" sz="3600" b="1" dirty="0" smtClean="0"/>
              <a:t> (</a:t>
            </a:r>
            <a:r>
              <a:rPr lang="it-IT" sz="3600" b="1" dirty="0" err="1" smtClean="0"/>
              <a:t>Dullahan</a:t>
            </a:r>
            <a:r>
              <a:rPr lang="it-IT" sz="3600" b="1" dirty="0" smtClean="0"/>
              <a:t>)</a:t>
            </a:r>
            <a:endParaRPr lang="it-I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4219303"/>
            <a:ext cx="11382066" cy="22640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dirty="0" smtClean="0"/>
              <a:t>	O </a:t>
            </a:r>
            <a:r>
              <a:rPr lang="pt-BR" sz="2800" dirty="0"/>
              <a:t>Durahan, também chamado de Dullahan e Gan Ceann, é um tipo de criatura lendária imortal proveniente da mitologia irlandesa. Ele não tem cabeça e geralmente é visto montado num cavalo negro, também sem cabeça, e carregando sua própria cabeça nos braços.</a:t>
            </a:r>
            <a:endParaRPr lang="it-IT" sz="2800" dirty="0"/>
          </a:p>
        </p:txBody>
      </p:sp>
      <p:pic>
        <p:nvPicPr>
          <p:cNvPr id="4" name="Picture 3" descr="Dullahanq2f2yrsrsyrsjynqaa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30" y="1071546"/>
            <a:ext cx="5619789" cy="3079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/>
              <a:t>Arquitetura de software sem cabeça ou headless</a:t>
            </a:r>
            <a:endParaRPr lang="it-IT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2155371"/>
            <a:ext cx="11704320" cy="4362994"/>
          </a:xfrm>
        </p:spPr>
        <p:txBody>
          <a:bodyPr>
            <a:noAutofit/>
          </a:bodyPr>
          <a:lstStyle/>
          <a:p>
            <a:r>
              <a:rPr lang="pt-BR" sz="2000" i="1" dirty="0" smtClean="0"/>
              <a:t>O Termo Arquitetura Sem Cabeça Faz Referência Ao Conhecido MVC Orientado A Serviços REST E Javascript Clients.</a:t>
            </a:r>
          </a:p>
          <a:p>
            <a:r>
              <a:rPr lang="pt-BR" sz="2000" dirty="0" smtClean="0"/>
              <a:t>Uma </a:t>
            </a:r>
            <a:r>
              <a:rPr lang="pt-BR" sz="2000" dirty="0" smtClean="0"/>
              <a:t>“</a:t>
            </a:r>
            <a:r>
              <a:rPr lang="pt-BR" sz="2000" b="1" dirty="0" smtClean="0"/>
              <a:t>Arquitetura de software sem cabeça ou headless</a:t>
            </a:r>
            <a:r>
              <a:rPr lang="pt-BR" sz="2000" dirty="0" smtClean="0"/>
              <a:t>” é conceito emergente da comunidade de desenvolvimento de software.</a:t>
            </a:r>
          </a:p>
          <a:p>
            <a:r>
              <a:rPr lang="pt-BR" sz="2000" dirty="0" smtClean="0"/>
              <a:t>Faz referência a aplicativos da Web que dividem o código fonte de forma limpa entre o código do Servidor  e Cliente.</a:t>
            </a:r>
          </a:p>
          <a:p>
            <a:r>
              <a:rPr lang="pt-BR" sz="2000" dirty="0" smtClean="0"/>
              <a:t>No lado do servidor por exemplo, serviços </a:t>
            </a:r>
            <a:r>
              <a:rPr lang="pt-BR" sz="2000" dirty="0" smtClean="0">
                <a:hlinkClick r:id="rId2"/>
              </a:rPr>
              <a:t>REST</a:t>
            </a:r>
            <a:r>
              <a:rPr lang="pt-BR" sz="2000" dirty="0" smtClean="0"/>
              <a:t> que definem a estrutura dos dados e lógica de negócio(comportamento).</a:t>
            </a:r>
          </a:p>
          <a:p>
            <a:r>
              <a:rPr lang="pt-BR" sz="2000" dirty="0" smtClean="0"/>
              <a:t>No lado lado do cliente JavaScript, que invoca a lógica e processa os dados. Tipicamente como parte do padrão de projeto MVC.</a:t>
            </a:r>
          </a:p>
          <a:p>
            <a:endParaRPr lang="it-IT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Arquitetura de software sem cabeça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dirty="0"/>
              <a:t>O termo </a:t>
            </a:r>
            <a:r>
              <a:rPr lang="pt-BR" sz="2800" b="1" dirty="0"/>
              <a:t>“sem cabeça”</a:t>
            </a:r>
            <a:r>
              <a:rPr lang="pt-BR" sz="2800" dirty="0"/>
              <a:t>, dai o vinculo ao nome </a:t>
            </a:r>
            <a:r>
              <a:rPr lang="pt-BR" sz="2800" b="1" dirty="0" smtClean="0"/>
              <a:t>Dullaham</a:t>
            </a:r>
            <a:r>
              <a:rPr lang="pt-BR" sz="2800" b="1" dirty="0" smtClean="0"/>
              <a:t>, </a:t>
            </a:r>
            <a:r>
              <a:rPr lang="pt-PT" sz="2800" dirty="0" smtClean="0"/>
              <a:t>é </a:t>
            </a:r>
            <a:r>
              <a:rPr lang="pt-BR" sz="2800" dirty="0" smtClean="0"/>
              <a:t> </a:t>
            </a:r>
            <a:r>
              <a:rPr lang="pt-BR" sz="2800" dirty="0"/>
              <a:t>o cerne da ideia. O conceito baseia-se </a:t>
            </a:r>
            <a:r>
              <a:rPr lang="pt-BR" sz="2800" dirty="0" smtClean="0"/>
              <a:t>n</a:t>
            </a:r>
            <a:r>
              <a:rPr lang="pt-BR" sz="2800" dirty="0" smtClean="0"/>
              <a:t>um </a:t>
            </a:r>
            <a:r>
              <a:rPr lang="pt-BR" sz="2800" dirty="0"/>
              <a:t>software </a:t>
            </a:r>
            <a:r>
              <a:rPr lang="pt-BR" sz="2800" dirty="0" smtClean="0"/>
              <a:t>de que </a:t>
            </a:r>
            <a:r>
              <a:rPr lang="pt-BR" sz="2800" b="1" dirty="0"/>
              <a:t>falta uma parte e de forma proposital </a:t>
            </a:r>
            <a:r>
              <a:rPr lang="pt-BR" sz="2800" dirty="0"/>
              <a:t>e tem sua utilidade aumentada. Essa arquitetura prevê que uma das camada que normalmente estaria junta a aplicação, não exista, ou seja, </a:t>
            </a:r>
            <a:r>
              <a:rPr lang="pt-BR" sz="2800" b="1" dirty="0"/>
              <a:t>a aplicação só possui o back-end</a:t>
            </a:r>
            <a:r>
              <a:rPr lang="pt-BR" sz="2800" dirty="0"/>
              <a:t>, ficando a cargo de quem usar o software montar seu front-end conforme sua necessidade.</a:t>
            </a:r>
            <a:endParaRPr lang="it-IT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API, REST e </a:t>
            </a:r>
            <a:r>
              <a:rPr lang="pt-BR" b="1" dirty="0" smtClean="0"/>
              <a:t>microservices</a:t>
            </a:r>
            <a:endParaRPr lang="it-I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800" dirty="0"/>
              <a:t>É exatamente o papel que hoje softwares com API`s fazem. Fornecem endpoints seguindo a ideia da arquitetura de microservices, forçando as interfaces visuais separadas consumir esses web services e se beneficiar deles de forma independente e desvinculada. Os benefícios são diversos. Possibilita uma liberdade de personalização imensa e o uso em diversos canais de comunicação, em resumo uma comunicação multicanal.</a:t>
            </a:r>
            <a:endParaRPr lang="it-IT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D4F61-08B8-4896-8B79-148925EA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0" i="0" u="none" strike="noStrike" baseline="0" dirty="0" err="1">
                <a:solidFill>
                  <a:srgbClr val="002060"/>
                </a:solidFill>
                <a:latin typeface="CMSS12"/>
              </a:rPr>
              <a:t>Arquitetura</a:t>
            </a:r>
            <a:r>
              <a:rPr lang="it-IT" sz="4000" b="0" i="0" u="none" strike="noStrike" baseline="0" dirty="0">
                <a:solidFill>
                  <a:srgbClr val="002060"/>
                </a:solidFill>
                <a:latin typeface="CMSS12"/>
              </a:rPr>
              <a:t> </a:t>
            </a:r>
            <a:r>
              <a:rPr lang="it-IT" sz="4000" b="0" i="0" u="none" strike="noStrike" baseline="0" dirty="0" err="1" smtClean="0">
                <a:solidFill>
                  <a:srgbClr val="002060"/>
                </a:solidFill>
                <a:latin typeface="CMSS12"/>
              </a:rPr>
              <a:t>dos</a:t>
            </a:r>
            <a:r>
              <a:rPr lang="it-IT" sz="4000" b="0" i="0" u="none" strike="noStrike" baseline="0" dirty="0" smtClean="0">
                <a:solidFill>
                  <a:srgbClr val="002060"/>
                </a:solidFill>
                <a:latin typeface="CMSS12"/>
              </a:rPr>
              <a:t> </a:t>
            </a:r>
            <a:r>
              <a:rPr lang="it-IT" sz="4000" b="0" i="0" u="none" strike="noStrike" baseline="0" dirty="0" err="1" smtClean="0">
                <a:solidFill>
                  <a:srgbClr val="002060"/>
                </a:solidFill>
                <a:latin typeface="CMSS12"/>
              </a:rPr>
              <a:t>Webservices</a:t>
            </a:r>
            <a:endParaRPr lang="it-IT" sz="8000" dirty="0">
              <a:solidFill>
                <a:srgbClr val="002060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xmlns="" id="{4563A165-E5DA-4AAC-8734-4783343A6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127" y="2152236"/>
            <a:ext cx="6198863" cy="422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14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14A25A-68BC-496E-B09D-709B8C26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Representational State Transfer,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08311-6E13-443F-9C5A-E3211186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latin typeface="CMSS10"/>
              </a:rPr>
              <a:t>Estilo arquitetónico para sistemas hipermdia distribudos.</a:t>
            </a:r>
          </a:p>
          <a:p>
            <a:pPr algn="l"/>
            <a:r>
              <a:rPr lang="pt-BR" sz="1800" b="0" i="0" u="none" strike="noStrike" baseline="0" dirty="0">
                <a:latin typeface="CMSS10"/>
              </a:rPr>
              <a:t>O REST não esta vinculado a nenhuma tecnologia ou plataforma especca - é simplesmente uma maneira de</a:t>
            </a:r>
          </a:p>
          <a:p>
            <a:pPr algn="l"/>
            <a:r>
              <a:rPr lang="pt-BR" sz="1800" b="0" i="0" u="none" strike="noStrike" baseline="0" dirty="0">
                <a:latin typeface="CMSS10"/>
              </a:rPr>
              <a:t>projetar coisas para funcionar como a Web </a:t>
            </a:r>
          </a:p>
          <a:p>
            <a:pPr algn="l"/>
            <a:r>
              <a:rPr lang="pt-BR" sz="1800" b="0" i="0" u="none" strike="noStrike" baseline="0" dirty="0">
                <a:latin typeface="CMSS10"/>
              </a:rPr>
              <a:t>O REST usa os metodos basicos de interacção remota interna do HTTP (</a:t>
            </a:r>
            <a:r>
              <a:rPr lang="pt-BR" sz="1800" b="0" i="0" u="none" strike="noStrike" baseline="0" dirty="0">
                <a:latin typeface="CMSSBX10"/>
              </a:rPr>
              <a:t>PUT, POST, GET e DELETE</a:t>
            </a:r>
            <a:r>
              <a:rPr lang="pt-BR" sz="1800" b="0" i="0" u="none" strike="noStrike" baseline="0" dirty="0">
                <a:latin typeface="CMSS10"/>
              </a:rPr>
              <a:t>) aplicando sua sem</a:t>
            </a:r>
            <a:r>
              <a:rPr lang="pt-BR" sz="1800" dirty="0">
                <a:latin typeface="CMSS10"/>
              </a:rPr>
              <a:t>â</a:t>
            </a:r>
            <a:r>
              <a:rPr lang="pt-BR" sz="1800" b="0" i="0" u="none" strike="noStrike" baseline="0" dirty="0">
                <a:latin typeface="CMSS10"/>
              </a:rPr>
              <a:t>ntica pretendida para aceder qualquer recurso </a:t>
            </a:r>
            <a:r>
              <a:rPr lang="it-IT" sz="1800" b="0" i="0" u="none" strike="noStrike" baseline="0" dirty="0">
                <a:latin typeface="CMSS10"/>
              </a:rPr>
              <a:t>referenciavel para a URL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9789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Artistic neon</Template>
  <TotalTime>205</TotalTime>
  <Words>972</Words>
  <Application>Microsoft Office PowerPoint</Application>
  <PresentationFormat>Custom</PresentationFormat>
  <Paragraphs>195</Paragraphs>
  <Slides>33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1_RetrospectVTI</vt:lpstr>
      <vt:lpstr>Web Services com Jakarta EE</vt:lpstr>
      <vt:lpstr>Web Services com Jakarta EE</vt:lpstr>
      <vt:lpstr>Web Services</vt:lpstr>
      <vt:lpstr>  Arquitetura de software headless (Dullahan)</vt:lpstr>
      <vt:lpstr>Arquitetura de software sem cabeça ou headless</vt:lpstr>
      <vt:lpstr>Arquitetura de software sem cabeça</vt:lpstr>
      <vt:lpstr>API, REST e microservices</vt:lpstr>
      <vt:lpstr>Arquitetura dos Webservices</vt:lpstr>
      <vt:lpstr>Representational State Transfer, REST</vt:lpstr>
      <vt:lpstr>REST</vt:lpstr>
      <vt:lpstr>RESTful</vt:lpstr>
      <vt:lpstr>RESTful</vt:lpstr>
      <vt:lpstr>Verbos HTTP</vt:lpstr>
      <vt:lpstr>Verbos HTTP</vt:lpstr>
      <vt:lpstr> JSON  </vt:lpstr>
      <vt:lpstr>JSON (JavaScript object notation – Notação de Objectos Javascript</vt:lpstr>
      <vt:lpstr>Sintaxe básica do JSON</vt:lpstr>
      <vt:lpstr>Estruturas fundamentais do JSON</vt:lpstr>
      <vt:lpstr>Object do  JSON</vt:lpstr>
      <vt:lpstr>Object do  JSON - SINTAXE</vt:lpstr>
      <vt:lpstr>Slide 21</vt:lpstr>
      <vt:lpstr>Array  do  JSON</vt:lpstr>
      <vt:lpstr>Array  do  JSON</vt:lpstr>
      <vt:lpstr>Array  do  JSON</vt:lpstr>
      <vt:lpstr>Array  do  JSON</vt:lpstr>
      <vt:lpstr>Prática </vt:lpstr>
      <vt:lpstr>Passos</vt:lpstr>
      <vt:lpstr>Exemplo de recurso</vt:lpstr>
      <vt:lpstr>Exemplo de recurso</vt:lpstr>
      <vt:lpstr>Exemplo de recurso</vt:lpstr>
      <vt:lpstr>Configuração da aplicação</vt:lpstr>
      <vt:lpstr>Um exemplo mais complexo com JPA (ou JDBC)</vt:lpstr>
      <vt:lpstr>À prática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Informatica Curia General</dc:creator>
  <cp:lastModifiedBy>DGTALE</cp:lastModifiedBy>
  <cp:revision>24</cp:revision>
  <dcterms:created xsi:type="dcterms:W3CDTF">2020-10-24T12:10:17Z</dcterms:created>
  <dcterms:modified xsi:type="dcterms:W3CDTF">2020-10-24T15:43:09Z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