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embeddedFontLs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FC16F8-982E-4CB0-8C07-183037A4D264}">
  <a:tblStyle styleId="{B0FC16F8-982E-4CB0-8C07-183037A4D26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EEEE"/>
          </a:solidFill>
        </a:fill>
      </a:tcStyle>
    </a:wholeTbl>
    <a:band1H>
      <a:tcTxStyle/>
      <a:tcStyle>
        <a:fill>
          <a:solidFill>
            <a:srgbClr val="DCDCDC"/>
          </a:solidFill>
        </a:fill>
      </a:tcStyle>
    </a:band1H>
    <a:band2H>
      <a:tcTxStyle/>
    </a:band2H>
    <a:band1V>
      <a:tcTxStyle/>
      <a:tcStyle>
        <a:fill>
          <a:solidFill>
            <a:srgbClr val="DCDCDC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OpenSans-bold.fntdata"/><Relationship Id="rId10" Type="http://schemas.openxmlformats.org/officeDocument/2006/relationships/slide" Target="slides/slide4.xml"/><Relationship Id="rId21" Type="http://schemas.openxmlformats.org/officeDocument/2006/relationships/font" Target="fonts/OpenSans-regular.fntdata"/><Relationship Id="rId13" Type="http://schemas.openxmlformats.org/officeDocument/2006/relationships/slide" Target="slides/slide7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-1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>
              <a:solidFill>
                <a:srgbClr val="373A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15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-1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e08c3226e_1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0" name="Google Shape;220;gee08c3226e_1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gee08c3226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>
              <a:solidFill>
                <a:srgbClr val="373A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gee08c3226e_1_30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-1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6" name="Google Shape;23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7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-1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1" name="Google Shape;25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2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-1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5" name="Google Shape;26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>
              <a:solidFill>
                <a:srgbClr val="373A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25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-1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-1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-1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-1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8" name="Google Shape;10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-1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-1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추가 예정</a:t>
            </a:r>
            <a:endParaRPr/>
          </a:p>
        </p:txBody>
      </p:sp>
      <p:sp>
        <p:nvSpPr>
          <p:cNvPr id="143" name="Google Shape;143;p9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-1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-1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>
              <a:solidFill>
                <a:srgbClr val="373A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14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-1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331913" y="4581525"/>
            <a:ext cx="6697662" cy="750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331913" y="5373688"/>
            <a:ext cx="6697662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1403350" y="260350"/>
            <a:ext cx="69119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 rot="5400000">
            <a:off x="2808288" y="-496888"/>
            <a:ext cx="4678363" cy="7488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 rot="5400000">
            <a:off x="5292725" y="1987550"/>
            <a:ext cx="5326063" cy="1871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 rot="5400000">
            <a:off x="1472406" y="191294"/>
            <a:ext cx="5326063" cy="546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403350" y="260350"/>
            <a:ext cx="69119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403350" y="908050"/>
            <a:ext cx="7488238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403350" y="260350"/>
            <a:ext cx="69119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403350" y="908050"/>
            <a:ext cx="3667125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5222875" y="908050"/>
            <a:ext cx="3668713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29" name="Google Shape;29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0" name="Google Shape;30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1403350" y="260350"/>
            <a:ext cx="69119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403350" y="260350"/>
            <a:ext cx="69119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403350" y="908050"/>
            <a:ext cx="7488238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195736" y="2996952"/>
            <a:ext cx="6552728" cy="1008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/>
              <a:t>가제 : 던전스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12" y="5905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{B0FC16F8-982E-4CB0-8C07-183037A4D264}</a:tableStyleId>
              </a:tblPr>
              <a:tblGrid>
                <a:gridCol w="1669775"/>
                <a:gridCol w="1381125"/>
              </a:tblGrid>
              <a:tr h="266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cap="none" strike="noStrike"/>
                        <a:t>학번</a:t>
                      </a:r>
                      <a:endParaRPr/>
                    </a:p>
                  </a:txBody>
                  <a:tcPr marT="34275" marB="34275" marR="68550" marL="685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cap="none" strike="noStrike"/>
                        <a:t>이름</a:t>
                      </a:r>
                      <a:endParaRPr/>
                    </a:p>
                  </a:txBody>
                  <a:tcPr marT="34275" marB="34275" marR="68550" marL="68550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2016182036</a:t>
                      </a:r>
                      <a:endParaRPr b="1" sz="1800" u="none" cap="none" strike="noStrike"/>
                    </a:p>
                  </a:txBody>
                  <a:tcPr marT="34275" marB="34275" marR="68550" marL="685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임    준</a:t>
                      </a:r>
                      <a:endParaRPr/>
                    </a:p>
                  </a:txBody>
                  <a:tcPr marT="34275" marB="34275" marR="68550" marL="68550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/>
                        <a:t>2016184025</a:t>
                      </a:r>
                      <a:endParaRPr b="1" sz="1800" u="none" cap="none" strike="noStrike"/>
                    </a:p>
                  </a:txBody>
                  <a:tcPr marT="34275" marB="34275" marR="68550" marL="685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/>
                        <a:t>양시문</a:t>
                      </a:r>
                      <a:endParaRPr b="1" sz="1800" u="none" cap="none" strike="noStrike"/>
                    </a:p>
                  </a:txBody>
                  <a:tcPr marT="34275" marB="34275" marR="68550" marL="68550"/>
                </a:tc>
              </a:tr>
            </a:tbl>
          </a:graphicData>
        </a:graphic>
      </p:graphicFrame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779913" y="4221088"/>
            <a:ext cx="4320479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/>
              <a:t>던전을 탐험하면서 다양한 무기로 적들을 해치우는 로그라이크 게임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/>
        </p:nvSpPr>
        <p:spPr>
          <a:xfrm>
            <a:off x="8100392" y="6442484"/>
            <a:ext cx="1224136" cy="386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 </a:t>
            </a: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1465690" y="1827348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배  경</a:t>
            </a: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1440899" y="2779579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컨  셉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-225706" y="3758751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기  획</a:t>
            </a: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-1465690" y="4695850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플레이</a:t>
            </a: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-1465690" y="5655593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기  타</a:t>
            </a:r>
            <a:endParaRPr/>
          </a:p>
        </p:txBody>
      </p:sp>
      <p:sp>
        <p:nvSpPr>
          <p:cNvPr id="214" name="Google Shape;214;p22"/>
          <p:cNvSpPr txBox="1"/>
          <p:nvPr>
            <p:ph type="title"/>
          </p:nvPr>
        </p:nvSpPr>
        <p:spPr>
          <a:xfrm>
            <a:off x="1979712" y="476672"/>
            <a:ext cx="4572000" cy="936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3.1 </a:t>
            </a:r>
            <a:r>
              <a:rPr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개발 방향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4776688" y="944724"/>
            <a:ext cx="224358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개발 우선 순위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6" name="Google Shape;216;p22"/>
          <p:cNvGraphicFramePr/>
          <p:nvPr/>
        </p:nvGraphicFramePr>
        <p:xfrm>
          <a:off x="2203165" y="18273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{B0FC16F8-982E-4CB0-8C07-183037A4D264}</a:tableStyleId>
              </a:tblPr>
              <a:tblGrid>
                <a:gridCol w="856675"/>
                <a:gridCol w="4536500"/>
                <a:gridCol w="1087550"/>
              </a:tblGrid>
              <a:tr h="360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항목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개발 내용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비  고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6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기본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/>
                        <a:t>공격이나 상호작용 같은 기본적인 게임 움직임</a:t>
                      </a:r>
                      <a:endParaRPr sz="1000" u="none" cap="none" strike="noStrike"/>
                    </a:p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/>
                        <a:t>맵 랜덤 생성</a:t>
                      </a:r>
                      <a:endParaRPr sz="1000" u="none" cap="none" strike="noStrike"/>
                    </a:p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cap="none" strike="noStrike"/>
                        <a:t>일반 몬스터 추가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</a:tr>
              <a:tr h="76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2단계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/>
                        <a:t>무기 조합 기능</a:t>
                      </a:r>
                      <a:endParaRPr sz="1000"/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/>
                        <a:t>전체적인 게임 흐름 완성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</a:tr>
              <a:tr h="976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3단계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/>
                        <a:t>무기 종류 추가</a:t>
                      </a:r>
                      <a:endParaRPr sz="1000"/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cap="none" strike="noStrike"/>
                        <a:t>상위 몬스터, 보스 몬스터 추가</a:t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</a:tr>
              <a:tr h="76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4단계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cap="none" strike="noStrike"/>
                        <a:t>유니크 장비 추가 및 무기 효과 추가</a:t>
                      </a:r>
                      <a:endParaRPr sz="1000" u="none" cap="none" strike="noStrike"/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cap="none" strike="noStrike"/>
                        <a:t>스테이지 일부에 퍼즐 요소 추가</a:t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17" name="Google Shape;217;p22"/>
          <p:cNvSpPr txBox="1"/>
          <p:nvPr/>
        </p:nvSpPr>
        <p:spPr>
          <a:xfrm>
            <a:off x="2195417" y="5625492"/>
            <a:ext cx="648072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/>
        </p:nvSpPr>
        <p:spPr>
          <a:xfrm>
            <a:off x="8100392" y="6442484"/>
            <a:ext cx="1224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 </a:t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-1465690" y="1827348"/>
            <a:ext cx="1944300" cy="648000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배  경</a:t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>
            <a:off x="-1440899" y="2779579"/>
            <a:ext cx="1944300" cy="648000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컨  셉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-225706" y="3758751"/>
            <a:ext cx="1944300" cy="648000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기  획</a:t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-1465690" y="4695850"/>
            <a:ext cx="1944300" cy="648000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플레이</a:t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-1465690" y="5655593"/>
            <a:ext cx="1944300" cy="648000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기  타</a:t>
            </a:r>
            <a:endParaRPr/>
          </a:p>
        </p:txBody>
      </p:sp>
      <p:sp>
        <p:nvSpPr>
          <p:cNvPr id="230" name="Google Shape;230;p23"/>
          <p:cNvSpPr txBox="1"/>
          <p:nvPr>
            <p:ph type="title"/>
          </p:nvPr>
        </p:nvSpPr>
        <p:spPr>
          <a:xfrm>
            <a:off x="1979712" y="476672"/>
            <a:ext cx="4572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3.1 </a:t>
            </a:r>
            <a:r>
              <a:rPr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개발 방향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4776688" y="944724"/>
            <a:ext cx="224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3</a:t>
            </a: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개발 </a:t>
            </a:r>
            <a:r>
              <a:rPr lang="ko-KR" sz="1600">
                <a:solidFill>
                  <a:schemeClr val="dk1"/>
                </a:solidFill>
              </a:rPr>
              <a:t>분담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2" name="Google Shape;232;p23"/>
          <p:cNvGraphicFramePr/>
          <p:nvPr/>
        </p:nvGraphicFramePr>
        <p:xfrm>
          <a:off x="2203165" y="18273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{B0FC16F8-982E-4CB0-8C07-183037A4D264}</a:tableStyleId>
              </a:tblPr>
              <a:tblGrid>
                <a:gridCol w="856675"/>
                <a:gridCol w="1361125"/>
                <a:gridCol w="4262925"/>
              </a:tblGrid>
              <a:tr h="39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항목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역할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비  고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358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/>
                        <a:t>임 준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/>
                        <a:t>게임 기획</a:t>
                      </a:r>
                      <a:endParaRPr sz="1000"/>
                    </a:p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/>
                        <a:t>게임 코딩</a:t>
                      </a:r>
                      <a:endParaRPr sz="1000"/>
                    </a:p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/>
                        <a:t>기타 잡무</a:t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</a:tr>
              <a:tr h="1358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/>
                        <a:t>양시문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/>
                        <a:t>게임 비쥬얼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/>
                        <a:t>게임 코딩</a:t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33" name="Google Shape;233;p23"/>
          <p:cNvSpPr txBox="1"/>
          <p:nvPr/>
        </p:nvSpPr>
        <p:spPr>
          <a:xfrm>
            <a:off x="2195417" y="5625492"/>
            <a:ext cx="6480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/>
          <p:nvPr/>
        </p:nvSpPr>
        <p:spPr>
          <a:xfrm>
            <a:off x="-1465690" y="1827348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배  경</a:t>
            </a:r>
            <a:endParaRPr/>
          </a:p>
        </p:txBody>
      </p:sp>
      <p:sp>
        <p:nvSpPr>
          <p:cNvPr id="241" name="Google Shape;241;p24"/>
          <p:cNvSpPr/>
          <p:nvPr/>
        </p:nvSpPr>
        <p:spPr>
          <a:xfrm>
            <a:off x="-1465690" y="2787091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컨  셉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4"/>
          <p:cNvSpPr/>
          <p:nvPr/>
        </p:nvSpPr>
        <p:spPr>
          <a:xfrm>
            <a:off x="-1465690" y="3736107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기  획</a:t>
            </a:r>
            <a:endParaRPr/>
          </a:p>
        </p:txBody>
      </p:sp>
      <p:sp>
        <p:nvSpPr>
          <p:cNvPr id="243" name="Google Shape;243;p24"/>
          <p:cNvSpPr/>
          <p:nvPr/>
        </p:nvSpPr>
        <p:spPr>
          <a:xfrm>
            <a:off x="-225706" y="4687405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플레이</a:t>
            </a:r>
            <a:endParaRPr/>
          </a:p>
        </p:txBody>
      </p:sp>
      <p:sp>
        <p:nvSpPr>
          <p:cNvPr id="244" name="Google Shape;244;p24"/>
          <p:cNvSpPr/>
          <p:nvPr/>
        </p:nvSpPr>
        <p:spPr>
          <a:xfrm>
            <a:off x="-1465690" y="5655593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기  타</a:t>
            </a:r>
            <a:endParaRPr/>
          </a:p>
        </p:txBody>
      </p:sp>
      <p:sp>
        <p:nvSpPr>
          <p:cNvPr id="245" name="Google Shape;245;p24"/>
          <p:cNvSpPr txBox="1"/>
          <p:nvPr/>
        </p:nvSpPr>
        <p:spPr>
          <a:xfrm>
            <a:off x="5220072" y="944724"/>
            <a:ext cx="17281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lang="ko-KR" sz="1600">
                <a:solidFill>
                  <a:schemeClr val="dk1"/>
                </a:solidFill>
              </a:rPr>
              <a:t>조작법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4"/>
          <p:cNvSpPr txBox="1"/>
          <p:nvPr>
            <p:ph idx="1" type="body"/>
          </p:nvPr>
        </p:nvSpPr>
        <p:spPr>
          <a:xfrm>
            <a:off x="2195417" y="4622874"/>
            <a:ext cx="6480720" cy="1758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>
                <a:latin typeface="Arial"/>
                <a:ea typeface="Arial"/>
                <a:cs typeface="Arial"/>
                <a:sym typeface="Arial"/>
              </a:rPr>
              <a:t>▶ </a:t>
            </a:r>
            <a:r>
              <a:rPr lang="ko-KR" sz="1400"/>
              <a:t>W,A,S,D를 통한 움직임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>
                <a:latin typeface="Arial"/>
                <a:ea typeface="Arial"/>
                <a:cs typeface="Arial"/>
                <a:sym typeface="Arial"/>
              </a:rPr>
              <a:t>▶ </a:t>
            </a:r>
            <a:r>
              <a:rPr lang="ko-KR" sz="1400"/>
              <a:t>마우스를 이용한 공격</a:t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/>
              <a:t>▶ 장비한 무기마다 조작법이 다름</a:t>
            </a:r>
            <a:endParaRPr sz="1400"/>
          </a:p>
        </p:txBody>
      </p:sp>
      <p:pic>
        <p:nvPicPr>
          <p:cNvPr descr="히어로시즈 (Hero Siege) 플레이 영상 - YouTube" id="247" name="Google Shape;24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5412" y="1587433"/>
            <a:ext cx="5180730" cy="291416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4"/>
          <p:cNvSpPr txBox="1"/>
          <p:nvPr>
            <p:ph type="title"/>
          </p:nvPr>
        </p:nvSpPr>
        <p:spPr>
          <a:xfrm>
            <a:off x="1979712" y="476672"/>
            <a:ext cx="4572000" cy="936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.1 </a:t>
            </a:r>
            <a:r>
              <a:rPr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플레이 방식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/>
          <p:nvPr/>
        </p:nvSpPr>
        <p:spPr>
          <a:xfrm>
            <a:off x="-1465690" y="1827348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배  경</a:t>
            </a: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-1465690" y="2787091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컨  셉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5"/>
          <p:cNvSpPr/>
          <p:nvPr/>
        </p:nvSpPr>
        <p:spPr>
          <a:xfrm>
            <a:off x="-1465690" y="3736107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기  획</a:t>
            </a:r>
            <a:endParaRPr/>
          </a:p>
        </p:txBody>
      </p:sp>
      <p:sp>
        <p:nvSpPr>
          <p:cNvPr id="258" name="Google Shape;258;p25"/>
          <p:cNvSpPr/>
          <p:nvPr/>
        </p:nvSpPr>
        <p:spPr>
          <a:xfrm>
            <a:off x="-225706" y="4687405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플레이</a:t>
            </a:r>
            <a:endParaRPr/>
          </a:p>
        </p:txBody>
      </p:sp>
      <p:sp>
        <p:nvSpPr>
          <p:cNvPr id="259" name="Google Shape;259;p25"/>
          <p:cNvSpPr/>
          <p:nvPr/>
        </p:nvSpPr>
        <p:spPr>
          <a:xfrm>
            <a:off x="-1465690" y="5655593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기  타</a:t>
            </a:r>
            <a:endParaRPr/>
          </a:p>
        </p:txBody>
      </p:sp>
      <p:sp>
        <p:nvSpPr>
          <p:cNvPr id="260" name="Google Shape;260;p25"/>
          <p:cNvSpPr txBox="1"/>
          <p:nvPr/>
        </p:nvSpPr>
        <p:spPr>
          <a:xfrm>
            <a:off x="5220071" y="944724"/>
            <a:ext cx="244485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2</a:t>
            </a: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6) 기타 시스템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5"/>
          <p:cNvSpPr txBox="1"/>
          <p:nvPr>
            <p:ph idx="1" type="body"/>
          </p:nvPr>
        </p:nvSpPr>
        <p:spPr>
          <a:xfrm>
            <a:off x="2195736" y="2151384"/>
            <a:ext cx="6336704" cy="3761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>
                <a:latin typeface="Arial"/>
                <a:ea typeface="Arial"/>
                <a:cs typeface="Arial"/>
                <a:sym typeface="Arial"/>
              </a:rPr>
              <a:t>▶ 옵션 설정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>
                <a:latin typeface="Arial"/>
                <a:ea typeface="Arial"/>
                <a:cs typeface="Arial"/>
                <a:sym typeface="Arial"/>
              </a:rPr>
              <a:t> - 소리 볼륨 조절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>
                <a:latin typeface="Arial"/>
                <a:ea typeface="Arial"/>
                <a:cs typeface="Arial"/>
                <a:sym typeface="Arial"/>
              </a:rPr>
              <a:t> - UI 크기 조절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>
                <a:latin typeface="Arial"/>
                <a:ea typeface="Arial"/>
                <a:cs typeface="Arial"/>
                <a:sym typeface="Arial"/>
              </a:rPr>
              <a:t> - 화면 밝기 조절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latin typeface="Arial"/>
                <a:ea typeface="Arial"/>
                <a:cs typeface="Arial"/>
                <a:sym typeface="Arial"/>
              </a:rPr>
              <a:t>▶ 일시 정지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>
                <a:latin typeface="Arial"/>
                <a:ea typeface="Arial"/>
                <a:cs typeface="Arial"/>
                <a:sym typeface="Arial"/>
              </a:rPr>
              <a:t> - 게임을 멈춤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latin typeface="Arial"/>
                <a:ea typeface="Arial"/>
                <a:cs typeface="Arial"/>
                <a:sym typeface="Arial"/>
              </a:rPr>
              <a:t>▶ 인벤토리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latin typeface="Arial"/>
                <a:ea typeface="Arial"/>
                <a:cs typeface="Arial"/>
                <a:sym typeface="Arial"/>
              </a:rPr>
              <a:t> - 주인공의 장비를 장비/해제 가능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latin typeface="Arial"/>
                <a:ea typeface="Arial"/>
                <a:cs typeface="Arial"/>
                <a:sym typeface="Arial"/>
              </a:rPr>
              <a:t> - 현재 주인공이 가진 소지품, 능력치 확인 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5"/>
          <p:cNvSpPr txBox="1"/>
          <p:nvPr>
            <p:ph type="title"/>
          </p:nvPr>
        </p:nvSpPr>
        <p:spPr>
          <a:xfrm>
            <a:off x="1979712" y="476672"/>
            <a:ext cx="4572000" cy="936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.1 </a:t>
            </a:r>
            <a:r>
              <a:rPr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플레이 방식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"/>
          <p:cNvSpPr txBox="1"/>
          <p:nvPr>
            <p:ph type="title"/>
          </p:nvPr>
        </p:nvSpPr>
        <p:spPr>
          <a:xfrm>
            <a:off x="1979712" y="476672"/>
            <a:ext cx="4572000" cy="936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666666"/>
                </a:solidFill>
              </a:rPr>
              <a:t>Git 주소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6"/>
          <p:cNvSpPr/>
          <p:nvPr/>
        </p:nvSpPr>
        <p:spPr>
          <a:xfrm>
            <a:off x="-1465690" y="1827348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배  경</a:t>
            </a:r>
            <a:endParaRPr/>
          </a:p>
        </p:txBody>
      </p:sp>
      <p:sp>
        <p:nvSpPr>
          <p:cNvPr id="271" name="Google Shape;271;p26"/>
          <p:cNvSpPr/>
          <p:nvPr/>
        </p:nvSpPr>
        <p:spPr>
          <a:xfrm>
            <a:off x="-1440899" y="2779579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컨  셉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6"/>
          <p:cNvSpPr/>
          <p:nvPr/>
        </p:nvSpPr>
        <p:spPr>
          <a:xfrm>
            <a:off x="-1440899" y="3764101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기  획</a:t>
            </a:r>
            <a:endParaRPr/>
          </a:p>
        </p:txBody>
      </p:sp>
      <p:sp>
        <p:nvSpPr>
          <p:cNvPr id="273" name="Google Shape;273;p26"/>
          <p:cNvSpPr/>
          <p:nvPr/>
        </p:nvSpPr>
        <p:spPr>
          <a:xfrm>
            <a:off x="-1465690" y="4748623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플레이</a:t>
            </a:r>
            <a:endParaRPr/>
          </a:p>
        </p:txBody>
      </p:sp>
      <p:sp>
        <p:nvSpPr>
          <p:cNvPr id="274" name="Google Shape;274;p26"/>
          <p:cNvSpPr/>
          <p:nvPr/>
        </p:nvSpPr>
        <p:spPr>
          <a:xfrm>
            <a:off x="-249394" y="5665859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기  타</a:t>
            </a:r>
            <a:endParaRPr/>
          </a:p>
        </p:txBody>
      </p:sp>
      <p:sp>
        <p:nvSpPr>
          <p:cNvPr id="275" name="Google Shape;275;p26"/>
          <p:cNvSpPr txBox="1"/>
          <p:nvPr/>
        </p:nvSpPr>
        <p:spPr>
          <a:xfrm>
            <a:off x="3340125" y="3429000"/>
            <a:ext cx="40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https://github.com/hangbul/Game_Dungeons.git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1979712" y="476672"/>
            <a:ext cx="4572000" cy="936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목  차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8100392" y="6442484"/>
            <a:ext cx="1224136" cy="386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 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979712" y="1800646"/>
            <a:ext cx="4572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 </a:t>
            </a:r>
            <a:r>
              <a:rPr lang="ko-KR" sz="1600"/>
              <a:t>게임 스토리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1.2 </a:t>
            </a:r>
            <a:r>
              <a:rPr lang="ko-KR" sz="1600"/>
              <a:t>게임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985442" y="2779420"/>
            <a:ext cx="4572000" cy="63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2.1 </a:t>
            </a:r>
            <a:r>
              <a:rPr lang="ko-KR" sz="1600"/>
              <a:t>메커니즘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2.2 </a:t>
            </a:r>
            <a:r>
              <a:rPr lang="ko-KR" sz="1600"/>
              <a:t>게임 흐름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970501" y="3911222"/>
            <a:ext cx="4572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3.1 개발 방향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979712" y="4570357"/>
            <a:ext cx="4572000" cy="959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4.1 플레이 방식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944522" y="5530099"/>
            <a:ext cx="4572000" cy="1013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5.1 </a:t>
            </a:r>
            <a:r>
              <a:rPr lang="ko-KR" sz="1600"/>
              <a:t>Git 주소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-216532" y="1821185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배  경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-216532" y="2780928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컨  셉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-216532" y="3736107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기  획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-216532" y="4695850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플레이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-216532" y="5655593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기  타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3716288" y="2642969"/>
            <a:ext cx="477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핵 앤 슬래시	2) </a:t>
            </a:r>
            <a:r>
              <a:rPr lang="ko-KR" sz="1200">
                <a:solidFill>
                  <a:schemeClr val="dk1"/>
                </a:solidFill>
              </a:rPr>
              <a:t>랜덤 맵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ko-KR" sz="1200">
                <a:solidFill>
                  <a:schemeClr val="dk1"/>
                </a:solidFill>
              </a:rPr>
              <a:t>무기 조합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3716288" y="3992391"/>
            <a:ext cx="477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개발 일정		2) 개발 우선 순위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3) 개발 분담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1979712" y="476672"/>
            <a:ext cx="4572000" cy="936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1.1 </a:t>
            </a:r>
            <a:r>
              <a:rPr lang="ko-KR">
                <a:solidFill>
                  <a:srgbClr val="666666"/>
                </a:solidFill>
              </a:rPr>
              <a:t>게임 스토리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-216532" y="1821185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배  경</a:t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-1465690" y="2780928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컨  셉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-1465690" y="3736107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기  획</a:t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-1465690" y="4695850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플레이</a:t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-1465690" y="5655593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기  타</a:t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2195425" y="4851475"/>
            <a:ext cx="64806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>
                <a:latin typeface="Arial"/>
                <a:ea typeface="Arial"/>
                <a:cs typeface="Arial"/>
                <a:sym typeface="Arial"/>
              </a:rPr>
              <a:t>▶ </a:t>
            </a:r>
            <a:r>
              <a:rPr lang="ko-KR" sz="1600"/>
              <a:t>플레이어가 던전에 들어가서 모험을 한다.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>
                <a:latin typeface="Arial"/>
                <a:ea typeface="Arial"/>
                <a:cs typeface="Arial"/>
                <a:sym typeface="Arial"/>
              </a:rPr>
              <a:t>▶ </a:t>
            </a:r>
            <a:r>
              <a:rPr lang="ko-KR" sz="1600"/>
              <a:t>던전에서 다양한 무기들로 적들을 해치운다</a:t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90" name="Google Shape;90;p15"/>
          <p:cNvSpPr txBox="1"/>
          <p:nvPr/>
        </p:nvSpPr>
        <p:spPr>
          <a:xfrm>
            <a:off x="2195417" y="5625492"/>
            <a:ext cx="64806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9459" y="1466276"/>
            <a:ext cx="5172639" cy="290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Google Shape;98;p16"/>
          <p:cNvGraphicFramePr/>
          <p:nvPr/>
        </p:nvGraphicFramePr>
        <p:xfrm>
          <a:off x="2559549" y="19130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{B0FC16F8-982E-4CB0-8C07-183037A4D264}</a:tableStyleId>
              </a:tblPr>
              <a:tblGrid>
                <a:gridCol w="1046325"/>
                <a:gridCol w="3708125"/>
              </a:tblGrid>
              <a:tr h="383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항목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설명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09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타이틀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던전스</a:t>
                      </a:r>
                      <a:endParaRPr sz="1100" u="none" cap="none" strike="noStrike"/>
                    </a:p>
                  </a:txBody>
                  <a:tcPr marT="45725" marB="45725" marR="91450" marL="91450" anchor="ctr"/>
                </a:tc>
              </a:tr>
              <a:tr h="609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/>
                        <a:t>엔진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Unity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09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장르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탑뷰 판타지  핵 앤슬래시 </a:t>
                      </a:r>
                      <a:r>
                        <a:rPr lang="ko-KR" sz="1100" u="none" cap="none" strike="noStrike"/>
                        <a:t>RPG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09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플랫폼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P</a:t>
                      </a:r>
                      <a:r>
                        <a:rPr lang="ko-KR" sz="1100" u="none" cap="none" strike="noStrike"/>
                        <a:t>C</a:t>
                      </a:r>
                      <a:endParaRPr sz="1100"/>
                    </a:p>
                  </a:txBody>
                  <a:tcPr marT="45725" marB="45725" marR="91450" marL="91450" anchor="ctr"/>
                </a:tc>
              </a:tr>
              <a:tr h="609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지원 언어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한국어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99" name="Google Shape;99;p16"/>
          <p:cNvSpPr txBox="1"/>
          <p:nvPr/>
        </p:nvSpPr>
        <p:spPr>
          <a:xfrm>
            <a:off x="8100392" y="6442484"/>
            <a:ext cx="1224136" cy="386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4 </a:t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-216532" y="1821185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배  경</a:t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-1465690" y="2780928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컨  셉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-1465690" y="3736107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기  획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-1465690" y="4695850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플레이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-1465690" y="5655593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기  타</a:t>
            </a:r>
            <a:endParaRPr/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1979712" y="476672"/>
            <a:ext cx="4572000" cy="936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1.2 </a:t>
            </a:r>
            <a:r>
              <a:rPr lang="ko-KR">
                <a:solidFill>
                  <a:srgbClr val="666666"/>
                </a:solidFill>
              </a:rPr>
              <a:t>게임 개</a:t>
            </a:r>
            <a:r>
              <a:rPr b="0" i="0"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요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/>
          <p:nvPr/>
        </p:nvSpPr>
        <p:spPr>
          <a:xfrm>
            <a:off x="-1465690" y="1827348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배  경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-225706" y="2778646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컨  셉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-1465690" y="3736107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기  획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-1465690" y="4695850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플레이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-1465690" y="5655593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기  타</a:t>
            </a:r>
            <a:endParaRPr/>
          </a:p>
        </p:txBody>
      </p:sp>
      <p:sp>
        <p:nvSpPr>
          <p:cNvPr id="117" name="Google Shape;117;p17"/>
          <p:cNvSpPr txBox="1"/>
          <p:nvPr>
            <p:ph type="title"/>
          </p:nvPr>
        </p:nvSpPr>
        <p:spPr>
          <a:xfrm>
            <a:off x="1979712" y="476672"/>
            <a:ext cx="4572000" cy="936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.1 </a:t>
            </a:r>
            <a:r>
              <a:rPr lang="ko-KR">
                <a:solidFill>
                  <a:srgbClr val="666666"/>
                </a:solidFill>
              </a:rPr>
              <a:t>메커니즘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5393432" y="910579"/>
            <a:ext cx="477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핵 앤 슬래시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2195417" y="5613474"/>
            <a:ext cx="64806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5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>
                <a:latin typeface="Arial"/>
                <a:ea typeface="Arial"/>
                <a:cs typeface="Arial"/>
                <a:sym typeface="Arial"/>
              </a:rPr>
              <a:t>▶ 배치된 오브젝트를 파괴하거나 몬스터를 사냥하여 드랍 아이템(성장, 장비)을 수집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5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/>
              <a:t>▶ 적 AI / 전투 / 애니메이션 컨트롤/ 인벤토리 / 아이템 드랍/ 장비 시스템 등 필요 </a:t>
            </a:r>
            <a:endParaRPr sz="1400"/>
          </a:p>
        </p:txBody>
      </p:sp>
      <p:sp>
        <p:nvSpPr>
          <p:cNvPr id="120" name="Google Shape;120;p17"/>
          <p:cNvSpPr txBox="1"/>
          <p:nvPr/>
        </p:nvSpPr>
        <p:spPr>
          <a:xfrm>
            <a:off x="2195417" y="4989029"/>
            <a:ext cx="6480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게임의 기본 베이스는 핵 앤 슬래시 방식 </a:t>
            </a:r>
            <a:endParaRPr/>
          </a:p>
        </p:txBody>
      </p:sp>
      <p:pic>
        <p:nvPicPr>
          <p:cNvPr descr="히어로시즈 (Hero Siege) 플레이 영상 - YouTube" id="121" name="Google Shape;12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5412" y="1587433"/>
            <a:ext cx="5180730" cy="2914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-1465690" y="1827348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배  경</a:t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-225706" y="2778646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컨  셉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-1465690" y="3736107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기  획</a:t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-1465690" y="4695850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플레이</a:t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-1465690" y="5655593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기  타</a:t>
            </a:r>
            <a:endParaRPr/>
          </a:p>
        </p:txBody>
      </p:sp>
      <p:sp>
        <p:nvSpPr>
          <p:cNvPr id="133" name="Google Shape;133;p18"/>
          <p:cNvSpPr txBox="1"/>
          <p:nvPr>
            <p:ph type="title"/>
          </p:nvPr>
        </p:nvSpPr>
        <p:spPr>
          <a:xfrm>
            <a:off x="1979712" y="476672"/>
            <a:ext cx="4572000" cy="936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.1 </a:t>
            </a:r>
            <a:r>
              <a:rPr lang="ko-KR">
                <a:solidFill>
                  <a:srgbClr val="666666"/>
                </a:solidFill>
              </a:rPr>
              <a:t>메커니즘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5393432" y="910579"/>
            <a:ext cx="477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ko-KR" sz="1600">
                <a:solidFill>
                  <a:schemeClr val="dk1"/>
                </a:solidFill>
              </a:rPr>
              <a:t>랜덤 맵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3960" y="1565176"/>
            <a:ext cx="3595972" cy="286541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2195417" y="5598629"/>
            <a:ext cx="6480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2195417" y="5613474"/>
            <a:ext cx="64806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27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/>
              <a:t>▶ 일정한 크기의 다양한 타일맵 공간이 랜덤으로 형성됨</a:t>
            </a:r>
            <a:endParaRPr sz="1400"/>
          </a:p>
          <a:p>
            <a:pPr indent="0" lvl="0" marL="0" rtl="0" algn="l">
              <a:spcBef>
                <a:spcPts val="27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/>
              <a:t>▶ 각 방은 몇몇 바리에이션의 오브젝트와 몬스터 배치됨</a:t>
            </a:r>
            <a:endParaRPr sz="1600"/>
          </a:p>
          <a:p>
            <a:pPr indent="0" lvl="0" marL="0" rtl="0" algn="l">
              <a:spcBef>
                <a:spcPts val="27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/>
              <a:t>▶ 타일맵 관련 기술들 필요할것으로 예상됨</a:t>
            </a:r>
            <a:endParaRPr sz="1600"/>
          </a:p>
          <a:p>
            <a:pPr indent="0" lvl="0" marL="0" rtl="0" algn="l">
              <a:spcBef>
                <a:spcPts val="27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38" name="Google Shape;138;p18"/>
          <p:cNvSpPr txBox="1"/>
          <p:nvPr/>
        </p:nvSpPr>
        <p:spPr>
          <a:xfrm>
            <a:off x="2195417" y="4989029"/>
            <a:ext cx="6480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/>
              <a:t>랜덤으로 생성되는 던전 맵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/>
          <p:nvPr/>
        </p:nvSpPr>
        <p:spPr>
          <a:xfrm>
            <a:off x="-1465690" y="1827348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배  경</a:t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-225706" y="2778646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컨  셉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-1465690" y="3736107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기  획</a:t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-1465690" y="4695850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플레이</a:t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-1465690" y="5655593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기  타</a:t>
            </a:r>
            <a:endParaRPr/>
          </a:p>
        </p:txBody>
      </p:sp>
      <p:sp>
        <p:nvSpPr>
          <p:cNvPr id="150" name="Google Shape;150;p19"/>
          <p:cNvSpPr txBox="1"/>
          <p:nvPr>
            <p:ph type="title"/>
          </p:nvPr>
        </p:nvSpPr>
        <p:spPr>
          <a:xfrm>
            <a:off x="1979712" y="476672"/>
            <a:ext cx="4572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.1 </a:t>
            </a:r>
            <a:r>
              <a:rPr lang="ko-KR">
                <a:solidFill>
                  <a:srgbClr val="666666"/>
                </a:solidFill>
              </a:rPr>
              <a:t>메커니즘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5393432" y="910579"/>
            <a:ext cx="477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3</a:t>
            </a: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ko-KR" sz="1600">
                <a:solidFill>
                  <a:schemeClr val="dk1"/>
                </a:solidFill>
              </a:rPr>
              <a:t>무기 조합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2195417" y="5613474"/>
            <a:ext cx="64806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27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/>
              <a:t>▶ 무기를 조합하여 강화하거나 새로운 무기로 바꿀 수 있음</a:t>
            </a:r>
            <a:endParaRPr sz="1400"/>
          </a:p>
          <a:p>
            <a:pPr indent="0" lvl="0" marL="0" rtl="0" algn="l">
              <a:spcBef>
                <a:spcPts val="27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/>
              <a:t>▶ 특정 무기의 조합은 특정 무기를 만들게됨</a:t>
            </a:r>
            <a:endParaRPr sz="1600"/>
          </a:p>
          <a:p>
            <a:pPr indent="0" lvl="0" marL="0" rtl="0" algn="l">
              <a:spcBef>
                <a:spcPts val="27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/>
              <a:t>▶ 각 무기마다 별도의 기술이 필요할 것으로 예상됨 (예 : 후크, 그랩핑)</a:t>
            </a:r>
            <a:endParaRPr sz="1600"/>
          </a:p>
        </p:txBody>
      </p:sp>
      <p:sp>
        <p:nvSpPr>
          <p:cNvPr id="153" name="Google Shape;153;p19"/>
          <p:cNvSpPr txBox="1"/>
          <p:nvPr/>
        </p:nvSpPr>
        <p:spPr>
          <a:xfrm>
            <a:off x="2195417" y="4989029"/>
            <a:ext cx="6480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/>
              <a:t>다양한 조합과 개성있는 무기선택</a:t>
            </a:r>
            <a:endParaRPr/>
          </a:p>
        </p:txBody>
      </p:sp>
      <p:graphicFrame>
        <p:nvGraphicFramePr>
          <p:cNvPr id="154" name="Google Shape;154;p19"/>
          <p:cNvGraphicFramePr/>
          <p:nvPr/>
        </p:nvGraphicFramePr>
        <p:xfrm>
          <a:off x="2195415" y="15511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{B0FC16F8-982E-4CB0-8C07-183037A4D264}</a:tableStyleId>
              </a:tblPr>
              <a:tblGrid>
                <a:gridCol w="1296125"/>
                <a:gridCol w="1296125"/>
                <a:gridCol w="1296125"/>
                <a:gridCol w="1296125"/>
                <a:gridCol w="1296125"/>
              </a:tblGrid>
              <a:tr h="628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검</a:t>
                      </a:r>
                      <a:endParaRPr sz="15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채찍</a:t>
                      </a:r>
                      <a:endParaRPr sz="15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방패</a:t>
                      </a:r>
                      <a:endParaRPr sz="15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원거리 무기</a:t>
                      </a:r>
                      <a:endParaRPr sz="1500"/>
                    </a:p>
                  </a:txBody>
                  <a:tcPr marT="45725" marB="45725" marR="91450" marL="91450" anchor="ctr"/>
                </a:tc>
              </a:tr>
              <a:tr h="628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검</a:t>
                      </a:r>
                      <a:endParaRPr sz="15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강화</a:t>
                      </a:r>
                      <a:endParaRPr sz="15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사슬낫</a:t>
                      </a:r>
                      <a:endParaRPr sz="15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칼날방패</a:t>
                      </a:r>
                      <a:endParaRPr sz="15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대궁</a:t>
                      </a:r>
                      <a:endParaRPr sz="1500" u="none" cap="none" strike="noStrike"/>
                    </a:p>
                  </a:txBody>
                  <a:tcPr marT="45725" marB="45725" marR="91450" marL="91450" anchor="ctr"/>
                </a:tc>
              </a:tr>
              <a:tr h="628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채찍</a:t>
                      </a:r>
                      <a:endParaRPr sz="15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사검</a:t>
                      </a:r>
                      <a:endParaRPr sz="15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강화</a:t>
                      </a:r>
                      <a:endParaRPr sz="15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500"/>
                        <a:t>갈고리 발사기</a:t>
                      </a:r>
                      <a:endParaRPr sz="1500" u="none" cap="none" strike="noStrike"/>
                    </a:p>
                  </a:txBody>
                  <a:tcPr marT="45725" marB="45725" marR="91450" marL="91450" anchor="ctr"/>
                </a:tc>
              </a:tr>
              <a:tr h="628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방패</a:t>
                      </a:r>
                      <a:endParaRPr sz="15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대검</a:t>
                      </a:r>
                      <a:endParaRPr sz="15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철퇴</a:t>
                      </a:r>
                      <a:endParaRPr sz="15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강화</a:t>
                      </a:r>
                      <a:endParaRPr sz="15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500"/>
                        <a:t>대포</a:t>
                      </a:r>
                      <a:endParaRPr sz="1500" u="none" cap="none" strike="noStrike"/>
                    </a:p>
                  </a:txBody>
                  <a:tcPr marT="45725" marB="45725" marR="91450" marL="91450" anchor="ctr"/>
                </a:tc>
              </a:tr>
              <a:tr h="628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원거리 무기</a:t>
                      </a:r>
                      <a:endParaRPr sz="15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창</a:t>
                      </a:r>
                      <a:endParaRPr sz="15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사슬총</a:t>
                      </a:r>
                      <a:endParaRPr sz="15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카운터 방패</a:t>
                      </a:r>
                      <a:endParaRPr sz="15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강화</a:t>
                      </a:r>
                      <a:endParaRPr sz="15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/>
          <p:nvPr/>
        </p:nvSpPr>
        <p:spPr>
          <a:xfrm>
            <a:off x="-1465690" y="1827348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배  경</a:t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-225706" y="2778646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컨  셉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-1465690" y="3736107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기  획</a:t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-1465690" y="4695850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플레이</a:t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-1465690" y="5655593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기  타</a:t>
            </a:r>
            <a:endParaRPr/>
          </a:p>
        </p:txBody>
      </p:sp>
      <p:sp>
        <p:nvSpPr>
          <p:cNvPr id="166" name="Google Shape;166;p20"/>
          <p:cNvSpPr txBox="1"/>
          <p:nvPr>
            <p:ph type="title"/>
          </p:nvPr>
        </p:nvSpPr>
        <p:spPr>
          <a:xfrm>
            <a:off x="1979712" y="476672"/>
            <a:ext cx="4572000" cy="936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.2 </a:t>
            </a:r>
            <a:r>
              <a:rPr lang="ko-KR">
                <a:solidFill>
                  <a:srgbClr val="666666"/>
                </a:solidFill>
              </a:rPr>
              <a:t>게임 흐름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8100392" y="6442484"/>
            <a:ext cx="1224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 </a:t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4766667" y="1621206"/>
            <a:ext cx="1512300" cy="322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6D6D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 실행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4766667" y="2475420"/>
            <a:ext cx="1512300" cy="322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6D6D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메인 화면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7344308" y="3266205"/>
            <a:ext cx="1512300" cy="322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6D6D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종료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4766687" y="3279188"/>
            <a:ext cx="1512300" cy="309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6D6D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옵션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2051720" y="3267588"/>
            <a:ext cx="1512300" cy="322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6D6D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 시작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3813901" y="4600894"/>
            <a:ext cx="1512300" cy="322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6D6D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로비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3813901" y="5275097"/>
            <a:ext cx="1512300" cy="322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6D6D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스테이지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2051737" y="5275047"/>
            <a:ext cx="1512300" cy="322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6D6D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장비창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3813901" y="5949300"/>
            <a:ext cx="1512300" cy="322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6D6D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결과창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20"/>
          <p:cNvCxnSpPr>
            <a:stCxn id="168" idx="2"/>
            <a:endCxn id="168" idx="2"/>
          </p:cNvCxnSpPr>
          <p:nvPr/>
        </p:nvCxnSpPr>
        <p:spPr>
          <a:xfrm>
            <a:off x="5522817" y="1944006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9292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" name="Google Shape;178;p20"/>
          <p:cNvCxnSpPr>
            <a:stCxn id="168" idx="2"/>
            <a:endCxn id="169" idx="0"/>
          </p:cNvCxnSpPr>
          <p:nvPr/>
        </p:nvCxnSpPr>
        <p:spPr>
          <a:xfrm>
            <a:off x="5522817" y="1944006"/>
            <a:ext cx="0" cy="531300"/>
          </a:xfrm>
          <a:prstGeom prst="straightConnector1">
            <a:avLst/>
          </a:prstGeom>
          <a:noFill/>
          <a:ln cap="flat" cmpd="sng" w="9525">
            <a:solidFill>
              <a:srgbClr val="9292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9" name="Google Shape;179;p20"/>
          <p:cNvCxnSpPr>
            <a:stCxn id="169" idx="1"/>
            <a:endCxn id="172" idx="0"/>
          </p:cNvCxnSpPr>
          <p:nvPr/>
        </p:nvCxnSpPr>
        <p:spPr>
          <a:xfrm flipH="1">
            <a:off x="2807967" y="2636820"/>
            <a:ext cx="1958700" cy="630900"/>
          </a:xfrm>
          <a:prstGeom prst="bentConnector2">
            <a:avLst/>
          </a:prstGeom>
          <a:noFill/>
          <a:ln cap="flat" cmpd="sng" w="9525">
            <a:solidFill>
              <a:srgbClr val="9292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0" name="Google Shape;180;p20"/>
          <p:cNvCxnSpPr>
            <a:stCxn id="169" idx="3"/>
            <a:endCxn id="170" idx="0"/>
          </p:cNvCxnSpPr>
          <p:nvPr/>
        </p:nvCxnSpPr>
        <p:spPr>
          <a:xfrm>
            <a:off x="6278967" y="2636820"/>
            <a:ext cx="1821600" cy="629400"/>
          </a:xfrm>
          <a:prstGeom prst="bentConnector2">
            <a:avLst/>
          </a:prstGeom>
          <a:noFill/>
          <a:ln cap="flat" cmpd="sng" w="9525">
            <a:solidFill>
              <a:srgbClr val="9292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1" name="Google Shape;181;p20"/>
          <p:cNvCxnSpPr>
            <a:stCxn id="169" idx="2"/>
            <a:endCxn id="171" idx="0"/>
          </p:cNvCxnSpPr>
          <p:nvPr/>
        </p:nvCxnSpPr>
        <p:spPr>
          <a:xfrm flipH="1" rot="-5400000">
            <a:off x="5282667" y="3038370"/>
            <a:ext cx="480900" cy="6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rgbClr val="9292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" name="Google Shape;182;p20"/>
          <p:cNvCxnSpPr>
            <a:stCxn id="172" idx="2"/>
            <a:endCxn id="173" idx="1"/>
          </p:cNvCxnSpPr>
          <p:nvPr/>
        </p:nvCxnSpPr>
        <p:spPr>
          <a:xfrm flipH="1" rot="-5400000">
            <a:off x="2724920" y="3673338"/>
            <a:ext cx="1171800" cy="1005900"/>
          </a:xfrm>
          <a:prstGeom prst="bentConnector2">
            <a:avLst/>
          </a:prstGeom>
          <a:noFill/>
          <a:ln cap="flat" cmpd="sng" w="9525">
            <a:solidFill>
              <a:srgbClr val="9292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3" name="Google Shape;183;p20"/>
          <p:cNvCxnSpPr>
            <a:stCxn id="173" idx="2"/>
            <a:endCxn id="174" idx="0"/>
          </p:cNvCxnSpPr>
          <p:nvPr/>
        </p:nvCxnSpPr>
        <p:spPr>
          <a:xfrm>
            <a:off x="4570051" y="4923694"/>
            <a:ext cx="0" cy="351300"/>
          </a:xfrm>
          <a:prstGeom prst="straightConnector1">
            <a:avLst/>
          </a:prstGeom>
          <a:noFill/>
          <a:ln cap="flat" cmpd="sng" w="9525">
            <a:solidFill>
              <a:srgbClr val="9292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4" name="Google Shape;184;p20"/>
          <p:cNvCxnSpPr>
            <a:stCxn id="174" idx="2"/>
            <a:endCxn id="176" idx="0"/>
          </p:cNvCxnSpPr>
          <p:nvPr/>
        </p:nvCxnSpPr>
        <p:spPr>
          <a:xfrm>
            <a:off x="4570051" y="5597897"/>
            <a:ext cx="0" cy="351300"/>
          </a:xfrm>
          <a:prstGeom prst="straightConnector1">
            <a:avLst/>
          </a:prstGeom>
          <a:noFill/>
          <a:ln cap="flat" cmpd="sng" w="9525">
            <a:solidFill>
              <a:srgbClr val="9292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p20"/>
          <p:cNvCxnSpPr>
            <a:stCxn id="173" idx="2"/>
            <a:endCxn id="175" idx="0"/>
          </p:cNvCxnSpPr>
          <p:nvPr/>
        </p:nvCxnSpPr>
        <p:spPr>
          <a:xfrm rot="5400000">
            <a:off x="3513301" y="4218244"/>
            <a:ext cx="351300" cy="17622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9292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6" name="Google Shape;186;p20"/>
          <p:cNvCxnSpPr>
            <a:stCxn id="176" idx="3"/>
            <a:endCxn id="173" idx="3"/>
          </p:cNvCxnSpPr>
          <p:nvPr/>
        </p:nvCxnSpPr>
        <p:spPr>
          <a:xfrm flipH="1" rot="10800000">
            <a:off x="5326201" y="4762200"/>
            <a:ext cx="600" cy="13485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rgbClr val="9292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7" name="Google Shape;187;p20"/>
          <p:cNvCxnSpPr>
            <a:endCxn id="171" idx="1"/>
          </p:cNvCxnSpPr>
          <p:nvPr/>
        </p:nvCxnSpPr>
        <p:spPr>
          <a:xfrm>
            <a:off x="3602087" y="3429038"/>
            <a:ext cx="1164600" cy="4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2929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" name="Google Shape;194;p21"/>
          <p:cNvGraphicFramePr/>
          <p:nvPr/>
        </p:nvGraphicFramePr>
        <p:xfrm>
          <a:off x="2079356" y="13709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{B0FC16F8-982E-4CB0-8C07-183037A4D264}</a:tableStyleId>
              </a:tblPr>
              <a:tblGrid>
                <a:gridCol w="1017050"/>
                <a:gridCol w="4531275"/>
                <a:gridCol w="990650"/>
              </a:tblGrid>
              <a:tr h="420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주</a:t>
                      </a:r>
                      <a:r>
                        <a:rPr lang="ko-KR"/>
                        <a:t>차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해야할 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비 고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9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5주차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1. </a:t>
                      </a:r>
                      <a:r>
                        <a:rPr lang="ko-KR" sz="1100"/>
                        <a:t>에셋 제작 및 수집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2. 타일맵 제작</a:t>
                      </a:r>
                      <a:endParaRPr sz="11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9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6주차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1. 기본 플레이(공격, 움직임 등) 확인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2. 몬스터 제작</a:t>
                      </a:r>
                      <a:endParaRPr sz="11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9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7주차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1. 전체적인 게임 흐름 달성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2. 조합 기능 추가</a:t>
                      </a:r>
                      <a:endParaRPr sz="11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9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8주차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중간 발표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1. 중간 점검 및 계획 수정</a:t>
                      </a:r>
                      <a:endParaRPr sz="11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9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9주차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9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10주차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9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11주차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9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12주차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9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13주차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데모</a:t>
                      </a:r>
                      <a:endParaRPr sz="11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9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14주차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9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15주차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최종</a:t>
                      </a:r>
                      <a:endParaRPr sz="11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95" name="Google Shape;195;p21"/>
          <p:cNvSpPr/>
          <p:nvPr/>
        </p:nvSpPr>
        <p:spPr>
          <a:xfrm>
            <a:off x="-1465690" y="1827348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배  경</a:t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-1440899" y="2779579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컨  셉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1"/>
          <p:cNvSpPr/>
          <p:nvPr/>
        </p:nvSpPr>
        <p:spPr>
          <a:xfrm>
            <a:off x="-225706" y="3758751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기  획</a:t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-1465690" y="4695850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플레이</a:t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-1465690" y="5655593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기  타</a:t>
            </a:r>
            <a:endParaRPr/>
          </a:p>
        </p:txBody>
      </p:sp>
      <p:sp>
        <p:nvSpPr>
          <p:cNvPr id="200" name="Google Shape;200;p21"/>
          <p:cNvSpPr txBox="1"/>
          <p:nvPr>
            <p:ph type="title"/>
          </p:nvPr>
        </p:nvSpPr>
        <p:spPr>
          <a:xfrm>
            <a:off x="1979712" y="476672"/>
            <a:ext cx="4572000" cy="936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3.1 </a:t>
            </a:r>
            <a:r>
              <a:rPr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개발 방향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4776688" y="944724"/>
            <a:ext cx="47752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기획 일정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plate">
  <a:themeElements>
    <a:clrScheme name="template 13">
      <a:dk1>
        <a:srgbClr val="4D4D4D"/>
      </a:dk1>
      <a:lt1>
        <a:srgbClr val="FFFFFF"/>
      </a:lt1>
      <a:dk2>
        <a:srgbClr val="4D4D4D"/>
      </a:dk2>
      <a:lt2>
        <a:srgbClr val="777777"/>
      </a:lt2>
      <a:accent1>
        <a:srgbClr val="969696"/>
      </a:accent1>
      <a:accent2>
        <a:srgbClr val="C0C0C0"/>
      </a:accent2>
      <a:accent3>
        <a:srgbClr val="FFFFFF"/>
      </a:accent3>
      <a:accent4>
        <a:srgbClr val="404040"/>
      </a:accent4>
      <a:accent5>
        <a:srgbClr val="C9C9C9"/>
      </a:accent5>
      <a:accent6>
        <a:srgbClr val="AEAEAE"/>
      </a:accent6>
      <a:hlink>
        <a:srgbClr val="CC0000"/>
      </a:hlink>
      <a:folHlink>
        <a:srgbClr val="DDDDD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