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E3B3EF0-2B28-4FE4-81EB-631791D7715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tcBdr/>
        <a:fill>
          <a:solidFill>
            <a:srgbClr val="dcdcd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dcd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lang="en-US"/>
          </a:p>
        </p:txBody>
      </p:sp>
      <p:sp>
        <p:nvSpPr>
          <p:cNvPr id="50" name="Google Shape;50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스미스 씨 발표</a:t>
            </a:r>
            <a:r>
              <a:rPr lang="en-US" altLang="ko-KR"/>
              <a:t>,</a:t>
            </a:r>
            <a:r>
              <a:rPr lang="ko-KR" altLang="en-US"/>
              <a:t> 시작하겠습니다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  <p:sp>
        <p:nvSpPr>
          <p:cNvPr id="157" name="Google Shape;157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게임 흐름은 기존과 다르게 개연성 문제로 로비를 삭제하고 타이틀 화면에서 바로 스테이즈로 갈 수 있게 할 예정입니다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9" name="Google Shape;159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  <p:sp>
        <p:nvSpPr>
          <p:cNvPr id="157" name="Google Shape;157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게임 흐름은 기존과 다르게 개연성 문제로 로비를 삭제하고 타이틀 화면에서 바로 스테이즈로 갈 수 있게 할 예정입니다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9" name="Google Shape;159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  <p:sp>
        <p:nvSpPr>
          <p:cNvPr id="205" name="Google Shape;205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다음은 개발 상황입니다</a:t>
            </a:r>
            <a:r>
              <a:rPr lang="en-US" altLang="ko-KR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altLang="ko-KR"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현재 미수행 사항은 전체적인 게임의 흐름과 기본 플레이 공격</a:t>
            </a:r>
            <a:r>
              <a:rPr lang="en-US" altLang="ko-KR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ko-KR" altLang="en-US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 조합 기능과 몬스터 관련입니다</a:t>
            </a:r>
            <a:r>
              <a:rPr lang="en-US" altLang="ko-KR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altLang="ko-KR"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en-US" altLang="ko-KR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-KR" altLang="en-US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변명</a:t>
            </a:r>
            <a:r>
              <a:rPr lang="en-US" altLang="ko-KR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altLang="ko-KR"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e08c3226e_1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  <p:sp>
        <p:nvSpPr>
          <p:cNvPr id="221" name="Google Shape;221;gee08c3226e_1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ee08c3226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endParaRPr lang="ko-KR" altLang="en-US"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gee08c3226e_1_3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/>
          </a:p>
        </p:txBody>
      </p:sp>
      <p:sp>
        <p:nvSpPr>
          <p:cNvPr id="266" name="Google Shape;266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깃 주소와 함계</a:t>
            </a:r>
            <a:endParaRPr lang="ko-KR" altLang="en-US"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331913" y="4581525"/>
            <a:ext cx="6697662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31913" y="5373688"/>
            <a:ext cx="669766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808288" y="-496888"/>
            <a:ext cx="4678363" cy="748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5292725" y="1987550"/>
            <a:ext cx="5326063" cy="1871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1472406" y="191294"/>
            <a:ext cx="5326063" cy="54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03350" y="908050"/>
            <a:ext cx="3667125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222875" y="908050"/>
            <a:ext cx="3668713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0"/>
          </p:nvPr>
        </p:nvSpPr>
        <p:spPr>
          <a:xfrm>
            <a:off x="2195736" y="2996952"/>
            <a:ext cx="6552728" cy="10081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000"/>
              <a:t>스미스 씨 </a:t>
            </a:r>
            <a:r>
              <a:rPr lang="en-US" altLang="ko-KR" sz="4000"/>
              <a:t>-</a:t>
            </a:r>
            <a:r>
              <a:rPr lang="ko-KR" altLang="en-US" sz="4000"/>
              <a:t> 중간 보고</a:t>
            </a:r>
            <a:endParaRPr lang="ko-KR" altLang="en-US" sz="40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12" y="5905600"/>
          <a:ext cx="3050900" cy="952425"/>
        </p:xfrm>
        <a:graphic>
          <a:graphicData uri="http://schemas.openxmlformats.org/drawingml/2006/table">
            <a:tbl>
              <a:tblPr firstRow="1" bandRow="1">
                <a:noFill/>
                <a:tableStyleId>{EE3B3EF0-2B28-4FE4-81EB-631791D77154}</a:tableStyleId>
              </a:tblPr>
              <a:tblGrid>
                <a:gridCol w="1669775"/>
                <a:gridCol w="1381125"/>
              </a:tblGrid>
              <a:tr h="266675">
                <a:tc>
                  <a:txBody>
                    <a:bodyPr vert="horz" lIns="68550" tIns="34275" rIns="68550" bIns="3427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300" u="none" strike="noStrike" cap="none"/>
                        <a:t>학번</a:t>
                      </a:r>
                      <a:endParaRPr/>
                    </a:p>
                  </a:txBody>
                  <a:tcPr marL="68550" marR="68550" marT="34275" marB="34275"/>
                </a:tc>
                <a:tc>
                  <a:txBody>
                    <a:bodyPr vert="horz" lIns="68550" tIns="34275" rIns="68550" bIns="3427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300" u="none" strike="noStrike" cap="none"/>
                        <a:t>이름</a:t>
                      </a:r>
                      <a:endParaRPr/>
                    </a:p>
                  </a:txBody>
                  <a:tcPr marL="68550" marR="68550" marT="34275" marB="34275"/>
                </a:tc>
              </a:tr>
              <a:tr h="342875">
                <a:tc>
                  <a:txBody>
                    <a:bodyPr vert="horz" lIns="68550" tIns="34275" rIns="68550" bIns="3427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b="1" u="none" strike="noStrike" cap="none"/>
                        <a:t>2016182036</a:t>
                      </a:r>
                      <a:endParaRPr sz="1800" b="1" u="none" strike="noStrike" cap="none"/>
                    </a:p>
                  </a:txBody>
                  <a:tcPr marL="68550" marR="68550" marT="34275" marB="34275"/>
                </a:tc>
                <a:tc>
                  <a:txBody>
                    <a:bodyPr vert="horz" lIns="68550" tIns="34275" rIns="68550" bIns="3427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b="1" u="none" strike="noStrike" cap="none"/>
                        <a:t>임    준</a:t>
                      </a:r>
                      <a:endParaRPr/>
                    </a:p>
                  </a:txBody>
                  <a:tcPr marL="68550" marR="68550" marT="34275" marB="34275"/>
                </a:tc>
              </a:tr>
              <a:tr h="342875">
                <a:tc>
                  <a:txBody>
                    <a:bodyPr vert="horz" lIns="68550" tIns="34275" rIns="68550" bIns="3427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b="1"/>
                        <a:t>2016184025</a:t>
                      </a:r>
                      <a:endParaRPr sz="1800" b="1" u="none" strike="noStrike" cap="none"/>
                    </a:p>
                  </a:txBody>
                  <a:tcPr marL="68550" marR="68550" marT="34275" marB="34275"/>
                </a:tc>
                <a:tc>
                  <a:txBody>
                    <a:bodyPr vert="horz" lIns="68550" tIns="34275" rIns="68550" bIns="3427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b="1"/>
                        <a:t>양시문</a:t>
                      </a:r>
                      <a:endParaRPr sz="1800" b="1" u="none" strike="noStrike" cap="none"/>
                    </a:p>
                  </a:txBody>
                  <a:tcPr marL="68550" marR="68550" marT="34275" marB="34275"/>
                </a:tc>
              </a:tr>
            </a:tbl>
          </a:graphicData>
        </a:graphic>
      </p:graphicFrame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779913" y="4221088"/>
            <a:ext cx="4320479" cy="86409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>
                <a:latin typeface="Arial"/>
                <a:ea typeface="Arial"/>
                <a:cs typeface="Arial"/>
                <a:sym typeface="Arial"/>
              </a:rPr>
              <a:t>마</a:t>
            </a:r>
            <a:r>
              <a:rPr lang="ko-KR" altLang="en-US" sz="1600">
                <a:latin typeface="Arial"/>
                <a:ea typeface="Arial"/>
                <a:cs typeface="Arial"/>
                <a:sym typeface="Arial"/>
              </a:rPr>
              <a:t>왕의 계략으로 미궁에 갇힌 용사를 구하기 위해 미궁에 들어간 어느 대장장이의 구출담</a:t>
            </a:r>
            <a:endParaRPr lang="ko-KR" altLang="en-US"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 idx="0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수행한 것 </a:t>
            </a:r>
            <a:r>
              <a:rPr lang="en-US" alt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>
                <a:solidFill>
                  <a:srgbClr val="666666"/>
                </a:solidFill>
              </a:rPr>
              <a:t>게임 흐름</a:t>
            </a:r>
            <a:endParaRPr lang="ko-KR">
              <a:solidFill>
                <a:srgbClr val="666666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8100392" y="6442484"/>
            <a:ext cx="1224000" cy="386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766667" y="1621206"/>
            <a:ext cx="1512300" cy="322800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실행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766667" y="2475420"/>
            <a:ext cx="1512300" cy="322800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타이틀</a:t>
            </a: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화면</a:t>
            </a: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7344308" y="3266205"/>
            <a:ext cx="1512300" cy="322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766687" y="3279188"/>
            <a:ext cx="1512300" cy="309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051720" y="3267588"/>
            <a:ext cx="1512300" cy="322800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시작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813901" y="5275097"/>
            <a:ext cx="1512300" cy="322800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051737" y="5275047"/>
            <a:ext cx="1512300" cy="322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lt1"/>
                </a:solidFill>
              </a:rPr>
              <a:t>장비창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813901" y="5949300"/>
            <a:ext cx="1512300" cy="322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d6d6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결과창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0"/>
          <p:cNvCxnSpPr>
            <a:stCxn id="168" idx="2"/>
            <a:endCxn id="168" idx="2"/>
          </p:cNvCxnSpPr>
          <p:nvPr/>
        </p:nvCxnSpPr>
        <p:spPr>
          <a:xfrm>
            <a:off x="5522817" y="194400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78" name="Google Shape;178;p20"/>
          <p:cNvCxnSpPr>
            <a:stCxn id="168" idx="2"/>
            <a:endCxn id="169" idx="0"/>
          </p:cNvCxnSpPr>
          <p:nvPr/>
        </p:nvCxnSpPr>
        <p:spPr>
          <a:xfrm>
            <a:off x="5522817" y="1944006"/>
            <a:ext cx="0" cy="531300"/>
          </a:xfrm>
          <a:prstGeom prst="straightConnector1">
            <a:avLst/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79" name="Google Shape;179;p20"/>
          <p:cNvCxnSpPr>
            <a:stCxn id="169" idx="1"/>
            <a:endCxn id="172" idx="0"/>
          </p:cNvCxnSpPr>
          <p:nvPr/>
        </p:nvCxnSpPr>
        <p:spPr>
          <a:xfrm flipH="1">
            <a:off x="2807967" y="2636820"/>
            <a:ext cx="1958700" cy="630900"/>
          </a:xfrm>
          <a:prstGeom prst="bentConnector2">
            <a:avLst/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0" name="Google Shape;180;p20"/>
          <p:cNvCxnSpPr>
            <a:stCxn id="169" idx="3"/>
            <a:endCxn id="170" idx="0"/>
          </p:cNvCxnSpPr>
          <p:nvPr/>
        </p:nvCxnSpPr>
        <p:spPr>
          <a:xfrm>
            <a:off x="6278967" y="2636820"/>
            <a:ext cx="1821600" cy="629400"/>
          </a:xfrm>
          <a:prstGeom prst="bentConnector2">
            <a:avLst/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1" name="Google Shape;181;p20"/>
          <p:cNvCxnSpPr>
            <a:stCxn id="169" idx="2"/>
            <a:endCxn id="171" idx="0"/>
          </p:cNvCxnSpPr>
          <p:nvPr/>
        </p:nvCxnSpPr>
        <p:spPr>
          <a:xfrm rot="16200000" flipH="1">
            <a:off x="5282667" y="3038370"/>
            <a:ext cx="4809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2" name="Google Shape;182;p20"/>
          <p:cNvCxnSpPr>
            <a:stCxn id="172" idx="2"/>
            <a:endCxn id="174" idx="0"/>
          </p:cNvCxnSpPr>
          <p:nvPr/>
        </p:nvCxnSpPr>
        <p:spPr>
          <a:xfrm rot="5400000" flipV="1">
            <a:off x="2846606" y="3551652"/>
            <a:ext cx="1684709" cy="17621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3" name="Google Shape;183;p20"/>
          <p:cNvCxnSpPr>
            <a:endCxn id="174" idx="0"/>
          </p:cNvCxnSpPr>
          <p:nvPr/>
        </p:nvCxnSpPr>
        <p:spPr>
          <a:xfrm>
            <a:off x="4570051" y="4923694"/>
            <a:ext cx="0" cy="351300"/>
          </a:xfrm>
          <a:prstGeom prst="straightConnector1">
            <a:avLst/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4" name="Google Shape;184;p20"/>
          <p:cNvCxnSpPr>
            <a:stCxn id="174" idx="2"/>
            <a:endCxn id="176" idx="0"/>
          </p:cNvCxnSpPr>
          <p:nvPr/>
        </p:nvCxnSpPr>
        <p:spPr>
          <a:xfrm>
            <a:off x="4570051" y="5597897"/>
            <a:ext cx="0" cy="351300"/>
          </a:xfrm>
          <a:prstGeom prst="straightConnector1">
            <a:avLst/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5" name="Google Shape;185;p20"/>
          <p:cNvCxnSpPr/>
          <p:nvPr/>
        </p:nvCxnSpPr>
        <p:spPr>
          <a:xfrm flipH="1">
            <a:off x="3564037" y="5539217"/>
            <a:ext cx="249863" cy="15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6" name="Google Shape;186;p20"/>
          <p:cNvCxnSpPr>
            <a:stCxn id="176" idx="3"/>
            <a:endCxn id="174" idx="3"/>
          </p:cNvCxnSpPr>
          <p:nvPr/>
        </p:nvCxnSpPr>
        <p:spPr>
          <a:xfrm flipV="1">
            <a:off x="5326201" y="5436497"/>
            <a:ext cx="1588" cy="674203"/>
          </a:xfrm>
          <a:prstGeom prst="bentConnector3">
            <a:avLst>
              <a:gd name="adj1" fmla="val 47605500"/>
            </a:avLst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7" name="Google Shape;187;p20"/>
          <p:cNvCxnSpPr>
            <a:endCxn id="171" idx="2"/>
          </p:cNvCxnSpPr>
          <p:nvPr/>
        </p:nvCxnSpPr>
        <p:spPr>
          <a:xfrm rot="5400000" flipH="1" flipV="1">
            <a:off x="4324007" y="4069945"/>
            <a:ext cx="1680135" cy="7172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2929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89" name="Google Shape;185;p20"/>
          <p:cNvCxnSpPr/>
          <p:nvPr/>
        </p:nvCxnSpPr>
        <p:spPr>
          <a:xfrm>
            <a:off x="3573375" y="5361741"/>
            <a:ext cx="249864" cy="15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29292">
                <a:alpha val="100000"/>
              </a:srgbClr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90" name="Google Shape;187;p20"/>
          <p:cNvCxnSpPr>
            <a:stCxn id="174" idx="3"/>
            <a:endCxn id="170" idx="2"/>
          </p:cNvCxnSpPr>
          <p:nvPr/>
        </p:nvCxnSpPr>
        <p:spPr>
          <a:xfrm flipV="1">
            <a:off x="5326201" y="3589004"/>
            <a:ext cx="2774257" cy="1847492"/>
          </a:xfrm>
          <a:prstGeom prst="bentConnector2">
            <a:avLst/>
          </a:prstGeom>
          <a:noFill/>
          <a:ln w="9525" cap="flat" cmpd="sng">
            <a:solidFill>
              <a:srgbClr val="929292">
                <a:alpha val="100000"/>
              </a:srgbClr>
            </a:solidFill>
            <a:prstDash val="solid"/>
            <a:round/>
            <a:headEnd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 idx="0"/>
          </p:nvPr>
        </p:nvSpPr>
        <p:spPr>
          <a:xfrm>
            <a:off x="1979712" y="476672"/>
            <a:ext cx="6054757" cy="9361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수행한 것 </a:t>
            </a:r>
            <a:r>
              <a:rPr lang="en-US" alt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애니메이션</a:t>
            </a:r>
            <a:endParaRPr lang="ko-KR" altLang="en-US" b="0" i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8100392" y="6442484"/>
            <a:ext cx="1224000" cy="386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pic>
        <p:nvPicPr>
          <p:cNvPr id="1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7606" y="1952527"/>
            <a:ext cx="6181725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8100392" y="6442484"/>
            <a:ext cx="1224136" cy="38651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 idx="0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</a:t>
            </a:r>
            <a:r>
              <a:rPr lang="ko-KR" alt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상황</a:t>
            </a:r>
            <a:endParaRPr lang="ko-KR" altLang="en-US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4776688" y="944724"/>
            <a:ext cx="2887922" cy="3297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미수행 사항</a:t>
            </a:r>
            <a:endParaRPr lang="ko-KR" altLang="en-US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195417" y="5625492"/>
            <a:ext cx="6480720" cy="64807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195;p21"/>
          <p:cNvGraphicFramePr/>
          <p:nvPr/>
        </p:nvGraphicFramePr>
        <p:xfrm>
          <a:off x="2079356" y="1370958"/>
          <a:ext cx="6543524" cy="2634575"/>
        </p:xfrm>
        <a:graphic>
          <a:graphicData uri="http://schemas.openxmlformats.org/drawingml/2006/table">
            <a:tbl>
              <a:tblPr firstRow="1" bandRow="1">
                <a:noFill/>
                <a:tableStyleId>{EE3B3EF0-2B28-4FE4-81EB-631791D77154}</a:tableStyleId>
              </a:tblPr>
              <a:tblGrid>
                <a:gridCol w="1017050"/>
                <a:gridCol w="4535824"/>
                <a:gridCol w="990650"/>
              </a:tblGrid>
              <a:tr h="4209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b="0">
                          <a:latin typeface="Arial Narrow"/>
                        </a:rPr>
                        <a:t>주차</a:t>
                      </a:r>
                      <a:endParaRPr sz="1400" b="0" u="none" strike="noStrike" cap="none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b="0">
                          <a:latin typeface="Arial Narrow"/>
                        </a:rPr>
                        <a:t>변명</a:t>
                      </a:r>
                      <a:endParaRPr lang="ko-KR" altLang="en-US" b="0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b="0">
                          <a:latin typeface="Arial Narrow"/>
                        </a:rPr>
                        <a:t>비 고</a:t>
                      </a:r>
                      <a:endParaRPr b="0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</a:tr>
              <a:tr h="391600">
                <a:tc rowSpan="4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latin typeface="Arial Narrow"/>
                        </a:rPr>
                        <a:t>미수행</a:t>
                      </a:r>
                      <a:endParaRPr lang="ko-KR" altLang="en-US">
                        <a:latin typeface="Arial Narrow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latin typeface="Arial Narrow"/>
                        </a:rPr>
                        <a:t>사항</a:t>
                      </a:r>
                      <a:endParaRPr lang="ko-KR" altLang="en-US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>
                          <a:latin typeface="Arial Narrow"/>
                        </a:rPr>
                        <a:t>1.</a:t>
                      </a:r>
                      <a:r>
                        <a:rPr lang="ko-KR" altLang="en-US" sz="1100">
                          <a:latin typeface="Arial Narrow"/>
                        </a:rPr>
                        <a:t> </a:t>
                      </a:r>
                      <a:r>
                        <a:rPr lang="ko-KR" sz="1100">
                          <a:latin typeface="Arial Narrow"/>
                        </a:rPr>
                        <a:t>기본 플레이</a:t>
                      </a:r>
                      <a:r>
                        <a:rPr lang="ko-KR" altLang="en-US" sz="1100">
                          <a:latin typeface="Arial Narrow"/>
                        </a:rPr>
                        <a:t> </a:t>
                      </a:r>
                      <a:r>
                        <a:rPr lang="ko-KR" sz="1100">
                          <a:latin typeface="Arial Narrow"/>
                        </a:rPr>
                        <a:t>공격 </a:t>
                      </a:r>
                      <a:r>
                        <a:rPr lang="en-US" altLang="ko-KR" sz="1100">
                          <a:latin typeface="Arial Narrow"/>
                        </a:rPr>
                        <a:t>:</a:t>
                      </a:r>
                      <a:endParaRPr lang="en-US" altLang="ko-KR" sz="1100">
                        <a:latin typeface="Arial Narro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>
                          <a:latin typeface="Arial Narrow"/>
                        </a:rPr>
                        <a:t>  애니메이션도 구했고 적절한 에셋도 찾았는데 잘 안된다</a:t>
                      </a:r>
                      <a:r>
                        <a:rPr lang="en-US" altLang="ko-KR" sz="1100">
                          <a:latin typeface="Arial Narrow"/>
                        </a:rPr>
                        <a:t>.</a:t>
                      </a:r>
                      <a:r>
                        <a:rPr lang="ko-KR" altLang="en-US" sz="1100">
                          <a:latin typeface="Arial Narrow"/>
                        </a:rPr>
                        <a:t> 공격 루틴에서 뭔가 잘못되었다</a:t>
                      </a:r>
                      <a:r>
                        <a:rPr lang="en-US" altLang="ko-KR" sz="1100">
                          <a:latin typeface="Arial Narrow"/>
                        </a:rPr>
                        <a:t>.</a:t>
                      </a:r>
                      <a:r>
                        <a:rPr lang="ko-KR" altLang="en-US" sz="1100">
                          <a:latin typeface="Arial Narrow"/>
                        </a:rPr>
                        <a:t> </a:t>
                      </a:r>
                      <a:endParaRPr lang="ko-KR" altLang="en-US" sz="1100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</a:tr>
              <a:tr h="391600">
                <a:tc vMerge="1">
                  <a:txBody>
                    <a:bodyPr vert="horz" lIns="91450" tIns="45725" rIns="91450" bIns="45725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>
                          <a:latin typeface="Arial Narrow"/>
                        </a:rPr>
                        <a:t>2.</a:t>
                      </a:r>
                      <a:r>
                        <a:rPr lang="ko-KR" sz="1100">
                          <a:latin typeface="Arial Narrow"/>
                        </a:rPr>
                        <a:t> </a:t>
                      </a:r>
                      <a:r>
                        <a:rPr lang="en-US" altLang="ko-KR" sz="1100">
                          <a:latin typeface="Arial Narrow"/>
                        </a:rPr>
                        <a:t>UI</a:t>
                      </a:r>
                      <a:r>
                        <a:rPr lang="ko-KR" altLang="en-US" sz="1100">
                          <a:latin typeface="Arial Narrow"/>
                        </a:rPr>
                        <a:t>제작 </a:t>
                      </a:r>
                      <a:r>
                        <a:rPr lang="en-US" altLang="ko-KR" sz="1100">
                          <a:latin typeface="Arial Narrow"/>
                        </a:rPr>
                        <a:t>:</a:t>
                      </a:r>
                      <a:endParaRPr lang="en-US" altLang="ko-KR" sz="1100">
                        <a:latin typeface="Arial Narro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>
                          <a:latin typeface="Arial Narrow"/>
                        </a:rPr>
                        <a:t>  다른거 신경쓰다 보니 잊고 있었다</a:t>
                      </a:r>
                      <a:r>
                        <a:rPr lang="en-US" altLang="ko-KR" sz="1100">
                          <a:latin typeface="Arial Narrow"/>
                        </a:rPr>
                        <a:t>.</a:t>
                      </a:r>
                      <a:r>
                        <a:rPr lang="ko-KR" altLang="en-US" sz="1100">
                          <a:latin typeface="Arial Narrow"/>
                        </a:rPr>
                        <a:t> 전체적인 방향은 잡은 상태라 크게 문제가 되진 않을듯 하다</a:t>
                      </a:r>
                      <a:r>
                        <a:rPr lang="en-US" altLang="ko-KR" sz="1100">
                          <a:latin typeface="Arial Narrow"/>
                        </a:rPr>
                        <a:t>.</a:t>
                      </a:r>
                      <a:endParaRPr lang="en-US" altLang="ko-KR" sz="1100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</a:tr>
              <a:tr h="391600">
                <a:tc vMerge="1">
                  <a:txBody>
                    <a:bodyPr vert="horz" lIns="91450" tIns="45725" rIns="91450" bIns="45725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>
                          <a:latin typeface="Arial Narrow"/>
                        </a:rPr>
                        <a:t>3</a:t>
                      </a:r>
                      <a:r>
                        <a:rPr lang="ko-KR" sz="1100">
                          <a:latin typeface="Arial Narrow"/>
                        </a:rPr>
                        <a:t>. 조합 기능 </a:t>
                      </a:r>
                      <a:r>
                        <a:rPr lang="ko-KR" altLang="en-US" sz="1100">
                          <a:latin typeface="Arial Narrow"/>
                        </a:rPr>
                        <a:t> </a:t>
                      </a:r>
                      <a:r>
                        <a:rPr lang="en-US" altLang="ko-KR" sz="1100">
                          <a:latin typeface="Arial Narrow"/>
                        </a:rPr>
                        <a:t>:</a:t>
                      </a:r>
                      <a:endParaRPr lang="en-US" altLang="ko-KR" sz="1100">
                        <a:latin typeface="Arial Narro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>
                          <a:latin typeface="Arial Narrow"/>
                        </a:rPr>
                        <a:t>  아이템 드롭 과정을 배우고 구현할 예정이다</a:t>
                      </a:r>
                      <a:r>
                        <a:rPr lang="en-US" altLang="ko-KR" sz="1100">
                          <a:latin typeface="Arial Narrow"/>
                        </a:rPr>
                        <a:t>.</a:t>
                      </a:r>
                      <a:r>
                        <a:rPr lang="ko-KR" altLang="en-US" sz="1100">
                          <a:latin typeface="Arial Narrow"/>
                        </a:rPr>
                        <a:t> </a:t>
                      </a:r>
                      <a:endParaRPr lang="ko-KR" altLang="en-US" sz="1100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</a:tr>
              <a:tr h="391600">
                <a:tc vMerge="1">
                  <a:txBody>
                    <a:bodyPr vert="horz" lIns="91450" tIns="45725" rIns="91450" bIns="45725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>
                          <a:latin typeface="Arial Narrow"/>
                        </a:rPr>
                        <a:t>4</a:t>
                      </a:r>
                      <a:r>
                        <a:rPr lang="ko-KR" sz="1100">
                          <a:latin typeface="Arial Narrow"/>
                        </a:rPr>
                        <a:t>. 몬스터 제작</a:t>
                      </a:r>
                      <a:r>
                        <a:rPr lang="ko-KR" altLang="en-US" sz="1100">
                          <a:latin typeface="Arial Narrow"/>
                        </a:rPr>
                        <a:t> </a:t>
                      </a:r>
                      <a:r>
                        <a:rPr lang="en-US" altLang="ko-KR" sz="1100">
                          <a:latin typeface="Arial Narrow"/>
                        </a:rPr>
                        <a:t>:</a:t>
                      </a:r>
                      <a:endParaRPr lang="en-US" altLang="ko-KR" sz="1100">
                        <a:latin typeface="Arial Narro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>
                          <a:latin typeface="Arial Narrow"/>
                        </a:rPr>
                        <a:t>   딱히 손대지 못했다</a:t>
                      </a:r>
                      <a:r>
                        <a:rPr lang="en-US" altLang="ko-KR" sz="1100">
                          <a:latin typeface="Arial Narrow"/>
                        </a:rPr>
                        <a:t>.</a:t>
                      </a:r>
                      <a:r>
                        <a:rPr lang="ko-KR" altLang="en-US" sz="1100">
                          <a:latin typeface="Arial Narrow"/>
                        </a:rPr>
                        <a:t> 일단은 애니메이션을 적용하니 그나마 게임 같아졌다</a:t>
                      </a:r>
                      <a:r>
                        <a:rPr lang="en-US" altLang="ko-KR" sz="1100">
                          <a:latin typeface="Arial Narrow"/>
                        </a:rPr>
                        <a:t>.</a:t>
                      </a:r>
                      <a:endParaRPr lang="en-US" altLang="ko-KR" sz="1100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latin typeface="Arial Narrow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27" name="Google Shape;228;p23"/>
          <p:cNvSpPr/>
          <p:nvPr/>
        </p:nvSpPr>
        <p:spPr>
          <a:xfrm>
            <a:off x="-225706" y="4675205"/>
            <a:ext cx="1944300" cy="648000"/>
          </a:xfrm>
          <a:prstGeom prst="homePlate">
            <a:avLst>
              <a:gd name="adj" fmla="val 50000"/>
            </a:avLst>
          </a:prstGeom>
          <a:solidFill>
            <a:srgbClr val="ffff66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기  </a:t>
            </a:r>
            <a:endParaRPr xmlns:mc="http://schemas.openxmlformats.org/markup-compatibility/2006" xmlns:hp="http://schemas.haansoft.com/office/presentation/8.0" kumimoji="0" 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/>
        </p:nvSpPr>
        <p:spPr>
          <a:xfrm>
            <a:off x="8100392" y="6442484"/>
            <a:ext cx="1224000" cy="386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title" idx="0"/>
          </p:nvPr>
        </p:nvSpPr>
        <p:spPr>
          <a:xfrm>
            <a:off x="1979712" y="476672"/>
            <a:ext cx="45720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b="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이슈</a:t>
            </a:r>
            <a:endParaRPr lang="ko-KR" altLang="en-US" b="0" i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23"/>
          <p:cNvGraphicFramePr/>
          <p:nvPr/>
        </p:nvGraphicFramePr>
        <p:xfrm>
          <a:off x="2203165" y="1827348"/>
          <a:ext cx="6480725" cy="3115525"/>
        </p:xfrm>
        <a:graphic>
          <a:graphicData uri="http://schemas.openxmlformats.org/drawingml/2006/table">
            <a:tbl>
              <a:tblPr firstRow="1" bandRow="1">
                <a:noFill/>
                <a:tableStyleId>{EE3B3EF0-2B28-4FE4-81EB-631791D77154}</a:tableStyleId>
              </a:tblPr>
              <a:tblGrid>
                <a:gridCol w="856675"/>
                <a:gridCol w="1512160"/>
                <a:gridCol w="4111890"/>
              </a:tblGrid>
              <a:tr h="3981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100" u="none" strike="noStrike" cap="none"/>
                        <a:t>항목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100"/>
                        <a:t>역할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 u="none" strike="noStrike" cap="none"/>
                        <a:t>개발에 왜 어려움을 겪는가</a:t>
                      </a:r>
                      <a:r>
                        <a:rPr lang="en-US" altLang="ko-KR" sz="1100" u="none" strike="noStrike" cap="none"/>
                        <a:t>?</a:t>
                      </a:r>
                      <a:endParaRPr lang="en-US" altLang="ko-KR" sz="1100" u="none" strike="noStrike" cap="none"/>
                    </a:p>
                  </a:txBody>
                  <a:tcPr marL="91450" marR="91450" marT="45725" marB="45725" anchor="ctr"/>
                </a:tc>
              </a:tr>
              <a:tr h="135870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50"/>
                        <a:t>임 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AutoNum type="arabicPeriod"/>
                        <a:defRPr/>
                      </a:pPr>
                      <a:r>
                        <a:rPr lang="ko-KR" sz="1000"/>
                        <a:t>게임 기획</a:t>
                      </a:r>
                      <a:endParaRPr lang="ko-KR" sz="100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AutoNum type="arabicPeriod"/>
                        <a:defRPr/>
                      </a:pPr>
                      <a:r>
                        <a:rPr lang="ko-KR" sz="1000"/>
                        <a:t>게임 코딩</a:t>
                      </a:r>
                      <a:endParaRPr lang="ko-KR" sz="100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AutoNum type="arabicPeriod"/>
                        <a:defRPr/>
                      </a:pPr>
                      <a:r>
                        <a:rPr lang="ko-KR" sz="1000"/>
                        <a:t>기타 잡무</a:t>
                      </a:r>
                      <a:endParaRPr sz="100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/>
                        <a:t>   모든 원인은 본인의 게으름이 문제이다</a:t>
                      </a:r>
                      <a:r>
                        <a:rPr lang="en-US" altLang="ko-KR" sz="1000" u="none" strike="noStrike" cap="none"/>
                        <a:t>.</a:t>
                      </a:r>
                      <a:r>
                        <a:rPr lang="ko-KR" altLang="en-US" sz="1000" u="none" strike="noStrike" cap="none"/>
                        <a:t> 책상에 앉아서 유니티를 킬 때마다 에러창이 보이면 의욕이 사라진다</a:t>
                      </a:r>
                      <a:r>
                        <a:rPr lang="en-US" altLang="ko-KR" sz="1000" u="none" strike="noStrike" cap="none"/>
                        <a:t>.</a:t>
                      </a:r>
                      <a:r>
                        <a:rPr lang="ko-KR" altLang="en-US" sz="1000" u="none" strike="noStrike" cap="none"/>
                        <a:t> 그러다가 이부분은 나중에 해야지 하고 넘어가다 보니 이지경이 되었다</a:t>
                      </a:r>
                      <a:r>
                        <a:rPr lang="en-US" altLang="ko-KR" sz="1000" u="none" strike="noStrike" cap="none"/>
                        <a:t>.</a:t>
                      </a:r>
                      <a:r>
                        <a:rPr lang="ko-KR" altLang="en-US" sz="1000" u="none" strike="noStrike" cap="none"/>
                        <a:t> 벌써 </a:t>
                      </a:r>
                      <a:r>
                        <a:rPr lang="en-US" altLang="ko-KR" sz="1000" u="none" strike="noStrike" cap="none"/>
                        <a:t>4</a:t>
                      </a:r>
                      <a:r>
                        <a:rPr lang="ko-KR" altLang="en-US" sz="1000" u="none" strike="noStrike" cap="none"/>
                        <a:t>학년인데</a:t>
                      </a:r>
                      <a:r>
                        <a:rPr lang="en-US" altLang="ko-KR" sz="1000" u="none" strike="noStrike" cap="none"/>
                        <a:t>...</a:t>
                      </a:r>
                      <a:endParaRPr lang="en-US" altLang="ko-KR" sz="1000" u="none" strike="noStrike" cap="none"/>
                    </a:p>
                  </a:txBody>
                  <a:tcPr marL="91450" marR="91450" marT="45725" marB="45725" anchor="ctr"/>
                </a:tc>
              </a:tr>
              <a:tr h="135870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050"/>
                        <a:t>양시문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AutoNum type="arabicPeriod"/>
                        <a:defRPr/>
                      </a:pPr>
                      <a:r>
                        <a:rPr lang="ko-KR" sz="1000"/>
                        <a:t>게임 </a:t>
                      </a:r>
                      <a:r>
                        <a:rPr lang="ko-KR" altLang="en-US" sz="1000"/>
                        <a:t>이펙트</a:t>
                      </a:r>
                      <a:endParaRPr lang="ko-KR" altLang="en-US" sz="100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AutoNum type="arabicPeriod"/>
                        <a:defRPr/>
                      </a:pPr>
                      <a:r>
                        <a:rPr lang="ko-KR" altLang="en-US" sz="1000"/>
                        <a:t>게임 디자인</a:t>
                      </a:r>
                      <a:r>
                        <a:rPr lang="en-US" altLang="ko-KR" sz="1000"/>
                        <a:t>(UI</a:t>
                      </a:r>
                      <a:r>
                        <a:rPr lang="ko-KR" altLang="en-US" sz="1000"/>
                        <a:t>등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AutoNum type="arabicPeriod"/>
                        <a:defRPr/>
                      </a:pPr>
                      <a:r>
                        <a:rPr lang="ko-KR" sz="1000"/>
                        <a:t>게임 코딩</a:t>
                      </a:r>
                      <a:r>
                        <a:rPr lang="ko-KR" altLang="en-US" sz="1000"/>
                        <a:t> 보조</a:t>
                      </a:r>
                      <a:endParaRPr lang="ko-KR" altLang="en-US" sz="100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u="none" strike="noStrike" cap="none"/>
                        <a:t>  손을 댈때 마다 다른게 손에 잡힌다</a:t>
                      </a:r>
                      <a:r>
                        <a:rPr lang="en-US" altLang="ko-KR" sz="1000" u="none" strike="noStrike" cap="none"/>
                        <a:t>.</a:t>
                      </a:r>
                      <a:r>
                        <a:rPr lang="ko-KR" altLang="en-US" sz="1000" u="none" strike="noStrike" cap="none"/>
                        <a:t> 이펙트 공부도 해야하고 포트폴리오도 준비해야하고</a:t>
                      </a:r>
                      <a:r>
                        <a:rPr lang="en-US" altLang="ko-KR" sz="1000" u="none" strike="noStrike" cap="none"/>
                        <a:t>...</a:t>
                      </a:r>
                      <a:r>
                        <a:rPr lang="ko-KR" altLang="en-US" sz="1000" u="none" strike="noStrike" cap="none"/>
                        <a:t> 요즘은 열듬감을 느끼며 결국 미루게 된다</a:t>
                      </a:r>
                      <a:r>
                        <a:rPr lang="en-US" altLang="ko-KR" sz="1000" u="none" strike="noStrike" cap="none"/>
                        <a:t>.</a:t>
                      </a:r>
                      <a:r>
                        <a:rPr lang="ko-KR" altLang="en-US" sz="1000" u="none" strike="noStrike" cap="none"/>
                        <a:t> 죄송합니다</a:t>
                      </a:r>
                      <a:r>
                        <a:rPr lang="en-US" altLang="ko-KR" sz="1000" u="none" strike="noStrike" cap="none"/>
                        <a:t>.</a:t>
                      </a:r>
                      <a:endParaRPr lang="en-US" altLang="ko-KR" sz="10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4" name="Google Shape;234;p23"/>
          <p:cNvSpPr txBox="1"/>
          <p:nvPr/>
        </p:nvSpPr>
        <p:spPr>
          <a:xfrm>
            <a:off x="2195417" y="5625492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 idx="0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>
                <a:solidFill>
                  <a:srgbClr val="666666"/>
                </a:solidFill>
              </a:rPr>
              <a:t>Git 주소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name="adj" fmla="val 50000"/>
            </a:avLst>
          </a:prstGeom>
          <a:solidFill>
            <a:srgbClr val="ffff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-1440899" y="2779579"/>
            <a:ext cx="1944216" cy="648072"/>
          </a:xfrm>
          <a:prstGeom prst="homePlate">
            <a:avLst>
              <a:gd name="adj" fmla="val 50000"/>
            </a:avLst>
          </a:prstGeom>
          <a:solidFill>
            <a:srgbClr val="ffff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-1440899" y="3764101"/>
            <a:ext cx="1944216" cy="648072"/>
          </a:xfrm>
          <a:prstGeom prst="homePlate">
            <a:avLst>
              <a:gd name="adj" fmla="val 50000"/>
            </a:avLst>
          </a:prstGeom>
          <a:solidFill>
            <a:srgbClr val="ffff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</a:t>
            </a:r>
            <a:endParaRPr lang="ko-KR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-1465690" y="4748623"/>
            <a:ext cx="1944216" cy="648072"/>
          </a:xfrm>
          <a:prstGeom prst="homePlate">
            <a:avLst>
              <a:gd name="adj" fmla="val 50000"/>
            </a:avLst>
          </a:prstGeom>
          <a:solidFill>
            <a:srgbClr val="ffff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 획</a:t>
            </a:r>
            <a:endParaRPr lang="ko-KR" altLang="en-US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-249394" y="5665859"/>
            <a:ext cx="1944216" cy="648072"/>
          </a:xfrm>
          <a:prstGeom prst="homePlate">
            <a:avLst>
              <a:gd name="adj" fmla="val 50000"/>
            </a:avLst>
          </a:prstGeom>
          <a:solidFill>
            <a:srgbClr val="ffff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3340125" y="3429000"/>
            <a:ext cx="40230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https://github.com/hangbul/Game_Dungeons.git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207</ep:Words>
  <ep:PresentationFormat/>
  <ep:Paragraphs>27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template</vt:lpstr>
      <vt:lpstr>스미스 씨 - 중간 보고</vt:lpstr>
      <vt:lpstr>1. 수행한 것 - 게임 흐름</vt:lpstr>
      <vt:lpstr>1. 수행한 것 - 애니메이션</vt:lpstr>
      <vt:lpstr>2. 개발 상황</vt:lpstr>
      <vt:lpstr>3. 개발 이슈</vt:lpstr>
      <vt:lpstr>Git 주소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2021-11-25T23:53:14.606</dcterms:modified>
  <cp:revision>25</cp:revision>
  <cp:version/>
</cp:coreProperties>
</file>