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78C3B4-2BDE-47A3-AEA6-D9F0E5308F6A}">
  <a:tblStyle styleId="{6078C3B4-2BDE-47A3-AEA6-D9F0E5308F6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EEE"/>
          </a:solidFill>
        </a:fill>
      </a:tcStyle>
    </a:wholeTbl>
    <a:band1H>
      <a:tcTxStyle/>
      <a:tcStyle>
        <a:fill>
          <a:solidFill>
            <a:srgbClr val="DCDCDC"/>
          </a:solidFill>
        </a:fill>
      </a:tcStyle>
    </a:band1H>
    <a:band2H>
      <a:tcTxStyle/>
    </a:band2H>
    <a:band1V>
      <a:tcTxStyle/>
      <a:tcStyle>
        <a:fill>
          <a:solidFill>
            <a:srgbClr val="DCDCD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08c3226e_1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9" name="Google Shape;219;gee08c3226e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gee08c3226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gee08c3226e_1_3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u="none" strike="noStrike">
                <a:solidFill>
                  <a:srgbClr val="0275D8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b="1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 개요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ko-KR" u="none" strike="noStrike">
                <a:solidFill>
                  <a:srgbClr val="0275D8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r>
              <a:rPr b="1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 게임 플레이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게임 플레이는 지속적으로 앞으로 나아가는 런 게임 방식으로 진행되며, 점프를 하며 </a:t>
            </a:r>
            <a:r>
              <a:rPr b="0" i="0" lang="ko-KR" u="none" strike="noStrike">
                <a:solidFill>
                  <a:srgbClr val="0275D8"/>
                </a:solidFill>
                <a:latin typeface="Open Sans"/>
                <a:ea typeface="Open Sans"/>
                <a:cs typeface="Open Sans"/>
                <a:sym typeface="Open Sans"/>
              </a:rPr>
              <a:t>코인</a:t>
            </a: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을 먹거나 선택키로 게임 내 요소들을 사용하거나 선택해 가며 진행한다. 이 게임은 전체적으로 영아기, 유아기, 청소년기, 청년기, 중년기, 노년기를 거쳐가며 </a:t>
            </a:r>
            <a:r>
              <a:rPr b="0" i="0" lang="ko-KR" u="none" strike="noStrike">
                <a:solidFill>
                  <a:srgbClr val="0275D8"/>
                </a:solidFill>
                <a:latin typeface="Open Sans"/>
                <a:ea typeface="Open Sans"/>
                <a:cs typeface="Open Sans"/>
                <a:sym typeface="Open Sans"/>
              </a:rPr>
              <a:t>인간</a:t>
            </a: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이 성장하는 모습을 그리고 있다.</a:t>
            </a:r>
            <a:b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플레이 도중 플레이어에게는 좌측 상단에 두 개의 막대 모양 상태바가 생기는데, 이 두 개의 바는 각각 건강, 행복을 의미한다. 이 두 개의 상태바가 하나라도 0이 되면 </a:t>
            </a:r>
            <a:r>
              <a:rPr b="0" i="0" lang="ko-KR" u="none" strike="noStrike">
                <a:solidFill>
                  <a:srgbClr val="0275D8"/>
                </a:solidFill>
                <a:latin typeface="Open Sans"/>
                <a:ea typeface="Open Sans"/>
                <a:cs typeface="Open Sans"/>
                <a:sym typeface="Open Sans"/>
              </a:rPr>
              <a:t>게임 오버</a:t>
            </a:r>
            <a:r>
              <a:rPr b="0" i="0" lang="ko-KR" u="none" strike="noStrike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 건강은 남은 수명을 의미하며, 0이 되었을 때 관으로 들어가며 게임이 클리어가 된다. 행복이 0이 되면 </a:t>
            </a:r>
            <a:r>
              <a:rPr b="0" i="0" lang="ko-KR" u="none" strike="noStrike">
                <a:solidFill>
                  <a:srgbClr val="0275D8"/>
                </a:solidFill>
                <a:latin typeface="Open Sans"/>
                <a:ea typeface="Open Sans"/>
                <a:cs typeface="Open Sans"/>
                <a:sym typeface="Open Sans"/>
              </a:rPr>
              <a:t>자살</a:t>
            </a: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을 시도한다. 만약 청년기, 중년기에 직장생활을 할 때 담배 코인을 7개 먹으면 병실에서 </a:t>
            </a:r>
            <a:r>
              <a:rPr b="0" i="0" lang="ko-KR" u="none" strike="noStrike">
                <a:solidFill>
                  <a:srgbClr val="0275D8"/>
                </a:solidFill>
                <a:latin typeface="Open Sans"/>
                <a:ea typeface="Open Sans"/>
                <a:cs typeface="Open Sans"/>
                <a:sym typeface="Open Sans"/>
              </a:rPr>
              <a:t>폐암</a:t>
            </a: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으로 사망한다, 또한 직장이 소방관일때 불을 끄는 이벤트를 하지 않거나 장년기에 동료를 살리려다 건물 잔해에 깔리면 사망한다. 노년기가 될 때까지 담배를 7개 이상 얻지 않고 행복게이지가 0이 되지 않게 하면 게임 클리어가 된다.</a:t>
            </a:r>
            <a:b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이 게임에서 중요한 것은 '과정이 쌓이고 쌓여서 나오는 결과'이다. 이 게임은 자신이 어떻게 플레이 하냐에 따라 여러 개의 </a:t>
            </a:r>
            <a:r>
              <a:rPr b="0" i="0" lang="ko-KR" u="none" strike="noStrike">
                <a:solidFill>
                  <a:srgbClr val="0275D8"/>
                </a:solidFill>
                <a:latin typeface="Open Sans"/>
                <a:ea typeface="Open Sans"/>
                <a:cs typeface="Open Sans"/>
                <a:sym typeface="Open Sans"/>
              </a:rPr>
              <a:t>엔딩</a:t>
            </a: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과 </a:t>
            </a:r>
            <a:r>
              <a:rPr b="0" i="0" lang="ko-KR" u="none" strike="noStrike">
                <a:solidFill>
                  <a:srgbClr val="0275D8"/>
                </a:solidFill>
                <a:latin typeface="Open Sans"/>
                <a:ea typeface="Open Sans"/>
                <a:cs typeface="Open Sans"/>
                <a:sym typeface="Open Sans"/>
              </a:rPr>
              <a:t>이벤트</a:t>
            </a: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들이 발생하므로 플레이 과정에 주의하여 플레이하는 것이 좋다.</a:t>
            </a:r>
            <a:b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주인공은 계속 남성만 존재했지만 2020년 8월경 여성 캐릭터 업데이트로 여성을 선택해서 플레이를 할 수도 있게 되었다.</a:t>
            </a:r>
            <a:br>
              <a:rPr b="0" i="0" lang="ko-KR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추가 예정</a:t>
            </a:r>
            <a:endParaRPr/>
          </a:p>
        </p:txBody>
      </p:sp>
      <p:sp>
        <p:nvSpPr>
          <p:cNvPr id="143" name="Google Shape;143;p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1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331913" y="4581525"/>
            <a:ext cx="6697662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31913" y="5373688"/>
            <a:ext cx="669766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2808288" y="-496888"/>
            <a:ext cx="4678363" cy="748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5292725" y="1987550"/>
            <a:ext cx="5326063" cy="1871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1472406" y="191294"/>
            <a:ext cx="5326063" cy="546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403350" y="908050"/>
            <a:ext cx="7488238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03350" y="908050"/>
            <a:ext cx="3667125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222875" y="908050"/>
            <a:ext cx="3668713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03350" y="260350"/>
            <a:ext cx="69119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03350" y="908050"/>
            <a:ext cx="7488238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95736" y="2996952"/>
            <a:ext cx="6552728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/>
              <a:t>가제 : 던전스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12" y="590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{6078C3B4-2BDE-47A3-AEA6-D9F0E5308F6A}</a:tableStyleId>
              </a:tblPr>
              <a:tblGrid>
                <a:gridCol w="1669775"/>
                <a:gridCol w="1381125"/>
              </a:tblGrid>
              <a:tr h="266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cap="none" strike="noStrike"/>
                        <a:t>학번</a:t>
                      </a:r>
                      <a:endParaRPr/>
                    </a:p>
                  </a:txBody>
                  <a:tcPr marT="34275" marB="34275" marR="68550" marL="685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cap="none" strike="noStrike"/>
                        <a:t>이름</a:t>
                      </a:r>
                      <a:endParaRPr/>
                    </a:p>
                  </a:txBody>
                  <a:tcPr marT="34275" marB="34275" marR="68550" marL="68550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2016182036</a:t>
                      </a:r>
                      <a:endParaRPr b="1" sz="1800" u="none" cap="none" strike="noStrike"/>
                    </a:p>
                  </a:txBody>
                  <a:tcPr marT="34275" marB="34275" marR="68550" marL="685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임    준</a:t>
                      </a:r>
                      <a:endParaRPr/>
                    </a:p>
                  </a:txBody>
                  <a:tcPr marT="34275" marB="34275" marR="68550" marL="68550"/>
                </a:tc>
              </a:tr>
              <a:tr h="34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2016184025</a:t>
                      </a:r>
                      <a:endParaRPr b="1" sz="1800" u="none" cap="none" strike="noStrike"/>
                    </a:p>
                  </a:txBody>
                  <a:tcPr marT="34275" marB="34275" marR="68550" marL="685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/>
                        <a:t>양시문</a:t>
                      </a:r>
                      <a:endParaRPr b="1" sz="1800" u="none" cap="none" strike="noStrike"/>
                    </a:p>
                  </a:txBody>
                  <a:tcPr marT="34275" marB="34275" marR="68550" marL="68550"/>
                </a:tc>
              </a:tr>
            </a:tbl>
          </a:graphicData>
        </a:graphic>
      </p:graphicFrame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79913" y="4221088"/>
            <a:ext cx="4320479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던전을 탐험하면서 다양한 무기로 적들을 해치우는 로그라이크 게임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8100392" y="6442484"/>
            <a:ext cx="1224136" cy="38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1440899" y="2779579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-225706" y="375875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개발 방향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4776688" y="944724"/>
            <a:ext cx="22435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개발 우선 순위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22"/>
          <p:cNvGraphicFramePr/>
          <p:nvPr/>
        </p:nvGraphicFramePr>
        <p:xfrm>
          <a:off x="2203165" y="1827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{6078C3B4-2BDE-47A3-AEA6-D9F0E5308F6A}</a:tableStyleId>
              </a:tblPr>
              <a:tblGrid>
                <a:gridCol w="856675"/>
                <a:gridCol w="4536500"/>
                <a:gridCol w="1087550"/>
              </a:tblGrid>
              <a:tr h="36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항목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개발 내용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비  고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6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기본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공격이나 상호작용 같은 기본적인 게임 움직임</a:t>
                      </a:r>
                      <a:endParaRPr sz="1000" u="none" cap="none" strike="noStrike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맵 랜덤 생성</a:t>
                      </a:r>
                      <a:endParaRPr sz="1000" u="none" cap="none" strike="noStrike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cap="none" strike="noStrike"/>
                        <a:t>일반 몬스터 추가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76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2단계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무기 조합 기능</a:t>
                      </a:r>
                      <a:endParaRPr sz="10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전체적인 게임 흐름 완성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97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3단계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무기 종류 추가</a:t>
                      </a:r>
                      <a:endParaRPr sz="10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cap="none" strike="noStrike"/>
                        <a:t>상위 몬스터, 보스 몬스터 추가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76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4단계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cap="none" strike="noStrike"/>
                        <a:t>유니크 장비 추가 및 무기 효과 추가</a:t>
                      </a:r>
                      <a:endParaRPr sz="1000" u="none" cap="none" strike="noStrike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cap="none" strike="noStrike"/>
                        <a:t>스테이지 일부에 퍼즐 요소 추가</a:t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6" name="Google Shape;216;p22"/>
          <p:cNvSpPr txBox="1"/>
          <p:nvPr/>
        </p:nvSpPr>
        <p:spPr>
          <a:xfrm>
            <a:off x="2195417" y="5625492"/>
            <a:ext cx="648072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8100392" y="6442484"/>
            <a:ext cx="1224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-1465690" y="1827348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-1440899" y="2779579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-225706" y="3758751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-1465690" y="4695850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-1465690" y="5655593"/>
            <a:ext cx="1944300" cy="648000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1979712" y="476672"/>
            <a:ext cx="4572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개발 방향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776688" y="944724"/>
            <a:ext cx="22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3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개발 </a:t>
            </a:r>
            <a:r>
              <a:rPr lang="ko-KR" sz="1600">
                <a:solidFill>
                  <a:schemeClr val="dk1"/>
                </a:solidFill>
              </a:rPr>
              <a:t>분담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23"/>
          <p:cNvGraphicFramePr/>
          <p:nvPr/>
        </p:nvGraphicFramePr>
        <p:xfrm>
          <a:off x="2203165" y="1827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{6078C3B4-2BDE-47A3-AEA6-D9F0E5308F6A}</a:tableStyleId>
              </a:tblPr>
              <a:tblGrid>
                <a:gridCol w="856675"/>
                <a:gridCol w="1361125"/>
                <a:gridCol w="4262925"/>
              </a:tblGrid>
              <a:tr h="39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항목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역할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비  고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35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임 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게임 기획</a:t>
                      </a:r>
                      <a:endParaRPr sz="10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게임 코딩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  <a:tr h="1358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양시문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/>
                        <a:t>게임 비쥬얼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/>
                        <a:t>게임 코딩</a:t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2" name="Google Shape;232;p23"/>
          <p:cNvSpPr txBox="1"/>
          <p:nvPr/>
        </p:nvSpPr>
        <p:spPr>
          <a:xfrm>
            <a:off x="2195417" y="5625492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-1465690" y="278709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-225706" y="468740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5220072" y="944724"/>
            <a:ext cx="17281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ko-KR" sz="1600">
                <a:solidFill>
                  <a:schemeClr val="dk1"/>
                </a:solidFill>
              </a:rPr>
              <a:t>조작법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2195417" y="4622874"/>
            <a:ext cx="6480720" cy="1758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400"/>
              <a:t>W,A,S,D를 통한 움직임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400"/>
              <a:t>마우스를 이용한 공격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/>
              <a:t>▶ 장비한 무기마다 조작법이 다름</a:t>
            </a:r>
            <a:endParaRPr sz="1400"/>
          </a:p>
        </p:txBody>
      </p:sp>
      <p:pic>
        <p:nvPicPr>
          <p:cNvPr descr="히어로시즈 (Hero Siege) 플레이 영상 - YouTube" id="246" name="Google Shape;2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5412" y="1587433"/>
            <a:ext cx="5180730" cy="291416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플레이 방식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-1465690" y="278709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-225706" y="468740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5220071" y="944724"/>
            <a:ext cx="24448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2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 기타 시스템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2195736" y="2151384"/>
            <a:ext cx="6336704" cy="3761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▶ 옵션 설정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 - 소리 볼륨 조절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 - UI 크기 조절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 - 화면 밝기 조절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▶ 일시 정지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 - 게임을 멈춤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▶ 인벤토리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 - 주인공의 장비를 장비/해제 가능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 - 현재 주인공이 가진 소지품, 능력치 확인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플레이 방식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</a:rPr>
              <a:t>Git 주소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-1440899" y="2779579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-1440899" y="376410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-1465690" y="474862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-249394" y="5665859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3340125" y="3429000"/>
            <a:ext cx="40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https://github.com/hangbul/Game_Dungeons.git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목  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100392" y="6442484"/>
            <a:ext cx="1224136" cy="38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79712" y="1800646"/>
            <a:ext cx="4572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ko-KR" sz="1600"/>
              <a:t>게임 스토리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lang="ko-KR" sz="1600"/>
              <a:t>게임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985442" y="2779420"/>
            <a:ext cx="4572000" cy="63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lang="ko-KR" sz="1600"/>
              <a:t>메커니즘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lang="ko-KR" sz="1600"/>
              <a:t>게임 흐름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970501" y="3911222"/>
            <a:ext cx="4572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개발 방향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979712" y="4570357"/>
            <a:ext cx="4572000" cy="959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플레이 방식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944522" y="5530099"/>
            <a:ext cx="4572000" cy="1013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5.1 </a:t>
            </a:r>
            <a:r>
              <a:rPr lang="ko-KR" sz="1600"/>
              <a:t>Git 주소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-216532" y="182118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-216532" y="278092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-216532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-216532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-216532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716288" y="2642969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핵 앤 슬래시	2) </a:t>
            </a:r>
            <a:r>
              <a:rPr lang="ko-KR" sz="1200">
                <a:solidFill>
                  <a:schemeClr val="dk1"/>
                </a:solidFill>
              </a:rPr>
              <a:t>랜덤 맵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ko-KR" sz="1200">
                <a:solidFill>
                  <a:schemeClr val="dk1"/>
                </a:solidFill>
              </a:rPr>
              <a:t>무기 조합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716288" y="3992391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개발 일정		2) 개발 우선 순위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3) 개발 분담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1.1 </a:t>
            </a:r>
            <a:r>
              <a:rPr lang="ko-KR">
                <a:solidFill>
                  <a:srgbClr val="666666"/>
                </a:solidFill>
              </a:rPr>
              <a:t>게임 스토리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-216532" y="182118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-1465690" y="278092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195425" y="4851475"/>
            <a:ext cx="6480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600"/>
              <a:t>플레이어가 던전에 들어가서 모험을 한다.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ko-KR" sz="1600"/>
              <a:t>던전에서 다양한 무기들로 적들을 해치운다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90" name="Google Shape;90;p15"/>
          <p:cNvSpPr txBox="1"/>
          <p:nvPr/>
        </p:nvSpPr>
        <p:spPr>
          <a:xfrm>
            <a:off x="2195417" y="5625492"/>
            <a:ext cx="64806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459" y="1466276"/>
            <a:ext cx="5172639" cy="29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6"/>
          <p:cNvGraphicFramePr/>
          <p:nvPr/>
        </p:nvGraphicFramePr>
        <p:xfrm>
          <a:off x="2559549" y="1913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{6078C3B4-2BDE-47A3-AEA6-D9F0E5308F6A}</a:tableStyleId>
              </a:tblPr>
              <a:tblGrid>
                <a:gridCol w="1046325"/>
                <a:gridCol w="3708125"/>
              </a:tblGrid>
              <a:tr h="38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항목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설명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타이틀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던전스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/>
                        <a:t>엔진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Unity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장르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탑뷰 판타지  핵 앤슬래시 </a:t>
                      </a:r>
                      <a:r>
                        <a:rPr lang="ko-KR" sz="1100" u="none" cap="none" strike="noStrike"/>
                        <a:t>RPG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플랫폼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Steam (PC 패키지)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</a:tr>
              <a:tr h="60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지원 언어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한국어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9" name="Google Shape;99;p16"/>
          <p:cNvSpPr txBox="1"/>
          <p:nvPr/>
        </p:nvSpPr>
        <p:spPr>
          <a:xfrm>
            <a:off x="8100392" y="6442484"/>
            <a:ext cx="1224136" cy="38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 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-216532" y="1821185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465690" y="278092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lang="ko-KR">
                <a:solidFill>
                  <a:srgbClr val="666666"/>
                </a:solidFill>
              </a:rPr>
              <a:t>게임 개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요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-225706" y="2778646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</a:rPr>
              <a:t>메커니즘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393432" y="910579"/>
            <a:ext cx="477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핵 앤 슬래시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2195417" y="5613474"/>
            <a:ext cx="6480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5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▶ 배치된 오브젝트를 파괴하거나 몬스터를 사냥하여 드랍 아이템(성장, 장비)을 수집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5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/>
              <a:t>▶ 적 AI / 전투 / 애니메이션 컨트롤/ 인벤토리 / 아이템 드랍/ 장비 시스템 등 필요 </a:t>
            </a:r>
            <a:endParaRPr sz="1400"/>
          </a:p>
        </p:txBody>
      </p:sp>
      <p:sp>
        <p:nvSpPr>
          <p:cNvPr id="120" name="Google Shape;120;p17"/>
          <p:cNvSpPr txBox="1"/>
          <p:nvPr/>
        </p:nvSpPr>
        <p:spPr>
          <a:xfrm>
            <a:off x="2195417" y="4989029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게임의 기본 베이스는 핵 앤 슬래시 방식 </a:t>
            </a:r>
            <a:endParaRPr/>
          </a:p>
        </p:txBody>
      </p:sp>
      <p:pic>
        <p:nvPicPr>
          <p:cNvPr descr="히어로시즈 (Hero Siege) 플레이 영상 - YouTube"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5412" y="1587433"/>
            <a:ext cx="5180730" cy="291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-225706" y="2778646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</a:rPr>
              <a:t>메커니즘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393432" y="910579"/>
            <a:ext cx="477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ko-KR" sz="1600">
                <a:solidFill>
                  <a:schemeClr val="dk1"/>
                </a:solidFill>
              </a:rPr>
              <a:t>랜덤 맵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960" y="1565176"/>
            <a:ext cx="3595972" cy="286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2195417" y="5598629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2195417" y="5613474"/>
            <a:ext cx="6480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일정한 크기의 다양한 타일맵 공간이 랜덤으로 형성됨</a:t>
            </a:r>
            <a:endParaRPr sz="14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각 방은 몇몇 바리에이션의 오브젝트와 몬스터 배치됨</a:t>
            </a:r>
            <a:endParaRPr sz="16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타일맵 관련 기술들 필요할것으로 예상됨</a:t>
            </a:r>
            <a:endParaRPr sz="16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18"/>
          <p:cNvSpPr txBox="1"/>
          <p:nvPr/>
        </p:nvSpPr>
        <p:spPr>
          <a:xfrm>
            <a:off x="2195417" y="4989029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랜덤으로 생성되는 던전 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-225706" y="2778646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1979712" y="476672"/>
            <a:ext cx="4572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ko-KR">
                <a:solidFill>
                  <a:srgbClr val="666666"/>
                </a:solidFill>
              </a:rPr>
              <a:t>메커니즘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393432" y="910579"/>
            <a:ext cx="477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3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sz="1600">
                <a:solidFill>
                  <a:schemeClr val="dk1"/>
                </a:solidFill>
              </a:rPr>
              <a:t>무기 조합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2195417" y="5613474"/>
            <a:ext cx="6480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무기를 조합하여 강화하거나 새로운 무기로 바꿀 수 있음</a:t>
            </a:r>
            <a:endParaRPr sz="14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특정 무기의 조합은 특정 무기를 만들게됨</a:t>
            </a:r>
            <a:endParaRPr sz="1600"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/>
              <a:t>▶ 각 무기마다 별도의 기술이 필요할 것으로 예상됨 (예 : 후크, 그랩핑)</a:t>
            </a:r>
            <a:endParaRPr sz="1600"/>
          </a:p>
        </p:txBody>
      </p:sp>
      <p:sp>
        <p:nvSpPr>
          <p:cNvPr id="153" name="Google Shape;153;p19"/>
          <p:cNvSpPr txBox="1"/>
          <p:nvPr/>
        </p:nvSpPr>
        <p:spPr>
          <a:xfrm>
            <a:off x="2195417" y="4989029"/>
            <a:ext cx="648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다양한 조합과 개성있는 무기선택</a:t>
            </a:r>
            <a:endParaRPr/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2195415" y="15511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{6078C3B4-2BDE-47A3-AEA6-D9F0E5308F6A}</a:tableStyleId>
              </a:tblPr>
              <a:tblGrid>
                <a:gridCol w="1296125"/>
                <a:gridCol w="1296125"/>
                <a:gridCol w="1296125"/>
                <a:gridCol w="1296125"/>
                <a:gridCol w="1296125"/>
              </a:tblGrid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검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채찍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방패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원거리 무기</a:t>
                      </a:r>
                      <a:endParaRPr sz="1500"/>
                    </a:p>
                  </a:txBody>
                  <a:tcPr marT="45725" marB="45725" marR="91450" marL="91450" anchor="ctr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검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강화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사슬낫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칼날방패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대궁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채찍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사검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강화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500"/>
                        <a:t>갈고리 발사기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방패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대검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철퇴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강화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500"/>
                        <a:t>대포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</a:tr>
              <a:tr h="62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원거리 무기</a:t>
                      </a:r>
                      <a:endParaRPr sz="15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창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사슬총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카운터 방패</a:t>
                      </a:r>
                      <a:endParaRPr sz="15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강화</a:t>
                      </a:r>
                      <a:endParaRPr sz="15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225706" y="2778646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-1465690" y="3736107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.2 </a:t>
            </a:r>
            <a:r>
              <a:rPr lang="ko-KR">
                <a:solidFill>
                  <a:srgbClr val="666666"/>
                </a:solidFill>
              </a:rPr>
              <a:t>게임 흐름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8100392" y="6442484"/>
            <a:ext cx="1224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4766667" y="1621206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실행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4766667" y="2475420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메인 화면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7344308" y="3266205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766687" y="3279188"/>
            <a:ext cx="1512300" cy="309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옵션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2051720" y="3267588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 시작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813901" y="4600894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로비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813901" y="5275097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701862" y="5275097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장비창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3813901" y="5949300"/>
            <a:ext cx="1512300" cy="32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결과창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0"/>
          <p:cNvCxnSpPr>
            <a:stCxn id="168" idx="2"/>
            <a:endCxn id="168" idx="2"/>
          </p:cNvCxnSpPr>
          <p:nvPr/>
        </p:nvCxnSpPr>
        <p:spPr>
          <a:xfrm>
            <a:off x="5522817" y="1944006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0"/>
          <p:cNvCxnSpPr>
            <a:stCxn id="168" idx="2"/>
            <a:endCxn id="169" idx="0"/>
          </p:cNvCxnSpPr>
          <p:nvPr/>
        </p:nvCxnSpPr>
        <p:spPr>
          <a:xfrm>
            <a:off x="5522817" y="1944006"/>
            <a:ext cx="0" cy="531300"/>
          </a:xfrm>
          <a:prstGeom prst="straightConnector1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20"/>
          <p:cNvCxnSpPr>
            <a:stCxn id="169" idx="1"/>
            <a:endCxn id="172" idx="0"/>
          </p:cNvCxnSpPr>
          <p:nvPr/>
        </p:nvCxnSpPr>
        <p:spPr>
          <a:xfrm flipH="1">
            <a:off x="2807967" y="2636820"/>
            <a:ext cx="1958700" cy="630900"/>
          </a:xfrm>
          <a:prstGeom prst="bentConnector2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0"/>
          <p:cNvCxnSpPr>
            <a:stCxn id="169" idx="3"/>
            <a:endCxn id="170" idx="0"/>
          </p:cNvCxnSpPr>
          <p:nvPr/>
        </p:nvCxnSpPr>
        <p:spPr>
          <a:xfrm>
            <a:off x="6278967" y="2636820"/>
            <a:ext cx="1821600" cy="629400"/>
          </a:xfrm>
          <a:prstGeom prst="bentConnector2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20"/>
          <p:cNvCxnSpPr>
            <a:stCxn id="169" idx="2"/>
            <a:endCxn id="171" idx="0"/>
          </p:cNvCxnSpPr>
          <p:nvPr/>
        </p:nvCxnSpPr>
        <p:spPr>
          <a:xfrm flipH="1" rot="-5400000">
            <a:off x="5282667" y="3038370"/>
            <a:ext cx="4809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20"/>
          <p:cNvCxnSpPr>
            <a:stCxn id="172" idx="2"/>
            <a:endCxn id="173" idx="1"/>
          </p:cNvCxnSpPr>
          <p:nvPr/>
        </p:nvCxnSpPr>
        <p:spPr>
          <a:xfrm flipH="1" rot="-5400000">
            <a:off x="2724920" y="3673338"/>
            <a:ext cx="1171800" cy="1005900"/>
          </a:xfrm>
          <a:prstGeom prst="bentConnector2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20"/>
          <p:cNvCxnSpPr>
            <a:stCxn id="173" idx="2"/>
            <a:endCxn id="174" idx="0"/>
          </p:cNvCxnSpPr>
          <p:nvPr/>
        </p:nvCxnSpPr>
        <p:spPr>
          <a:xfrm>
            <a:off x="4570051" y="4923694"/>
            <a:ext cx="0" cy="351300"/>
          </a:xfrm>
          <a:prstGeom prst="straightConnector1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20"/>
          <p:cNvCxnSpPr>
            <a:stCxn id="174" idx="2"/>
            <a:endCxn id="176" idx="0"/>
          </p:cNvCxnSpPr>
          <p:nvPr/>
        </p:nvCxnSpPr>
        <p:spPr>
          <a:xfrm>
            <a:off x="4570051" y="5597897"/>
            <a:ext cx="0" cy="351300"/>
          </a:xfrm>
          <a:prstGeom prst="straightConnector1">
            <a:avLst/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0"/>
          <p:cNvCxnSpPr>
            <a:stCxn id="173" idx="2"/>
            <a:endCxn id="175" idx="0"/>
          </p:cNvCxnSpPr>
          <p:nvPr/>
        </p:nvCxnSpPr>
        <p:spPr>
          <a:xfrm flipH="1" rot="-5400000">
            <a:off x="5338351" y="4155394"/>
            <a:ext cx="351300" cy="18879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20"/>
          <p:cNvCxnSpPr>
            <a:stCxn id="176" idx="3"/>
            <a:endCxn id="173" idx="3"/>
          </p:cNvCxnSpPr>
          <p:nvPr/>
        </p:nvCxnSpPr>
        <p:spPr>
          <a:xfrm flipH="1" rot="10800000">
            <a:off x="5326201" y="4762200"/>
            <a:ext cx="600" cy="13485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9292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21"/>
          <p:cNvGraphicFramePr/>
          <p:nvPr/>
        </p:nvGraphicFramePr>
        <p:xfrm>
          <a:off x="2079356" y="1370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{6078C3B4-2BDE-47A3-AEA6-D9F0E5308F6A}</a:tableStyleId>
              </a:tblPr>
              <a:tblGrid>
                <a:gridCol w="1017050"/>
                <a:gridCol w="4531275"/>
                <a:gridCol w="990650"/>
              </a:tblGrid>
              <a:tr h="420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주</a:t>
                      </a:r>
                      <a:r>
                        <a:rPr lang="ko-KR"/>
                        <a:t>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해야할 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비 고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1. </a:t>
                      </a:r>
                      <a:r>
                        <a:rPr lang="ko-KR" sz="1100"/>
                        <a:t>에셋 제작 및 수집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2. 타일맵 제작</a:t>
                      </a:r>
                      <a:endParaRPr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1. 기본 플레이(공격, 움직임 등) 확인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2. 몬스터 제작</a:t>
                      </a:r>
                      <a:endParaRPr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1. 전체적인 게임 흐름 달성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2. 조합 기능 추가</a:t>
                      </a:r>
                      <a:endParaRPr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8주차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중간 발표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1. 중간 점검 및 계획 수정</a:t>
                      </a:r>
                      <a:endParaRPr sz="11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9주차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10주차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11주차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12주차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13주차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데모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14주차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9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15주차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최종</a:t>
                      </a:r>
                      <a:endParaRPr sz="11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4" name="Google Shape;194;p21"/>
          <p:cNvSpPr/>
          <p:nvPr/>
        </p:nvSpPr>
        <p:spPr>
          <a:xfrm>
            <a:off x="-1465690" y="1827348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  경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-1440899" y="2779579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컨  셉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-225706" y="3758751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기  획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-1465690" y="4695850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플레이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-1465690" y="5655593"/>
            <a:ext cx="1944216" cy="648072"/>
          </a:xfrm>
          <a:prstGeom prst="homePlate">
            <a:avLst>
              <a:gd fmla="val 50000" name="adj"/>
            </a:avLst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기  타</a:t>
            </a:r>
            <a:endParaRPr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1979712" y="476672"/>
            <a:ext cx="45720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ko-KR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개발 방향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4776688" y="944724"/>
            <a:ext cx="4775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기획 일정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