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2589" autoAdjust="0"/>
  </p:normalViewPr>
  <p:slideViewPr>
    <p:cSldViewPr snapToGrid="0">
      <p:cViewPr varScale="1">
        <p:scale>
          <a:sx n="91" d="100"/>
          <a:sy n="91" d="100"/>
        </p:scale>
        <p:origin x="7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1:41:31.718"/>
    </inkml:context>
    <inkml:brush xml:id="br0">
      <inkml:brushProperty name="width" value="0.035" units="cm"/>
      <inkml:brushProperty name="height" value="0.035" units="cm"/>
      <inkml:brushProperty name="color" value="#E71224"/>
    </inkml:brush>
  </inkml:definitions>
  <inkml:trace contextRef="#ctx0" brushRef="#br0">740 0 24575,'-1'10'0,"0"0"0,0-1 0,-1 1 0,0-1 0,-1 1 0,0-1 0,0 0 0,-1 0 0,-9 16 0,3-8 0,-2 0 0,0-1 0,-25 26 0,25-28 0,1 0 0,-17 29 0,21-31 0,-1 0 0,0 0 0,-1-1 0,0 0 0,-18 17 0,19-22 0,2 0 0,-1 1 0,1 0 0,0 0 0,0 0 0,-7 12 0,3 2 0,-12 29 0,20-45 0,-13 26 0,-24 39 0,15-29 0,-5 5 0,19-31 0,0 1 0,2 0 0,0 0 0,-7 18 0,11-23 0,-1 0 0,0 0 0,-1-1 0,0 1 0,-1-1 0,0-1 0,-1 1 0,1-1 0,-16 13 0,16-14 0,0 0 0,1 1 0,0 0 0,0 0 0,1 0 0,0 1 0,1 0 0,-4 12 0,2-8 0,0 0 0,-15 26 0,4-11 0,13-22 0,0 1 0,0-1 0,-1-1 0,0 1 0,0-1 0,-1 0 0,1 0 0,-10 7 0,11-10-227,0 1-1,0-1 1,0 1-1,0 0 1,-4 5-1,-1 5-6598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1:41:34.143"/>
    </inkml:context>
    <inkml:brush xml:id="br0">
      <inkml:brushProperty name="width" value="0.035" units="cm"/>
      <inkml:brushProperty name="height" value="0.035" units="cm"/>
      <inkml:brushProperty name="color" value="#E71224"/>
    </inkml:brush>
  </inkml:definitions>
  <inkml:trace contextRef="#ctx0" brushRef="#br0">118 61 24575,'0'-1'0,"0"0"0,1 0 0,-1 0 0,0 0 0,1 0 0,-1 1 0,1-1 0,-1 0 0,1 0 0,-1 0 0,1 0 0,0 1 0,-1-1 0,1 0 0,0 0 0,0 1 0,-1-1 0,1 1 0,0-1 0,0 1 0,0-1 0,0 1 0,0-1 0,0 1 0,0 0 0,2-1 0,29-5 0,-29 6 0,118-21 0,-87 15 0,0 2 0,1 1 0,-1 2 0,68 5 0,-97-3 0,-1-1 0,1 1 0,-1 0 0,1 1 0,-1-1 0,0 1 0,1 0 0,-1 0 0,0 0 0,0 0 0,0 1 0,-1-1 0,1 1 0,-1 0 0,4 4 0,1 3 0,0 0 0,0 1 0,10 22 0,-9-17 0,-4-8 0,1 0 0,-1 0 0,11 9 0,-12-13 0,0 0 0,0 1 0,0-1 0,-1 1 0,0 0 0,1 0 0,-2 0 0,1 1 0,-1-1 0,1 0 0,1 12 0,0 17 0,-1 0 0,-3-1 0,-3 38 0,1 4 0,2-67 0,0 0 0,1 0 0,-2 1 0,1-1 0,-1 0 0,0 0 0,0 0 0,-1 0 0,-1 0 0,1 0 0,-1-1 0,-7 13 0,-1-1 0,1 1 0,1-1 0,-13 40 0,9-24 0,10-28 0,-1 0 0,0 0 0,0-1 0,0 1 0,-1-1 0,0 0 0,-1-1 0,1 1 0,-1-1 0,-8 6 0,4-4 0,1 1 0,1 1 0,-12 12 0,8-3 0,-2 0 0,0-1 0,-1-1 0,-1-1 0,0 0 0,-34 23 0,27-21 0,1 0 0,0 1 0,-30 34 0,45-46 0,-1 0 0,0-1 0,0 1 0,0-2 0,-1 1 0,0-1 0,0 0 0,-13 3 0,10-3 0,1 0 0,0 1 0,0 0 0,-20 14 0,18-10 0,-27 13 0,-10 8 0,50-30 0,-1 0 0,1 1 0,-1-1 0,1 0 0,-1 1 0,1-1 0,-1 0 0,1 1 0,-1-1 0,1 0 0,0 1 0,-1-1 0,1 1 0,0-1 0,0 1 0,-1-1 0,1 1 0,0-1 0,0 1 0,-1-1 0,1 1 0,0-1 0,0 1 0,0-1 0,0 1 0,0 0 0,0-1 0,0 1 0,0-1 0,0 2 0,1-2 0,0 1 0,-1 0 0,1-1 0,0 1 0,0 0 0,-1-1 0,1 1 0,0-1 0,0 1 0,0-1 0,0 1 0,0-1 0,0 0 0,0 0 0,1 1 0,38 4 0,-40-5 0,153 0 0,-76-1 0,-50-1 0,1 0 0,31-9 0,-30 6 0,49-4 0,153 9 97,-104 1-1559,-104-1-5364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11:41:36.386"/>
    </inkml:context>
    <inkml:brush xml:id="br0">
      <inkml:brushProperty name="width" value="0.035" units="cm"/>
      <inkml:brushProperty name="height" value="0.035" units="cm"/>
      <inkml:brushProperty name="color" value="#E71224"/>
    </inkml:brush>
  </inkml:definitions>
  <inkml:trace contextRef="#ctx0" brushRef="#br0">256 29 24575,'36'-3'-9101,"16"-7"9193,-6 0 3244,-15 7-4447,39 0 7476,35 4-6075,-29 0-161,-70-1-129,1 1 0,0-1 0,0 1 0,0 1 0,0-1 0,-1 1 0,1 1 0,0-1 0,11 7 0,-7-2 0,0 0 0,0 1 0,-1 1 0,12 12 0,-10-10 0,2 0 0,15 10 0,-20-16 0,-1 1 0,0 0 0,0 0 0,0 1 0,-1 0 0,0 0 0,-1 1 0,1 0 0,8 13 0,-7-6 0,-1 1 0,0-1 0,-1 1 0,-1 1 0,-1-1 0,0 1 0,-1-1 0,0 1 0,-1 27 0,-1-4 0,-4 115 0,0-143 0,0-1 0,0 1 0,-1-1 0,-1 0 0,0 0 0,0 0 0,-1-1 0,-1 0 0,1 0 0,-10 10 0,11-15 0,0 0 0,0 0 0,-1 0 0,1-1 0,-13 7 0,13-8 0,-1 1 0,1 0 0,0-1 0,0 2 0,0-1 0,0 0 0,-6 10 0,-12 24 0,21-31 0,-2-1 0,1 1 0,-1-1 0,0 0 0,0 0 0,0-1 0,-1 1 0,0-1 0,0 0 0,0 0 0,-1-1 0,1 1 0,-1-1 0,-8 4 0,-4 1 0,0 2 0,0 0 0,1 1 0,-20 19 0,-21 14 0,-30 12 0,41-29 0,-48 40 0,83-59 0,1 0 0,-1-2 0,0 1 0,-1-1 0,-22 8 0,-80 41 0,89-43 0,21-4 0,5-9 0,0 1 0,1-1 0,-1 1 0,0-1 0,1 1 0,-1-1 0,1 0 0,-1 1 0,0-1 0,1 1 0,-1-1 0,1 0 0,-1 0 0,1 1 0,-1-1 0,1 0 0,0 0 0,-1 1 0,1-1 0,-1 0 0,1 0 0,0 0 0,14 3 0,1-1 0,-1 0 0,26-2 0,-25 0 0,0 0 0,-1 1 0,29 6 0,-17-2 0,0 0 0,1-2 0,30-1 0,6 1 0,-40 0 0,37 10 0,-32-6 0,17 5 0,-29-7 0,0 0 0,0-2 0,22 2 0,-7-3 0,-15-2 0,0 1 0,0 0 0,27 7 0,-27-3 0,0 0 0,-1 1 0,1 1 0,-1 1 0,17 10 0,66 49 0,-95-65 0,-1 1 0,1 0 0,-1 0 0,0 0 0,0 0 0,0 0 0,0 1 0,-1 0 0,1-1 0,-1 1 0,0 0 0,0 0 0,0 0 0,-1 0 0,0 1 0,1-1 0,-1 0 0,0 7 0,1 9 0,-1-1 0,-3 40 0,1-29 0,1-19 0,-1 0 0,0-1 0,-1 1 0,0-1 0,-1 1 0,0-1 0,-1 0 0,0 0 0,0 0 0,-1-1 0,0 0 0,-12 16 0,-17 22 0,-12 13 0,-127 114 0,81-83 0,68-66 0,5-5 0,-35 29 0,44-42 0,-1-1 0,0 0 0,-14 6 0,12-6 0,-1 0 0,-13 10 0,3-2 0,-1 0 0,0-2 0,-33 12 0,21-9 0,-2 5 0,31-16 0,0 1 0,0-1 0,0-1 0,-1 0 0,1 0 0,-1 0 0,-9 1 0,-1-1 21,1 1 0,-1 0 0,1 2 0,-24 10 0,-67 39-1079,97-49 646,-3 2-6414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1344F-8E30-4CB3-A29A-0771A10C16B2}" type="datetimeFigureOut">
              <a:rPr lang="zh-CN" altLang="en-US" smtClean="0"/>
              <a:t>2024/1/4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79396-24C1-4639-8A52-139EEF14AC41}" type="slidenum">
              <a:rPr lang="zh-CN" altLang="en-US" smtClean="0"/>
              <a:t>‹#›</a:t>
            </a:fld>
            <a:endParaRPr lang="zh-CN" altLang="en-US"/>
          </a:p>
        </p:txBody>
      </p:sp>
    </p:spTree>
    <p:extLst>
      <p:ext uri="{BB962C8B-B14F-4D97-AF65-F5344CB8AC3E}">
        <p14:creationId xmlns:p14="http://schemas.microsoft.com/office/powerpoint/2010/main" val="3054796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3E591-9902-604B-51E9-9C156757F6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42EDB7-67D5-5B2D-0ED3-674ED5BFE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C1AC3C-81F8-058B-A3EF-E43A0F3EF42B}"/>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D70599B8-A4D7-5FA6-9347-C00AF618A2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0A3A19-ABF3-C999-60C4-155FD6FFA8B4}"/>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310867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020A1-CC33-A93E-11A1-E8BA4C63AF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C773CA-5E55-B12E-8C3D-4668E6E879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EF50D3-19E5-4334-3D45-9266D6A3FA9C}"/>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28E3D18E-3DB1-5116-E82D-95F2151CA3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FD1140-11C0-DC60-B4A0-2A99C9C11334}"/>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1520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33CD7E-D47A-5E68-37C9-A032F1CA25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83FF54-4F7D-B2D2-4347-3A3CE61618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FC32A-A96B-0FB8-8EEB-8CF697F4310C}"/>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8DCAF1E0-4ABD-7E19-CC99-84FA4CB91B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E9B0D-4AE5-0050-B75E-1A4C83A800A0}"/>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5531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82062-9FE5-FDDE-F2E5-C63395050B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C489E9-C450-F849-08E0-4EA27AE44F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64ED08-AC11-4A2B-3852-F8ED44BF579F}"/>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516EAD79-01E3-399C-621B-5CB2A5C748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0360E-3ED7-1B0F-9EA1-48F89AFE790D}"/>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27116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F8FB7-202E-401C-0EEC-CFD69C1618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09ABD-B09E-C921-5EFF-1C392DABF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AA634C-169D-6F2C-F36E-B1D134671B32}"/>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506550F2-A6E7-69F3-0857-D9E83EF2F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2152C1-614E-7DB5-AC53-BE89D45933C1}"/>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25064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632D5-53FF-D1E7-3A19-3BAB6FDC10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9AE842-2283-06E8-282D-D7496D3E79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EC485F-549E-71D1-6E73-8CBFAFA0AB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CC99F3-020B-4D87-59C5-85557B7F4F1D}"/>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937A2263-CBC7-63D1-BBF5-3557199480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7458AB-FF20-BBB3-1F6B-4A2BCAD61B28}"/>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14754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A84EF-95AB-98D4-9373-61AFE7B861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954674-7BB4-FD9F-012A-59A087C1A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67926C-3E64-448C-C44C-98100CBEAD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918893-6DDB-0931-489B-6EE67C27E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2471D0-5CF5-CF84-4845-D764534998C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C65D05-1AE1-9D91-30D8-190AC6704148}"/>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8" name="页脚占位符 7">
            <a:extLst>
              <a:ext uri="{FF2B5EF4-FFF2-40B4-BE49-F238E27FC236}">
                <a16:creationId xmlns:a16="http://schemas.microsoft.com/office/drawing/2014/main" id="{5096A814-3F22-A0B2-6DBD-D9F1E832F2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9D864A7-9D1A-396F-A537-0936FDAE4A75}"/>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63084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3A5E0-5647-8FB9-E3D1-2C8684E6BB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FD43D1-086F-70D1-1C17-03BCBE9720BA}"/>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4" name="页脚占位符 3">
            <a:extLst>
              <a:ext uri="{FF2B5EF4-FFF2-40B4-BE49-F238E27FC236}">
                <a16:creationId xmlns:a16="http://schemas.microsoft.com/office/drawing/2014/main" id="{4840EBE7-E23B-BF49-63DB-79EA27CD4B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C90DD60-EBE9-0447-9612-98FDC6BE6DF8}"/>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38462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331897-74C7-14F6-2D7E-EFA1D7768D31}"/>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3" name="页脚占位符 2">
            <a:extLst>
              <a:ext uri="{FF2B5EF4-FFF2-40B4-BE49-F238E27FC236}">
                <a16:creationId xmlns:a16="http://schemas.microsoft.com/office/drawing/2014/main" id="{EE41FCDE-A300-229F-75BB-36FFA0B995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2441A20-C842-113B-370D-8982C3E28C9A}"/>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111184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99BAA-CADA-72E6-94FE-B88F870257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A5AB35-1574-1699-52EE-B6BD141F6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B440FA-B988-1C3F-320D-364DDBA76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62058E-62DC-32AA-D7B7-F9CAB7E21C8C}"/>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6104F8FB-6A54-BB4D-0D5B-B97983046C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7DA164-C394-987D-9583-D4BC2836744E}"/>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389272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45D36-92CC-A8EC-84E6-89FFECB7B2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03455A-D15C-D110-875A-B05DC8DCE2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539C6B-E92C-3E1D-E9F6-C23ACDADA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35B68-0743-6C53-1A88-46105543CE57}"/>
              </a:ext>
            </a:extLst>
          </p:cNvPr>
          <p:cNvSpPr>
            <a:spLocks noGrp="1"/>
          </p:cNvSpPr>
          <p:nvPr>
            <p:ph type="dt" sz="half" idx="10"/>
          </p:nvPr>
        </p:nvSpPr>
        <p:spPr/>
        <p:txBody>
          <a:bodyPr/>
          <a:lstStyle/>
          <a:p>
            <a:fld id="{CA4AEAFB-5F2A-4828-8039-299166962426}"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27D82382-CF11-A57D-8C1A-A914BEB29F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CAEAAC-D8F0-B304-F057-4DBE2A6615C8}"/>
              </a:ext>
            </a:extLst>
          </p:cNvPr>
          <p:cNvSpPr>
            <a:spLocks noGrp="1"/>
          </p:cNvSpPr>
          <p:nvPr>
            <p:ph type="sldNum" sz="quarter" idx="12"/>
          </p:nvPr>
        </p:nvSpPr>
        <p:spPr/>
        <p:txBody>
          <a:body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6113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6592F5-A52A-DAF0-C8A9-A4A7152B6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6C9C03E-D5F6-9193-866A-69D560341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2DB09D-BA1F-71EC-74E0-3B2A91A40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EAFB-5F2A-4828-8039-299166962426}"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65DFB795-B19D-992D-395B-0F01DAB68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6647F2-65ED-54B6-C453-AA8E6179D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CF26A-3F75-4BD9-AACA-BA5F0E61F63C}" type="slidenum">
              <a:rPr lang="zh-CN" altLang="en-US" smtClean="0"/>
              <a:t>‹#›</a:t>
            </a:fld>
            <a:endParaRPr lang="zh-CN" altLang="en-US"/>
          </a:p>
        </p:txBody>
      </p:sp>
    </p:spTree>
    <p:extLst>
      <p:ext uri="{BB962C8B-B14F-4D97-AF65-F5344CB8AC3E}">
        <p14:creationId xmlns:p14="http://schemas.microsoft.com/office/powerpoint/2010/main" val="239116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customXml" Target="../ink/ink2.xm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customXml" Target="../ink/ink1.xml"/><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customXml" Target="../ink/ink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053DD-A300-AA5B-2296-4EB7ACB2B08F}"/>
              </a:ext>
            </a:extLst>
          </p:cNvPr>
          <p:cNvSpPr>
            <a:spLocks noGrp="1"/>
          </p:cNvSpPr>
          <p:nvPr>
            <p:ph type="ctrTitle"/>
          </p:nvPr>
        </p:nvSpPr>
        <p:spPr/>
        <p:txBody>
          <a:bodyPr/>
          <a:lstStyle/>
          <a:p>
            <a:r>
              <a:rPr lang="zh-CN" altLang="en-US" dirty="0"/>
              <a:t>五子棋报告</a:t>
            </a:r>
          </a:p>
        </p:txBody>
      </p:sp>
      <p:sp>
        <p:nvSpPr>
          <p:cNvPr id="3" name="副标题 2">
            <a:extLst>
              <a:ext uri="{FF2B5EF4-FFF2-40B4-BE49-F238E27FC236}">
                <a16:creationId xmlns:a16="http://schemas.microsoft.com/office/drawing/2014/main" id="{34CB326B-8209-7573-3DC4-5DE4B11CEB19}"/>
              </a:ext>
            </a:extLst>
          </p:cNvPr>
          <p:cNvSpPr>
            <a:spLocks noGrp="1"/>
          </p:cNvSpPr>
          <p:nvPr>
            <p:ph type="subTitle" idx="1"/>
          </p:nvPr>
        </p:nvSpPr>
        <p:spPr/>
        <p:txBody>
          <a:bodyPr/>
          <a:lstStyle/>
          <a:p>
            <a:r>
              <a:rPr lang="en-US" altLang="zh-CN" dirty="0"/>
              <a:t>2023080908003 </a:t>
            </a:r>
            <a:r>
              <a:rPr lang="zh-CN" altLang="en-US" dirty="0"/>
              <a:t>崔航</a:t>
            </a:r>
          </a:p>
        </p:txBody>
      </p:sp>
    </p:spTree>
    <p:extLst>
      <p:ext uri="{BB962C8B-B14F-4D97-AF65-F5344CB8AC3E}">
        <p14:creationId xmlns:p14="http://schemas.microsoft.com/office/powerpoint/2010/main" val="409900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1296571-73D2-84A3-629F-C9F8DD1079BA}"/>
              </a:ext>
            </a:extLst>
          </p:cNvPr>
          <p:cNvPicPr>
            <a:picLocks noChangeAspect="1"/>
          </p:cNvPicPr>
          <p:nvPr/>
        </p:nvPicPr>
        <p:blipFill>
          <a:blip r:embed="rId2"/>
          <a:stretch>
            <a:fillRect/>
          </a:stretch>
        </p:blipFill>
        <p:spPr>
          <a:xfrm>
            <a:off x="0" y="3332200"/>
            <a:ext cx="6312224" cy="1187511"/>
          </a:xfrm>
          <a:prstGeom prst="rect">
            <a:avLst/>
          </a:prstGeom>
        </p:spPr>
      </p:pic>
      <p:pic>
        <p:nvPicPr>
          <p:cNvPr id="8" name="图片 7">
            <a:extLst>
              <a:ext uri="{FF2B5EF4-FFF2-40B4-BE49-F238E27FC236}">
                <a16:creationId xmlns:a16="http://schemas.microsoft.com/office/drawing/2014/main" id="{C7AB56EA-74E0-C1EC-F680-3078AA826046}"/>
              </a:ext>
            </a:extLst>
          </p:cNvPr>
          <p:cNvPicPr>
            <a:picLocks noChangeAspect="1"/>
          </p:cNvPicPr>
          <p:nvPr/>
        </p:nvPicPr>
        <p:blipFill>
          <a:blip r:embed="rId3"/>
          <a:stretch>
            <a:fillRect/>
          </a:stretch>
        </p:blipFill>
        <p:spPr>
          <a:xfrm>
            <a:off x="0" y="4539589"/>
            <a:ext cx="6920095" cy="2300117"/>
          </a:xfrm>
          <a:prstGeom prst="rect">
            <a:avLst/>
          </a:prstGeom>
        </p:spPr>
      </p:pic>
      <p:sp>
        <p:nvSpPr>
          <p:cNvPr id="9" name="文本框 8">
            <a:extLst>
              <a:ext uri="{FF2B5EF4-FFF2-40B4-BE49-F238E27FC236}">
                <a16:creationId xmlns:a16="http://schemas.microsoft.com/office/drawing/2014/main" id="{30B37AC1-3E1B-39D5-E352-29660A8582CF}"/>
              </a:ext>
            </a:extLst>
          </p:cNvPr>
          <p:cNvSpPr txBox="1"/>
          <p:nvPr/>
        </p:nvSpPr>
        <p:spPr>
          <a:xfrm>
            <a:off x="7235687" y="5208104"/>
            <a:ext cx="3538330" cy="646331"/>
          </a:xfrm>
          <a:prstGeom prst="rect">
            <a:avLst/>
          </a:prstGeom>
          <a:noFill/>
        </p:spPr>
        <p:txBody>
          <a:bodyPr wrap="square" rtlCol="0">
            <a:spAutoFit/>
          </a:bodyPr>
          <a:lstStyle/>
          <a:p>
            <a:r>
              <a:rPr lang="en-US" altLang="zh-CN" dirty="0"/>
              <a:t>Scan</a:t>
            </a:r>
            <a:r>
              <a:rPr lang="zh-CN" altLang="en-US" dirty="0"/>
              <a:t>用于将棋盘依据</a:t>
            </a:r>
            <a:r>
              <a:rPr lang="en-US" altLang="zh-CN" dirty="0"/>
              <a:t>chess【】【】</a:t>
            </a:r>
            <a:r>
              <a:rPr lang="zh-CN" altLang="en-US" dirty="0"/>
              <a:t>呈现</a:t>
            </a:r>
          </a:p>
        </p:txBody>
      </p:sp>
      <p:pic>
        <p:nvPicPr>
          <p:cNvPr id="5" name="图片 4">
            <a:extLst>
              <a:ext uri="{FF2B5EF4-FFF2-40B4-BE49-F238E27FC236}">
                <a16:creationId xmlns:a16="http://schemas.microsoft.com/office/drawing/2014/main" id="{5E8D370B-CCED-ED7A-6FCB-A6D0F1DA70E7}"/>
              </a:ext>
            </a:extLst>
          </p:cNvPr>
          <p:cNvPicPr>
            <a:picLocks noChangeAspect="1"/>
          </p:cNvPicPr>
          <p:nvPr/>
        </p:nvPicPr>
        <p:blipFill>
          <a:blip r:embed="rId4"/>
          <a:stretch>
            <a:fillRect/>
          </a:stretch>
        </p:blipFill>
        <p:spPr>
          <a:xfrm>
            <a:off x="109330" y="0"/>
            <a:ext cx="11449638" cy="2514729"/>
          </a:xfrm>
          <a:prstGeom prst="rect">
            <a:avLst/>
          </a:prstGeom>
        </p:spPr>
      </p:pic>
      <p:sp>
        <p:nvSpPr>
          <p:cNvPr id="7" name="文本框 6">
            <a:extLst>
              <a:ext uri="{FF2B5EF4-FFF2-40B4-BE49-F238E27FC236}">
                <a16:creationId xmlns:a16="http://schemas.microsoft.com/office/drawing/2014/main" id="{218CC080-9906-8EB9-4B71-423DB43DD76C}"/>
              </a:ext>
            </a:extLst>
          </p:cNvPr>
          <p:cNvSpPr txBox="1"/>
          <p:nvPr/>
        </p:nvSpPr>
        <p:spPr>
          <a:xfrm>
            <a:off x="8229599" y="2638047"/>
            <a:ext cx="3405099" cy="553998"/>
          </a:xfrm>
          <a:prstGeom prst="rect">
            <a:avLst/>
          </a:prstGeom>
          <a:noFill/>
        </p:spPr>
        <p:txBody>
          <a:bodyPr wrap="none" rtlCol="0">
            <a:spAutoFit/>
          </a:bodyPr>
          <a:lstStyle/>
          <a:p>
            <a:r>
              <a:rPr lang="en-US" altLang="zh-CN" sz="1000" dirty="0"/>
              <a:t>Move</a:t>
            </a:r>
            <a:r>
              <a:rPr lang="zh-CN" altLang="en-US" sz="1000" dirty="0"/>
              <a:t>函数，用来实现找到最好的一步并且落子，前几行</a:t>
            </a:r>
            <a:endParaRPr lang="en-US" altLang="zh-CN" sz="1000" dirty="0"/>
          </a:p>
          <a:p>
            <a:r>
              <a:rPr lang="zh-CN" altLang="en-US" sz="1000" dirty="0"/>
              <a:t>先找到最好的一步，再用</a:t>
            </a:r>
            <a:r>
              <a:rPr lang="en-US" altLang="zh-CN" sz="1000" dirty="0" err="1"/>
              <a:t>chuanshu</a:t>
            </a:r>
            <a:r>
              <a:rPr lang="zh-CN" altLang="en-US" sz="1000" dirty="0"/>
              <a:t>把最好的一步储存起来</a:t>
            </a:r>
            <a:endParaRPr lang="en-US" altLang="zh-CN" sz="1000" dirty="0"/>
          </a:p>
          <a:p>
            <a:r>
              <a:rPr lang="zh-CN" altLang="en-US" sz="1000" dirty="0"/>
              <a:t>再用</a:t>
            </a:r>
            <a:r>
              <a:rPr lang="en-US" altLang="zh-CN" sz="1000" dirty="0"/>
              <a:t>scan</a:t>
            </a:r>
            <a:r>
              <a:rPr lang="zh-CN" altLang="en-US" sz="1000" dirty="0"/>
              <a:t>函数呈现为图像，最后释放当前节点子节点内存</a:t>
            </a:r>
            <a:endParaRPr lang="en-US" altLang="zh-CN" sz="1000" dirty="0"/>
          </a:p>
        </p:txBody>
      </p:sp>
    </p:spTree>
    <p:extLst>
      <p:ext uri="{BB962C8B-B14F-4D97-AF65-F5344CB8AC3E}">
        <p14:creationId xmlns:p14="http://schemas.microsoft.com/office/powerpoint/2010/main" val="115656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F2FA1E-286C-0896-494C-8694847EC72D}"/>
              </a:ext>
            </a:extLst>
          </p:cNvPr>
          <p:cNvSpPr txBox="1"/>
          <p:nvPr/>
        </p:nvSpPr>
        <p:spPr>
          <a:xfrm>
            <a:off x="934279" y="309699"/>
            <a:ext cx="10147852" cy="584775"/>
          </a:xfrm>
          <a:prstGeom prst="rect">
            <a:avLst/>
          </a:prstGeom>
          <a:noFill/>
        </p:spPr>
        <p:txBody>
          <a:bodyPr wrap="square" rtlCol="0">
            <a:spAutoFit/>
          </a:bodyPr>
          <a:lstStyle/>
          <a:p>
            <a:r>
              <a:rPr lang="zh-CN" altLang="en-US" sz="3200" dirty="0">
                <a:solidFill>
                  <a:srgbClr val="FF0000"/>
                </a:solidFill>
              </a:rPr>
              <a:t>评估部分</a:t>
            </a:r>
          </a:p>
        </p:txBody>
      </p:sp>
      <p:sp>
        <p:nvSpPr>
          <p:cNvPr id="6" name="文本框 5">
            <a:extLst>
              <a:ext uri="{FF2B5EF4-FFF2-40B4-BE49-F238E27FC236}">
                <a16:creationId xmlns:a16="http://schemas.microsoft.com/office/drawing/2014/main" id="{A647DCEF-18E1-19D6-0B2A-BFAF880C2319}"/>
              </a:ext>
            </a:extLst>
          </p:cNvPr>
          <p:cNvSpPr txBox="1"/>
          <p:nvPr/>
        </p:nvSpPr>
        <p:spPr>
          <a:xfrm>
            <a:off x="3091070" y="387626"/>
            <a:ext cx="8845826" cy="369332"/>
          </a:xfrm>
          <a:prstGeom prst="rect">
            <a:avLst/>
          </a:prstGeom>
          <a:noFill/>
        </p:spPr>
        <p:txBody>
          <a:bodyPr wrap="square" rtlCol="0">
            <a:spAutoFit/>
          </a:bodyPr>
          <a:lstStyle/>
          <a:p>
            <a:r>
              <a:rPr lang="zh-CN" altLang="en-US" dirty="0"/>
              <a:t>评估函数包括搜索基本棋形数目赋分以及棋子集中于中心的程度得分</a:t>
            </a:r>
          </a:p>
        </p:txBody>
      </p:sp>
      <p:pic>
        <p:nvPicPr>
          <p:cNvPr id="8" name="图片 7">
            <a:extLst>
              <a:ext uri="{FF2B5EF4-FFF2-40B4-BE49-F238E27FC236}">
                <a16:creationId xmlns:a16="http://schemas.microsoft.com/office/drawing/2014/main" id="{5C16E2C2-E2C1-0A36-1BD8-5F7D0E1ACBFC}"/>
              </a:ext>
            </a:extLst>
          </p:cNvPr>
          <p:cNvPicPr>
            <a:picLocks noChangeAspect="1"/>
          </p:cNvPicPr>
          <p:nvPr/>
        </p:nvPicPr>
        <p:blipFill>
          <a:blip r:embed="rId2"/>
          <a:stretch>
            <a:fillRect/>
          </a:stretch>
        </p:blipFill>
        <p:spPr>
          <a:xfrm>
            <a:off x="168630" y="1042892"/>
            <a:ext cx="2273417" cy="1035103"/>
          </a:xfrm>
          <a:prstGeom prst="rect">
            <a:avLst/>
          </a:prstGeom>
        </p:spPr>
      </p:pic>
      <p:pic>
        <p:nvPicPr>
          <p:cNvPr id="10" name="图片 9">
            <a:extLst>
              <a:ext uri="{FF2B5EF4-FFF2-40B4-BE49-F238E27FC236}">
                <a16:creationId xmlns:a16="http://schemas.microsoft.com/office/drawing/2014/main" id="{2FA30617-5E5A-DB12-80F2-1774C17306BA}"/>
              </a:ext>
            </a:extLst>
          </p:cNvPr>
          <p:cNvPicPr>
            <a:picLocks noChangeAspect="1"/>
          </p:cNvPicPr>
          <p:nvPr/>
        </p:nvPicPr>
        <p:blipFill>
          <a:blip r:embed="rId3"/>
          <a:stretch>
            <a:fillRect/>
          </a:stretch>
        </p:blipFill>
        <p:spPr>
          <a:xfrm>
            <a:off x="168630" y="2077995"/>
            <a:ext cx="3683189" cy="3530781"/>
          </a:xfrm>
          <a:prstGeom prst="rect">
            <a:avLst/>
          </a:prstGeom>
        </p:spPr>
      </p:pic>
      <p:pic>
        <p:nvPicPr>
          <p:cNvPr id="12" name="图片 11">
            <a:extLst>
              <a:ext uri="{FF2B5EF4-FFF2-40B4-BE49-F238E27FC236}">
                <a16:creationId xmlns:a16="http://schemas.microsoft.com/office/drawing/2014/main" id="{B2970077-6A84-C025-AD05-21F152AD19DC}"/>
              </a:ext>
            </a:extLst>
          </p:cNvPr>
          <p:cNvPicPr>
            <a:picLocks noChangeAspect="1"/>
          </p:cNvPicPr>
          <p:nvPr/>
        </p:nvPicPr>
        <p:blipFill>
          <a:blip r:embed="rId4"/>
          <a:stretch>
            <a:fillRect/>
          </a:stretch>
        </p:blipFill>
        <p:spPr>
          <a:xfrm>
            <a:off x="5056963" y="894474"/>
            <a:ext cx="6826601" cy="2038455"/>
          </a:xfrm>
          <a:prstGeom prst="rect">
            <a:avLst/>
          </a:prstGeom>
        </p:spPr>
      </p:pic>
      <p:sp>
        <p:nvSpPr>
          <p:cNvPr id="13" name="文本框 12">
            <a:extLst>
              <a:ext uri="{FF2B5EF4-FFF2-40B4-BE49-F238E27FC236}">
                <a16:creationId xmlns:a16="http://schemas.microsoft.com/office/drawing/2014/main" id="{C7E3A7F3-F9FF-4373-A557-5710ACB5CC70}"/>
              </a:ext>
            </a:extLst>
          </p:cNvPr>
          <p:cNvSpPr txBox="1"/>
          <p:nvPr/>
        </p:nvSpPr>
        <p:spPr>
          <a:xfrm>
            <a:off x="4293704" y="3210339"/>
            <a:ext cx="6718853" cy="923330"/>
          </a:xfrm>
          <a:prstGeom prst="rect">
            <a:avLst/>
          </a:prstGeom>
          <a:noFill/>
        </p:spPr>
        <p:txBody>
          <a:bodyPr wrap="square" rtlCol="0">
            <a:spAutoFit/>
          </a:bodyPr>
          <a:lstStyle/>
          <a:p>
            <a:r>
              <a:rPr lang="en-US" altLang="zh-CN" dirty="0"/>
              <a:t>next—chess</a:t>
            </a:r>
            <a:r>
              <a:rPr lang="zh-CN" altLang="en-US" dirty="0"/>
              <a:t>函数用于返回某个方向上的一个棋子的值，如果出界直接返回对手棋子的值，出界检查函数会检查一个棋子是否出界，出界会导致</a:t>
            </a:r>
            <a:r>
              <a:rPr lang="en-US" altLang="zh-CN" dirty="0" err="1"/>
              <a:t>nextchess</a:t>
            </a:r>
            <a:r>
              <a:rPr lang="zh-CN" altLang="en-US" dirty="0"/>
              <a:t>函数返回对手对应的棋子的值</a:t>
            </a:r>
          </a:p>
        </p:txBody>
      </p:sp>
      <p:sp>
        <p:nvSpPr>
          <p:cNvPr id="2" name="文本框 1">
            <a:extLst>
              <a:ext uri="{FF2B5EF4-FFF2-40B4-BE49-F238E27FC236}">
                <a16:creationId xmlns:a16="http://schemas.microsoft.com/office/drawing/2014/main" id="{A0A4A575-2A72-C045-81A3-F4B1DE932AB1}"/>
              </a:ext>
            </a:extLst>
          </p:cNvPr>
          <p:cNvSpPr txBox="1"/>
          <p:nvPr/>
        </p:nvSpPr>
        <p:spPr>
          <a:xfrm>
            <a:off x="4202051" y="4739781"/>
            <a:ext cx="3168990" cy="1200329"/>
          </a:xfrm>
          <a:prstGeom prst="rect">
            <a:avLst/>
          </a:prstGeom>
          <a:noFill/>
        </p:spPr>
        <p:txBody>
          <a:bodyPr wrap="square" rtlCol="0">
            <a:spAutoFit/>
          </a:bodyPr>
          <a:lstStyle/>
          <a:p>
            <a:r>
              <a:rPr lang="zh-CN" altLang="en-US" dirty="0"/>
              <a:t>创建的用于表示方向的一个结构，将其储存在数组中使得随后的搜索中通过改变下标来改变搜索方向</a:t>
            </a:r>
          </a:p>
        </p:txBody>
      </p:sp>
    </p:spTree>
    <p:extLst>
      <p:ext uri="{BB962C8B-B14F-4D97-AF65-F5344CB8AC3E}">
        <p14:creationId xmlns:p14="http://schemas.microsoft.com/office/powerpoint/2010/main" val="302174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D3FB8B9-5EC0-526B-DC69-B7BD01118F4A}"/>
              </a:ext>
            </a:extLst>
          </p:cNvPr>
          <p:cNvPicPr>
            <a:picLocks noChangeAspect="1"/>
          </p:cNvPicPr>
          <p:nvPr/>
        </p:nvPicPr>
        <p:blipFill>
          <a:blip r:embed="rId2"/>
          <a:stretch>
            <a:fillRect/>
          </a:stretch>
        </p:blipFill>
        <p:spPr>
          <a:xfrm>
            <a:off x="98658" y="65201"/>
            <a:ext cx="8839654" cy="1701887"/>
          </a:xfrm>
          <a:prstGeom prst="rect">
            <a:avLst/>
          </a:prstGeom>
        </p:spPr>
      </p:pic>
      <p:sp>
        <p:nvSpPr>
          <p:cNvPr id="4" name="文本框 3">
            <a:extLst>
              <a:ext uri="{FF2B5EF4-FFF2-40B4-BE49-F238E27FC236}">
                <a16:creationId xmlns:a16="http://schemas.microsoft.com/office/drawing/2014/main" id="{63AB5051-1905-E279-B6D4-A8D65B0004F9}"/>
              </a:ext>
            </a:extLst>
          </p:cNvPr>
          <p:cNvSpPr txBox="1"/>
          <p:nvPr/>
        </p:nvSpPr>
        <p:spPr>
          <a:xfrm>
            <a:off x="9326420" y="230345"/>
            <a:ext cx="1499797" cy="861774"/>
          </a:xfrm>
          <a:prstGeom prst="rect">
            <a:avLst/>
          </a:prstGeom>
          <a:noFill/>
        </p:spPr>
        <p:txBody>
          <a:bodyPr wrap="square" rtlCol="0">
            <a:spAutoFit/>
          </a:bodyPr>
          <a:lstStyle/>
          <a:p>
            <a:r>
              <a:rPr lang="zh-CN" altLang="en-US" sz="1000" dirty="0"/>
              <a:t>集中度的赋值使优先向棋盘靠近中间的位置落子，集中度函数得到传入的</a:t>
            </a:r>
            <a:r>
              <a:rPr lang="en-US" altLang="zh-CN" sz="1000" dirty="0"/>
              <a:t>player</a:t>
            </a:r>
            <a:r>
              <a:rPr lang="zh-CN" altLang="en-US" sz="1000" dirty="0"/>
              <a:t>的所有棋子到中心距离平方之和</a:t>
            </a:r>
          </a:p>
        </p:txBody>
      </p:sp>
      <p:pic>
        <p:nvPicPr>
          <p:cNvPr id="6" name="图片 5">
            <a:extLst>
              <a:ext uri="{FF2B5EF4-FFF2-40B4-BE49-F238E27FC236}">
                <a16:creationId xmlns:a16="http://schemas.microsoft.com/office/drawing/2014/main" id="{98DD23BB-33B3-4E2B-878C-7BE040CB19D0}"/>
              </a:ext>
            </a:extLst>
          </p:cNvPr>
          <p:cNvPicPr>
            <a:picLocks noChangeAspect="1"/>
          </p:cNvPicPr>
          <p:nvPr/>
        </p:nvPicPr>
        <p:blipFill>
          <a:blip r:embed="rId3"/>
          <a:stretch>
            <a:fillRect/>
          </a:stretch>
        </p:blipFill>
        <p:spPr>
          <a:xfrm>
            <a:off x="0" y="1767088"/>
            <a:ext cx="11505968" cy="5115001"/>
          </a:xfrm>
          <a:prstGeom prst="rect">
            <a:avLst/>
          </a:prstGeom>
        </p:spPr>
      </p:pic>
      <p:sp>
        <p:nvSpPr>
          <p:cNvPr id="8" name="文本框 7">
            <a:extLst>
              <a:ext uri="{FF2B5EF4-FFF2-40B4-BE49-F238E27FC236}">
                <a16:creationId xmlns:a16="http://schemas.microsoft.com/office/drawing/2014/main" id="{31A51B1B-1987-5A01-8FEC-B67973E26030}"/>
              </a:ext>
            </a:extLst>
          </p:cNvPr>
          <p:cNvSpPr txBox="1"/>
          <p:nvPr/>
        </p:nvSpPr>
        <p:spPr>
          <a:xfrm>
            <a:off x="9171921" y="2247609"/>
            <a:ext cx="1499797" cy="1754326"/>
          </a:xfrm>
          <a:prstGeom prst="rect">
            <a:avLst/>
          </a:prstGeom>
          <a:noFill/>
        </p:spPr>
        <p:txBody>
          <a:bodyPr wrap="square" rtlCol="0">
            <a:spAutoFit/>
          </a:bodyPr>
          <a:lstStyle/>
          <a:p>
            <a:r>
              <a:rPr lang="zh-CN" altLang="en-US" dirty="0">
                <a:solidFill>
                  <a:schemeClr val="bg1"/>
                </a:solidFill>
              </a:rPr>
              <a:t>棋形的检查函数，检查几个局面中基本棋形的数量，根据数量赋值</a:t>
            </a:r>
          </a:p>
        </p:txBody>
      </p:sp>
    </p:spTree>
    <p:extLst>
      <p:ext uri="{BB962C8B-B14F-4D97-AF65-F5344CB8AC3E}">
        <p14:creationId xmlns:p14="http://schemas.microsoft.com/office/powerpoint/2010/main" val="259193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7704545-5A17-A1B7-9864-B55D4FAAB989}"/>
              </a:ext>
            </a:extLst>
          </p:cNvPr>
          <p:cNvPicPr>
            <a:picLocks noChangeAspect="1"/>
          </p:cNvPicPr>
          <p:nvPr/>
        </p:nvPicPr>
        <p:blipFill>
          <a:blip r:embed="rId2"/>
          <a:stretch>
            <a:fillRect/>
          </a:stretch>
        </p:blipFill>
        <p:spPr>
          <a:xfrm>
            <a:off x="122435" y="236134"/>
            <a:ext cx="9741401" cy="1066855"/>
          </a:xfrm>
          <a:prstGeom prst="rect">
            <a:avLst/>
          </a:prstGeom>
        </p:spPr>
      </p:pic>
      <p:sp>
        <p:nvSpPr>
          <p:cNvPr id="6" name="文本框 5">
            <a:extLst>
              <a:ext uri="{FF2B5EF4-FFF2-40B4-BE49-F238E27FC236}">
                <a16:creationId xmlns:a16="http://schemas.microsoft.com/office/drawing/2014/main" id="{0306C2FA-3388-5F2C-BFAE-9457E24B5D65}"/>
              </a:ext>
            </a:extLst>
          </p:cNvPr>
          <p:cNvSpPr txBox="1"/>
          <p:nvPr/>
        </p:nvSpPr>
        <p:spPr>
          <a:xfrm>
            <a:off x="1849740" y="2135927"/>
            <a:ext cx="6649577" cy="369332"/>
          </a:xfrm>
          <a:prstGeom prst="rect">
            <a:avLst/>
          </a:prstGeom>
          <a:noFill/>
        </p:spPr>
        <p:txBody>
          <a:bodyPr wrap="none" rtlCol="0">
            <a:spAutoFit/>
          </a:bodyPr>
          <a:lstStyle/>
          <a:p>
            <a:r>
              <a:rPr lang="zh-CN" altLang="en-US" dirty="0"/>
              <a:t>估值函数分别检查双方情况，让</a:t>
            </a:r>
            <a:r>
              <a:rPr lang="en-US" altLang="zh-CN" dirty="0"/>
              <a:t>ai</a:t>
            </a:r>
            <a:r>
              <a:rPr lang="zh-CN" altLang="en-US" dirty="0"/>
              <a:t>方的得分减去</a:t>
            </a:r>
            <a:r>
              <a:rPr lang="en-US" altLang="zh-CN" dirty="0"/>
              <a:t>player</a:t>
            </a:r>
            <a:r>
              <a:rPr lang="zh-CN" altLang="en-US" dirty="0"/>
              <a:t>方的得分</a:t>
            </a:r>
          </a:p>
        </p:txBody>
      </p:sp>
    </p:spTree>
    <p:extLst>
      <p:ext uri="{BB962C8B-B14F-4D97-AF65-F5344CB8AC3E}">
        <p14:creationId xmlns:p14="http://schemas.microsoft.com/office/powerpoint/2010/main" val="126736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2EAB9C-42EF-7C9B-513F-A4F0D8C9D53A}"/>
              </a:ext>
            </a:extLst>
          </p:cNvPr>
          <p:cNvSpPr txBox="1"/>
          <p:nvPr/>
        </p:nvSpPr>
        <p:spPr>
          <a:xfrm>
            <a:off x="755373" y="218661"/>
            <a:ext cx="10316817" cy="584775"/>
          </a:xfrm>
          <a:prstGeom prst="rect">
            <a:avLst/>
          </a:prstGeom>
          <a:noFill/>
        </p:spPr>
        <p:txBody>
          <a:bodyPr wrap="square" rtlCol="0">
            <a:spAutoFit/>
          </a:bodyPr>
          <a:lstStyle/>
          <a:p>
            <a:r>
              <a:rPr lang="zh-CN" altLang="en-US" sz="3200" dirty="0"/>
              <a:t>游戏逻辑</a:t>
            </a:r>
          </a:p>
        </p:txBody>
      </p:sp>
      <p:pic>
        <p:nvPicPr>
          <p:cNvPr id="7" name="图片 6">
            <a:extLst>
              <a:ext uri="{FF2B5EF4-FFF2-40B4-BE49-F238E27FC236}">
                <a16:creationId xmlns:a16="http://schemas.microsoft.com/office/drawing/2014/main" id="{76E27E11-858A-8045-28E1-FC0CD29C690B}"/>
              </a:ext>
            </a:extLst>
          </p:cNvPr>
          <p:cNvPicPr>
            <a:picLocks noChangeAspect="1"/>
          </p:cNvPicPr>
          <p:nvPr/>
        </p:nvPicPr>
        <p:blipFill>
          <a:blip r:embed="rId2"/>
          <a:stretch>
            <a:fillRect/>
          </a:stretch>
        </p:blipFill>
        <p:spPr>
          <a:xfrm>
            <a:off x="145570" y="944513"/>
            <a:ext cx="5678759" cy="2663391"/>
          </a:xfrm>
          <a:prstGeom prst="rect">
            <a:avLst/>
          </a:prstGeom>
        </p:spPr>
      </p:pic>
      <p:pic>
        <p:nvPicPr>
          <p:cNvPr id="9" name="图片 8">
            <a:extLst>
              <a:ext uri="{FF2B5EF4-FFF2-40B4-BE49-F238E27FC236}">
                <a16:creationId xmlns:a16="http://schemas.microsoft.com/office/drawing/2014/main" id="{DE712C72-C8EF-E703-16E4-792D26C37704}"/>
              </a:ext>
            </a:extLst>
          </p:cNvPr>
          <p:cNvPicPr>
            <a:picLocks noChangeAspect="1"/>
          </p:cNvPicPr>
          <p:nvPr/>
        </p:nvPicPr>
        <p:blipFill>
          <a:blip r:embed="rId3"/>
          <a:stretch>
            <a:fillRect/>
          </a:stretch>
        </p:blipFill>
        <p:spPr>
          <a:xfrm>
            <a:off x="145569" y="3607904"/>
            <a:ext cx="5758273" cy="3110948"/>
          </a:xfrm>
          <a:prstGeom prst="rect">
            <a:avLst/>
          </a:prstGeom>
        </p:spPr>
      </p:pic>
      <p:pic>
        <p:nvPicPr>
          <p:cNvPr id="11" name="图片 10">
            <a:extLst>
              <a:ext uri="{FF2B5EF4-FFF2-40B4-BE49-F238E27FC236}">
                <a16:creationId xmlns:a16="http://schemas.microsoft.com/office/drawing/2014/main" id="{671BDFBC-7815-76C6-13D3-3F23626324A8}"/>
              </a:ext>
            </a:extLst>
          </p:cNvPr>
          <p:cNvPicPr>
            <a:picLocks noChangeAspect="1"/>
          </p:cNvPicPr>
          <p:nvPr/>
        </p:nvPicPr>
        <p:blipFill>
          <a:blip r:embed="rId4"/>
          <a:stretch>
            <a:fillRect/>
          </a:stretch>
        </p:blipFill>
        <p:spPr>
          <a:xfrm>
            <a:off x="5824329" y="944513"/>
            <a:ext cx="5678758" cy="3016405"/>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55D37BA6-75B3-734D-8B7C-6FED06ABEBF8}"/>
                  </a:ext>
                </a:extLst>
              </p14:cNvPr>
              <p14:cNvContentPartPr/>
              <p14:nvPr/>
            </p14:nvContentPartPr>
            <p14:xfrm>
              <a:off x="4623715" y="1510529"/>
              <a:ext cx="266400" cy="429120"/>
            </p14:xfrm>
          </p:contentPart>
        </mc:Choice>
        <mc:Fallback xmlns="">
          <p:pic>
            <p:nvPicPr>
              <p:cNvPr id="12" name="墨迹 11">
                <a:extLst>
                  <a:ext uri="{FF2B5EF4-FFF2-40B4-BE49-F238E27FC236}">
                    <a16:creationId xmlns:a16="http://schemas.microsoft.com/office/drawing/2014/main" id="{55D37BA6-75B3-734D-8B7C-6FED06ABEBF8}"/>
                  </a:ext>
                </a:extLst>
              </p:cNvPr>
              <p:cNvPicPr/>
              <p:nvPr/>
            </p:nvPicPr>
            <p:blipFill>
              <a:blip r:embed="rId6"/>
              <a:stretch>
                <a:fillRect/>
              </a:stretch>
            </p:blipFill>
            <p:spPr>
              <a:xfrm>
                <a:off x="4617595" y="1504409"/>
                <a:ext cx="2786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墨迹 12">
                <a:extLst>
                  <a:ext uri="{FF2B5EF4-FFF2-40B4-BE49-F238E27FC236}">
                    <a16:creationId xmlns:a16="http://schemas.microsoft.com/office/drawing/2014/main" id="{B95E958C-AD06-A6B1-9D8A-41EE937787F2}"/>
                  </a:ext>
                </a:extLst>
              </p14:cNvPr>
              <p14:cNvContentPartPr/>
              <p14:nvPr/>
            </p14:nvContentPartPr>
            <p14:xfrm>
              <a:off x="4728115" y="5166329"/>
              <a:ext cx="319680" cy="460080"/>
            </p14:xfrm>
          </p:contentPart>
        </mc:Choice>
        <mc:Fallback xmlns="">
          <p:pic>
            <p:nvPicPr>
              <p:cNvPr id="13" name="墨迹 12">
                <a:extLst>
                  <a:ext uri="{FF2B5EF4-FFF2-40B4-BE49-F238E27FC236}">
                    <a16:creationId xmlns:a16="http://schemas.microsoft.com/office/drawing/2014/main" id="{B95E958C-AD06-A6B1-9D8A-41EE937787F2}"/>
                  </a:ext>
                </a:extLst>
              </p:cNvPr>
              <p:cNvPicPr/>
              <p:nvPr/>
            </p:nvPicPr>
            <p:blipFill>
              <a:blip r:embed="rId8"/>
              <a:stretch>
                <a:fillRect/>
              </a:stretch>
            </p:blipFill>
            <p:spPr>
              <a:xfrm>
                <a:off x="4721995" y="5160209"/>
                <a:ext cx="33192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墨迹 13">
                <a:extLst>
                  <a:ext uri="{FF2B5EF4-FFF2-40B4-BE49-F238E27FC236}">
                    <a16:creationId xmlns:a16="http://schemas.microsoft.com/office/drawing/2014/main" id="{9B42DED1-8103-2FBE-805C-2AEF3FFEAC86}"/>
                  </a:ext>
                </a:extLst>
              </p14:cNvPr>
              <p14:cNvContentPartPr/>
              <p14:nvPr/>
            </p14:nvContentPartPr>
            <p14:xfrm>
              <a:off x="10314235" y="2633369"/>
              <a:ext cx="412200" cy="951480"/>
            </p14:xfrm>
          </p:contentPart>
        </mc:Choice>
        <mc:Fallback xmlns="">
          <p:pic>
            <p:nvPicPr>
              <p:cNvPr id="14" name="墨迹 13">
                <a:extLst>
                  <a:ext uri="{FF2B5EF4-FFF2-40B4-BE49-F238E27FC236}">
                    <a16:creationId xmlns:a16="http://schemas.microsoft.com/office/drawing/2014/main" id="{9B42DED1-8103-2FBE-805C-2AEF3FFEAC86}"/>
                  </a:ext>
                </a:extLst>
              </p:cNvPr>
              <p:cNvPicPr/>
              <p:nvPr/>
            </p:nvPicPr>
            <p:blipFill>
              <a:blip r:embed="rId10"/>
              <a:stretch>
                <a:fillRect/>
              </a:stretch>
            </p:blipFill>
            <p:spPr>
              <a:xfrm>
                <a:off x="10308115" y="2627249"/>
                <a:ext cx="424440" cy="963720"/>
              </a:xfrm>
              <a:prstGeom prst="rect">
                <a:avLst/>
              </a:prstGeom>
            </p:spPr>
          </p:pic>
        </mc:Fallback>
      </mc:AlternateContent>
      <p:sp>
        <p:nvSpPr>
          <p:cNvPr id="15" name="文本框 14">
            <a:extLst>
              <a:ext uri="{FF2B5EF4-FFF2-40B4-BE49-F238E27FC236}">
                <a16:creationId xmlns:a16="http://schemas.microsoft.com/office/drawing/2014/main" id="{747A1435-E625-0586-71EC-97BB0200D86B}"/>
              </a:ext>
            </a:extLst>
          </p:cNvPr>
          <p:cNvSpPr txBox="1"/>
          <p:nvPr/>
        </p:nvSpPr>
        <p:spPr>
          <a:xfrm>
            <a:off x="5047795" y="218661"/>
            <a:ext cx="6153605" cy="369332"/>
          </a:xfrm>
          <a:prstGeom prst="rect">
            <a:avLst/>
          </a:prstGeom>
          <a:noFill/>
        </p:spPr>
        <p:txBody>
          <a:bodyPr wrap="square" rtlCol="0">
            <a:spAutoFit/>
          </a:bodyPr>
          <a:lstStyle/>
          <a:p>
            <a:r>
              <a:rPr lang="zh-CN" altLang="en-US" dirty="0"/>
              <a:t>主程序全代码</a:t>
            </a:r>
          </a:p>
        </p:txBody>
      </p:sp>
    </p:spTree>
    <p:extLst>
      <p:ext uri="{BB962C8B-B14F-4D97-AF65-F5344CB8AC3E}">
        <p14:creationId xmlns:p14="http://schemas.microsoft.com/office/powerpoint/2010/main" val="5403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C161D-411F-DE8F-AC34-71D1796E6FDD}"/>
              </a:ext>
            </a:extLst>
          </p:cNvPr>
          <p:cNvPicPr>
            <a:picLocks noChangeAspect="1"/>
          </p:cNvPicPr>
          <p:nvPr/>
        </p:nvPicPr>
        <p:blipFill>
          <a:blip r:embed="rId2"/>
          <a:stretch>
            <a:fillRect/>
          </a:stretch>
        </p:blipFill>
        <p:spPr>
          <a:xfrm>
            <a:off x="227250" y="165743"/>
            <a:ext cx="9550891" cy="1835244"/>
          </a:xfrm>
          <a:prstGeom prst="rect">
            <a:avLst/>
          </a:prstGeom>
        </p:spPr>
      </p:pic>
      <p:sp>
        <p:nvSpPr>
          <p:cNvPr id="4" name="文本框 3">
            <a:extLst>
              <a:ext uri="{FF2B5EF4-FFF2-40B4-BE49-F238E27FC236}">
                <a16:creationId xmlns:a16="http://schemas.microsoft.com/office/drawing/2014/main" id="{F804A954-C446-25D8-4FC0-E47D09110F45}"/>
              </a:ext>
            </a:extLst>
          </p:cNvPr>
          <p:cNvSpPr txBox="1"/>
          <p:nvPr/>
        </p:nvSpPr>
        <p:spPr>
          <a:xfrm>
            <a:off x="227250" y="2142701"/>
            <a:ext cx="6072808" cy="369332"/>
          </a:xfrm>
          <a:prstGeom prst="rect">
            <a:avLst/>
          </a:prstGeom>
          <a:noFill/>
        </p:spPr>
        <p:txBody>
          <a:bodyPr wrap="square" rtlCol="0">
            <a:spAutoFit/>
          </a:bodyPr>
          <a:lstStyle/>
          <a:p>
            <a:r>
              <a:rPr lang="zh-CN" altLang="en-US" dirty="0"/>
              <a:t>棋盘线的绘制</a:t>
            </a:r>
          </a:p>
        </p:txBody>
      </p:sp>
      <p:cxnSp>
        <p:nvCxnSpPr>
          <p:cNvPr id="6" name="直接箭头连接符 5">
            <a:extLst>
              <a:ext uri="{FF2B5EF4-FFF2-40B4-BE49-F238E27FC236}">
                <a16:creationId xmlns:a16="http://schemas.microsoft.com/office/drawing/2014/main" id="{89F47598-0873-CDF4-01A1-914C36C2FA6F}"/>
              </a:ext>
            </a:extLst>
          </p:cNvPr>
          <p:cNvCxnSpPr/>
          <p:nvPr/>
        </p:nvCxnSpPr>
        <p:spPr>
          <a:xfrm flipV="1">
            <a:off x="1361661" y="2142701"/>
            <a:ext cx="104360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A914F6E-D027-14CA-C580-5C59A818850D}"/>
              </a:ext>
            </a:extLst>
          </p:cNvPr>
          <p:cNvPicPr>
            <a:picLocks noChangeAspect="1"/>
          </p:cNvPicPr>
          <p:nvPr/>
        </p:nvPicPr>
        <p:blipFill>
          <a:blip r:embed="rId3"/>
          <a:stretch>
            <a:fillRect/>
          </a:stretch>
        </p:blipFill>
        <p:spPr>
          <a:xfrm>
            <a:off x="104812" y="2653747"/>
            <a:ext cx="3911801" cy="1892397"/>
          </a:xfrm>
          <a:prstGeom prst="rect">
            <a:avLst/>
          </a:prstGeom>
        </p:spPr>
      </p:pic>
      <p:sp>
        <p:nvSpPr>
          <p:cNvPr id="12" name="文本框 11">
            <a:extLst>
              <a:ext uri="{FF2B5EF4-FFF2-40B4-BE49-F238E27FC236}">
                <a16:creationId xmlns:a16="http://schemas.microsoft.com/office/drawing/2014/main" id="{09139030-F489-57F5-858F-90B32B01E118}"/>
              </a:ext>
            </a:extLst>
          </p:cNvPr>
          <p:cNvSpPr txBox="1"/>
          <p:nvPr/>
        </p:nvSpPr>
        <p:spPr>
          <a:xfrm>
            <a:off x="308113" y="4929809"/>
            <a:ext cx="3588026" cy="1477328"/>
          </a:xfrm>
          <a:prstGeom prst="rect">
            <a:avLst/>
          </a:prstGeom>
          <a:noFill/>
        </p:spPr>
        <p:txBody>
          <a:bodyPr wrap="square" rtlCol="0">
            <a:spAutoFit/>
          </a:bodyPr>
          <a:lstStyle/>
          <a:p>
            <a:r>
              <a:rPr lang="zh-CN" altLang="en-US" dirty="0"/>
              <a:t>两个</a:t>
            </a:r>
            <a:r>
              <a:rPr lang="en-US" altLang="zh-CN" dirty="0"/>
              <a:t>bool</a:t>
            </a:r>
            <a:r>
              <a:rPr lang="zh-CN" altLang="en-US" dirty="0"/>
              <a:t>值</a:t>
            </a:r>
            <a:r>
              <a:rPr lang="en-US" altLang="zh-CN" dirty="0" err="1"/>
              <a:t>shouldmove</a:t>
            </a:r>
            <a:r>
              <a:rPr lang="zh-CN" altLang="en-US" dirty="0"/>
              <a:t>和</a:t>
            </a:r>
            <a:r>
              <a:rPr lang="en-US" altLang="zh-CN" dirty="0" err="1"/>
              <a:t>shouldenmove</a:t>
            </a:r>
            <a:r>
              <a:rPr lang="zh-CN" altLang="en-US" dirty="0"/>
              <a:t>交替为</a:t>
            </a:r>
            <a:r>
              <a:rPr lang="en-US" altLang="zh-CN" dirty="0"/>
              <a:t>1</a:t>
            </a:r>
            <a:r>
              <a:rPr lang="zh-CN" altLang="en-US" dirty="0"/>
              <a:t>实现交替落子，每次落子都会更新这两个值并且每次执行落子后都进行结束检查。</a:t>
            </a:r>
          </a:p>
        </p:txBody>
      </p:sp>
      <p:pic>
        <p:nvPicPr>
          <p:cNvPr id="14" name="图片 13">
            <a:extLst>
              <a:ext uri="{FF2B5EF4-FFF2-40B4-BE49-F238E27FC236}">
                <a16:creationId xmlns:a16="http://schemas.microsoft.com/office/drawing/2014/main" id="{11B10A4C-0677-9B15-082B-8B0F77B2E38C}"/>
              </a:ext>
            </a:extLst>
          </p:cNvPr>
          <p:cNvPicPr>
            <a:picLocks noChangeAspect="1"/>
          </p:cNvPicPr>
          <p:nvPr/>
        </p:nvPicPr>
        <p:blipFill>
          <a:blip r:embed="rId4"/>
          <a:stretch>
            <a:fillRect/>
          </a:stretch>
        </p:blipFill>
        <p:spPr>
          <a:xfrm>
            <a:off x="4016613" y="2454611"/>
            <a:ext cx="7948137" cy="4578717"/>
          </a:xfrm>
          <a:prstGeom prst="rect">
            <a:avLst/>
          </a:prstGeom>
        </p:spPr>
      </p:pic>
    </p:spTree>
    <p:extLst>
      <p:ext uri="{BB962C8B-B14F-4D97-AF65-F5344CB8AC3E}">
        <p14:creationId xmlns:p14="http://schemas.microsoft.com/office/powerpoint/2010/main" val="113629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6DC353-D620-065D-F145-1F7FB49B2DBA}"/>
              </a:ext>
            </a:extLst>
          </p:cNvPr>
          <p:cNvPicPr>
            <a:picLocks noChangeAspect="1"/>
          </p:cNvPicPr>
          <p:nvPr/>
        </p:nvPicPr>
        <p:blipFill>
          <a:blip r:embed="rId2"/>
          <a:stretch>
            <a:fillRect/>
          </a:stretch>
        </p:blipFill>
        <p:spPr>
          <a:xfrm>
            <a:off x="240971" y="722357"/>
            <a:ext cx="7436232" cy="920797"/>
          </a:xfrm>
          <a:prstGeom prst="rect">
            <a:avLst/>
          </a:prstGeom>
        </p:spPr>
      </p:pic>
      <p:sp>
        <p:nvSpPr>
          <p:cNvPr id="4" name="文本框 3">
            <a:extLst>
              <a:ext uri="{FF2B5EF4-FFF2-40B4-BE49-F238E27FC236}">
                <a16:creationId xmlns:a16="http://schemas.microsoft.com/office/drawing/2014/main" id="{F1FEDF23-08BA-E09B-FD81-288F18D3AC9B}"/>
              </a:ext>
            </a:extLst>
          </p:cNvPr>
          <p:cNvSpPr txBox="1"/>
          <p:nvPr/>
        </p:nvSpPr>
        <p:spPr>
          <a:xfrm>
            <a:off x="3109291" y="211149"/>
            <a:ext cx="5973417" cy="400110"/>
          </a:xfrm>
          <a:prstGeom prst="rect">
            <a:avLst/>
          </a:prstGeom>
          <a:noFill/>
        </p:spPr>
        <p:txBody>
          <a:bodyPr wrap="square" rtlCol="0">
            <a:spAutoFit/>
          </a:bodyPr>
          <a:lstStyle/>
          <a:p>
            <a:r>
              <a:rPr lang="zh-CN" altLang="en-US" sz="1000" dirty="0"/>
              <a:t>使用鼠标向最近的交叉点处落子，先获取鼠标位置转化成棋盘上的整数坐标传入</a:t>
            </a:r>
            <a:r>
              <a:rPr lang="en-US" altLang="zh-CN" sz="1000" dirty="0" err="1"/>
              <a:t>enmove</a:t>
            </a:r>
            <a:r>
              <a:rPr lang="zh-CN" altLang="en-US" sz="1000" dirty="0"/>
              <a:t>函数，通过先除</a:t>
            </a:r>
            <a:r>
              <a:rPr lang="en-US" altLang="zh-CN" sz="1000" dirty="0"/>
              <a:t>25</a:t>
            </a:r>
            <a:r>
              <a:rPr lang="zh-CN" altLang="en-US" sz="1000" dirty="0"/>
              <a:t>再除以</a:t>
            </a:r>
            <a:r>
              <a:rPr lang="en-US" altLang="zh-CN" sz="1000" dirty="0"/>
              <a:t>2</a:t>
            </a:r>
            <a:r>
              <a:rPr lang="zh-CN" altLang="en-US" sz="1000" dirty="0"/>
              <a:t>，得到离鼠标最近的交叉点坐标。</a:t>
            </a:r>
          </a:p>
        </p:txBody>
      </p:sp>
      <p:pic>
        <p:nvPicPr>
          <p:cNvPr id="5" name="图片 4">
            <a:extLst>
              <a:ext uri="{FF2B5EF4-FFF2-40B4-BE49-F238E27FC236}">
                <a16:creationId xmlns:a16="http://schemas.microsoft.com/office/drawing/2014/main" id="{6A3C1EEE-16BE-9DFC-66A6-ED0FA5463887}"/>
              </a:ext>
            </a:extLst>
          </p:cNvPr>
          <p:cNvPicPr>
            <a:picLocks noChangeAspect="1"/>
          </p:cNvPicPr>
          <p:nvPr/>
        </p:nvPicPr>
        <p:blipFill>
          <a:blip r:embed="rId3"/>
          <a:stretch>
            <a:fillRect/>
          </a:stretch>
        </p:blipFill>
        <p:spPr>
          <a:xfrm>
            <a:off x="240971" y="2967321"/>
            <a:ext cx="4959605" cy="2654436"/>
          </a:xfrm>
          <a:prstGeom prst="rect">
            <a:avLst/>
          </a:prstGeom>
        </p:spPr>
      </p:pic>
      <p:pic>
        <p:nvPicPr>
          <p:cNvPr id="7" name="图片 6">
            <a:extLst>
              <a:ext uri="{FF2B5EF4-FFF2-40B4-BE49-F238E27FC236}">
                <a16:creationId xmlns:a16="http://schemas.microsoft.com/office/drawing/2014/main" id="{A40A68CD-1A8D-F7F9-0050-7557F0AB5BC0}"/>
              </a:ext>
            </a:extLst>
          </p:cNvPr>
          <p:cNvPicPr>
            <a:picLocks noChangeAspect="1"/>
          </p:cNvPicPr>
          <p:nvPr/>
        </p:nvPicPr>
        <p:blipFill>
          <a:blip r:embed="rId4"/>
          <a:stretch>
            <a:fillRect/>
          </a:stretch>
        </p:blipFill>
        <p:spPr>
          <a:xfrm>
            <a:off x="5210159" y="2942141"/>
            <a:ext cx="3562533" cy="2063856"/>
          </a:xfrm>
          <a:prstGeom prst="rect">
            <a:avLst/>
          </a:prstGeom>
        </p:spPr>
      </p:pic>
    </p:spTree>
    <p:extLst>
      <p:ext uri="{BB962C8B-B14F-4D97-AF65-F5344CB8AC3E}">
        <p14:creationId xmlns:p14="http://schemas.microsoft.com/office/powerpoint/2010/main" val="3757302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FB11C9-0AAE-24D0-8692-C4BCA69EEF9F}"/>
              </a:ext>
            </a:extLst>
          </p:cNvPr>
          <p:cNvSpPr txBox="1"/>
          <p:nvPr/>
        </p:nvSpPr>
        <p:spPr>
          <a:xfrm>
            <a:off x="3203890" y="83762"/>
            <a:ext cx="10882058" cy="369332"/>
          </a:xfrm>
          <a:prstGeom prst="rect">
            <a:avLst/>
          </a:prstGeom>
          <a:noFill/>
        </p:spPr>
        <p:txBody>
          <a:bodyPr wrap="square" rtlCol="0">
            <a:spAutoFit/>
          </a:bodyPr>
          <a:lstStyle/>
          <a:p>
            <a:r>
              <a:rPr lang="zh-CN" altLang="en-US" dirty="0"/>
              <a:t>程序设计中遇到的几个问题以及解决</a:t>
            </a:r>
          </a:p>
        </p:txBody>
      </p:sp>
      <p:sp>
        <p:nvSpPr>
          <p:cNvPr id="3" name="文本框 2">
            <a:extLst>
              <a:ext uri="{FF2B5EF4-FFF2-40B4-BE49-F238E27FC236}">
                <a16:creationId xmlns:a16="http://schemas.microsoft.com/office/drawing/2014/main" id="{F7D53A82-0889-A581-F229-4E7E81122DAC}"/>
              </a:ext>
            </a:extLst>
          </p:cNvPr>
          <p:cNvSpPr txBox="1"/>
          <p:nvPr/>
        </p:nvSpPr>
        <p:spPr>
          <a:xfrm>
            <a:off x="432769" y="1137765"/>
            <a:ext cx="11461411" cy="3416320"/>
          </a:xfrm>
          <a:prstGeom prst="rect">
            <a:avLst/>
          </a:prstGeom>
          <a:noFill/>
        </p:spPr>
        <p:txBody>
          <a:bodyPr wrap="square" rtlCol="0">
            <a:spAutoFit/>
          </a:bodyPr>
          <a:lstStyle/>
          <a:p>
            <a:r>
              <a:rPr lang="en-US" altLang="zh-CN" dirty="0"/>
              <a:t>  </a:t>
            </a:r>
            <a:r>
              <a:rPr lang="zh-CN" altLang="en-US" dirty="0"/>
              <a:t>第一个问题是游戏逻辑问题，就是如何实现双方交替落子，一开始试图使用</a:t>
            </a:r>
            <a:r>
              <a:rPr lang="en-US" altLang="zh-CN" dirty="0" err="1"/>
              <a:t>scanf</a:t>
            </a:r>
            <a:r>
              <a:rPr lang="zh-CN" altLang="en-US" dirty="0"/>
              <a:t>手动输入坐标，但因为使用了</a:t>
            </a:r>
            <a:r>
              <a:rPr lang="en-US" altLang="zh-CN" dirty="0" err="1"/>
              <a:t>scanf</a:t>
            </a:r>
            <a:r>
              <a:rPr lang="zh-CN" altLang="en-US" dirty="0"/>
              <a:t>程序根本无法运行，后面才考虑使用鼠标落子，但鼠标位置不会恰恰落在交叉点处。这个时候想到了除法运算，除法运算会丢掉余数，这样就能使落子在最近位置了</a:t>
            </a:r>
            <a:endParaRPr lang="en-US" altLang="zh-CN" dirty="0"/>
          </a:p>
          <a:p>
            <a:r>
              <a:rPr lang="zh-CN" altLang="en-US" dirty="0"/>
              <a:t>   第二个问题是内存泄漏问题，如果没有程序中</a:t>
            </a:r>
            <a:r>
              <a:rPr lang="en-US" altLang="zh-CN" dirty="0" err="1"/>
              <a:t>waitnode</a:t>
            </a:r>
            <a:r>
              <a:rPr lang="zh-CN" altLang="en-US" dirty="0"/>
              <a:t>的存在，</a:t>
            </a:r>
            <a:r>
              <a:rPr lang="en-US" altLang="zh-CN" dirty="0" err="1"/>
              <a:t>ce</a:t>
            </a:r>
            <a:r>
              <a:rPr lang="en-US" altLang="zh-CN" dirty="0"/>
              <a:t>—node</a:t>
            </a:r>
            <a:r>
              <a:rPr lang="zh-CN" altLang="en-US" dirty="0"/>
              <a:t>会被过早的更新，依赖</a:t>
            </a:r>
            <a:r>
              <a:rPr lang="en-US" altLang="zh-CN" dirty="0" err="1"/>
              <a:t>ce</a:t>
            </a:r>
            <a:r>
              <a:rPr lang="en-US" altLang="zh-CN" dirty="0"/>
              <a:t>-node</a:t>
            </a:r>
            <a:r>
              <a:rPr lang="zh-CN" altLang="en-US" dirty="0"/>
              <a:t>对其子节点释放内存时释放就会不完全，使得随着程序运行时占用内存不断增大，最后在</a:t>
            </a:r>
            <a:r>
              <a:rPr lang="en-US" altLang="zh-CN" dirty="0"/>
              <a:t>10</a:t>
            </a:r>
            <a:r>
              <a:rPr lang="zh-CN" altLang="en-US" dirty="0"/>
              <a:t>步以内崩溃，引入</a:t>
            </a:r>
            <a:r>
              <a:rPr lang="en-US" altLang="zh-CN" dirty="0" err="1"/>
              <a:t>waitnode</a:t>
            </a:r>
            <a:r>
              <a:rPr lang="zh-CN" altLang="en-US" dirty="0"/>
              <a:t>暂时储存最优局面并呈现为图像，并且在人类玩家落子后用</a:t>
            </a:r>
            <a:r>
              <a:rPr lang="en-US" altLang="zh-CN" dirty="0" err="1"/>
              <a:t>waitnode</a:t>
            </a:r>
            <a:r>
              <a:rPr lang="zh-CN" altLang="en-US" dirty="0"/>
              <a:t>更新</a:t>
            </a:r>
            <a:r>
              <a:rPr lang="en-US" altLang="zh-CN" dirty="0" err="1"/>
              <a:t>ce</a:t>
            </a:r>
            <a:r>
              <a:rPr lang="en-US" altLang="zh-CN" dirty="0"/>
              <a:t>—node</a:t>
            </a:r>
            <a:r>
              <a:rPr lang="zh-CN" altLang="en-US" dirty="0"/>
              <a:t>解决了这个问题</a:t>
            </a:r>
            <a:endParaRPr lang="en-US" altLang="zh-CN" dirty="0"/>
          </a:p>
          <a:p>
            <a:r>
              <a:rPr lang="en-US" altLang="zh-CN" dirty="0"/>
              <a:t>    </a:t>
            </a:r>
            <a:r>
              <a:rPr lang="zh-CN" altLang="en-US" dirty="0"/>
              <a:t>第三个问题时搜索四层时搜索时间过长，先是加入剪枝，但是问题没有得到解决，搜索过程仍然无法进行，程序会无响应很长的时间最终崩溃。于是考虑提高剪枝效率。首先考虑的是比较简单的，就是根据落子的范围筛选，假设了双方都会倾向于向中心部分落子，所以在结点中引入</a:t>
            </a:r>
            <a:r>
              <a:rPr lang="en-US" altLang="zh-CN" dirty="0"/>
              <a:t>layer</a:t>
            </a:r>
            <a:r>
              <a:rPr lang="zh-CN" altLang="en-US" dirty="0"/>
              <a:t>值，表征这一步落子到中心的距离，然后排序选择</a:t>
            </a:r>
            <a:r>
              <a:rPr lang="en-US" altLang="zh-CN" dirty="0"/>
              <a:t>layer</a:t>
            </a:r>
            <a:r>
              <a:rPr lang="zh-CN" altLang="en-US" dirty="0"/>
              <a:t>值小的优先进行检查。后来觉得不是很科学。于是又考虑直接以评估值来筛选节点，但评估的计算要比</a:t>
            </a:r>
            <a:r>
              <a:rPr lang="en-US" altLang="zh-CN" dirty="0"/>
              <a:t>layer</a:t>
            </a:r>
            <a:r>
              <a:rPr lang="zh-CN" altLang="en-US" dirty="0"/>
              <a:t>的计算复杂，程序又无法运行。于是考虑直接舍弃一些局面，只选取比较好的结点进行更深的搜索。最终的程序落下第一步的时间较长，需要几十秒，之后落子的速度就相对正常一点。</a:t>
            </a:r>
          </a:p>
        </p:txBody>
      </p:sp>
    </p:spTree>
    <p:extLst>
      <p:ext uri="{BB962C8B-B14F-4D97-AF65-F5344CB8AC3E}">
        <p14:creationId xmlns:p14="http://schemas.microsoft.com/office/powerpoint/2010/main" val="172424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B1369-3050-72CF-70D0-DB7D353C3259}"/>
              </a:ext>
            </a:extLst>
          </p:cNvPr>
          <p:cNvSpPr>
            <a:spLocks noGrp="1"/>
          </p:cNvSpPr>
          <p:nvPr>
            <p:ph type="title"/>
          </p:nvPr>
        </p:nvSpPr>
        <p:spPr>
          <a:xfrm>
            <a:off x="838200" y="365125"/>
            <a:ext cx="10515600" cy="5926205"/>
          </a:xfrm>
        </p:spPr>
        <p:txBody>
          <a:bodyPr>
            <a:normAutofit/>
          </a:bodyPr>
          <a:lstStyle/>
          <a:p>
            <a:r>
              <a:rPr lang="en-US" altLang="zh-CN" dirty="0"/>
              <a:t>1.</a:t>
            </a:r>
            <a:r>
              <a:rPr lang="zh-CN" altLang="en-US" dirty="0"/>
              <a:t>模块划分</a:t>
            </a:r>
            <a:br>
              <a:rPr lang="en-US" altLang="zh-CN" dirty="0"/>
            </a:br>
            <a:r>
              <a:rPr lang="en-US" altLang="zh-CN" dirty="0"/>
              <a:t>2.</a:t>
            </a:r>
            <a:r>
              <a:rPr lang="zh-CN" altLang="en-US" dirty="0"/>
              <a:t>数据结构</a:t>
            </a:r>
            <a:br>
              <a:rPr lang="en-US" altLang="zh-CN" dirty="0"/>
            </a:br>
            <a:r>
              <a:rPr lang="en-US" altLang="zh-CN" dirty="0"/>
              <a:t>3.</a:t>
            </a:r>
            <a:r>
              <a:rPr lang="zh-CN" altLang="en-US" dirty="0"/>
              <a:t>算法</a:t>
            </a:r>
            <a:br>
              <a:rPr lang="en-US" altLang="zh-CN" dirty="0"/>
            </a:br>
            <a:r>
              <a:rPr lang="en-US" altLang="zh-CN" dirty="0"/>
              <a:t>4.</a:t>
            </a:r>
            <a:r>
              <a:rPr lang="zh-CN" altLang="en-US" dirty="0"/>
              <a:t>代码实现</a:t>
            </a:r>
            <a:br>
              <a:rPr lang="en-US" altLang="zh-CN" dirty="0"/>
            </a:br>
            <a:endParaRPr lang="zh-CN" altLang="en-US" dirty="0"/>
          </a:p>
        </p:txBody>
      </p:sp>
      <p:sp>
        <p:nvSpPr>
          <p:cNvPr id="3" name="内容占位符 2">
            <a:extLst>
              <a:ext uri="{FF2B5EF4-FFF2-40B4-BE49-F238E27FC236}">
                <a16:creationId xmlns:a16="http://schemas.microsoft.com/office/drawing/2014/main" id="{BF66359D-9304-342D-580D-AFC4B79937D5}"/>
              </a:ext>
            </a:extLst>
          </p:cNvPr>
          <p:cNvSpPr>
            <a:spLocks noGrp="1"/>
          </p:cNvSpPr>
          <p:nvPr>
            <p:ph idx="1"/>
          </p:nvPr>
        </p:nvSpPr>
        <p:spPr>
          <a:xfrm>
            <a:off x="1121536" y="6352549"/>
            <a:ext cx="10515600" cy="4351338"/>
          </a:xfrm>
        </p:spPr>
        <p:txBody>
          <a:bodyPr/>
          <a:lstStyle/>
          <a:p>
            <a:endParaRPr lang="zh-CN" altLang="en-US" dirty="0"/>
          </a:p>
        </p:txBody>
      </p:sp>
    </p:spTree>
    <p:extLst>
      <p:ext uri="{BB962C8B-B14F-4D97-AF65-F5344CB8AC3E}">
        <p14:creationId xmlns:p14="http://schemas.microsoft.com/office/powerpoint/2010/main" val="180579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E43FDB-17C1-D834-070D-E548C109E8FE}"/>
              </a:ext>
            </a:extLst>
          </p:cNvPr>
          <p:cNvSpPr/>
          <p:nvPr/>
        </p:nvSpPr>
        <p:spPr>
          <a:xfrm>
            <a:off x="0" y="0"/>
            <a:ext cx="12192000" cy="12492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模块可以粗略分为搜索模块，评估模块，游戏运行逻辑模块，剪枝模块</a:t>
            </a:r>
          </a:p>
        </p:txBody>
      </p:sp>
      <p:sp>
        <p:nvSpPr>
          <p:cNvPr id="4" name="椭圆 3">
            <a:extLst>
              <a:ext uri="{FF2B5EF4-FFF2-40B4-BE49-F238E27FC236}">
                <a16:creationId xmlns:a16="http://schemas.microsoft.com/office/drawing/2014/main" id="{570E9A2C-E1EF-B6B7-5ABA-16B7B8664906}"/>
              </a:ext>
            </a:extLst>
          </p:cNvPr>
          <p:cNvSpPr/>
          <p:nvPr/>
        </p:nvSpPr>
        <p:spPr>
          <a:xfrm>
            <a:off x="6780727" y="1506828"/>
            <a:ext cx="1545465" cy="65038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搜索模块</a:t>
            </a:r>
          </a:p>
        </p:txBody>
      </p:sp>
      <p:sp>
        <p:nvSpPr>
          <p:cNvPr id="5" name="椭圆 4">
            <a:extLst>
              <a:ext uri="{FF2B5EF4-FFF2-40B4-BE49-F238E27FC236}">
                <a16:creationId xmlns:a16="http://schemas.microsoft.com/office/drawing/2014/main" id="{0AE63F9C-A0E6-7EA7-C513-8B193F187B1E}"/>
              </a:ext>
            </a:extLst>
          </p:cNvPr>
          <p:cNvSpPr/>
          <p:nvPr/>
        </p:nvSpPr>
        <p:spPr>
          <a:xfrm>
            <a:off x="6825804" y="2562897"/>
            <a:ext cx="1526146" cy="5988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评估模块</a:t>
            </a:r>
          </a:p>
        </p:txBody>
      </p:sp>
      <p:sp>
        <p:nvSpPr>
          <p:cNvPr id="6" name="椭圆 5">
            <a:extLst>
              <a:ext uri="{FF2B5EF4-FFF2-40B4-BE49-F238E27FC236}">
                <a16:creationId xmlns:a16="http://schemas.microsoft.com/office/drawing/2014/main" id="{16C83249-3663-6162-3B6A-D48BE088F36D}"/>
              </a:ext>
            </a:extLst>
          </p:cNvPr>
          <p:cNvSpPr/>
          <p:nvPr/>
        </p:nvSpPr>
        <p:spPr>
          <a:xfrm>
            <a:off x="6825804" y="3654381"/>
            <a:ext cx="1584101" cy="63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游戏运行逻辑</a:t>
            </a:r>
          </a:p>
        </p:txBody>
      </p:sp>
      <p:sp>
        <p:nvSpPr>
          <p:cNvPr id="7" name="椭圆 6">
            <a:extLst>
              <a:ext uri="{FF2B5EF4-FFF2-40B4-BE49-F238E27FC236}">
                <a16:creationId xmlns:a16="http://schemas.microsoft.com/office/drawing/2014/main" id="{48269003-8ECD-D577-B1F4-5C8B1F064F0C}"/>
              </a:ext>
            </a:extLst>
          </p:cNvPr>
          <p:cNvSpPr/>
          <p:nvPr/>
        </p:nvSpPr>
        <p:spPr>
          <a:xfrm>
            <a:off x="6780727" y="4778062"/>
            <a:ext cx="1732208" cy="7984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剪枝模块</a:t>
            </a:r>
          </a:p>
        </p:txBody>
      </p:sp>
      <p:sp>
        <p:nvSpPr>
          <p:cNvPr id="8" name="椭圆 7">
            <a:extLst>
              <a:ext uri="{FF2B5EF4-FFF2-40B4-BE49-F238E27FC236}">
                <a16:creationId xmlns:a16="http://schemas.microsoft.com/office/drawing/2014/main" id="{4FCF713B-7AF8-7481-743B-A35AACC504E2}"/>
              </a:ext>
            </a:extLst>
          </p:cNvPr>
          <p:cNvSpPr/>
          <p:nvPr/>
        </p:nvSpPr>
        <p:spPr>
          <a:xfrm>
            <a:off x="1603420" y="2434107"/>
            <a:ext cx="1732208" cy="25693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程序</a:t>
            </a:r>
          </a:p>
        </p:txBody>
      </p:sp>
      <p:cxnSp>
        <p:nvCxnSpPr>
          <p:cNvPr id="12" name="直接连接符 11">
            <a:extLst>
              <a:ext uri="{FF2B5EF4-FFF2-40B4-BE49-F238E27FC236}">
                <a16:creationId xmlns:a16="http://schemas.microsoft.com/office/drawing/2014/main" id="{407AE545-9869-666B-F73E-1E1E8D2390B5}"/>
              </a:ext>
            </a:extLst>
          </p:cNvPr>
          <p:cNvCxnSpPr>
            <a:cxnSpLocks/>
            <a:endCxn id="4" idx="2"/>
          </p:cNvCxnSpPr>
          <p:nvPr/>
        </p:nvCxnSpPr>
        <p:spPr>
          <a:xfrm flipV="1">
            <a:off x="3380705" y="1832020"/>
            <a:ext cx="3400022" cy="1735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DDFC2D9-ADD0-B6CF-6055-F3CAC6827F26}"/>
              </a:ext>
            </a:extLst>
          </p:cNvPr>
          <p:cNvCxnSpPr>
            <a:endCxn id="5" idx="2"/>
          </p:cNvCxnSpPr>
          <p:nvPr/>
        </p:nvCxnSpPr>
        <p:spPr>
          <a:xfrm flipV="1">
            <a:off x="3380705" y="2862331"/>
            <a:ext cx="3445099" cy="705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0C15FA8-38DD-8713-415F-03191436835B}"/>
              </a:ext>
            </a:extLst>
          </p:cNvPr>
          <p:cNvCxnSpPr>
            <a:endCxn id="6" idx="2"/>
          </p:cNvCxnSpPr>
          <p:nvPr/>
        </p:nvCxnSpPr>
        <p:spPr>
          <a:xfrm>
            <a:off x="3425782" y="3654381"/>
            <a:ext cx="3400022" cy="31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F917BD2-D859-4B18-0A17-D1A41E8734D6}"/>
              </a:ext>
            </a:extLst>
          </p:cNvPr>
          <p:cNvCxnSpPr>
            <a:cxnSpLocks/>
          </p:cNvCxnSpPr>
          <p:nvPr/>
        </p:nvCxnSpPr>
        <p:spPr>
          <a:xfrm>
            <a:off x="3380705" y="3651161"/>
            <a:ext cx="3354945" cy="152292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2318CF98-B017-6994-733C-38EB281B3947}"/>
              </a:ext>
            </a:extLst>
          </p:cNvPr>
          <p:cNvSpPr/>
          <p:nvPr/>
        </p:nvSpPr>
        <p:spPr>
          <a:xfrm>
            <a:off x="10663707" y="5756856"/>
            <a:ext cx="1481070" cy="1101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模块划分</a:t>
            </a:r>
          </a:p>
        </p:txBody>
      </p:sp>
    </p:spTree>
    <p:extLst>
      <p:ext uri="{BB962C8B-B14F-4D97-AF65-F5344CB8AC3E}">
        <p14:creationId xmlns:p14="http://schemas.microsoft.com/office/powerpoint/2010/main" val="154090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59C61B-F846-0D57-5A38-5FCADEA265DC}"/>
              </a:ext>
            </a:extLst>
          </p:cNvPr>
          <p:cNvSpPr/>
          <p:nvPr/>
        </p:nvSpPr>
        <p:spPr>
          <a:xfrm>
            <a:off x="10573555" y="5634507"/>
            <a:ext cx="1551904" cy="1171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数据结构</a:t>
            </a:r>
          </a:p>
        </p:txBody>
      </p:sp>
      <p:sp>
        <p:nvSpPr>
          <p:cNvPr id="3" name="文本框 2">
            <a:extLst>
              <a:ext uri="{FF2B5EF4-FFF2-40B4-BE49-F238E27FC236}">
                <a16:creationId xmlns:a16="http://schemas.microsoft.com/office/drawing/2014/main" id="{05C4AE12-81A6-E23E-FD32-4A5FB52B0D45}"/>
              </a:ext>
            </a:extLst>
          </p:cNvPr>
          <p:cNvSpPr txBox="1"/>
          <p:nvPr/>
        </p:nvSpPr>
        <p:spPr>
          <a:xfrm>
            <a:off x="122350" y="160987"/>
            <a:ext cx="10361054" cy="646331"/>
          </a:xfrm>
          <a:prstGeom prst="rect">
            <a:avLst/>
          </a:prstGeom>
          <a:noFill/>
        </p:spPr>
        <p:txBody>
          <a:bodyPr wrap="square" rtlCol="0">
            <a:spAutoFit/>
          </a:bodyPr>
          <a:lstStyle/>
          <a:p>
            <a:r>
              <a:rPr lang="en-US" altLang="zh-CN" dirty="0"/>
              <a:t>1.</a:t>
            </a:r>
            <a:r>
              <a:rPr lang="zh-CN" altLang="en-US" dirty="0"/>
              <a:t>结点。每个结点（</a:t>
            </a:r>
            <a:r>
              <a:rPr lang="en-US" altLang="zh-CN" dirty="0"/>
              <a:t>node</a:t>
            </a:r>
            <a:r>
              <a:rPr lang="zh-CN" altLang="en-US" dirty="0"/>
              <a:t>）为一个包含了</a:t>
            </a:r>
            <a:r>
              <a:rPr lang="en-US" altLang="zh-CN" dirty="0" err="1"/>
              <a:t>nodedepth</a:t>
            </a:r>
            <a:r>
              <a:rPr lang="en-US" altLang="zh-CN" dirty="0"/>
              <a:t> </a:t>
            </a:r>
            <a:r>
              <a:rPr lang="zh-CN" altLang="en-US" dirty="0"/>
              <a:t>（</a:t>
            </a:r>
            <a:r>
              <a:rPr lang="en-US" altLang="zh-CN" dirty="0"/>
              <a:t>int</a:t>
            </a:r>
            <a:r>
              <a:rPr lang="zh-CN" altLang="en-US" dirty="0"/>
              <a:t>），</a:t>
            </a:r>
            <a:r>
              <a:rPr lang="en-US" altLang="zh-CN" dirty="0"/>
              <a:t>eval</a:t>
            </a:r>
            <a:r>
              <a:rPr lang="zh-CN" altLang="en-US" dirty="0"/>
              <a:t>（</a:t>
            </a:r>
            <a:r>
              <a:rPr lang="en-US" altLang="zh-CN" dirty="0"/>
              <a:t>int</a:t>
            </a:r>
            <a:r>
              <a:rPr lang="zh-CN" altLang="en-US" dirty="0"/>
              <a:t>），</a:t>
            </a:r>
            <a:r>
              <a:rPr lang="en-US" altLang="zh-CN" dirty="0"/>
              <a:t>chess【15】【15】</a:t>
            </a:r>
            <a:r>
              <a:rPr lang="zh-CN" altLang="en-US" dirty="0"/>
              <a:t>，</a:t>
            </a:r>
            <a:r>
              <a:rPr lang="en-US" altLang="zh-CN" dirty="0"/>
              <a:t>layer</a:t>
            </a:r>
            <a:r>
              <a:rPr lang="zh-CN" altLang="en-US" dirty="0"/>
              <a:t>（</a:t>
            </a:r>
            <a:r>
              <a:rPr lang="en-US" altLang="zh-CN" dirty="0"/>
              <a:t>int</a:t>
            </a:r>
            <a:r>
              <a:rPr lang="zh-CN" altLang="en-US" dirty="0"/>
              <a:t>），</a:t>
            </a:r>
            <a:r>
              <a:rPr lang="en-US" altLang="zh-CN" dirty="0"/>
              <a:t>node</a:t>
            </a:r>
            <a:r>
              <a:rPr lang="zh-CN" altLang="en-US" dirty="0"/>
              <a:t>*</a:t>
            </a:r>
            <a:r>
              <a:rPr lang="en-US" altLang="zh-CN" dirty="0"/>
              <a:t>【225】</a:t>
            </a:r>
            <a:r>
              <a:rPr lang="zh-CN" altLang="en-US" dirty="0"/>
              <a:t>的结构变量。</a:t>
            </a:r>
          </a:p>
        </p:txBody>
      </p:sp>
      <p:sp>
        <p:nvSpPr>
          <p:cNvPr id="4" name="文本框 3">
            <a:extLst>
              <a:ext uri="{FF2B5EF4-FFF2-40B4-BE49-F238E27FC236}">
                <a16:creationId xmlns:a16="http://schemas.microsoft.com/office/drawing/2014/main" id="{E4AEEFAB-E618-AC99-30A8-AE6D525F4C1C}"/>
              </a:ext>
            </a:extLst>
          </p:cNvPr>
          <p:cNvSpPr txBox="1"/>
          <p:nvPr/>
        </p:nvSpPr>
        <p:spPr>
          <a:xfrm>
            <a:off x="244699" y="1017431"/>
            <a:ext cx="11095150" cy="1477328"/>
          </a:xfrm>
          <a:prstGeom prst="rect">
            <a:avLst/>
          </a:prstGeom>
          <a:noFill/>
        </p:spPr>
        <p:txBody>
          <a:bodyPr wrap="square" rtlCol="0">
            <a:spAutoFit/>
          </a:bodyPr>
          <a:lstStyle/>
          <a:p>
            <a:r>
              <a:rPr lang="en-US" altLang="zh-CN" dirty="0" err="1"/>
              <a:t>Nodedepth</a:t>
            </a:r>
            <a:r>
              <a:rPr lang="zh-CN" altLang="en-US" dirty="0"/>
              <a:t>：用于表示当前结点处于的深度，并以此区分是</a:t>
            </a:r>
            <a:r>
              <a:rPr lang="en-US" altLang="zh-CN" dirty="0"/>
              <a:t>ai</a:t>
            </a:r>
            <a:r>
              <a:rPr lang="zh-CN" altLang="en-US" dirty="0"/>
              <a:t>落子还是玩家落子回合</a:t>
            </a:r>
            <a:endParaRPr lang="en-US" altLang="zh-CN" dirty="0"/>
          </a:p>
          <a:p>
            <a:r>
              <a:rPr lang="en-US" altLang="zh-CN" dirty="0"/>
              <a:t>Eval</a:t>
            </a:r>
            <a:r>
              <a:rPr lang="zh-CN" altLang="en-US" dirty="0"/>
              <a:t>：存储一个结点对应局面的评估值</a:t>
            </a:r>
            <a:endParaRPr lang="en-US" altLang="zh-CN" dirty="0"/>
          </a:p>
          <a:p>
            <a:r>
              <a:rPr lang="en-US" altLang="zh-CN" dirty="0"/>
              <a:t>Chess【】【】</a:t>
            </a:r>
            <a:r>
              <a:rPr lang="zh-CN" altLang="en-US" dirty="0"/>
              <a:t>：用于储存棋盘当前局面数据</a:t>
            </a:r>
            <a:endParaRPr lang="en-US" altLang="zh-CN" dirty="0"/>
          </a:p>
          <a:p>
            <a:r>
              <a:rPr lang="en-US" altLang="zh-CN" dirty="0"/>
              <a:t>Node</a:t>
            </a:r>
            <a:r>
              <a:rPr lang="zh-CN" altLang="en-US" dirty="0"/>
              <a:t>*</a:t>
            </a:r>
            <a:r>
              <a:rPr lang="en-US" altLang="zh-CN" dirty="0"/>
              <a:t>【】</a:t>
            </a:r>
            <a:r>
              <a:rPr lang="zh-CN" altLang="en-US" dirty="0"/>
              <a:t>：储存结点对应的所有子结点</a:t>
            </a:r>
            <a:endParaRPr lang="en-US" altLang="zh-CN" dirty="0"/>
          </a:p>
          <a:p>
            <a:endParaRPr lang="zh-CN" altLang="en-US" dirty="0"/>
          </a:p>
        </p:txBody>
      </p:sp>
      <p:sp>
        <p:nvSpPr>
          <p:cNvPr id="5" name="文本框 4">
            <a:extLst>
              <a:ext uri="{FF2B5EF4-FFF2-40B4-BE49-F238E27FC236}">
                <a16:creationId xmlns:a16="http://schemas.microsoft.com/office/drawing/2014/main" id="{EA3BBE21-5717-803C-5FCB-C2ACF5E3FE0D}"/>
              </a:ext>
            </a:extLst>
          </p:cNvPr>
          <p:cNvSpPr txBox="1"/>
          <p:nvPr/>
        </p:nvSpPr>
        <p:spPr>
          <a:xfrm>
            <a:off x="218942" y="3309150"/>
            <a:ext cx="10167870" cy="369332"/>
          </a:xfrm>
          <a:prstGeom prst="rect">
            <a:avLst/>
          </a:prstGeom>
          <a:noFill/>
        </p:spPr>
        <p:txBody>
          <a:bodyPr wrap="square" rtlCol="0">
            <a:spAutoFit/>
          </a:bodyPr>
          <a:lstStyle/>
          <a:p>
            <a:r>
              <a:rPr lang="en-US" altLang="zh-CN" dirty="0"/>
              <a:t>3.</a:t>
            </a:r>
            <a:r>
              <a:rPr lang="zh-CN" altLang="en-US" dirty="0"/>
              <a:t>搜索树。搜索树依赖于</a:t>
            </a:r>
            <a:r>
              <a:rPr lang="en-US" altLang="zh-CN" dirty="0"/>
              <a:t>node</a:t>
            </a:r>
            <a:r>
              <a:rPr lang="zh-CN" altLang="en-US" dirty="0"/>
              <a:t>中</a:t>
            </a:r>
            <a:r>
              <a:rPr lang="en-US" altLang="zh-CN" dirty="0"/>
              <a:t>node</a:t>
            </a:r>
            <a:r>
              <a:rPr lang="zh-CN" altLang="en-US" dirty="0"/>
              <a:t>*指针数组对子结点的指向，通过为子结点分配内存来创建树</a:t>
            </a:r>
          </a:p>
        </p:txBody>
      </p:sp>
      <p:sp>
        <p:nvSpPr>
          <p:cNvPr id="6" name="文本框 5">
            <a:extLst>
              <a:ext uri="{FF2B5EF4-FFF2-40B4-BE49-F238E27FC236}">
                <a16:creationId xmlns:a16="http://schemas.microsoft.com/office/drawing/2014/main" id="{DF160900-2059-ECA3-F723-08C543E3F511}"/>
              </a:ext>
            </a:extLst>
          </p:cNvPr>
          <p:cNvSpPr txBox="1"/>
          <p:nvPr/>
        </p:nvSpPr>
        <p:spPr>
          <a:xfrm>
            <a:off x="244699" y="2587090"/>
            <a:ext cx="10573554" cy="369332"/>
          </a:xfrm>
          <a:prstGeom prst="rect">
            <a:avLst/>
          </a:prstGeom>
          <a:noFill/>
        </p:spPr>
        <p:txBody>
          <a:bodyPr wrap="square" rtlCol="0">
            <a:spAutoFit/>
          </a:bodyPr>
          <a:lstStyle/>
          <a:p>
            <a:r>
              <a:rPr lang="en-US" altLang="zh-CN" dirty="0"/>
              <a:t>2.</a:t>
            </a:r>
            <a:r>
              <a:rPr lang="zh-CN" altLang="en-US" dirty="0"/>
              <a:t>棋盘表示。棋盘被储存再结点</a:t>
            </a:r>
            <a:r>
              <a:rPr lang="en-US" altLang="zh-CN" dirty="0"/>
              <a:t>node</a:t>
            </a:r>
            <a:r>
              <a:rPr lang="zh-CN" altLang="en-US" dirty="0"/>
              <a:t>的</a:t>
            </a:r>
            <a:r>
              <a:rPr lang="en-US" altLang="zh-CN" dirty="0"/>
              <a:t>chess</a:t>
            </a:r>
            <a:r>
              <a:rPr lang="zh-CN" altLang="en-US" dirty="0"/>
              <a:t>二维数组中，以</a:t>
            </a:r>
            <a:r>
              <a:rPr lang="en-US" altLang="zh-CN" dirty="0"/>
              <a:t>0</a:t>
            </a:r>
            <a:r>
              <a:rPr lang="zh-CN" altLang="en-US" dirty="0"/>
              <a:t>表示空子 </a:t>
            </a:r>
            <a:r>
              <a:rPr lang="en-US" altLang="zh-CN" dirty="0"/>
              <a:t>1</a:t>
            </a:r>
            <a:r>
              <a:rPr lang="zh-CN" altLang="en-US" dirty="0"/>
              <a:t>表示</a:t>
            </a:r>
            <a:r>
              <a:rPr lang="en-US" altLang="zh-CN" dirty="0"/>
              <a:t>ai</a:t>
            </a:r>
            <a:r>
              <a:rPr lang="zh-CN" altLang="en-US" dirty="0"/>
              <a:t>落子 </a:t>
            </a:r>
            <a:r>
              <a:rPr lang="en-US" altLang="zh-CN" dirty="0"/>
              <a:t>10</a:t>
            </a:r>
            <a:r>
              <a:rPr lang="zh-CN" altLang="en-US" dirty="0"/>
              <a:t>为玩家落子</a:t>
            </a:r>
          </a:p>
        </p:txBody>
      </p:sp>
      <p:sp>
        <p:nvSpPr>
          <p:cNvPr id="7" name="文本框 6">
            <a:extLst>
              <a:ext uri="{FF2B5EF4-FFF2-40B4-BE49-F238E27FC236}">
                <a16:creationId xmlns:a16="http://schemas.microsoft.com/office/drawing/2014/main" id="{948FD418-C99E-4D05-E086-1A3DA0D8B082}"/>
              </a:ext>
            </a:extLst>
          </p:cNvPr>
          <p:cNvSpPr txBox="1"/>
          <p:nvPr/>
        </p:nvSpPr>
        <p:spPr>
          <a:xfrm>
            <a:off x="244699" y="4045170"/>
            <a:ext cx="8494846" cy="369332"/>
          </a:xfrm>
          <a:prstGeom prst="rect">
            <a:avLst/>
          </a:prstGeom>
          <a:noFill/>
        </p:spPr>
        <p:txBody>
          <a:bodyPr wrap="square" rtlCol="0">
            <a:spAutoFit/>
          </a:bodyPr>
          <a:lstStyle/>
          <a:p>
            <a:r>
              <a:rPr lang="en-US" altLang="zh-CN" dirty="0"/>
              <a:t>4</a:t>
            </a:r>
            <a:r>
              <a:rPr lang="zh-CN" altLang="en-US" dirty="0"/>
              <a:t>，方向 使用</a:t>
            </a:r>
            <a:r>
              <a:rPr lang="en-US" altLang="zh-CN" dirty="0"/>
              <a:t>direction</a:t>
            </a:r>
            <a:r>
              <a:rPr lang="zh-CN" altLang="en-US" dirty="0"/>
              <a:t>结构表示方向，来控制搜索方向</a:t>
            </a:r>
          </a:p>
        </p:txBody>
      </p:sp>
    </p:spTree>
    <p:extLst>
      <p:ext uri="{BB962C8B-B14F-4D97-AF65-F5344CB8AC3E}">
        <p14:creationId xmlns:p14="http://schemas.microsoft.com/office/powerpoint/2010/main" val="250911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A87961B9-0F5E-A52F-037D-FD34D4203E07}"/>
              </a:ext>
            </a:extLst>
          </p:cNvPr>
          <p:cNvSpPr/>
          <p:nvPr/>
        </p:nvSpPr>
        <p:spPr>
          <a:xfrm>
            <a:off x="10586434" y="5866327"/>
            <a:ext cx="1605566" cy="9916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算法</a:t>
            </a:r>
          </a:p>
        </p:txBody>
      </p:sp>
      <p:sp>
        <p:nvSpPr>
          <p:cNvPr id="3" name="文本框 2">
            <a:extLst>
              <a:ext uri="{FF2B5EF4-FFF2-40B4-BE49-F238E27FC236}">
                <a16:creationId xmlns:a16="http://schemas.microsoft.com/office/drawing/2014/main" id="{1AE00933-6868-6214-CFE1-8209F99ACF5D}"/>
              </a:ext>
            </a:extLst>
          </p:cNvPr>
          <p:cNvSpPr txBox="1"/>
          <p:nvPr/>
        </p:nvSpPr>
        <p:spPr>
          <a:xfrm>
            <a:off x="553792" y="470079"/>
            <a:ext cx="10998557" cy="2308324"/>
          </a:xfrm>
          <a:prstGeom prst="rect">
            <a:avLst/>
          </a:prstGeom>
          <a:noFill/>
        </p:spPr>
        <p:txBody>
          <a:bodyPr wrap="square" rtlCol="0">
            <a:spAutoFit/>
          </a:bodyPr>
          <a:lstStyle/>
          <a:p>
            <a:r>
              <a:rPr lang="en-US" altLang="zh-CN" dirty="0"/>
              <a:t>1.Minmax</a:t>
            </a:r>
            <a:r>
              <a:rPr lang="zh-CN" altLang="en-US" dirty="0"/>
              <a:t>算法：在一场博弈中，我们假设对手每一次都做出一个对于对手足够好的选择，而我们也希望找到对于我们有利的走法，我们把每个局面都以评估值来表征，对我们越有利分数越高。那么对手会选择分数较低的局面，我们会选择分数高的局面，因此我们通过交替地取子节点的极大值和极小值来模拟之后的几步。</a:t>
            </a:r>
            <a:endParaRPr lang="en-US" altLang="zh-CN" dirty="0"/>
          </a:p>
          <a:p>
            <a:r>
              <a:rPr lang="en-US" altLang="zh-CN" dirty="0"/>
              <a:t>2.Alphabeta</a:t>
            </a:r>
            <a:r>
              <a:rPr lang="zh-CN" altLang="en-US" dirty="0"/>
              <a:t>剪枝：搜索过程中，由于我们使用</a:t>
            </a:r>
            <a:r>
              <a:rPr lang="en-US" altLang="zh-CN" dirty="0"/>
              <a:t>minmax</a:t>
            </a:r>
            <a:r>
              <a:rPr lang="zh-CN" altLang="en-US" dirty="0"/>
              <a:t>算法，在所有子结点中只会有一个被选择作为其父结点的值，有些时候当搜索出子节点一些值时，这一父结点的范围已经被确定为不会被选中，那么其余子节点就没有再搜下去的必要了。我们分别以</a:t>
            </a:r>
            <a:r>
              <a:rPr lang="en-US" altLang="zh-CN" dirty="0"/>
              <a:t>alpha</a:t>
            </a:r>
            <a:r>
              <a:rPr lang="zh-CN" altLang="en-US" dirty="0"/>
              <a:t>和</a:t>
            </a:r>
            <a:r>
              <a:rPr lang="en-US" altLang="zh-CN" dirty="0"/>
              <a:t>beta</a:t>
            </a:r>
            <a:r>
              <a:rPr lang="zh-CN" altLang="en-US" dirty="0"/>
              <a:t>来表示</a:t>
            </a:r>
            <a:r>
              <a:rPr lang="en-US" altLang="zh-CN" dirty="0"/>
              <a:t>max</a:t>
            </a:r>
            <a:r>
              <a:rPr lang="zh-CN" altLang="en-US" dirty="0"/>
              <a:t>和</a:t>
            </a:r>
            <a:r>
              <a:rPr lang="en-US" altLang="zh-CN" dirty="0"/>
              <a:t>min</a:t>
            </a:r>
            <a:r>
              <a:rPr lang="zh-CN" altLang="en-US" dirty="0"/>
              <a:t>结点的最佳选择，在搜索过程中让这两个值不断被传递更新，最终可以排除掉一些选择枝。</a:t>
            </a:r>
            <a:endParaRPr lang="en-US" altLang="zh-CN" dirty="0"/>
          </a:p>
          <a:p>
            <a:r>
              <a:rPr lang="en-US" altLang="zh-CN" dirty="0"/>
              <a:t>3.</a:t>
            </a:r>
            <a:r>
              <a:rPr lang="zh-CN" altLang="en-US" dirty="0"/>
              <a:t>启发式搜索。进行更深的搜索时不会直接开始搜索，而是选择局面较好的结点的子节点开始更深的搜索</a:t>
            </a:r>
          </a:p>
        </p:txBody>
      </p:sp>
    </p:spTree>
    <p:extLst>
      <p:ext uri="{BB962C8B-B14F-4D97-AF65-F5344CB8AC3E}">
        <p14:creationId xmlns:p14="http://schemas.microsoft.com/office/powerpoint/2010/main" val="132226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E08DD7-498A-B370-2662-2E55BEC1BAFE}"/>
              </a:ext>
            </a:extLst>
          </p:cNvPr>
          <p:cNvSpPr/>
          <p:nvPr/>
        </p:nvSpPr>
        <p:spPr>
          <a:xfrm>
            <a:off x="10122794" y="5853448"/>
            <a:ext cx="2069206" cy="9465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代码</a:t>
            </a:r>
          </a:p>
        </p:txBody>
      </p:sp>
      <p:sp>
        <p:nvSpPr>
          <p:cNvPr id="3" name="文本框 2">
            <a:extLst>
              <a:ext uri="{FF2B5EF4-FFF2-40B4-BE49-F238E27FC236}">
                <a16:creationId xmlns:a16="http://schemas.microsoft.com/office/drawing/2014/main" id="{622F37CB-D696-CBB7-481F-CE262714501F}"/>
              </a:ext>
            </a:extLst>
          </p:cNvPr>
          <p:cNvSpPr txBox="1"/>
          <p:nvPr/>
        </p:nvSpPr>
        <p:spPr>
          <a:xfrm>
            <a:off x="669701" y="521594"/>
            <a:ext cx="10502722" cy="923330"/>
          </a:xfrm>
          <a:prstGeom prst="rect">
            <a:avLst/>
          </a:prstGeom>
          <a:noFill/>
        </p:spPr>
        <p:txBody>
          <a:bodyPr wrap="square" rtlCol="0">
            <a:spAutoFit/>
          </a:bodyPr>
          <a:lstStyle/>
          <a:p>
            <a:r>
              <a:rPr lang="zh-CN" altLang="en-US" dirty="0"/>
              <a:t>代码部分按照模块呈现</a:t>
            </a: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72A93DB1-85A7-7B29-BDBA-37CF00609838}"/>
              </a:ext>
            </a:extLst>
          </p:cNvPr>
          <p:cNvSpPr txBox="1"/>
          <p:nvPr/>
        </p:nvSpPr>
        <p:spPr>
          <a:xfrm>
            <a:off x="-131265" y="900198"/>
            <a:ext cx="1107996" cy="5660265"/>
          </a:xfrm>
          <a:prstGeom prst="rect">
            <a:avLst/>
          </a:prstGeom>
          <a:noFill/>
        </p:spPr>
        <p:txBody>
          <a:bodyPr vert="eaVert" wrap="square" rtlCol="0">
            <a:spAutoFit/>
          </a:bodyPr>
          <a:lstStyle/>
          <a:p>
            <a:r>
              <a:rPr lang="zh-CN" altLang="en-US" sz="6000" dirty="0">
                <a:solidFill>
                  <a:srgbClr val="FF0000"/>
                </a:solidFill>
              </a:rPr>
              <a:t>搜索模块</a:t>
            </a:r>
            <a:r>
              <a:rPr lang="en-US" altLang="zh-CN" sz="6000" dirty="0">
                <a:solidFill>
                  <a:srgbClr val="FF0000"/>
                </a:solidFill>
              </a:rPr>
              <a:t>+</a:t>
            </a:r>
            <a:r>
              <a:rPr lang="zh-CN" altLang="en-US" sz="6000" dirty="0">
                <a:solidFill>
                  <a:srgbClr val="FF0000"/>
                </a:solidFill>
              </a:rPr>
              <a:t>剪枝</a:t>
            </a:r>
          </a:p>
        </p:txBody>
      </p:sp>
      <p:pic>
        <p:nvPicPr>
          <p:cNvPr id="6" name="图片 5">
            <a:extLst>
              <a:ext uri="{FF2B5EF4-FFF2-40B4-BE49-F238E27FC236}">
                <a16:creationId xmlns:a16="http://schemas.microsoft.com/office/drawing/2014/main" id="{AF4570C0-AA01-7068-4EDB-51BFA747B190}"/>
              </a:ext>
            </a:extLst>
          </p:cNvPr>
          <p:cNvPicPr>
            <a:picLocks noChangeAspect="1"/>
          </p:cNvPicPr>
          <p:nvPr/>
        </p:nvPicPr>
        <p:blipFill>
          <a:blip r:embed="rId2"/>
          <a:stretch>
            <a:fillRect/>
          </a:stretch>
        </p:blipFill>
        <p:spPr>
          <a:xfrm>
            <a:off x="1156221" y="3756800"/>
            <a:ext cx="6559887" cy="1739989"/>
          </a:xfrm>
          <a:prstGeom prst="rect">
            <a:avLst/>
          </a:prstGeom>
        </p:spPr>
      </p:pic>
      <p:sp>
        <p:nvSpPr>
          <p:cNvPr id="7" name="文本框 6">
            <a:extLst>
              <a:ext uri="{FF2B5EF4-FFF2-40B4-BE49-F238E27FC236}">
                <a16:creationId xmlns:a16="http://schemas.microsoft.com/office/drawing/2014/main" id="{00708554-DC1B-9F6C-9642-E97C22071A3C}"/>
              </a:ext>
            </a:extLst>
          </p:cNvPr>
          <p:cNvSpPr txBox="1"/>
          <p:nvPr/>
        </p:nvSpPr>
        <p:spPr>
          <a:xfrm>
            <a:off x="7641791" y="3973251"/>
            <a:ext cx="3916017" cy="646331"/>
          </a:xfrm>
          <a:prstGeom prst="rect">
            <a:avLst/>
          </a:prstGeom>
          <a:noFill/>
        </p:spPr>
        <p:txBody>
          <a:bodyPr wrap="square" rtlCol="0">
            <a:spAutoFit/>
          </a:bodyPr>
          <a:lstStyle/>
          <a:p>
            <a:r>
              <a:rPr lang="zh-CN" altLang="en-US" dirty="0">
                <a:solidFill>
                  <a:srgbClr val="FF0000"/>
                </a:solidFill>
              </a:rPr>
              <a:t>通过动态分配内存来创建下一层结点并传递一些信息</a:t>
            </a:r>
          </a:p>
        </p:txBody>
      </p:sp>
      <p:pic>
        <p:nvPicPr>
          <p:cNvPr id="10" name="图片 9">
            <a:extLst>
              <a:ext uri="{FF2B5EF4-FFF2-40B4-BE49-F238E27FC236}">
                <a16:creationId xmlns:a16="http://schemas.microsoft.com/office/drawing/2014/main" id="{E8271064-2027-A84B-F559-4E8F25530FED}"/>
              </a:ext>
            </a:extLst>
          </p:cNvPr>
          <p:cNvPicPr>
            <a:picLocks noChangeAspect="1"/>
          </p:cNvPicPr>
          <p:nvPr/>
        </p:nvPicPr>
        <p:blipFill>
          <a:blip r:embed="rId3"/>
          <a:stretch>
            <a:fillRect/>
          </a:stretch>
        </p:blipFill>
        <p:spPr>
          <a:xfrm>
            <a:off x="976731" y="1069571"/>
            <a:ext cx="2025754" cy="1428823"/>
          </a:xfrm>
          <a:prstGeom prst="rect">
            <a:avLst/>
          </a:prstGeom>
        </p:spPr>
      </p:pic>
      <p:sp>
        <p:nvSpPr>
          <p:cNvPr id="11" name="文本框 10">
            <a:extLst>
              <a:ext uri="{FF2B5EF4-FFF2-40B4-BE49-F238E27FC236}">
                <a16:creationId xmlns:a16="http://schemas.microsoft.com/office/drawing/2014/main" id="{FB63750A-A54A-A0B7-D93C-2B04974CA1E9}"/>
              </a:ext>
            </a:extLst>
          </p:cNvPr>
          <p:cNvSpPr txBox="1"/>
          <p:nvPr/>
        </p:nvSpPr>
        <p:spPr>
          <a:xfrm>
            <a:off x="3448878" y="1069571"/>
            <a:ext cx="1113183" cy="369332"/>
          </a:xfrm>
          <a:prstGeom prst="rect">
            <a:avLst/>
          </a:prstGeom>
          <a:noFill/>
        </p:spPr>
        <p:txBody>
          <a:bodyPr wrap="square" rtlCol="0">
            <a:spAutoFit/>
          </a:bodyPr>
          <a:lstStyle/>
          <a:p>
            <a:r>
              <a:rPr lang="zh-CN" altLang="en-US" dirty="0"/>
              <a:t>定义结点</a:t>
            </a:r>
          </a:p>
        </p:txBody>
      </p:sp>
      <p:pic>
        <p:nvPicPr>
          <p:cNvPr id="13" name="图片 12">
            <a:extLst>
              <a:ext uri="{FF2B5EF4-FFF2-40B4-BE49-F238E27FC236}">
                <a16:creationId xmlns:a16="http://schemas.microsoft.com/office/drawing/2014/main" id="{0D96AE45-6475-CAA9-4346-E3E8B0F90FF1}"/>
              </a:ext>
            </a:extLst>
          </p:cNvPr>
          <p:cNvPicPr>
            <a:picLocks noChangeAspect="1"/>
          </p:cNvPicPr>
          <p:nvPr/>
        </p:nvPicPr>
        <p:blipFill>
          <a:blip r:embed="rId4"/>
          <a:stretch>
            <a:fillRect/>
          </a:stretch>
        </p:blipFill>
        <p:spPr>
          <a:xfrm>
            <a:off x="976731" y="2659852"/>
            <a:ext cx="9068266" cy="882695"/>
          </a:xfrm>
          <a:prstGeom prst="rect">
            <a:avLst/>
          </a:prstGeom>
        </p:spPr>
      </p:pic>
      <p:sp>
        <p:nvSpPr>
          <p:cNvPr id="14" name="文本框 13">
            <a:extLst>
              <a:ext uri="{FF2B5EF4-FFF2-40B4-BE49-F238E27FC236}">
                <a16:creationId xmlns:a16="http://schemas.microsoft.com/office/drawing/2014/main" id="{B3C98C43-4119-1544-12A3-142AFAD92D07}"/>
              </a:ext>
            </a:extLst>
          </p:cNvPr>
          <p:cNvSpPr txBox="1"/>
          <p:nvPr/>
        </p:nvSpPr>
        <p:spPr>
          <a:xfrm>
            <a:off x="10161150" y="2146085"/>
            <a:ext cx="1272209" cy="1477328"/>
          </a:xfrm>
          <a:prstGeom prst="rect">
            <a:avLst/>
          </a:prstGeom>
          <a:noFill/>
        </p:spPr>
        <p:txBody>
          <a:bodyPr wrap="square" rtlCol="0">
            <a:spAutoFit/>
          </a:bodyPr>
          <a:lstStyle/>
          <a:p>
            <a:r>
              <a:rPr lang="zh-CN" altLang="en-US" dirty="0"/>
              <a:t>事先创建第一个父结点和用来临时储存的结点</a:t>
            </a:r>
          </a:p>
        </p:txBody>
      </p:sp>
    </p:spTree>
    <p:extLst>
      <p:ext uri="{BB962C8B-B14F-4D97-AF65-F5344CB8AC3E}">
        <p14:creationId xmlns:p14="http://schemas.microsoft.com/office/powerpoint/2010/main" val="138235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A62445-E176-5284-BC6E-9EF3F30C7BBF}"/>
              </a:ext>
            </a:extLst>
          </p:cNvPr>
          <p:cNvSpPr txBox="1"/>
          <p:nvPr/>
        </p:nvSpPr>
        <p:spPr>
          <a:xfrm>
            <a:off x="347870" y="6042991"/>
            <a:ext cx="9601200" cy="646331"/>
          </a:xfrm>
          <a:prstGeom prst="rect">
            <a:avLst/>
          </a:prstGeom>
          <a:noFill/>
        </p:spPr>
        <p:txBody>
          <a:bodyPr wrap="square" rtlCol="0">
            <a:spAutoFit/>
          </a:bodyPr>
          <a:lstStyle/>
          <a:p>
            <a:r>
              <a:rPr lang="zh-CN" altLang="en-US" dirty="0"/>
              <a:t>传入父结点，会对所有子节点的所有空余位置进行落子，来模拟下一步所有可能的情况，并且估值，以深度的奇偶来落不同的子</a:t>
            </a:r>
          </a:p>
        </p:txBody>
      </p:sp>
      <p:pic>
        <p:nvPicPr>
          <p:cNvPr id="5" name="图片 4">
            <a:extLst>
              <a:ext uri="{FF2B5EF4-FFF2-40B4-BE49-F238E27FC236}">
                <a16:creationId xmlns:a16="http://schemas.microsoft.com/office/drawing/2014/main" id="{2AD87C79-649E-F90D-D0FB-302095793E84}"/>
              </a:ext>
            </a:extLst>
          </p:cNvPr>
          <p:cNvPicPr>
            <a:picLocks noChangeAspect="1"/>
          </p:cNvPicPr>
          <p:nvPr/>
        </p:nvPicPr>
        <p:blipFill>
          <a:blip r:embed="rId2"/>
          <a:stretch>
            <a:fillRect/>
          </a:stretch>
        </p:blipFill>
        <p:spPr>
          <a:xfrm>
            <a:off x="664893" y="372716"/>
            <a:ext cx="9284177" cy="5416828"/>
          </a:xfrm>
          <a:prstGeom prst="rect">
            <a:avLst/>
          </a:prstGeom>
        </p:spPr>
      </p:pic>
    </p:spTree>
    <p:extLst>
      <p:ext uri="{BB962C8B-B14F-4D97-AF65-F5344CB8AC3E}">
        <p14:creationId xmlns:p14="http://schemas.microsoft.com/office/powerpoint/2010/main" val="330729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EA9213-15EE-9EA9-ECFA-B8881CBC2B36}"/>
              </a:ext>
            </a:extLst>
          </p:cNvPr>
          <p:cNvSpPr txBox="1"/>
          <p:nvPr/>
        </p:nvSpPr>
        <p:spPr>
          <a:xfrm>
            <a:off x="357809" y="5506278"/>
            <a:ext cx="5486400" cy="369332"/>
          </a:xfrm>
          <a:prstGeom prst="rect">
            <a:avLst/>
          </a:prstGeom>
          <a:noFill/>
        </p:spPr>
        <p:txBody>
          <a:bodyPr wrap="square" rtlCol="0">
            <a:spAutoFit/>
          </a:bodyPr>
          <a:lstStyle/>
          <a:p>
            <a:r>
              <a:rPr lang="zh-CN" altLang="en-US" dirty="0"/>
              <a:t>接收一个父结点，返回子节点中最大值结点</a:t>
            </a:r>
          </a:p>
        </p:txBody>
      </p:sp>
      <p:sp>
        <p:nvSpPr>
          <p:cNvPr id="7" name="文本框 6">
            <a:extLst>
              <a:ext uri="{FF2B5EF4-FFF2-40B4-BE49-F238E27FC236}">
                <a16:creationId xmlns:a16="http://schemas.microsoft.com/office/drawing/2014/main" id="{856A51E5-97A8-48E2-07C2-9A6A622694A1}"/>
              </a:ext>
            </a:extLst>
          </p:cNvPr>
          <p:cNvSpPr txBox="1"/>
          <p:nvPr/>
        </p:nvSpPr>
        <p:spPr>
          <a:xfrm>
            <a:off x="6500191" y="6321287"/>
            <a:ext cx="5691809" cy="646331"/>
          </a:xfrm>
          <a:prstGeom prst="rect">
            <a:avLst/>
          </a:prstGeom>
          <a:noFill/>
        </p:spPr>
        <p:txBody>
          <a:bodyPr wrap="square" rtlCol="0">
            <a:spAutoFit/>
          </a:bodyPr>
          <a:lstStyle/>
          <a:p>
            <a:r>
              <a:rPr lang="zh-CN" altLang="en-US" dirty="0"/>
              <a:t>用于给子节点按照评估值排序，一个从小到大，一个从大到小</a:t>
            </a:r>
          </a:p>
        </p:txBody>
      </p:sp>
      <p:pic>
        <p:nvPicPr>
          <p:cNvPr id="5" name="图片 4">
            <a:extLst>
              <a:ext uri="{FF2B5EF4-FFF2-40B4-BE49-F238E27FC236}">
                <a16:creationId xmlns:a16="http://schemas.microsoft.com/office/drawing/2014/main" id="{7B959B21-CF22-02A2-9485-803668E2A7F7}"/>
              </a:ext>
            </a:extLst>
          </p:cNvPr>
          <p:cNvPicPr>
            <a:picLocks noChangeAspect="1"/>
          </p:cNvPicPr>
          <p:nvPr/>
        </p:nvPicPr>
        <p:blipFill>
          <a:blip r:embed="rId2"/>
          <a:stretch>
            <a:fillRect/>
          </a:stretch>
        </p:blipFill>
        <p:spPr>
          <a:xfrm>
            <a:off x="357809" y="436155"/>
            <a:ext cx="5029458" cy="2387723"/>
          </a:xfrm>
          <a:prstGeom prst="rect">
            <a:avLst/>
          </a:prstGeom>
        </p:spPr>
      </p:pic>
      <p:pic>
        <p:nvPicPr>
          <p:cNvPr id="13" name="图片 12">
            <a:extLst>
              <a:ext uri="{FF2B5EF4-FFF2-40B4-BE49-F238E27FC236}">
                <a16:creationId xmlns:a16="http://schemas.microsoft.com/office/drawing/2014/main" id="{0ABB0B1C-391F-2E78-9D8A-8E594F23B895}"/>
              </a:ext>
            </a:extLst>
          </p:cNvPr>
          <p:cNvPicPr>
            <a:picLocks noChangeAspect="1"/>
          </p:cNvPicPr>
          <p:nvPr/>
        </p:nvPicPr>
        <p:blipFill>
          <a:blip r:embed="rId3"/>
          <a:stretch>
            <a:fillRect/>
          </a:stretch>
        </p:blipFill>
        <p:spPr>
          <a:xfrm>
            <a:off x="5455958" y="167381"/>
            <a:ext cx="6521785" cy="2833396"/>
          </a:xfrm>
          <a:prstGeom prst="rect">
            <a:avLst/>
          </a:prstGeom>
        </p:spPr>
      </p:pic>
      <p:pic>
        <p:nvPicPr>
          <p:cNvPr id="15" name="图片 14">
            <a:extLst>
              <a:ext uri="{FF2B5EF4-FFF2-40B4-BE49-F238E27FC236}">
                <a16:creationId xmlns:a16="http://schemas.microsoft.com/office/drawing/2014/main" id="{0650B587-FCE4-725E-1492-90D9B70C9C60}"/>
              </a:ext>
            </a:extLst>
          </p:cNvPr>
          <p:cNvPicPr>
            <a:picLocks noChangeAspect="1"/>
          </p:cNvPicPr>
          <p:nvPr/>
        </p:nvPicPr>
        <p:blipFill>
          <a:blip r:embed="rId4"/>
          <a:stretch>
            <a:fillRect/>
          </a:stretch>
        </p:blipFill>
        <p:spPr>
          <a:xfrm>
            <a:off x="5524206" y="3000777"/>
            <a:ext cx="6385287" cy="3234442"/>
          </a:xfrm>
          <a:prstGeom prst="rect">
            <a:avLst/>
          </a:prstGeom>
        </p:spPr>
      </p:pic>
    </p:spTree>
    <p:extLst>
      <p:ext uri="{BB962C8B-B14F-4D97-AF65-F5344CB8AC3E}">
        <p14:creationId xmlns:p14="http://schemas.microsoft.com/office/powerpoint/2010/main" val="114643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CA60784-2178-0298-5673-313613D6DC81}"/>
              </a:ext>
            </a:extLst>
          </p:cNvPr>
          <p:cNvSpPr txBox="1"/>
          <p:nvPr/>
        </p:nvSpPr>
        <p:spPr>
          <a:xfrm>
            <a:off x="8494846" y="2604052"/>
            <a:ext cx="3551380" cy="861774"/>
          </a:xfrm>
          <a:prstGeom prst="rect">
            <a:avLst/>
          </a:prstGeom>
          <a:noFill/>
        </p:spPr>
        <p:txBody>
          <a:bodyPr wrap="square" rtlCol="0">
            <a:spAutoFit/>
          </a:bodyPr>
          <a:lstStyle/>
          <a:p>
            <a:r>
              <a:rPr lang="zh-CN" altLang="en-US" sz="1000" dirty="0"/>
              <a:t>这一页为</a:t>
            </a:r>
            <a:r>
              <a:rPr lang="en-US" altLang="zh-CN" sz="1000" dirty="0" err="1"/>
              <a:t>alphabeta</a:t>
            </a:r>
            <a:r>
              <a:rPr lang="zh-CN" altLang="en-US" sz="1000" dirty="0"/>
              <a:t>函数  </a:t>
            </a:r>
            <a:endParaRPr lang="en-US" altLang="zh-CN" sz="1000" dirty="0"/>
          </a:p>
          <a:p>
            <a:r>
              <a:rPr lang="zh-CN" altLang="en-US" sz="1000" dirty="0"/>
              <a:t>如果是最底层，给出评估值</a:t>
            </a:r>
            <a:endParaRPr lang="en-US" altLang="zh-CN" sz="1000" dirty="0"/>
          </a:p>
          <a:p>
            <a:r>
              <a:rPr lang="zh-CN" altLang="en-US" sz="1000" dirty="0"/>
              <a:t>如果不是最底层，创建出子节点，选择子节点中较好的结点来进行递归搜索。函数中也进行了结点的内存释放，使得内存再不被使用后马上释放。</a:t>
            </a:r>
            <a:endParaRPr lang="en-US" altLang="zh-CN" sz="1000" dirty="0"/>
          </a:p>
        </p:txBody>
      </p:sp>
      <p:pic>
        <p:nvPicPr>
          <p:cNvPr id="3" name="图片 2">
            <a:extLst>
              <a:ext uri="{FF2B5EF4-FFF2-40B4-BE49-F238E27FC236}">
                <a16:creationId xmlns:a16="http://schemas.microsoft.com/office/drawing/2014/main" id="{4A6C0204-35A3-D4FB-8364-54E9A2A8D0AD}"/>
              </a:ext>
            </a:extLst>
          </p:cNvPr>
          <p:cNvPicPr>
            <a:picLocks noChangeAspect="1"/>
          </p:cNvPicPr>
          <p:nvPr/>
        </p:nvPicPr>
        <p:blipFill>
          <a:blip r:embed="rId2"/>
          <a:stretch>
            <a:fillRect/>
          </a:stretch>
        </p:blipFill>
        <p:spPr>
          <a:xfrm>
            <a:off x="0" y="53266"/>
            <a:ext cx="8268592" cy="4641083"/>
          </a:xfrm>
          <a:prstGeom prst="rect">
            <a:avLst/>
          </a:prstGeom>
        </p:spPr>
      </p:pic>
      <p:pic>
        <p:nvPicPr>
          <p:cNvPr id="7" name="图片 6">
            <a:extLst>
              <a:ext uri="{FF2B5EF4-FFF2-40B4-BE49-F238E27FC236}">
                <a16:creationId xmlns:a16="http://schemas.microsoft.com/office/drawing/2014/main" id="{6E077885-4E32-4D07-D154-663106DF1C1B}"/>
              </a:ext>
            </a:extLst>
          </p:cNvPr>
          <p:cNvPicPr>
            <a:picLocks noChangeAspect="1"/>
          </p:cNvPicPr>
          <p:nvPr/>
        </p:nvPicPr>
        <p:blipFill>
          <a:blip r:embed="rId3"/>
          <a:stretch>
            <a:fillRect/>
          </a:stretch>
        </p:blipFill>
        <p:spPr>
          <a:xfrm>
            <a:off x="0" y="4694349"/>
            <a:ext cx="8268592" cy="2306744"/>
          </a:xfrm>
          <a:prstGeom prst="rect">
            <a:avLst/>
          </a:prstGeom>
        </p:spPr>
      </p:pic>
    </p:spTree>
    <p:extLst>
      <p:ext uri="{BB962C8B-B14F-4D97-AF65-F5344CB8AC3E}">
        <p14:creationId xmlns:p14="http://schemas.microsoft.com/office/powerpoint/2010/main" val="3089183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1246</Words>
  <Application>Microsoft Office PowerPoint</Application>
  <PresentationFormat>宽屏</PresentationFormat>
  <Paragraphs>55</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五子棋报告</vt:lpstr>
      <vt:lpstr>1.模块划分 2.数据结构 3.算法 4.代码实现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五子棋报告——崔航——2023080908003</dc:title>
  <dc:creator>cui hang</dc:creator>
  <cp:lastModifiedBy>cui hang</cp:lastModifiedBy>
  <cp:revision>4</cp:revision>
  <dcterms:created xsi:type="dcterms:W3CDTF">2023-12-27T12:09:27Z</dcterms:created>
  <dcterms:modified xsi:type="dcterms:W3CDTF">2024-01-04T10:41:19Z</dcterms:modified>
</cp:coreProperties>
</file>