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DFE"/>
    <a:srgbClr val="0E48EC"/>
    <a:srgbClr val="E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>
        <p:scale>
          <a:sx n="50" d="100"/>
          <a:sy n="50" d="100"/>
        </p:scale>
        <p:origin x="1056" y="-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7E4C-056B-461B-AF88-25A2C925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0EEF6-723B-43EB-A1C3-F3E17294F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AB8D4-1F4A-4554-ADC8-D0818C0C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FE854-38C4-4906-8268-0A05DFD6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EA04F-7EB0-4D13-AB78-02B3C5D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5ED22-CCD2-4D31-899D-035534A1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A7125-DE9F-4409-834B-C9F4DD96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487B-F311-4F96-9CCC-2DE5FB3C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99ACF-7CCC-472A-BB5A-E69999A1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BCAC-0B46-4EB6-9CA2-8AF595EE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00815-43EF-4560-92F6-72975AF5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19973-ED02-4EDC-9437-026B8B28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98363-EA3C-4E60-8909-246AB2BA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148D9-D421-4D85-9D28-31D05CB2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FA301-424F-4438-A2FB-AEB5CE84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B188-634D-4917-9950-99E8F99D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33AA9-DB24-4016-B573-625583D1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DC8C-FED4-423C-BF96-A1D7AB80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BE50C-B7F2-45F1-BA3E-93F867E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22CF-6ABA-400D-95AC-D6987B4A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6F38F-3A57-4B87-935F-523BA1F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F82F2-DFC0-4B82-A9D9-AC08B97B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B4460-5F80-47ED-8089-0E406E05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A7542-F23A-4310-BAF1-96963D51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B73E-37BA-48DA-BF07-D3822F9B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D24E3-D1CA-447B-82E6-43918201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B69EB-1FF8-447B-8682-FF20CDA3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0091D-C003-49B9-9409-82D8492F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46AFE-F335-485C-9FAC-923A22A9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A4622-6FC9-49C0-81BF-CCCEF290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DBDC7-50FD-436B-B9B9-3B3A4528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6387E-8282-4BBA-8CEE-A207795B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1E1C-995A-4F94-A31F-68217277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862A1-A117-4F17-AE3A-D673E8FA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E68AA-54CF-4C57-BC89-054DB3B08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A02DED-8981-4BD7-85FC-8399CD32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20AC8-493E-4022-B55E-1B74034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113A7-CE93-472B-AEAE-AE2508BB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233FD-4C5E-4FC8-816A-CC85E710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0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2852-8225-4B75-939C-DC357314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C2674-0A0C-4C94-A397-2FA84F22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E08055-208A-4E61-9124-B695BC7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B192C-0E25-48EB-83DE-AAC03239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1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E3C65-788A-4704-BDB8-80B94FCB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B20405-02E6-4B84-901C-041824B1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D1E37-BE8C-4BC8-8471-3947BAAF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2BF3-8CF9-4929-B358-2FD40320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0E6AF-BBB6-47A3-8AE0-71F82E77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35E4F-BF7E-4C2B-9150-DFEDC15E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2B8-D8E7-42D5-B547-493E12D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76AA2-3CB0-451D-9B83-20927EF0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9AB2F-DD4E-4CAC-875A-5DD8EB35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B5ED-53E1-4D52-B46D-4C376A81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40716-A3F2-4E3D-95FE-5432970B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E38CC-7D2C-4881-AD99-F2D734685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C9BE7-33BD-4999-83BF-C2EFD2DF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CD8C-5DEF-4F4F-BF2D-5A2F38B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0DE63-56D2-4091-81CE-B4646DD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8F300-2B22-4DB1-9063-0DF8CF91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6916-644C-4814-B011-FB252E87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A30D-C6EF-44DA-9ED2-BE6855DB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8F4D1-7473-41FF-B122-A0133DAE2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6BE90-3220-410F-85A4-1072347A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BF64D0-E2FA-4A23-950D-69C7DFCD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711" y="12237429"/>
            <a:ext cx="10016410" cy="60279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5613C6B-0E68-44AC-92C0-C89882A1A33E}"/>
              </a:ext>
            </a:extLst>
          </p:cNvPr>
          <p:cNvSpPr txBox="1"/>
          <p:nvPr/>
        </p:nvSpPr>
        <p:spPr>
          <a:xfrm>
            <a:off x="481228" y="3642504"/>
            <a:ext cx="10295999" cy="6586418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42200" dirty="0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5149D3F-907D-4226-87EB-8EB89AFD66C4}"/>
              </a:ext>
            </a:extLst>
          </p:cNvPr>
          <p:cNvSpPr txBox="1"/>
          <p:nvPr/>
        </p:nvSpPr>
        <p:spPr>
          <a:xfrm>
            <a:off x="9233240" y="9174753"/>
            <a:ext cx="755745" cy="3597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F6E211-0BE9-41AF-A9E3-71F129FF45FA}"/>
              </a:ext>
            </a:extLst>
          </p:cNvPr>
          <p:cNvCxnSpPr>
            <a:cxnSpLocks/>
          </p:cNvCxnSpPr>
          <p:nvPr/>
        </p:nvCxnSpPr>
        <p:spPr>
          <a:xfrm>
            <a:off x="7474183" y="6016322"/>
            <a:ext cx="124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E9EC62-ED31-4D65-97E4-C2E84329E8FA}"/>
              </a:ext>
            </a:extLst>
          </p:cNvPr>
          <p:cNvCxnSpPr>
            <a:cxnSpLocks/>
          </p:cNvCxnSpPr>
          <p:nvPr/>
        </p:nvCxnSpPr>
        <p:spPr>
          <a:xfrm flipH="1">
            <a:off x="7497556" y="6229274"/>
            <a:ext cx="118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70F3814-B934-4F04-952C-38E5E560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23" y="5611713"/>
            <a:ext cx="366645" cy="411796"/>
          </a:xfrm>
          <a:prstGeom prst="rect">
            <a:avLst/>
          </a:prstGeom>
        </p:spPr>
      </p:pic>
      <p:pic>
        <p:nvPicPr>
          <p:cNvPr id="8" name="그래픽 20" descr="데이터베이스">
            <a:extLst>
              <a:ext uri="{FF2B5EF4-FFF2-40B4-BE49-F238E27FC236}">
                <a16:creationId xmlns:a16="http://schemas.microsoft.com/office/drawing/2014/main" id="{10D98FC5-FBC8-45AA-9400-3DAABE10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390" y="5345522"/>
            <a:ext cx="1848416" cy="1670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7A0C22-D47E-48F7-91E6-38AAD1C55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738" y="5324227"/>
            <a:ext cx="1018907" cy="162642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99F7FD-1841-417A-9D62-FF460E064693}"/>
              </a:ext>
            </a:extLst>
          </p:cNvPr>
          <p:cNvCxnSpPr>
            <a:cxnSpLocks/>
          </p:cNvCxnSpPr>
          <p:nvPr/>
        </p:nvCxnSpPr>
        <p:spPr>
          <a:xfrm flipH="1">
            <a:off x="4767589" y="7017198"/>
            <a:ext cx="1261987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C6E984-A189-42DD-9168-BABEF4B167EF}"/>
              </a:ext>
            </a:extLst>
          </p:cNvPr>
          <p:cNvCxnSpPr>
            <a:cxnSpLocks/>
          </p:cNvCxnSpPr>
          <p:nvPr/>
        </p:nvCxnSpPr>
        <p:spPr>
          <a:xfrm flipV="1">
            <a:off x="4688121" y="6112150"/>
            <a:ext cx="1455437" cy="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8AE57-1D42-4FA8-BA57-209DDB6E53BC}"/>
              </a:ext>
            </a:extLst>
          </p:cNvPr>
          <p:cNvCxnSpPr>
            <a:cxnSpLocks/>
          </p:cNvCxnSpPr>
          <p:nvPr/>
        </p:nvCxnSpPr>
        <p:spPr>
          <a:xfrm>
            <a:off x="7390040" y="7017198"/>
            <a:ext cx="1210332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>
            <a:extLst>
              <a:ext uri="{FF2B5EF4-FFF2-40B4-BE49-F238E27FC236}">
                <a16:creationId xmlns:a16="http://schemas.microsoft.com/office/drawing/2014/main" id="{CE459F43-CBBE-4873-94B4-B2A20C2817F1}"/>
              </a:ext>
            </a:extLst>
          </p:cNvPr>
          <p:cNvSpPr txBox="1"/>
          <p:nvPr/>
        </p:nvSpPr>
        <p:spPr>
          <a:xfrm>
            <a:off x="6277485" y="6932017"/>
            <a:ext cx="939441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Server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CEAFC1E-2B49-4A42-802A-9131D67C9546}"/>
              </a:ext>
            </a:extLst>
          </p:cNvPr>
          <p:cNvSpPr txBox="1"/>
          <p:nvPr/>
        </p:nvSpPr>
        <p:spPr>
          <a:xfrm>
            <a:off x="3295089" y="6569999"/>
            <a:ext cx="1018908" cy="3620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Sensor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3BCC8F5A-58EF-4755-B64C-AE450B4068CD}"/>
              </a:ext>
            </a:extLst>
          </p:cNvPr>
          <p:cNvSpPr txBox="1"/>
          <p:nvPr/>
        </p:nvSpPr>
        <p:spPr>
          <a:xfrm>
            <a:off x="9233240" y="6914091"/>
            <a:ext cx="554482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16" name="그래픽 19" descr="모니터">
            <a:extLst>
              <a:ext uri="{FF2B5EF4-FFF2-40B4-BE49-F238E27FC236}">
                <a16:creationId xmlns:a16="http://schemas.microsoft.com/office/drawing/2014/main" id="{15CE0947-01C4-4BD9-BF24-E241F18F6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881" y="7538930"/>
            <a:ext cx="1739030" cy="1950554"/>
          </a:xfrm>
          <a:prstGeom prst="rect">
            <a:avLst/>
          </a:prstGeom>
        </p:spPr>
      </p:pic>
      <p:pic>
        <p:nvPicPr>
          <p:cNvPr id="17" name="그래픽 18" descr="스마트폰">
            <a:extLst>
              <a:ext uri="{FF2B5EF4-FFF2-40B4-BE49-F238E27FC236}">
                <a16:creationId xmlns:a16="http://schemas.microsoft.com/office/drawing/2014/main" id="{87C1324B-E9D8-42B3-8267-763269612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136152" y="7677349"/>
            <a:ext cx="1852467" cy="1857121"/>
          </a:xfrm>
          <a:prstGeom prst="rect">
            <a:avLst/>
          </a:prstGeom>
        </p:spPr>
      </p:pic>
      <p:sp>
        <p:nvSpPr>
          <p:cNvPr id="19" name="Text Box 17">
            <a:extLst>
              <a:ext uri="{FF2B5EF4-FFF2-40B4-BE49-F238E27FC236}">
                <a16:creationId xmlns:a16="http://schemas.microsoft.com/office/drawing/2014/main" id="{6D268481-9050-49E1-B261-0914900DB7FB}"/>
              </a:ext>
            </a:extLst>
          </p:cNvPr>
          <p:cNvSpPr txBox="1"/>
          <p:nvPr/>
        </p:nvSpPr>
        <p:spPr>
          <a:xfrm>
            <a:off x="3721694" y="9474521"/>
            <a:ext cx="755745" cy="387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App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" name="그림 19" descr="C:\Users\임영찬\AppData\Local\Packages\Microsoft.Office.Desktop_8wekyb3d8bbwe\AC\INetCache\Content.MSO\BA54F433.tmp">
            <a:extLst>
              <a:ext uri="{FF2B5EF4-FFF2-40B4-BE49-F238E27FC236}">
                <a16:creationId xmlns:a16="http://schemas.microsoft.com/office/drawing/2014/main" id="{634D0C9B-D5E9-4983-86A4-C1373F410B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5" y="5409407"/>
            <a:ext cx="1400745" cy="13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C:\Users\임영찬\AppData\Local\Packages\Microsoft.Office.Desktop_8wekyb3d8bbwe\AC\INetCache\Content.MSO\8726811.tmp">
            <a:extLst>
              <a:ext uri="{FF2B5EF4-FFF2-40B4-BE49-F238E27FC236}">
                <a16:creationId xmlns:a16="http://schemas.microsoft.com/office/drawing/2014/main" id="{442BEF71-0BD3-4353-AF11-E534705FF7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44" y="5824664"/>
            <a:ext cx="416273" cy="47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 descr="raspberry pi 3ì ëí ì´ë¯¸ì§ ê²ìê²°ê³¼">
            <a:extLst>
              <a:ext uri="{FF2B5EF4-FFF2-40B4-BE49-F238E27FC236}">
                <a16:creationId xmlns:a16="http://schemas.microsoft.com/office/drawing/2014/main" id="{665EEAAE-760C-4488-AB0D-02303C95D0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61" y="5462646"/>
            <a:ext cx="1569887" cy="11442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0FEF06-1975-4A5C-920E-8D12CCD4FF06}"/>
              </a:ext>
            </a:extLst>
          </p:cNvPr>
          <p:cNvCxnSpPr/>
          <p:nvPr/>
        </p:nvCxnSpPr>
        <p:spPr>
          <a:xfrm>
            <a:off x="1958152" y="6207979"/>
            <a:ext cx="1131253" cy="308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7D319E-8AA4-4E61-8972-CC9BDA6116B8}"/>
              </a:ext>
            </a:extLst>
          </p:cNvPr>
          <p:cNvCxnSpPr/>
          <p:nvPr/>
        </p:nvCxnSpPr>
        <p:spPr>
          <a:xfrm flipV="1">
            <a:off x="1958152" y="5569123"/>
            <a:ext cx="1121203" cy="319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그래픽 52" descr="물">
            <a:extLst>
              <a:ext uri="{FF2B5EF4-FFF2-40B4-BE49-F238E27FC236}">
                <a16:creationId xmlns:a16="http://schemas.microsoft.com/office/drawing/2014/main" id="{76204C1B-8BFD-4435-9439-ABFD15740B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0247" y="4813141"/>
            <a:ext cx="432479" cy="5352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079997-87C6-4431-8810-BC45D7A2ECD6}"/>
              </a:ext>
            </a:extLst>
          </p:cNvPr>
          <p:cNvSpPr/>
          <p:nvPr/>
        </p:nvSpPr>
        <p:spPr>
          <a:xfrm>
            <a:off x="-1" y="-4762"/>
            <a:ext cx="21383626" cy="30709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 기저귀 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IAPER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4275" dirty="0"/>
              <a:t> </a:t>
            </a:r>
            <a:r>
              <a:rPr lang="en-US" altLang="ko-KR" sz="42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ko-KR" altLang="en-US" sz="3663" dirty="0"/>
              <a:t>를 이용한 환자 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소변 관리 솔루션                                                      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Team. </a:t>
            </a:r>
            <a:r>
              <a:rPr lang="en-US" altLang="ko-KR" sz="3663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_x150438248" descr="EMB000051a84616">
            <a:extLst>
              <a:ext uri="{FF2B5EF4-FFF2-40B4-BE49-F238E27FC236}">
                <a16:creationId xmlns:a16="http://schemas.microsoft.com/office/drawing/2014/main" id="{9B8CA4AC-5E2C-427F-BFED-AAAC10867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12" y="117020"/>
            <a:ext cx="1866940" cy="16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0F188D69-737A-462C-81AA-E124C9D3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65" y="-828479"/>
            <a:ext cx="4182426" cy="24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179" tIns="139590" rIns="279179" bIns="1395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35CF1-FB86-43A0-94EE-0BBF64D0D7A9}"/>
              </a:ext>
            </a:extLst>
          </p:cNvPr>
          <p:cNvSpPr txBox="1"/>
          <p:nvPr/>
        </p:nvSpPr>
        <p:spPr>
          <a:xfrm>
            <a:off x="4714974" y="3339828"/>
            <a:ext cx="2112546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구조도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213B4E-B41D-421A-8B00-2BAAFD29E658}"/>
              </a:ext>
            </a:extLst>
          </p:cNvPr>
          <p:cNvSpPr/>
          <p:nvPr/>
        </p:nvSpPr>
        <p:spPr>
          <a:xfrm>
            <a:off x="-6535" y="27527383"/>
            <a:ext cx="21383626" cy="274783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6F2EF4-684B-446C-8A0E-4939AAA8D7CA}"/>
              </a:ext>
            </a:extLst>
          </p:cNvPr>
          <p:cNvGrpSpPr/>
          <p:nvPr/>
        </p:nvGrpSpPr>
        <p:grpSpPr>
          <a:xfrm>
            <a:off x="17321824" y="27794299"/>
            <a:ext cx="3841478" cy="1967374"/>
            <a:chOff x="12353726" y="566605"/>
            <a:chExt cx="3528523" cy="19673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9BD3F3-5FF7-46DB-B533-D12B6A2D7D0D}"/>
                </a:ext>
              </a:extLst>
            </p:cNvPr>
            <p:cNvSpPr txBox="1"/>
            <p:nvPr/>
          </p:nvSpPr>
          <p:spPr>
            <a:xfrm>
              <a:off x="13721495" y="1333650"/>
              <a:ext cx="11611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1"/>
                  </a:solidFill>
                </a:rPr>
                <a:t>임영찬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조민수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 err="1">
                  <a:solidFill>
                    <a:schemeClr val="bg1"/>
                  </a:solidFill>
                </a:rPr>
                <a:t>최낙훈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EBD450-A4A9-40DE-B0A5-4658B8B21363}"/>
                </a:ext>
              </a:extLst>
            </p:cNvPr>
            <p:cNvSpPr txBox="1"/>
            <p:nvPr/>
          </p:nvSpPr>
          <p:spPr>
            <a:xfrm>
              <a:off x="12353726" y="566605"/>
              <a:ext cx="352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팀　　명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en-US" altLang="ko-KR" sz="2400" dirty="0" err="1">
                  <a:solidFill>
                    <a:schemeClr val="bg1"/>
                  </a:solidFill>
                </a:rPr>
                <a:t>Hanggies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지도교수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 err="1">
                  <a:solidFill>
                    <a:schemeClr val="bg1"/>
                  </a:solidFill>
                </a:rPr>
                <a:t>황호영</a:t>
              </a:r>
              <a:r>
                <a:rPr lang="ko-KR" altLang="en-US" sz="2400" dirty="0">
                  <a:solidFill>
                    <a:schemeClr val="bg1"/>
                  </a:solidFill>
                </a:rPr>
                <a:t> 교수님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팀　　원 </a:t>
              </a:r>
              <a:r>
                <a:rPr lang="en-US" altLang="ko-KR" sz="2400" dirty="0">
                  <a:solidFill>
                    <a:schemeClr val="bg1"/>
                  </a:solidFill>
                </a:rPr>
                <a:t>: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6CE5FDF-21D9-4BAA-847C-8665A71AED18}"/>
              </a:ext>
            </a:extLst>
          </p:cNvPr>
          <p:cNvSpPr txBox="1"/>
          <p:nvPr/>
        </p:nvSpPr>
        <p:spPr>
          <a:xfrm>
            <a:off x="481228" y="10868466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40BEBF-EDED-40EC-8F95-62244F3F1211}"/>
              </a:ext>
            </a:extLst>
          </p:cNvPr>
          <p:cNvSpPr txBox="1"/>
          <p:nvPr/>
        </p:nvSpPr>
        <p:spPr>
          <a:xfrm>
            <a:off x="5237300" y="1051724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웹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C535A2-EA77-456E-B1D9-95A9E87F8E78}"/>
              </a:ext>
            </a:extLst>
          </p:cNvPr>
          <p:cNvSpPr txBox="1"/>
          <p:nvPr/>
        </p:nvSpPr>
        <p:spPr>
          <a:xfrm>
            <a:off x="494394" y="19267836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A5A5C-4692-4542-9DC8-433781CBF647}"/>
              </a:ext>
            </a:extLst>
          </p:cNvPr>
          <p:cNvSpPr txBox="1"/>
          <p:nvPr/>
        </p:nvSpPr>
        <p:spPr>
          <a:xfrm>
            <a:off x="5313500" y="1894023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앱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88B012-C130-4D89-BE59-339EA652884B}"/>
              </a:ext>
            </a:extLst>
          </p:cNvPr>
          <p:cNvSpPr txBox="1"/>
          <p:nvPr/>
        </p:nvSpPr>
        <p:spPr>
          <a:xfrm>
            <a:off x="10768012" y="10492847"/>
            <a:ext cx="10237159" cy="1487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3C113D6-2793-4E11-BFFE-045B450FC163}"/>
              </a:ext>
            </a:extLst>
          </p:cNvPr>
          <p:cNvCxnSpPr/>
          <p:nvPr/>
        </p:nvCxnSpPr>
        <p:spPr>
          <a:xfrm>
            <a:off x="10768012" y="10844846"/>
            <a:ext cx="0" cy="1160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E31707-D47E-4350-9A13-ED98EE7207C6}"/>
              </a:ext>
            </a:extLst>
          </p:cNvPr>
          <p:cNvCxnSpPr>
            <a:cxnSpLocks/>
          </p:cNvCxnSpPr>
          <p:nvPr/>
        </p:nvCxnSpPr>
        <p:spPr>
          <a:xfrm>
            <a:off x="10768012" y="12004963"/>
            <a:ext cx="10108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41A639-D214-4CD3-849B-485938C14EA5}"/>
              </a:ext>
            </a:extLst>
          </p:cNvPr>
          <p:cNvSpPr txBox="1"/>
          <p:nvPr/>
        </p:nvSpPr>
        <p:spPr>
          <a:xfrm>
            <a:off x="11268799" y="3612585"/>
            <a:ext cx="9603327" cy="526297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3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7F7F84-B3C1-4C04-916F-EB149FB90010}"/>
              </a:ext>
            </a:extLst>
          </p:cNvPr>
          <p:cNvSpPr txBox="1"/>
          <p:nvPr/>
        </p:nvSpPr>
        <p:spPr>
          <a:xfrm>
            <a:off x="11568127" y="4064467"/>
            <a:ext cx="90046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및 실시간 모니터링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습도센서로 급격한 습도변화를</a:t>
            </a:r>
            <a:r>
              <a:rPr lang="en-US" altLang="ko-KR" sz="2400" dirty="0"/>
              <a:t> </a:t>
            </a:r>
            <a:r>
              <a:rPr lang="ko-KR" altLang="en-US" sz="2400" dirty="0"/>
              <a:t>읽어 용변을 감지 및</a:t>
            </a:r>
            <a:endParaRPr lang="en-US" altLang="ko-KR" sz="2400" dirty="0"/>
          </a:p>
          <a:p>
            <a:r>
              <a:rPr lang="ko-KR" altLang="en-US" sz="2400" dirty="0"/>
              <a:t>    실시간으로 간병인 및 보호자에게 보여준다</a:t>
            </a:r>
            <a:r>
              <a:rPr lang="en-US" altLang="ko-KR" sz="2400" dirty="0"/>
              <a:t>.</a:t>
            </a:r>
          </a:p>
          <a:p>
            <a:r>
              <a:rPr lang="en-US" altLang="ko-KR" sz="2800" dirty="0"/>
              <a:t> </a:t>
            </a:r>
            <a:endParaRPr lang="en-US" altLang="ko-KR" sz="2400" dirty="0"/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 및 재 알림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용변을 감지했다는 푸시 알림을 간병인에게 보여주고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교체가 될 때 까지 주기적으로 재촉 푸시 알림을 보낸다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감지 및 교체 이력 조회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환자의 용변 감지 및 교체 이력 등 요양병원이 제공한</a:t>
            </a:r>
            <a:endParaRPr lang="en-US" altLang="ko-KR" sz="2400" dirty="0"/>
          </a:p>
          <a:p>
            <a:r>
              <a:rPr lang="ko-KR" altLang="en-US" sz="2400" dirty="0"/>
              <a:t>    서비스 내역을 조회할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4F512-62AE-4394-B9D1-A76AA1F6386E}"/>
              </a:ext>
            </a:extLst>
          </p:cNvPr>
          <p:cNvSpPr txBox="1"/>
          <p:nvPr/>
        </p:nvSpPr>
        <p:spPr>
          <a:xfrm>
            <a:off x="15396761" y="3335928"/>
            <a:ext cx="2468514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기능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DCA39430-CCDD-4825-A565-89CEE7E8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B6F352B6-23D3-4781-BBC0-92E0A471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5F905A8-8FC5-4D78-B0F5-6B05988EDC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51897" y="11053012"/>
            <a:ext cx="7502307" cy="4417567"/>
          </a:xfrm>
          <a:prstGeom prst="rect">
            <a:avLst/>
          </a:prstGeom>
        </p:spPr>
      </p:pic>
      <p:sp>
        <p:nvSpPr>
          <p:cNvPr id="1024" name="Rectangle 11">
            <a:extLst>
              <a:ext uri="{FF2B5EF4-FFF2-40B4-BE49-F238E27FC236}">
                <a16:creationId xmlns:a16="http://schemas.microsoft.com/office/drawing/2014/main" id="{7E312A77-FCD0-4917-B15F-B4921F4C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12">
            <a:extLst>
              <a:ext uri="{FF2B5EF4-FFF2-40B4-BE49-F238E27FC236}">
                <a16:creationId xmlns:a16="http://schemas.microsoft.com/office/drawing/2014/main" id="{970F4A38-56C1-4F33-9A58-E2619BB0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1" name="Rectangle 16">
            <a:extLst>
              <a:ext uri="{FF2B5EF4-FFF2-40B4-BE49-F238E27FC236}">
                <a16:creationId xmlns:a16="http://schemas.microsoft.com/office/drawing/2014/main" id="{2912AAAD-3D61-4CC3-BB43-57ED6A3C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21383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5" name="_x150436488" descr="EMB000051a84627">
            <a:extLst>
              <a:ext uri="{FF2B5EF4-FFF2-40B4-BE49-F238E27FC236}">
                <a16:creationId xmlns:a16="http://schemas.microsoft.com/office/drawing/2014/main" id="{8597F1E6-1820-472B-9317-A3096F56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519" y="19646786"/>
            <a:ext cx="4127912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_x48441856" descr="EMB000051a84626">
            <a:extLst>
              <a:ext uri="{FF2B5EF4-FFF2-40B4-BE49-F238E27FC236}">
                <a16:creationId xmlns:a16="http://schemas.microsoft.com/office/drawing/2014/main" id="{88D03A36-B921-4A9D-9681-FD3C3866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96" y="19640754"/>
            <a:ext cx="4235077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_x47789648" descr="EMB000051a84625">
            <a:extLst>
              <a:ext uri="{FF2B5EF4-FFF2-40B4-BE49-F238E27FC236}">
                <a16:creationId xmlns:a16="http://schemas.microsoft.com/office/drawing/2014/main" id="{C4235A1B-7AA6-46C4-937D-6E03A6C1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6" y="19640755"/>
            <a:ext cx="4127912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BF4F4467-E5BD-4AFA-BA3E-285B39E28D1E}"/>
              </a:ext>
            </a:extLst>
          </p:cNvPr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193057" y="19640754"/>
            <a:ext cx="4129200" cy="673560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DC7B5A5C-F0A7-42A5-82AC-98E323073125}"/>
              </a:ext>
            </a:extLst>
          </p:cNvPr>
          <p:cNvSpPr txBox="1"/>
          <p:nvPr/>
        </p:nvSpPr>
        <p:spPr>
          <a:xfrm>
            <a:off x="2080011" y="26373829"/>
            <a:ext cx="210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AD4816-9794-4975-A989-B1FC225F8DDF}"/>
              </a:ext>
            </a:extLst>
          </p:cNvPr>
          <p:cNvSpPr txBox="1"/>
          <p:nvPr/>
        </p:nvSpPr>
        <p:spPr>
          <a:xfrm>
            <a:off x="7056644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주기적 재촉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6F23F2-0F49-46AD-8E44-052C8D7604AE}"/>
              </a:ext>
            </a:extLst>
          </p:cNvPr>
          <p:cNvSpPr txBox="1"/>
          <p:nvPr/>
        </p:nvSpPr>
        <p:spPr>
          <a:xfrm>
            <a:off x="12189449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모바일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웹뷰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A921F1-9F5D-4B68-90FB-FC3906198904}"/>
              </a:ext>
            </a:extLst>
          </p:cNvPr>
          <p:cNvSpPr txBox="1"/>
          <p:nvPr/>
        </p:nvSpPr>
        <p:spPr>
          <a:xfrm>
            <a:off x="16840868" y="26379322"/>
            <a:ext cx="285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재알림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주기 설정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_x221010168" descr="EMB000051a84622">
            <a:extLst>
              <a:ext uri="{FF2B5EF4-FFF2-40B4-BE49-F238E27FC236}">
                <a16:creationId xmlns:a16="http://schemas.microsoft.com/office/drawing/2014/main" id="{4658E696-DE75-47C6-8CE2-A829DCDC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8" y="15383532"/>
            <a:ext cx="6570550" cy="29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446F1FCA-3E22-430C-9284-9C00A709CC78}"/>
              </a:ext>
            </a:extLst>
          </p:cNvPr>
          <p:cNvSpPr txBox="1"/>
          <p:nvPr/>
        </p:nvSpPr>
        <p:spPr>
          <a:xfrm>
            <a:off x="501763" y="27931802"/>
            <a:ext cx="8168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타겟머신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Android, PC</a:t>
            </a:r>
          </a:p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타겟운영체제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</a:rPr>
              <a:t>Windows10</a:t>
            </a:r>
            <a:r>
              <a:rPr lang="en-US" altLang="ko-KR" sz="2400" dirty="0">
                <a:solidFill>
                  <a:schemeClr val="bg1"/>
                </a:solidFill>
              </a:rPr>
              <a:t>, Android, Raspbian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주요 기술 </a:t>
            </a:r>
            <a:r>
              <a:rPr lang="en-US" altLang="ko-KR" sz="2400" dirty="0">
                <a:solidFill>
                  <a:schemeClr val="bg1"/>
                </a:solidFill>
              </a:rPr>
              <a:t>- Spring Framework, Bootstrap, JSON, IoT, DB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48D671D-6119-465F-9CEE-70C7BD27DC9C}"/>
              </a:ext>
            </a:extLst>
          </p:cNvPr>
          <p:cNvSpPr txBox="1"/>
          <p:nvPr/>
        </p:nvSpPr>
        <p:spPr>
          <a:xfrm>
            <a:off x="8738749" y="27931802"/>
            <a:ext cx="8896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개발도구 </a:t>
            </a:r>
            <a:r>
              <a:rPr lang="en-US" altLang="ko-KR" sz="2400" dirty="0">
                <a:solidFill>
                  <a:schemeClr val="bg1"/>
                </a:solidFill>
              </a:rPr>
              <a:t>– Raspberry PI 3, Eclipse, MySQL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               Apache Tomcat 8.5, Android Studio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개발언어 </a:t>
            </a:r>
            <a:r>
              <a:rPr lang="en-US" altLang="ko-KR" sz="2400" dirty="0">
                <a:solidFill>
                  <a:schemeClr val="bg1"/>
                </a:solidFill>
              </a:rPr>
              <a:t>– Java, </a:t>
            </a:r>
            <a:r>
              <a:rPr lang="en-US" altLang="ko-KR" sz="2400" dirty="0" err="1">
                <a:solidFill>
                  <a:schemeClr val="bg1"/>
                </a:solidFill>
              </a:rPr>
              <a:t>JSP</a:t>
            </a:r>
            <a:r>
              <a:rPr lang="en-US" altLang="ko-KR" sz="2400" dirty="0">
                <a:solidFill>
                  <a:schemeClr val="bg1"/>
                </a:solidFill>
              </a:rPr>
              <a:t>, Python, CSS, HTML, JavaScript, SQL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77EF9F-5FAF-45AE-A2D9-435CC6E58AE2}"/>
              </a:ext>
            </a:extLst>
          </p:cNvPr>
          <p:cNvSpPr txBox="1"/>
          <p:nvPr/>
        </p:nvSpPr>
        <p:spPr>
          <a:xfrm>
            <a:off x="4379425" y="11437521"/>
            <a:ext cx="278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호실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DCDD79-0693-4ACB-8F47-EE0216DE3E27}"/>
              </a:ext>
            </a:extLst>
          </p:cNvPr>
          <p:cNvSpPr txBox="1"/>
          <p:nvPr/>
        </p:nvSpPr>
        <p:spPr>
          <a:xfrm>
            <a:off x="2826838" y="15837817"/>
            <a:ext cx="24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호실 별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1283F056-D1C6-412A-A6DA-0C30268ED9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55733" y="15379409"/>
            <a:ext cx="6553811" cy="292588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D8302D6-1E97-484B-89A3-A8895F222910}"/>
              </a:ext>
            </a:extLst>
          </p:cNvPr>
          <p:cNvSpPr txBox="1"/>
          <p:nvPr/>
        </p:nvSpPr>
        <p:spPr>
          <a:xfrm>
            <a:off x="9387586" y="15621754"/>
            <a:ext cx="31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환자 조회 및 관리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F9D4C0-DF25-41D8-9EDA-6418C5E01915}"/>
              </a:ext>
            </a:extLst>
          </p:cNvPr>
          <p:cNvSpPr txBox="1"/>
          <p:nvPr/>
        </p:nvSpPr>
        <p:spPr>
          <a:xfrm>
            <a:off x="14156937" y="13010625"/>
            <a:ext cx="21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 이력 조회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D9057-02B9-4A61-A8C0-9DD3FE755B7A}"/>
              </a:ext>
            </a:extLst>
          </p:cNvPr>
          <p:cNvSpPr txBox="1"/>
          <p:nvPr/>
        </p:nvSpPr>
        <p:spPr>
          <a:xfrm>
            <a:off x="11271126" y="9366756"/>
            <a:ext cx="9603327" cy="1985159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1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26B12-8F40-489F-A95C-924371E23A1D}"/>
              </a:ext>
            </a:extLst>
          </p:cNvPr>
          <p:cNvSpPr txBox="1"/>
          <p:nvPr/>
        </p:nvSpPr>
        <p:spPr>
          <a:xfrm>
            <a:off x="11567621" y="9499557"/>
            <a:ext cx="812706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환자의 존엄성 보호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업무의 효율성 증대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서비스의 신뢰성 향상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267A8-8CEE-4B21-A040-F26F9C48F354}"/>
              </a:ext>
            </a:extLst>
          </p:cNvPr>
          <p:cNvSpPr txBox="1"/>
          <p:nvPr/>
        </p:nvSpPr>
        <p:spPr>
          <a:xfrm>
            <a:off x="14927620" y="9072608"/>
            <a:ext cx="250131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기대효과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49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229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임영찬</dc:creator>
  <cp:lastModifiedBy>민수 조</cp:lastModifiedBy>
  <cp:revision>23</cp:revision>
  <dcterms:created xsi:type="dcterms:W3CDTF">2019-05-21T08:16:50Z</dcterms:created>
  <dcterms:modified xsi:type="dcterms:W3CDTF">2019-05-24T01:32:49Z</dcterms:modified>
</cp:coreProperties>
</file>