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62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2" r:id="rId21"/>
    <p:sldId id="291" r:id="rId22"/>
    <p:sldId id="312" r:id="rId23"/>
    <p:sldId id="313" r:id="rId24"/>
    <p:sldId id="314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1472" y="192"/>
      </p:cViewPr>
      <p:guideLst>
        <p:guide orient="horz" pos="22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18D8-C6EE-474A-B069-4E145585F1D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F1DCB-752E-47A5-8E79-F7928C081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C6C50-D5BA-40F2-80E2-CB4FDD36994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48871E2D-7EEF-98C2-6698-B667F8EC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825d4323a_0_66:notes">
            <a:extLst>
              <a:ext uri="{FF2B5EF4-FFF2-40B4-BE49-F238E27FC236}">
                <a16:creationId xmlns:a16="http://schemas.microsoft.com/office/drawing/2014/main" id="{2E737308-EAAB-9153-E65C-A0CE4165B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28825d4323a_0_66:notes">
            <a:extLst>
              <a:ext uri="{FF2B5EF4-FFF2-40B4-BE49-F238E27FC236}">
                <a16:creationId xmlns:a16="http://schemas.microsoft.com/office/drawing/2014/main" id="{7A6CFDEA-1D2E-6A53-167E-836978011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31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6DB52272-6AC4-B853-010E-159E0EED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825d4323a_0_66:notes">
            <a:extLst>
              <a:ext uri="{FF2B5EF4-FFF2-40B4-BE49-F238E27FC236}">
                <a16:creationId xmlns:a16="http://schemas.microsoft.com/office/drawing/2014/main" id="{E6989170-40E3-0BCA-25EB-D59DA71E0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28825d4323a_0_66:notes">
            <a:extLst>
              <a:ext uri="{FF2B5EF4-FFF2-40B4-BE49-F238E27FC236}">
                <a16:creationId xmlns:a16="http://schemas.microsoft.com/office/drawing/2014/main" id="{8632AD86-81FA-AA2F-FBC3-8CCE22D0C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056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97121CEC-654E-5E17-C42F-6342AE698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825d4323a_0_66:notes">
            <a:extLst>
              <a:ext uri="{FF2B5EF4-FFF2-40B4-BE49-F238E27FC236}">
                <a16:creationId xmlns:a16="http://schemas.microsoft.com/office/drawing/2014/main" id="{A70CFF31-FC80-8032-6BBB-FF3E889C7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28825d4323a_0_66:notes">
            <a:extLst>
              <a:ext uri="{FF2B5EF4-FFF2-40B4-BE49-F238E27FC236}">
                <a16:creationId xmlns:a16="http://schemas.microsoft.com/office/drawing/2014/main" id="{3AE03D0F-FFC8-47F5-542B-3D111FB1C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840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062953FC-2EB6-8FF8-F12E-93E1DF72B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825d4323a_0_66:notes">
            <a:extLst>
              <a:ext uri="{FF2B5EF4-FFF2-40B4-BE49-F238E27FC236}">
                <a16:creationId xmlns:a16="http://schemas.microsoft.com/office/drawing/2014/main" id="{E57D4C4D-E800-CE91-FC4E-9A6CA9454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28825d4323a_0_66:notes">
            <a:extLst>
              <a:ext uri="{FF2B5EF4-FFF2-40B4-BE49-F238E27FC236}">
                <a16:creationId xmlns:a16="http://schemas.microsoft.com/office/drawing/2014/main" id="{2B913F24-A0DD-087A-FA8C-3604B6148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96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 bwMode="auto">
          <a:xfrm>
            <a:off x="0" y="6570663"/>
            <a:ext cx="9144000" cy="287337"/>
            <a:chOff x="0" y="6477000"/>
            <a:chExt cx="9906000" cy="360000"/>
          </a:xfrm>
        </p:grpSpPr>
        <p:sp>
          <p:nvSpPr>
            <p:cNvPr id="5" name="Rectangle 4"/>
            <p:cNvSpPr/>
            <p:nvPr/>
          </p:nvSpPr>
          <p:spPr>
            <a:xfrm>
              <a:off x="0" y="6477000"/>
              <a:ext cx="2051712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3231" y="6477000"/>
              <a:ext cx="5862769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7190" y="6477000"/>
              <a:ext cx="1950244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8" name="Slide Number Placeholder 5"/>
          <p:cNvSpPr txBox="1"/>
          <p:nvPr/>
        </p:nvSpPr>
        <p:spPr>
          <a:xfrm>
            <a:off x="6804025" y="6553200"/>
            <a:ext cx="2311400" cy="3238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A44BCAC-4C84-3344-9F90-DA30AEB7B93B}" type="slidenum"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charset="0"/>
              </a:rPr>
              <a:t>‹#›</a:t>
            </a:fld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panose="020F0502020204030204" charset="0"/>
            </a:endParaRPr>
          </a:p>
        </p:txBody>
      </p:sp>
      <p:grpSp>
        <p:nvGrpSpPr>
          <p:cNvPr id="9" name="Group 18"/>
          <p:cNvGrpSpPr/>
          <p:nvPr/>
        </p:nvGrpSpPr>
        <p:grpSpPr bwMode="auto">
          <a:xfrm>
            <a:off x="3932238" y="304800"/>
            <a:ext cx="1198562" cy="1235075"/>
            <a:chOff x="8497243" y="134778"/>
            <a:chExt cx="1258887" cy="1296154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97243" y="981110"/>
              <a:ext cx="1258887" cy="449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0D0D0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panose="020F0502020204030204" charset="0"/>
                </a:rPr>
                <a:t>BMKG</a:t>
              </a:r>
            </a:p>
          </p:txBody>
        </p:sp>
        <p:pic>
          <p:nvPicPr>
            <p:cNvPr id="11" name="Picture 16" descr="logo_bmg_3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7425"/>
            <a:ext cx="9115648" cy="1225893"/>
          </a:xfrm>
          <a:solidFill>
            <a:srgbClr val="002060"/>
          </a:solidFill>
        </p:spPr>
        <p:txBody>
          <a:bodyPr/>
          <a:lstStyle>
            <a:lvl1pPr>
              <a:defRPr sz="32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1E2ECE2-1563-6540-95D1-430DFD067293}" type="datetimeFigureOut">
              <a:rPr lang="en-US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7827809-1120-294F-848F-5716CFE2617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87CF882-7AFF-1A4D-AF7A-7871406B8BB6}" type="datetimeFigureOut">
              <a:rPr lang="en-US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EF41AD3-E3FA-3D47-A3E1-0C3F782BBBB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7425"/>
            <a:ext cx="9115648" cy="1225893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2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066896" y="6477000"/>
              <a:ext cx="195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1" name="Slide Number Placeholder 5"/>
          <p:cNvSpPr txBox="1"/>
          <p:nvPr userDrawn="1"/>
        </p:nvSpPr>
        <p:spPr>
          <a:xfrm>
            <a:off x="6804248" y="6553200"/>
            <a:ext cx="2311400" cy="324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35F527-B529-4D21-A258-7C4FE54D0D86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3932784" y="304800"/>
            <a:ext cx="1198512" cy="1235434"/>
            <a:chOff x="8497243" y="134778"/>
            <a:chExt cx="1258887" cy="1296154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8497243" y="981325"/>
              <a:ext cx="1258887" cy="4496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cs typeface="+mn-cs"/>
                </a:rPr>
                <a:t>BMKG</a:t>
              </a:r>
            </a:p>
          </p:txBody>
        </p:sp>
        <p:pic>
          <p:nvPicPr>
            <p:cNvPr id="24" name="Picture 16" descr="logo_bmg_3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249377"/>
            <a:ext cx="7488009" cy="778098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79952"/>
            <a:ext cx="8640960" cy="50013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12" name="Group 11"/>
          <p:cNvGrpSpPr/>
          <p:nvPr userDrawn="1"/>
        </p:nvGrpSpPr>
        <p:grpSpPr bwMode="auto">
          <a:xfrm>
            <a:off x="75928" y="220749"/>
            <a:ext cx="967680" cy="976003"/>
            <a:chOff x="8497243" y="134778"/>
            <a:chExt cx="1258887" cy="1296154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497243" y="981325"/>
              <a:ext cx="1258887" cy="4496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cs typeface="+mn-cs"/>
                </a:rPr>
                <a:t>BMKG</a:t>
              </a:r>
            </a:p>
          </p:txBody>
        </p:sp>
        <p:pic>
          <p:nvPicPr>
            <p:cNvPr id="14" name="Picture 16" descr="logo_bmg_3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 bwMode="auto">
          <a:xfrm>
            <a:off x="76200" y="220663"/>
            <a:ext cx="966788" cy="976312"/>
            <a:chOff x="8497243" y="134778"/>
            <a:chExt cx="1258887" cy="1296154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8497243" y="982021"/>
              <a:ext cx="1258887" cy="4489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0D0D0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panose="020F0502020204030204" charset="0"/>
                </a:rPr>
                <a:t>BMKG</a:t>
              </a:r>
            </a:p>
          </p:txBody>
        </p:sp>
        <p:pic>
          <p:nvPicPr>
            <p:cNvPr id="6" name="Picture 16" descr="logo_bmg_3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249377"/>
            <a:ext cx="7665508" cy="778098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79952"/>
            <a:ext cx="8640960" cy="5001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16/09/24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90F60C1-D5DC-F447-A637-AB7328C1D6CC}" type="datetimeFigureOut">
              <a:rPr lang="en-US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4340AA7-73C7-5C47-9750-E8717F3EF2C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2A7EAEE-F062-9946-AD84-13DCE6D77E27}" type="datetimeFigureOut">
              <a:rPr lang="en-US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7C2A514-D5F7-8C41-9A2E-C324B42B8B2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2AD4339-702F-D04A-900D-44BEB95B9998}" type="datetimeFigureOut">
              <a:rPr lang="en-US"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5E9202-E251-2E48-A38B-9B0F6765C91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0C09BB6-C3E0-A648-A419-D95EA3519942}" type="datetimeFigureOut">
              <a:rPr lang="en-US"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16884F1-46ED-7D48-843F-5B7234695C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461066-4199-B340-9904-1D796A33D7C1}" type="datetimeFigureOut">
              <a:rPr lang="en-US"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5FEA5BC-3516-C242-BB99-EA92A193A57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A976F13-9087-8745-8AE2-8F328D002B43}" type="datetimeFigureOut">
              <a:rPr lang="en-US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88716D-5819-F44F-AAF8-4CDFBC8D15A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7666F66-E6B6-4142-91DF-39D026AEBBF6}" type="datetimeFigureOut">
              <a:rPr lang="en-US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8B22386-77C9-6A4F-8F84-8296079F8C3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013" y="274638"/>
            <a:ext cx="6408737" cy="92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642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grpSp>
        <p:nvGrpSpPr>
          <p:cNvPr id="1028" name="Group 10"/>
          <p:cNvGrpSpPr/>
          <p:nvPr/>
        </p:nvGrpSpPr>
        <p:grpSpPr bwMode="auto">
          <a:xfrm>
            <a:off x="0" y="6570663"/>
            <a:ext cx="9144000" cy="287337"/>
            <a:chOff x="0" y="6477000"/>
            <a:chExt cx="9906000" cy="360000"/>
          </a:xfrm>
        </p:grpSpPr>
        <p:sp>
          <p:nvSpPr>
            <p:cNvPr id="12" name="Rectangle 11"/>
            <p:cNvSpPr/>
            <p:nvPr/>
          </p:nvSpPr>
          <p:spPr>
            <a:xfrm>
              <a:off x="0" y="6477000"/>
              <a:ext cx="2051712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43231" y="6477000"/>
              <a:ext cx="5862769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67190" y="6477000"/>
              <a:ext cx="1950244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15" name="Slide Number Placeholder 5"/>
          <p:cNvSpPr txBox="1"/>
          <p:nvPr/>
        </p:nvSpPr>
        <p:spPr>
          <a:xfrm>
            <a:off x="6804025" y="6553200"/>
            <a:ext cx="2311400" cy="3238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634AF89-7C08-EC46-B940-E9D8F5E8A11E}" type="slidenum"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charset="0"/>
              </a:rPr>
              <a:t>‹#›</a:t>
            </a:fld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 cap="small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anose="020B060007020508020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066679" y="6477000"/>
              <a:ext cx="195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Slide Number Placeholder 5"/>
          <p:cNvSpPr txBox="1"/>
          <p:nvPr userDrawn="1"/>
        </p:nvSpPr>
        <p:spPr>
          <a:xfrm>
            <a:off x="6804248" y="6553200"/>
            <a:ext cx="2311400" cy="324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35F527-B529-4D21-A258-7C4FE54D0D8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 cap="sm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github/andrew-MET/harpIO/man/read_point_obs.html" TargetMode="External"/><Relationship Id="rId2" Type="http://schemas.openxmlformats.org/officeDocument/2006/relationships/hyperlink" Target="https://rdrr.io/github/andrew-MET/harpIO/man/read_point_forecas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drr.io/github/andrew-MET/harpPoint/man/det_verify.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54" y="1616121"/>
            <a:ext cx="8797841" cy="1371600"/>
          </a:xfrm>
          <a:solidFill>
            <a:srgbClr val="00206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fi-FI" cap="small" dirty="0">
                <a:solidFill>
                  <a:srgbClr val="FFFF00"/>
                </a:solidFill>
                <a:effectLst/>
                <a:latin typeface="Calibri" panose="020F0502020204030204" charset="0"/>
              </a:rPr>
              <a:t>R HARP LIBRARY</a:t>
            </a:r>
            <a:endParaRPr lang="en-US" cap="small" dirty="0">
              <a:solidFill>
                <a:srgbClr val="FFFF00"/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9481" y="5204233"/>
            <a:ext cx="487319" cy="666076"/>
          </a:xfrm>
          <a:prstGeom prst="rect">
            <a:avLst/>
          </a:prstGeom>
          <a:solidFill>
            <a:srgbClr val="00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7698606" y="5204233"/>
            <a:ext cx="436532" cy="666076"/>
          </a:xfrm>
          <a:prstGeom prst="rect">
            <a:avLst/>
          </a:prstGeom>
          <a:solidFill>
            <a:srgbClr val="0000FF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0" y="5223978"/>
            <a:ext cx="7625062" cy="646331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</a:gradFill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AU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haroni" panose="02010803020104030203" pitchFamily="2" charset="-79"/>
              </a:rPr>
              <a:t>WIDO HANGGORO &amp; UMMU MA’RUFAH</a:t>
            </a:r>
            <a:endParaRPr lang="en-A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r" eaLnBrk="1" hangingPunct="1">
              <a:defRPr/>
            </a:pPr>
            <a:endParaRPr lang="id-ID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4854" y="3088396"/>
            <a:ext cx="8910651" cy="1157301"/>
            <a:chOff x="144854" y="3088396"/>
            <a:chExt cx="8910651" cy="115730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4" t="2054" r="1617" b="18319"/>
            <a:stretch>
              <a:fillRect/>
            </a:stretch>
          </p:blipFill>
          <p:spPr>
            <a:xfrm>
              <a:off x="1846383" y="3145506"/>
              <a:ext cx="1905000" cy="1050469"/>
            </a:xfrm>
            <a:prstGeom prst="rect">
              <a:avLst/>
            </a:prstGeom>
            <a:ln w="19050">
              <a:noFill/>
            </a:ln>
            <a:effectLst>
              <a:reflection blurRad="12700" stA="48000" endPos="56000" dist="50800" dir="5400000" sy="-100000" algn="bl" rotWithShape="0"/>
            </a:effec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" r="5373" b="12516"/>
            <a:stretch>
              <a:fillRect/>
            </a:stretch>
          </p:blipFill>
          <p:spPr>
            <a:xfrm>
              <a:off x="144854" y="3145506"/>
              <a:ext cx="1702053" cy="1043082"/>
            </a:xfrm>
            <a:prstGeom prst="rect">
              <a:avLst/>
            </a:prstGeom>
            <a:effectLst>
              <a:reflection stA="70000" endPos="48000" dist="50800" dir="5400000" sy="-100000" algn="bl" rotWithShape="0"/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604" y="3088396"/>
              <a:ext cx="1959405" cy="1157301"/>
            </a:xfrm>
            <a:prstGeom prst="rect">
              <a:avLst/>
            </a:prstGeom>
            <a:ln>
              <a:noFill/>
            </a:ln>
            <a:effectLst>
              <a:reflection stA="71000" endPos="33000" dir="5400000" sy="-100000" algn="bl" rotWithShape="0"/>
              <a:softEdge rad="112500"/>
            </a:effectLst>
          </p:spPr>
        </p:pic>
        <p:grpSp>
          <p:nvGrpSpPr>
            <p:cNvPr id="28" name="Group 27"/>
            <p:cNvGrpSpPr/>
            <p:nvPr/>
          </p:nvGrpSpPr>
          <p:grpSpPr>
            <a:xfrm>
              <a:off x="5640313" y="3195697"/>
              <a:ext cx="1665843" cy="974786"/>
              <a:chOff x="265727" y="1114150"/>
              <a:chExt cx="3598921" cy="2598869"/>
            </a:xfrm>
            <a:effectLst>
              <a:reflection stA="98000" endPos="42000" dist="50800" dir="5400000" sy="-100000" algn="bl" rotWithShape="0"/>
            </a:effectLst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/>
              <a:srcRect l="35129" t="17809" r="34047" b="47065"/>
              <a:stretch>
                <a:fillRect/>
              </a:stretch>
            </p:blipFill>
            <p:spPr>
              <a:xfrm>
                <a:off x="265727" y="1162505"/>
                <a:ext cx="3581072" cy="255051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7"/>
              <a:srcRect l="19421" t="54111" r="39083" b="11650"/>
              <a:stretch>
                <a:fillRect/>
              </a:stretch>
            </p:blipFill>
            <p:spPr>
              <a:xfrm>
                <a:off x="1579748" y="1171100"/>
                <a:ext cx="2284900" cy="1413974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8"/>
              <a:srcRect l="35253" t="35180" r="37263" b="46103"/>
              <a:stretch>
                <a:fillRect/>
              </a:stretch>
            </p:blipFill>
            <p:spPr>
              <a:xfrm>
                <a:off x="2069442" y="1114150"/>
                <a:ext cx="1753728" cy="74649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9"/>
              <a:srcRect l="42789" t="47139" r="41819" b="28108"/>
              <a:stretch>
                <a:fillRect/>
              </a:stretch>
            </p:blipFill>
            <p:spPr>
              <a:xfrm>
                <a:off x="2819575" y="1618413"/>
                <a:ext cx="1003595" cy="1008779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0" cstate="print"/>
            <a:srcRect l="10358" t="28074" r="31150" b="9566"/>
            <a:stretch>
              <a:fillRect/>
            </a:stretch>
          </p:blipFill>
          <p:spPr>
            <a:xfrm>
              <a:off x="7250741" y="3088396"/>
              <a:ext cx="1804764" cy="1157301"/>
            </a:xfrm>
            <a:prstGeom prst="rect">
              <a:avLst/>
            </a:prstGeom>
            <a:effectLst>
              <a:reflection endPos="31000" dir="5400000" sy="-100000" algn="bl" rotWithShape="0"/>
              <a:softEdge rad="127000"/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40535C-C143-4F0E-819C-FC0C37E3D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63" y="140677"/>
            <a:ext cx="1029146" cy="113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3C8A0-1EA0-1BBA-5C4D-A2A68BF3D8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74" y="211016"/>
            <a:ext cx="1071181" cy="1054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7D4-F3DD-38CB-304B-E836C148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Forecast Data (WRF)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C5547E6-81A5-C831-F2B6-157AE697061F}"/>
              </a:ext>
            </a:extLst>
          </p:cNvPr>
          <p:cNvSpPr txBox="1"/>
          <p:nvPr/>
        </p:nvSpPr>
        <p:spPr>
          <a:xfrm>
            <a:off x="582879" y="1759661"/>
            <a:ext cx="8087785" cy="4431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35"/>
              </a:lnSpc>
              <a:spcBef>
                <a:spcPts val="95"/>
              </a:spcBef>
              <a:buClr>
                <a:srgbClr val="2E2F9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nsolas"/>
                <a:cs typeface="Consolas"/>
              </a:rPr>
              <a:t>read_grid()</a:t>
            </a:r>
            <a:endParaRPr sz="2800" dirty="0">
              <a:latin typeface="Consolas"/>
              <a:cs typeface="Consolas"/>
            </a:endParaRPr>
          </a:p>
          <a:p>
            <a:pPr marL="698500" lvl="1" indent="-229235">
              <a:lnSpc>
                <a:spcPts val="2855"/>
              </a:lnSpc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generic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gridded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endParaRPr sz="2400" dirty="0">
              <a:latin typeface="Arial MT"/>
              <a:cs typeface="Arial MT"/>
            </a:endParaRPr>
          </a:p>
          <a:p>
            <a:pPr marL="241300" indent="-228600">
              <a:lnSpc>
                <a:spcPts val="3345"/>
              </a:lnSpc>
              <a:spcBef>
                <a:spcPts val="310"/>
              </a:spcBef>
              <a:buClr>
                <a:srgbClr val="2E2F9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nsolas"/>
                <a:cs typeface="Consolas"/>
              </a:rPr>
              <a:t>read_forecast()</a:t>
            </a:r>
            <a:endParaRPr sz="2800" dirty="0">
              <a:latin typeface="Consolas"/>
              <a:cs typeface="Consolas"/>
            </a:endParaRPr>
          </a:p>
          <a:p>
            <a:pPr marL="698500" lvl="1" indent="-229235">
              <a:lnSpc>
                <a:spcPts val="2830"/>
              </a:lnSpc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interpolate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gridded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forecast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Sqlite</a:t>
            </a:r>
            <a:endParaRPr sz="2400" dirty="0">
              <a:latin typeface="Arial MT"/>
              <a:cs typeface="Arial MT"/>
            </a:endParaRPr>
          </a:p>
          <a:p>
            <a:pPr marL="698500" marR="139700" lvl="1" indent="-229235">
              <a:lnSpc>
                <a:spcPts val="2300"/>
              </a:lnSpc>
              <a:spcBef>
                <a:spcPts val="52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file names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analysis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 </a:t>
            </a:r>
            <a:r>
              <a:rPr sz="2400" spc="-5" dirty="0">
                <a:latin typeface="Arial MT"/>
                <a:cs typeface="Arial MT"/>
              </a:rPr>
              <a:t>(when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forecast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run)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ts val="2830"/>
              </a:lnSpc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preferably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leadtimes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E2F92"/>
              </a:buClr>
              <a:buFont typeface="Arial MT"/>
              <a:buChar char="•"/>
            </a:pPr>
            <a:endParaRPr sz="34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File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formats: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grib,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netcdf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Interpolation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methods: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nearest,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bilinear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6954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675F0EC-92C4-0356-66F7-A139A5BA72E5}"/>
              </a:ext>
            </a:extLst>
          </p:cNvPr>
          <p:cNvSpPr txBox="1">
            <a:spLocks/>
          </p:cNvSpPr>
          <p:nvPr/>
        </p:nvSpPr>
        <p:spPr>
          <a:xfrm>
            <a:off x="249390" y="294894"/>
            <a:ext cx="9212580" cy="1047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ts val="5180"/>
              </a:lnSpc>
              <a:spcBef>
                <a:spcPts val="100"/>
              </a:spcBef>
            </a:pPr>
            <a:r>
              <a:rPr lang="en-ID" spc="-5" dirty="0"/>
              <a:t>Example</a:t>
            </a:r>
            <a:r>
              <a:rPr lang="en-ID" spc="-25" dirty="0"/>
              <a:t> </a:t>
            </a:r>
            <a:r>
              <a:rPr lang="en-ID" dirty="0"/>
              <a:t>of</a:t>
            </a:r>
            <a:r>
              <a:rPr lang="en-ID" spc="245" dirty="0"/>
              <a:t> </a:t>
            </a:r>
            <a:r>
              <a:rPr lang="en-ID" spc="15" dirty="0" err="1"/>
              <a:t>read_grid</a:t>
            </a:r>
            <a:r>
              <a:rPr lang="en-ID" spc="-40" dirty="0"/>
              <a:t> </a:t>
            </a:r>
            <a:r>
              <a:rPr lang="en-ID" spc="-5" dirty="0"/>
              <a:t>function</a:t>
            </a:r>
          </a:p>
          <a:p>
            <a:pPr marL="12700" algn="l">
              <a:lnSpc>
                <a:spcPts val="3140"/>
              </a:lnSpc>
            </a:pPr>
            <a:r>
              <a:rPr lang="en-ID" sz="2000" spc="-5" dirty="0">
                <a:latin typeface="Arial MT"/>
                <a:cs typeface="Arial MT"/>
              </a:rPr>
              <a:t>https://</a:t>
            </a:r>
            <a:r>
              <a:rPr lang="en-ID" sz="2000" spc="-5" dirty="0" err="1">
                <a:latin typeface="Arial MT"/>
                <a:cs typeface="Arial MT"/>
              </a:rPr>
              <a:t>rdrr.io</a:t>
            </a:r>
            <a:r>
              <a:rPr lang="en-ID" sz="2000" spc="-5" dirty="0">
                <a:latin typeface="Arial MT"/>
                <a:cs typeface="Arial MT"/>
              </a:rPr>
              <a:t>/</a:t>
            </a:r>
            <a:r>
              <a:rPr lang="en-ID" sz="2000" spc="-5" dirty="0" err="1">
                <a:latin typeface="Arial MT"/>
                <a:cs typeface="Arial MT"/>
              </a:rPr>
              <a:t>github</a:t>
            </a:r>
            <a:r>
              <a:rPr lang="en-ID" sz="2000" spc="-5" dirty="0">
                <a:latin typeface="Arial MT"/>
                <a:cs typeface="Arial MT"/>
              </a:rPr>
              <a:t>/</a:t>
            </a:r>
            <a:r>
              <a:rPr lang="en-ID" sz="2000" spc="-5" dirty="0" err="1">
                <a:latin typeface="Arial MT"/>
                <a:cs typeface="Arial MT"/>
              </a:rPr>
              <a:t>andrew</a:t>
            </a:r>
            <a:r>
              <a:rPr lang="en-ID" sz="2000" spc="-5" dirty="0">
                <a:latin typeface="Arial MT"/>
                <a:cs typeface="Arial MT"/>
              </a:rPr>
              <a:t>-MET/</a:t>
            </a:r>
            <a:r>
              <a:rPr lang="en-ID" sz="2000" spc="-5" dirty="0" err="1">
                <a:latin typeface="Arial MT"/>
                <a:cs typeface="Arial MT"/>
              </a:rPr>
              <a:t>harpIO</a:t>
            </a:r>
            <a:r>
              <a:rPr lang="en-ID" sz="2000" spc="-5" dirty="0">
                <a:latin typeface="Arial MT"/>
                <a:cs typeface="Arial MT"/>
              </a:rPr>
              <a:t>/man/</a:t>
            </a:r>
            <a:r>
              <a:rPr lang="en-ID" sz="2000" spc="-5" dirty="0" err="1">
                <a:latin typeface="Arial MT"/>
                <a:cs typeface="Arial MT"/>
              </a:rPr>
              <a:t>read_grid.html</a:t>
            </a:r>
            <a:endParaRPr lang="en-ID" sz="20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D43031-21A2-3029-973A-633429F3E52F}"/>
              </a:ext>
            </a:extLst>
          </p:cNvPr>
          <p:cNvSpPr txBox="1"/>
          <p:nvPr/>
        </p:nvSpPr>
        <p:spPr>
          <a:xfrm>
            <a:off x="249391" y="1773947"/>
            <a:ext cx="8335210" cy="148502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read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grib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file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geofield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plot_field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lr>
                <a:srgbClr val="2E2F92"/>
              </a:buClr>
              <a:buChar char="•"/>
              <a:tabLst>
                <a:tab pos="697865" algn="l"/>
                <a:tab pos="699135" algn="l"/>
              </a:tabLst>
            </a:pPr>
            <a:r>
              <a:rPr sz="2000" spc="-20" dirty="0">
                <a:latin typeface="Arial MT"/>
                <a:cs typeface="Arial MT"/>
              </a:rPr>
              <a:t>Temperature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(T2m)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selected</a:t>
            </a: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lr>
                <a:srgbClr val="2E2F92"/>
              </a:buClr>
              <a:buChar char="•"/>
              <a:tabLst>
                <a:tab pos="697865" algn="l"/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Leadtimes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lang="en-ID" sz="2000" dirty="0">
                <a:latin typeface="Arial MT"/>
                <a:cs typeface="Arial MT"/>
              </a:rPr>
              <a:t>66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hours,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lang="en-ID" sz="2000" dirty="0">
                <a:latin typeface="Arial MT"/>
                <a:cs typeface="Arial MT"/>
              </a:rPr>
              <a:t>12</a:t>
            </a:r>
            <a:r>
              <a:rPr sz="2000" dirty="0">
                <a:latin typeface="Arial MT"/>
                <a:cs typeface="Arial MT"/>
              </a:rPr>
              <a:t> hours</a:t>
            </a: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2E606BF-2F06-A5B5-4E8E-7E163C130B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43" y="3734095"/>
            <a:ext cx="6114639" cy="1904409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B689E7B5-A9AE-F3B2-DF7F-4BB3F73E25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6143" y="2610092"/>
            <a:ext cx="2973636" cy="35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4A80B8-4F03-895C-C407-86A3C26E1FBE}"/>
              </a:ext>
            </a:extLst>
          </p:cNvPr>
          <p:cNvSpPr txBox="1">
            <a:spLocks/>
          </p:cNvSpPr>
          <p:nvPr/>
        </p:nvSpPr>
        <p:spPr>
          <a:xfrm>
            <a:off x="335452" y="294894"/>
            <a:ext cx="8313695" cy="1045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ts val="5225"/>
              </a:lnSpc>
              <a:spcBef>
                <a:spcPts val="100"/>
              </a:spcBef>
            </a:pPr>
            <a:r>
              <a:rPr lang="en-ID" spc="-5" dirty="0"/>
              <a:t>Example</a:t>
            </a:r>
            <a:r>
              <a:rPr lang="en-ID" spc="-25" dirty="0"/>
              <a:t> </a:t>
            </a:r>
            <a:r>
              <a:rPr lang="en-ID" dirty="0"/>
              <a:t>of</a:t>
            </a:r>
            <a:r>
              <a:rPr lang="en-ID" spc="240" dirty="0"/>
              <a:t> </a:t>
            </a:r>
            <a:r>
              <a:rPr lang="en-ID" spc="5" dirty="0" err="1"/>
              <a:t>read_forecast</a:t>
            </a:r>
            <a:r>
              <a:rPr lang="en-ID" spc="-40" dirty="0"/>
              <a:t> </a:t>
            </a:r>
            <a:r>
              <a:rPr lang="en-ID" spc="-5" dirty="0"/>
              <a:t>function</a:t>
            </a:r>
          </a:p>
          <a:p>
            <a:pPr marL="12700" algn="l">
              <a:lnSpc>
                <a:spcPts val="3185"/>
              </a:lnSpc>
            </a:pPr>
            <a:r>
              <a:rPr lang="en-ID" sz="2000" spc="-5" dirty="0">
                <a:latin typeface="Arial MT"/>
                <a:cs typeface="Arial MT"/>
              </a:rPr>
              <a:t>https://</a:t>
            </a:r>
            <a:r>
              <a:rPr lang="en-ID" sz="2000" spc="-5" dirty="0" err="1">
                <a:latin typeface="Arial MT"/>
                <a:cs typeface="Arial MT"/>
              </a:rPr>
              <a:t>rdrr.io</a:t>
            </a:r>
            <a:r>
              <a:rPr lang="en-ID" sz="2000" spc="-5" dirty="0">
                <a:latin typeface="Arial MT"/>
                <a:cs typeface="Arial MT"/>
              </a:rPr>
              <a:t>/</a:t>
            </a:r>
            <a:r>
              <a:rPr lang="en-ID" sz="2000" spc="-5" dirty="0" err="1">
                <a:latin typeface="Arial MT"/>
                <a:cs typeface="Arial MT"/>
              </a:rPr>
              <a:t>github</a:t>
            </a:r>
            <a:r>
              <a:rPr lang="en-ID" sz="2000" spc="-5" dirty="0">
                <a:latin typeface="Arial MT"/>
                <a:cs typeface="Arial MT"/>
              </a:rPr>
              <a:t>/</a:t>
            </a:r>
            <a:r>
              <a:rPr lang="en-ID" sz="2000" spc="-5" dirty="0" err="1">
                <a:latin typeface="Arial MT"/>
                <a:cs typeface="Arial MT"/>
              </a:rPr>
              <a:t>andrew</a:t>
            </a:r>
            <a:r>
              <a:rPr lang="en-ID" sz="2000" spc="-5" dirty="0">
                <a:latin typeface="Arial MT"/>
                <a:cs typeface="Arial MT"/>
              </a:rPr>
              <a:t>-MET/</a:t>
            </a:r>
            <a:r>
              <a:rPr lang="en-ID" sz="2000" spc="-5" dirty="0" err="1">
                <a:latin typeface="Arial MT"/>
                <a:cs typeface="Arial MT"/>
              </a:rPr>
              <a:t>harpIO</a:t>
            </a:r>
            <a:r>
              <a:rPr lang="en-ID" sz="2000" spc="-5" dirty="0">
                <a:latin typeface="Arial MT"/>
                <a:cs typeface="Arial MT"/>
              </a:rPr>
              <a:t>/man/</a:t>
            </a:r>
            <a:r>
              <a:rPr lang="en-ID" sz="2000" spc="-5" dirty="0" err="1">
                <a:latin typeface="Arial MT"/>
                <a:cs typeface="Arial MT"/>
              </a:rPr>
              <a:t>read_forecast.html</a:t>
            </a:r>
            <a:endParaRPr lang="en-ID" sz="2000" dirty="0">
              <a:latin typeface="Arial MT"/>
              <a:cs typeface="Arial M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756898-9178-FCCA-0EF2-DB6EBE774B50}"/>
              </a:ext>
            </a:extLst>
          </p:cNvPr>
          <p:cNvSpPr txBox="1"/>
          <p:nvPr/>
        </p:nvSpPr>
        <p:spPr>
          <a:xfrm>
            <a:off x="249391" y="1814525"/>
            <a:ext cx="3246844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spc="-5" dirty="0" err="1">
                <a:latin typeface="Arial MT"/>
                <a:cs typeface="Arial MT"/>
              </a:rPr>
              <a:t>netcdf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</a:t>
            </a:r>
            <a:endParaRPr sz="4000" dirty="0">
              <a:latin typeface="Arial MT"/>
              <a:cs typeface="Arial MT"/>
            </a:endParaRPr>
          </a:p>
          <a:p>
            <a:pPr marL="241300" marR="37465" indent="-228600">
              <a:lnSpc>
                <a:spcPts val="2590"/>
              </a:lnSpc>
              <a:spcBef>
                <a:spcPts val="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Stations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needed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interpolation</a:t>
            </a:r>
            <a:endParaRPr sz="2400" dirty="0">
              <a:latin typeface="Arial MT"/>
              <a:cs typeface="Arial MT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file_path: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parent path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35469-7E17-8D67-3D71-E236198B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3" y="2005572"/>
            <a:ext cx="5405858" cy="41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702047C-4863-12BF-95E6-849823D0E6F9}"/>
              </a:ext>
            </a:extLst>
          </p:cNvPr>
          <p:cNvSpPr txBox="1">
            <a:spLocks/>
          </p:cNvSpPr>
          <p:nvPr/>
        </p:nvSpPr>
        <p:spPr>
          <a:xfrm>
            <a:off x="582880" y="294894"/>
            <a:ext cx="289433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D" spc="-10"/>
              <a:t>Station</a:t>
            </a:r>
            <a:r>
              <a:rPr lang="en-ID" spc="-130"/>
              <a:t> </a:t>
            </a:r>
            <a:r>
              <a:rPr lang="en-ID" spc="-5"/>
              <a:t>list</a:t>
            </a:r>
            <a:endParaRPr lang="en-ID" spc="-5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8F74EF9-3AF1-6D5E-3494-0BF6C7040BCD}"/>
              </a:ext>
            </a:extLst>
          </p:cNvPr>
          <p:cNvSpPr txBox="1"/>
          <p:nvPr/>
        </p:nvSpPr>
        <p:spPr>
          <a:xfrm>
            <a:off x="582880" y="1099115"/>
            <a:ext cx="7675098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165" dirty="0">
                <a:latin typeface="Arial MT"/>
                <a:cs typeface="Arial MT"/>
              </a:rPr>
              <a:t>To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interpolate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points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dirty="0">
                <a:latin typeface="Arial MT"/>
                <a:cs typeface="Arial MT"/>
              </a:rPr>
              <a:t> that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contains columns: </a:t>
            </a:r>
            <a:r>
              <a:rPr sz="2800" spc="-5" dirty="0">
                <a:latin typeface="Arial MT"/>
                <a:cs typeface="Arial MT"/>
              </a:rPr>
              <a:t>SID, </a:t>
            </a:r>
            <a:r>
              <a:rPr sz="2800" dirty="0">
                <a:latin typeface="Arial MT"/>
                <a:cs typeface="Arial MT"/>
              </a:rPr>
              <a:t>lat,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lon, </a:t>
            </a:r>
            <a:r>
              <a:rPr sz="2800" spc="-40" dirty="0">
                <a:latin typeface="Arial MT"/>
                <a:cs typeface="Arial MT"/>
              </a:rPr>
              <a:t>elev,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name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522BECA-6AD0-619A-75EE-E624FADEAC68}"/>
              </a:ext>
            </a:extLst>
          </p:cNvPr>
          <p:cNvSpPr txBox="1"/>
          <p:nvPr/>
        </p:nvSpPr>
        <p:spPr>
          <a:xfrm>
            <a:off x="582879" y="3729971"/>
            <a:ext cx="8335210" cy="29116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Harp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build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 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station_list</a:t>
            </a:r>
          </a:p>
          <a:p>
            <a:pPr marL="698500" lvl="1" indent="-229235">
              <a:lnSpc>
                <a:spcPts val="2740"/>
              </a:lnSpc>
              <a:spcBef>
                <a:spcPts val="229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SYNOP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stations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around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world,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endParaRPr sz="2400" dirty="0">
              <a:latin typeface="Arial MT"/>
              <a:cs typeface="Arial MT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regularly</a:t>
            </a:r>
            <a:endParaRPr sz="2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Best way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own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 and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csv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F71B6752-0CDB-8EA0-B5F7-F19480F5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051" y="2357627"/>
            <a:ext cx="3598347" cy="12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1E05E81-7DE7-C689-DCD7-5EACD521083D}"/>
              </a:ext>
            </a:extLst>
          </p:cNvPr>
          <p:cNvSpPr txBox="1">
            <a:spLocks/>
          </p:cNvSpPr>
          <p:nvPr/>
        </p:nvSpPr>
        <p:spPr>
          <a:xfrm>
            <a:off x="582879" y="294894"/>
            <a:ext cx="93452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spc="-5" dirty="0">
                <a:solidFill>
                  <a:srgbClr val="002060"/>
                </a:solidFill>
              </a:rPr>
              <a:t>Some</a:t>
            </a:r>
            <a:r>
              <a:rPr lang="en-ID" spc="-20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basic</a:t>
            </a:r>
            <a:r>
              <a:rPr lang="en-ID" spc="-25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sqlite3</a:t>
            </a:r>
            <a:r>
              <a:rPr lang="en-ID" spc="-45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commands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3391B0C-B9C7-CEDA-FDE0-787C19965ECF}"/>
              </a:ext>
            </a:extLst>
          </p:cNvPr>
          <p:cNvSpPr txBox="1"/>
          <p:nvPr/>
        </p:nvSpPr>
        <p:spPr>
          <a:xfrm>
            <a:off x="582879" y="1098549"/>
            <a:ext cx="3735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Open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sqlite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 sqlite3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ADCB9B-CEDE-BF34-FDF7-9E892EBD04A7}"/>
              </a:ext>
            </a:extLst>
          </p:cNvPr>
          <p:cNvSpPr txBox="1"/>
          <p:nvPr/>
        </p:nvSpPr>
        <p:spPr>
          <a:xfrm>
            <a:off x="595439" y="1537588"/>
            <a:ext cx="6739890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200" i="1" dirty="0">
                <a:latin typeface="Arial"/>
                <a:cs typeface="Arial"/>
              </a:rPr>
              <a:t>wrf@ip-xxxx]$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sqlite3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FCTABLE_T2_202004_00.sqlite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285BFBE-3AB8-8DCD-1E3A-363E46C60979}"/>
              </a:ext>
            </a:extLst>
          </p:cNvPr>
          <p:cNvSpPr txBox="1"/>
          <p:nvPr/>
        </p:nvSpPr>
        <p:spPr>
          <a:xfrm>
            <a:off x="582879" y="1889505"/>
            <a:ext cx="4556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commands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E43944B-694F-C617-8267-233FD6EB2ECC}"/>
              </a:ext>
            </a:extLst>
          </p:cNvPr>
          <p:cNvSpPr txBox="1"/>
          <p:nvPr/>
        </p:nvSpPr>
        <p:spPr>
          <a:xfrm>
            <a:off x="595439" y="2327020"/>
            <a:ext cx="1499870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200" dirty="0">
                <a:latin typeface="Arial MT"/>
                <a:cs typeface="Arial MT"/>
              </a:rPr>
              <a:t>sqlite&gt;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.help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BE38933-11C0-4970-0E5B-EAF15ECFF386}"/>
              </a:ext>
            </a:extLst>
          </p:cNvPr>
          <p:cNvSpPr txBox="1"/>
          <p:nvPr/>
        </p:nvSpPr>
        <p:spPr>
          <a:xfrm>
            <a:off x="582879" y="2680842"/>
            <a:ext cx="5167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See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tables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columns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sqlite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4B1E359-7342-8860-F7EF-E05F59E3BDB8}"/>
              </a:ext>
            </a:extLst>
          </p:cNvPr>
          <p:cNvSpPr txBox="1"/>
          <p:nvPr/>
        </p:nvSpPr>
        <p:spPr>
          <a:xfrm>
            <a:off x="595439" y="3117976"/>
            <a:ext cx="1949450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200" dirty="0">
                <a:latin typeface="Arial MT"/>
                <a:cs typeface="Arial MT"/>
              </a:rPr>
              <a:t>sqlite&gt;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.schema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2B0A8CD-39D6-1E41-A0E0-E6EDEFE7280C}"/>
              </a:ext>
            </a:extLst>
          </p:cNvPr>
          <p:cNvSpPr txBox="1"/>
          <p:nvPr/>
        </p:nvSpPr>
        <p:spPr>
          <a:xfrm>
            <a:off x="582879" y="3469970"/>
            <a:ext cx="5041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318770" algn="l"/>
                <a:tab pos="319405" algn="l"/>
              </a:tabLst>
            </a:pPr>
            <a:r>
              <a:rPr sz="2200" spc="-5" dirty="0">
                <a:latin typeface="Arial MT"/>
                <a:cs typeface="Arial MT"/>
              </a:rPr>
              <a:t>See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 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”FC”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C34EC2D-8079-BDBD-CD6E-EB225750CA31}"/>
              </a:ext>
            </a:extLst>
          </p:cNvPr>
          <p:cNvSpPr txBox="1"/>
          <p:nvPr/>
        </p:nvSpPr>
        <p:spPr>
          <a:xfrm>
            <a:off x="595439" y="3908933"/>
            <a:ext cx="2987675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dirty="0">
                <a:latin typeface="Arial MT"/>
                <a:cs typeface="Arial MT"/>
              </a:rPr>
              <a:t>sqlite&gt;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*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FC;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209D8920-305B-ACFA-D5F6-AC45936D3443}"/>
              </a:ext>
            </a:extLst>
          </p:cNvPr>
          <p:cNvSpPr txBox="1"/>
          <p:nvPr/>
        </p:nvSpPr>
        <p:spPr>
          <a:xfrm>
            <a:off x="582879" y="4261484"/>
            <a:ext cx="35642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3D6DC9-6F9D-FAA9-5F22-A25F681854CD}"/>
              </a:ext>
            </a:extLst>
          </p:cNvPr>
          <p:cNvSpPr txBox="1"/>
          <p:nvPr/>
        </p:nvSpPr>
        <p:spPr>
          <a:xfrm>
            <a:off x="595439" y="4698365"/>
            <a:ext cx="7779384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dirty="0">
                <a:latin typeface="Arial MT"/>
                <a:cs typeface="Arial MT"/>
              </a:rPr>
              <a:t>sqlite&gt;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*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FC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SID=63895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lead_time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&lt;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24;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4A124E5B-F77F-A276-AEE8-6C7ADC3F023C}"/>
              </a:ext>
            </a:extLst>
          </p:cNvPr>
          <p:cNvSpPr txBox="1"/>
          <p:nvPr/>
        </p:nvSpPr>
        <p:spPr>
          <a:xfrm>
            <a:off x="582879" y="5052821"/>
            <a:ext cx="2242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Exit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sqlite3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E0317B7-D6C3-ABC5-E68E-DC293F2DBDCB}"/>
              </a:ext>
            </a:extLst>
          </p:cNvPr>
          <p:cNvSpPr txBox="1"/>
          <p:nvPr/>
        </p:nvSpPr>
        <p:spPr>
          <a:xfrm>
            <a:off x="595439" y="5489270"/>
            <a:ext cx="1405255" cy="31242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dirty="0">
                <a:latin typeface="Arial MT"/>
                <a:cs typeface="Arial MT"/>
              </a:rPr>
              <a:t>sqlite&gt;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.exit</a:t>
            </a:r>
            <a:endParaRPr sz="2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3493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E718-0919-8EDC-74CD-FFC8B59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Process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6C15A2-7001-F26C-42B6-94F94D48276C}"/>
              </a:ext>
            </a:extLst>
          </p:cNvPr>
          <p:cNvSpPr txBox="1">
            <a:spLocks/>
          </p:cNvSpPr>
          <p:nvPr/>
        </p:nvSpPr>
        <p:spPr>
          <a:xfrm>
            <a:off x="582878" y="2527071"/>
            <a:ext cx="8335211" cy="207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ID" sz="2000" spc="-5" dirty="0">
                <a:hlinkClick r:id="rId2"/>
              </a:rPr>
              <a:t>https://rdrr.io/github/andrew-MET/harpIO/man/read_point_forecast.html</a:t>
            </a:r>
          </a:p>
          <a:p>
            <a:pPr marL="12700">
              <a:lnSpc>
                <a:spcPts val="2735"/>
              </a:lnSpc>
            </a:pPr>
            <a:r>
              <a:rPr lang="en-ID" sz="2000" spc="-5" dirty="0">
                <a:hlinkClick r:id="rId3"/>
              </a:rPr>
              <a:t>https://rdrr.io/github/andrew-MET/harpIO/man/read_point_obs.html</a:t>
            </a:r>
            <a:endParaRPr lang="en-ID" sz="2550" dirty="0"/>
          </a:p>
          <a:p>
            <a:pPr marL="241300" indent="-228600">
              <a:buClr>
                <a:srgbClr val="2E2F92"/>
              </a:buClr>
              <a:tabLst>
                <a:tab pos="241300" algn="l"/>
              </a:tabLst>
            </a:pPr>
            <a:r>
              <a:rPr lang="en-ID" dirty="0">
                <a:solidFill>
                  <a:srgbClr val="000000"/>
                </a:solidFill>
              </a:rPr>
              <a:t>Forecast</a:t>
            </a:r>
            <a:r>
              <a:rPr lang="en-ID" spc="15" dirty="0">
                <a:solidFill>
                  <a:srgbClr val="000000"/>
                </a:solidFill>
              </a:rPr>
              <a:t> </a:t>
            </a:r>
            <a:r>
              <a:rPr lang="en-ID" dirty="0">
                <a:solidFill>
                  <a:srgbClr val="000000"/>
                </a:solidFill>
              </a:rPr>
              <a:t>files </a:t>
            </a:r>
            <a:r>
              <a:rPr lang="en-ID" spc="-5" dirty="0">
                <a:solidFill>
                  <a:srgbClr val="000000"/>
                </a:solidFill>
              </a:rPr>
              <a:t>in</a:t>
            </a:r>
            <a:r>
              <a:rPr lang="en-ID" spc="10" dirty="0">
                <a:solidFill>
                  <a:srgbClr val="000000"/>
                </a:solidFill>
              </a:rPr>
              <a:t> </a:t>
            </a:r>
            <a:r>
              <a:rPr lang="en-ID" spc="-40" dirty="0">
                <a:solidFill>
                  <a:srgbClr val="000000"/>
                </a:solidFill>
              </a:rPr>
              <a:t>FCTABLE</a:t>
            </a:r>
            <a:r>
              <a:rPr lang="en-ID" spc="20" dirty="0">
                <a:solidFill>
                  <a:srgbClr val="000000"/>
                </a:solidFill>
              </a:rPr>
              <a:t> </a:t>
            </a:r>
            <a:r>
              <a:rPr lang="en-ID" spc="-5" dirty="0">
                <a:solidFill>
                  <a:srgbClr val="000000"/>
                </a:solidFill>
              </a:rPr>
              <a:t>and</a:t>
            </a:r>
            <a:r>
              <a:rPr lang="en-ID" spc="40" dirty="0">
                <a:solidFill>
                  <a:srgbClr val="000000"/>
                </a:solidFill>
              </a:rPr>
              <a:t> </a:t>
            </a:r>
            <a:r>
              <a:rPr lang="en-ID" spc="-5" dirty="0">
                <a:solidFill>
                  <a:srgbClr val="000000"/>
                </a:solidFill>
              </a:rPr>
              <a:t>observations</a:t>
            </a:r>
            <a:r>
              <a:rPr lang="en-ID" spc="5" dirty="0">
                <a:solidFill>
                  <a:srgbClr val="000000"/>
                </a:solidFill>
              </a:rPr>
              <a:t> </a:t>
            </a:r>
            <a:r>
              <a:rPr lang="en-ID" spc="-5" dirty="0">
                <a:solidFill>
                  <a:srgbClr val="000000"/>
                </a:solidFill>
              </a:rPr>
              <a:t>in</a:t>
            </a:r>
            <a:r>
              <a:rPr lang="en-ID" spc="10" dirty="0">
                <a:solidFill>
                  <a:srgbClr val="000000"/>
                </a:solidFill>
              </a:rPr>
              <a:t> </a:t>
            </a:r>
            <a:r>
              <a:rPr lang="en-ID" spc="-10" dirty="0">
                <a:solidFill>
                  <a:srgbClr val="000000"/>
                </a:solidFill>
              </a:rPr>
              <a:t>OBS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spc="-5" dirty="0">
                <a:solidFill>
                  <a:srgbClr val="000000"/>
                </a:solidFill>
              </a:rPr>
              <a:t>tables</a:t>
            </a:r>
            <a:endParaRPr lang="en-ID" dirty="0"/>
          </a:p>
          <a:p>
            <a:pPr marL="698500" lvl="1" indent="-229235">
              <a:spcBef>
                <a:spcPts val="150"/>
              </a:spcBef>
              <a:buClr>
                <a:srgbClr val="2E2F92"/>
              </a:buClr>
              <a:buFont typeface="Arial MT"/>
              <a:buChar char="•"/>
              <a:tabLst>
                <a:tab pos="699135" algn="l"/>
              </a:tabLst>
            </a:pPr>
            <a:r>
              <a:rPr lang="en-ID" dirty="0" err="1">
                <a:latin typeface="Consolas"/>
                <a:cs typeface="Consolas"/>
              </a:rPr>
              <a:t>read_point_forecast</a:t>
            </a:r>
            <a:r>
              <a:rPr lang="en-ID" dirty="0">
                <a:latin typeface="Consolas"/>
                <a:cs typeface="Consolas"/>
              </a:rPr>
              <a:t>()</a:t>
            </a:r>
          </a:p>
          <a:p>
            <a:pPr marL="698500" lvl="1" indent="-229235">
              <a:spcBef>
                <a:spcPts val="215"/>
              </a:spcBef>
              <a:buClr>
                <a:srgbClr val="2E2F92"/>
              </a:buClr>
              <a:buFont typeface="Arial MT"/>
              <a:buChar char="•"/>
              <a:tabLst>
                <a:tab pos="699135" algn="l"/>
              </a:tabLst>
            </a:pPr>
            <a:r>
              <a:rPr lang="en-ID" spc="5" dirty="0" err="1">
                <a:latin typeface="Consolas"/>
                <a:cs typeface="Consolas"/>
              </a:rPr>
              <a:t>read_point_obs</a:t>
            </a:r>
            <a:r>
              <a:rPr lang="en-ID" spc="5" dirty="0">
                <a:latin typeface="Consolas"/>
                <a:cs typeface="Consolas"/>
              </a:rPr>
              <a:t>()</a:t>
            </a:r>
            <a:endParaRPr lang="en-ID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AD348-9891-361C-63CC-D303A73A2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3" y="4585980"/>
            <a:ext cx="5507970" cy="209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A257A-4329-BA7C-7AB2-5455E6DB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68" y="4415715"/>
            <a:ext cx="3987160" cy="1247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C1ACC-3559-0A00-C321-BC6E36E21A9C}"/>
              </a:ext>
            </a:extLst>
          </p:cNvPr>
          <p:cNvSpPr txBox="1"/>
          <p:nvPr/>
        </p:nvSpPr>
        <p:spPr>
          <a:xfrm>
            <a:off x="672353" y="1194395"/>
            <a:ext cx="7913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Read in forecast and observation  data from </a:t>
            </a:r>
            <a:r>
              <a:rPr lang="en-US" sz="3600" dirty="0" err="1"/>
              <a:t>sqlite</a:t>
            </a:r>
            <a:r>
              <a:rPr lang="en-US" sz="36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25350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A70282C-285A-9C18-5EE3-C3123700C04B}"/>
              </a:ext>
            </a:extLst>
          </p:cNvPr>
          <p:cNvSpPr txBox="1">
            <a:spLocks/>
          </p:cNvSpPr>
          <p:nvPr/>
        </p:nvSpPr>
        <p:spPr>
          <a:xfrm>
            <a:off x="582879" y="547589"/>
            <a:ext cx="916622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4750"/>
              </a:lnSpc>
              <a:spcBef>
                <a:spcPts val="700"/>
              </a:spcBef>
            </a:pPr>
            <a:r>
              <a:rPr lang="en-ID" sz="4400" spc="-30" dirty="0">
                <a:solidFill>
                  <a:srgbClr val="002060"/>
                </a:solidFill>
              </a:rPr>
              <a:t>Join</a:t>
            </a:r>
            <a:r>
              <a:rPr lang="en-ID" sz="4400" spc="-20" dirty="0">
                <a:solidFill>
                  <a:srgbClr val="002060"/>
                </a:solidFill>
              </a:rPr>
              <a:t> </a:t>
            </a:r>
            <a:r>
              <a:rPr lang="en-ID" sz="4400" dirty="0">
                <a:solidFill>
                  <a:srgbClr val="002060"/>
                </a:solidFill>
              </a:rPr>
              <a:t>forecast</a:t>
            </a:r>
            <a:r>
              <a:rPr lang="en-ID" sz="4400" spc="-50" dirty="0">
                <a:solidFill>
                  <a:srgbClr val="002060"/>
                </a:solidFill>
              </a:rPr>
              <a:t> </a:t>
            </a:r>
            <a:r>
              <a:rPr lang="en-ID" sz="4400" dirty="0">
                <a:solidFill>
                  <a:srgbClr val="002060"/>
                </a:solidFill>
              </a:rPr>
              <a:t>and</a:t>
            </a:r>
            <a:r>
              <a:rPr lang="en-ID" sz="4400" spc="-15" dirty="0">
                <a:solidFill>
                  <a:srgbClr val="002060"/>
                </a:solidFill>
              </a:rPr>
              <a:t> </a:t>
            </a:r>
            <a:r>
              <a:rPr lang="en-ID" sz="4400" spc="15" dirty="0">
                <a:solidFill>
                  <a:srgbClr val="002060"/>
                </a:solidFill>
              </a:rPr>
              <a:t>observation </a:t>
            </a:r>
            <a:r>
              <a:rPr lang="en-ID" sz="4400" spc="-1455" dirty="0">
                <a:solidFill>
                  <a:srgbClr val="002060"/>
                </a:solidFill>
              </a:rPr>
              <a:t> </a:t>
            </a:r>
            <a:r>
              <a:rPr lang="en-ID" sz="4400" spc="-15" dirty="0">
                <a:solidFill>
                  <a:srgbClr val="002060"/>
                </a:solidFill>
              </a:rPr>
              <a:t>data</a:t>
            </a:r>
            <a:endParaRPr lang="en-ID" sz="4400" dirty="0">
              <a:solidFill>
                <a:srgbClr val="00206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949EB23-E30F-05F6-453A-E1AE902C8A96}"/>
              </a:ext>
            </a:extLst>
          </p:cNvPr>
          <p:cNvSpPr txBox="1"/>
          <p:nvPr/>
        </p:nvSpPr>
        <p:spPr>
          <a:xfrm>
            <a:off x="582879" y="1773835"/>
            <a:ext cx="8130815" cy="270779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join_to_fcst()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</a:t>
            </a:r>
          </a:p>
          <a:p>
            <a:pPr marL="698500" marR="5080" lvl="1" indent="-229235">
              <a:lnSpc>
                <a:spcPts val="2590"/>
              </a:lnSpc>
              <a:spcBef>
                <a:spcPts val="55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forecast -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observation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valid_dttm,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SID,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units)</a:t>
            </a:r>
            <a:endParaRPr lang="en-US" sz="2400" spc="-5" dirty="0">
              <a:latin typeface="Arial MT"/>
              <a:cs typeface="Arial MT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5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endParaRPr lang="en-US" sz="2400" spc="-5" dirty="0">
              <a:latin typeface="Arial MT"/>
              <a:cs typeface="Arial MT"/>
            </a:endParaRPr>
          </a:p>
          <a:p>
            <a:pPr marL="469265" marR="5080" lvl="1">
              <a:lnSpc>
                <a:spcPts val="2590"/>
              </a:lnSpc>
              <a:spcBef>
                <a:spcPts val="555"/>
              </a:spcBef>
              <a:buClr>
                <a:srgbClr val="2E2F92"/>
              </a:buClr>
              <a:tabLst>
                <a:tab pos="699135" algn="l"/>
              </a:tabLst>
            </a:pPr>
            <a:endParaRPr sz="3550" dirty="0">
              <a:latin typeface="Arial MT"/>
              <a:cs typeface="Arial MT"/>
            </a:endParaRPr>
          </a:p>
          <a:p>
            <a:pPr marL="241300" marR="321945" indent="-228600">
              <a:lnSpc>
                <a:spcPts val="2590"/>
              </a:lnSpc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convert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temperature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degrees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°C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mutate()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0D36ADF7-937D-BC78-DE9B-1029869695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67" y="4612124"/>
            <a:ext cx="3642599" cy="95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F47BE-F88D-34E9-A90A-81622707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019367"/>
            <a:ext cx="4991100" cy="6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ADE52A-5115-9A55-19EE-7497DAEEFFD8}"/>
              </a:ext>
            </a:extLst>
          </p:cNvPr>
          <p:cNvSpPr txBox="1">
            <a:spLocks/>
          </p:cNvSpPr>
          <p:nvPr/>
        </p:nvSpPr>
        <p:spPr>
          <a:xfrm>
            <a:off x="582879" y="294894"/>
            <a:ext cx="6263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sz="4400" spc="-25" dirty="0">
                <a:solidFill>
                  <a:srgbClr val="002060"/>
                </a:solidFill>
              </a:rPr>
              <a:t>Verification</a:t>
            </a:r>
            <a:r>
              <a:rPr lang="en-ID" sz="4400" spc="-95" dirty="0">
                <a:solidFill>
                  <a:srgbClr val="002060"/>
                </a:solidFill>
              </a:rPr>
              <a:t> </a:t>
            </a:r>
            <a:r>
              <a:rPr lang="en-ID" sz="4400" dirty="0">
                <a:solidFill>
                  <a:srgbClr val="002060"/>
                </a:solidFill>
              </a:rPr>
              <a:t>function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9CA86F3-6A0A-AF6A-9E7B-038164D824EB}"/>
              </a:ext>
            </a:extLst>
          </p:cNvPr>
          <p:cNvSpPr txBox="1"/>
          <p:nvPr/>
        </p:nvSpPr>
        <p:spPr>
          <a:xfrm>
            <a:off x="582879" y="1354947"/>
            <a:ext cx="8576310" cy="10179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4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det_verify()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u="heavy" spc="-10" dirty="0">
                <a:solidFill>
                  <a:srgbClr val="3966E1"/>
                </a:solidFill>
                <a:uFill>
                  <a:solidFill>
                    <a:srgbClr val="3966E1"/>
                  </a:solidFill>
                </a:uFill>
                <a:latin typeface="Arial MT"/>
                <a:cs typeface="Arial MT"/>
                <a:hlinkClick r:id="rId2"/>
              </a:rPr>
              <a:t>https://rdrr.io/github/andrew-MET/harpPoint/man/det_verify.html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04A3308-1443-9C12-E077-409CBE004B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489" y="2712145"/>
            <a:ext cx="4259525" cy="468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6579-68CC-CFF7-F423-1DDF96E4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14" y="3537487"/>
            <a:ext cx="7380578" cy="58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90361-E2F1-9329-590B-9036CA70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41" y="4928320"/>
            <a:ext cx="3699149" cy="2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8D410-7100-C5D2-C8D3-EA6E78897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0" y="5261897"/>
            <a:ext cx="8411327" cy="479402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5E593A1-224E-6A57-FF58-330D5BD6589E}"/>
              </a:ext>
            </a:extLst>
          </p:cNvPr>
          <p:cNvSpPr txBox="1"/>
          <p:nvPr/>
        </p:nvSpPr>
        <p:spPr>
          <a:xfrm>
            <a:off x="430312" y="4325181"/>
            <a:ext cx="8576310" cy="55207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4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lang="en-US" sz="2800" dirty="0">
                <a:latin typeface="Arial MT"/>
                <a:cs typeface="Arial MT"/>
              </a:rPr>
              <a:t>Summary score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577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83F-7607-2B1B-CFB0-8422CB4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Plotting verification scores (Continuous predictand)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E05D5BA-58C5-6BB9-DC29-23B384D5665B}"/>
              </a:ext>
            </a:extLst>
          </p:cNvPr>
          <p:cNvSpPr txBox="1">
            <a:spLocks/>
          </p:cNvSpPr>
          <p:nvPr/>
        </p:nvSpPr>
        <p:spPr>
          <a:xfrm>
            <a:off x="582879" y="1295358"/>
            <a:ext cx="3648075" cy="696595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sz="4400" spc="-10" dirty="0">
                <a:solidFill>
                  <a:srgbClr val="002060"/>
                </a:solidFill>
              </a:rPr>
              <a:t>Scatter</a:t>
            </a:r>
            <a:r>
              <a:rPr lang="en-ID" sz="4400" spc="-125" dirty="0">
                <a:solidFill>
                  <a:srgbClr val="002060"/>
                </a:solidFill>
              </a:rPr>
              <a:t> </a:t>
            </a:r>
            <a:r>
              <a:rPr lang="en-ID" sz="4400" dirty="0">
                <a:solidFill>
                  <a:srgbClr val="002060"/>
                </a:solidFill>
              </a:rPr>
              <a:t>plot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C2EAE6A-DDC3-2C1F-1005-70B3AFB352A1}"/>
              </a:ext>
            </a:extLst>
          </p:cNvPr>
          <p:cNvSpPr txBox="1"/>
          <p:nvPr/>
        </p:nvSpPr>
        <p:spPr>
          <a:xfrm>
            <a:off x="281663" y="1951305"/>
            <a:ext cx="88684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plot_point_verif(verif_data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verif_t2m,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score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hexbin)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5DAF8EE3-D354-930D-E8D4-B28CC7332F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562" y="2540241"/>
            <a:ext cx="5414772" cy="42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0DE1A974-5B21-1C9C-965F-3CC18338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4C0CE2-35A5-BCF2-2CAA-2A4328EB1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160" y="1199258"/>
            <a:ext cx="6104096" cy="517449"/>
          </a:xfrm>
          <a:prstGeom prst="rect">
            <a:avLst/>
          </a:prstGeom>
          <a:noFill/>
        </p:spPr>
        <p:txBody>
          <a:bodyPr vert="horz" wrap="square" lIns="0" tIns="9525" rIns="0" bIns="0" rtlCol="0" anchor="ctr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sz="3300" dirty="0">
                <a:solidFill>
                  <a:srgbClr val="002060"/>
                </a:solidFill>
              </a:rPr>
              <a:t>Mean</a:t>
            </a:r>
            <a:r>
              <a:rPr sz="3300" spc="-26" dirty="0">
                <a:solidFill>
                  <a:srgbClr val="002060"/>
                </a:solidFill>
              </a:rPr>
              <a:t> </a:t>
            </a:r>
            <a:r>
              <a:rPr sz="3300" spc="4" dirty="0">
                <a:solidFill>
                  <a:srgbClr val="002060"/>
                </a:solidFill>
              </a:rPr>
              <a:t>absolute</a:t>
            </a:r>
            <a:r>
              <a:rPr sz="3300" spc="-23" dirty="0">
                <a:solidFill>
                  <a:srgbClr val="002060"/>
                </a:solidFill>
              </a:rPr>
              <a:t> </a:t>
            </a:r>
            <a:r>
              <a:rPr sz="3300" spc="38" dirty="0">
                <a:solidFill>
                  <a:srgbClr val="002060"/>
                </a:solidFill>
              </a:rPr>
              <a:t>error</a:t>
            </a:r>
            <a:r>
              <a:rPr sz="3300" spc="-23" dirty="0">
                <a:solidFill>
                  <a:srgbClr val="002060"/>
                </a:solidFill>
              </a:rPr>
              <a:t> </a:t>
            </a:r>
            <a:r>
              <a:rPr sz="3300" dirty="0">
                <a:solidFill>
                  <a:srgbClr val="002060"/>
                </a:solidFill>
              </a:rPr>
              <a:t>(mae)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9AC096-E96F-389E-2538-8F8340C0C1E5}"/>
              </a:ext>
            </a:extLst>
          </p:cNvPr>
          <p:cNvSpPr txBox="1"/>
          <p:nvPr/>
        </p:nvSpPr>
        <p:spPr>
          <a:xfrm>
            <a:off x="437159" y="2170211"/>
            <a:ext cx="638270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2E2F92"/>
              </a:buClr>
              <a:buChar char="•"/>
              <a:tabLst>
                <a:tab pos="180975" algn="l"/>
              </a:tabLst>
            </a:pPr>
            <a:r>
              <a:rPr sz="2100" dirty="0">
                <a:latin typeface="Arial MT"/>
                <a:cs typeface="Arial MT"/>
              </a:rPr>
              <a:t>plot_point_verif(verif_data</a:t>
            </a:r>
            <a:r>
              <a:rPr sz="2100" spc="8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 </a:t>
            </a:r>
            <a:r>
              <a:rPr sz="2100" dirty="0">
                <a:latin typeface="Arial MT"/>
                <a:cs typeface="Arial MT"/>
              </a:rPr>
              <a:t>verif_t2m,</a:t>
            </a:r>
            <a:r>
              <a:rPr sz="2100" spc="4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score</a:t>
            </a:r>
            <a:r>
              <a:rPr sz="2100" spc="-11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</a:t>
            </a:r>
            <a:r>
              <a:rPr sz="2100" spc="-11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mae)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6A4D90B-7C0C-0CA5-46E2-6A3035AA49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8322" y="2829414"/>
            <a:ext cx="4972538" cy="27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B22E0F0-035E-6668-2665-EE465FC30FF4}"/>
              </a:ext>
            </a:extLst>
          </p:cNvPr>
          <p:cNvSpPr txBox="1">
            <a:spLocks/>
          </p:cNvSpPr>
          <p:nvPr/>
        </p:nvSpPr>
        <p:spPr>
          <a:xfrm>
            <a:off x="685545" y="774466"/>
            <a:ext cx="5392524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ts val="5215"/>
              </a:lnSpc>
              <a:spcBef>
                <a:spcPts val="100"/>
              </a:spcBef>
            </a:pPr>
            <a:r>
              <a:rPr lang="en-ID" dirty="0">
                <a:solidFill>
                  <a:srgbClr val="002060"/>
                </a:solidFill>
              </a:rPr>
              <a:t>HARP</a:t>
            </a:r>
          </a:p>
          <a:p>
            <a:pPr marL="12700" algn="l">
              <a:lnSpc>
                <a:spcPts val="3295"/>
              </a:lnSpc>
            </a:pPr>
            <a:r>
              <a:rPr lang="en-ID" sz="2800" spc="-5" dirty="0">
                <a:solidFill>
                  <a:srgbClr val="002060"/>
                </a:solidFill>
                <a:latin typeface="Arial MT"/>
                <a:cs typeface="Arial MT"/>
              </a:rPr>
              <a:t>ht</a:t>
            </a:r>
            <a:r>
              <a:rPr lang="en-ID" sz="2800" dirty="0">
                <a:solidFill>
                  <a:srgbClr val="002060"/>
                </a:solidFill>
                <a:latin typeface="Arial MT"/>
                <a:cs typeface="Arial MT"/>
              </a:rPr>
              <a:t>t</a:t>
            </a:r>
            <a:r>
              <a:rPr lang="en-ID" sz="2800" spc="-5" dirty="0">
                <a:solidFill>
                  <a:srgbClr val="002060"/>
                </a:solidFill>
                <a:latin typeface="Arial MT"/>
                <a:cs typeface="Arial MT"/>
              </a:rPr>
              <a:t>p</a:t>
            </a:r>
            <a:r>
              <a:rPr lang="en-ID" sz="2800" dirty="0">
                <a:solidFill>
                  <a:srgbClr val="002060"/>
                </a:solidFill>
                <a:latin typeface="Arial MT"/>
                <a:cs typeface="Arial MT"/>
              </a:rPr>
              <a:t>s</a:t>
            </a:r>
            <a:r>
              <a:rPr lang="en-ID" sz="2800" spc="-5" dirty="0">
                <a:solidFill>
                  <a:srgbClr val="002060"/>
                </a:solidFill>
                <a:latin typeface="Arial MT"/>
                <a:cs typeface="Arial MT"/>
              </a:rPr>
              <a:t>://</a:t>
            </a:r>
            <a:r>
              <a:rPr lang="en-ID" sz="2800" spc="5" dirty="0" err="1">
                <a:solidFill>
                  <a:srgbClr val="002060"/>
                </a:solidFill>
                <a:latin typeface="Arial MT"/>
                <a:cs typeface="Arial MT"/>
              </a:rPr>
              <a:t>g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it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h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u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b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c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om</a:t>
            </a:r>
            <a:r>
              <a:rPr lang="en-ID" sz="2800" spc="-5" dirty="0">
                <a:solidFill>
                  <a:srgbClr val="002060"/>
                </a:solidFill>
                <a:latin typeface="Arial MT"/>
                <a:cs typeface="Arial MT"/>
              </a:rPr>
              <a:t>/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h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r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p</a:t>
            </a:r>
            <a:r>
              <a:rPr lang="en-ID" sz="2800" dirty="0" err="1">
                <a:solidFill>
                  <a:srgbClr val="002060"/>
                </a:solidFill>
                <a:latin typeface="Arial MT"/>
                <a:cs typeface="Arial MT"/>
              </a:rPr>
              <a:t>h</a:t>
            </a:r>
            <a:r>
              <a:rPr lang="en-ID" sz="2800" spc="-5" dirty="0" err="1">
                <a:solidFill>
                  <a:srgbClr val="002060"/>
                </a:solidFill>
                <a:latin typeface="Arial MT"/>
                <a:cs typeface="Arial MT"/>
              </a:rPr>
              <a:t>ub</a:t>
            </a:r>
            <a:endParaRPr lang="en-ID" sz="28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BFD3C57-283F-A5C6-DAF4-8AF6F3E4DA2B}"/>
              </a:ext>
            </a:extLst>
          </p:cNvPr>
          <p:cNvSpPr txBox="1"/>
          <p:nvPr/>
        </p:nvSpPr>
        <p:spPr>
          <a:xfrm>
            <a:off x="582877" y="2472648"/>
            <a:ext cx="8033997" cy="314380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2E2F9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spc="-5" dirty="0">
                <a:latin typeface="Arial MT"/>
                <a:cs typeface="Arial MT"/>
              </a:rPr>
              <a:t>irlam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 MT"/>
                <a:cs typeface="Arial MT"/>
              </a:rPr>
              <a:t>laddin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 MT"/>
                <a:cs typeface="Arial MT"/>
              </a:rPr>
              <a:t>ackages</a:t>
            </a:r>
            <a:endParaRPr sz="28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Developed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consortia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participants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Europe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North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Africa</a:t>
            </a: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 based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tool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analyzing,</a:t>
            </a:r>
            <a:r>
              <a:rPr sz="2800" spc="-5" dirty="0">
                <a:latin typeface="Arial MT"/>
                <a:cs typeface="Arial MT"/>
              </a:rPr>
              <a:t> visualisation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verification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15" dirty="0">
                <a:latin typeface="Arial MT"/>
                <a:cs typeface="Arial MT"/>
              </a:rPr>
              <a:t>Works</a:t>
            </a:r>
            <a:r>
              <a:rPr sz="2800" spc="-5" dirty="0">
                <a:latin typeface="Arial MT"/>
                <a:cs typeface="Arial MT"/>
              </a:rPr>
              <a:t> 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forecast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observation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formats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D0BDA48A-9F66-1A2B-A67B-8824B3D320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970" y="277394"/>
            <a:ext cx="1821449" cy="20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DA8B8B1E-2EC9-CDF8-6452-5D3660917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AF2BA8-8703-1A95-05BA-7536AFFAE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159" y="1169081"/>
            <a:ext cx="6697980" cy="440025"/>
          </a:xfrm>
          <a:prstGeom prst="rect">
            <a:avLst/>
          </a:prstGeom>
          <a:noFill/>
        </p:spPr>
        <p:txBody>
          <a:bodyPr vert="horz" wrap="square" lIns="0" tIns="9049" rIns="0" bIns="0" rtlCol="0" anchor="ctr">
            <a:spAutoFit/>
          </a:bodyPr>
          <a:lstStyle/>
          <a:p>
            <a:pPr marL="9525" algn="l">
              <a:spcBef>
                <a:spcPts val="71"/>
              </a:spcBef>
            </a:pPr>
            <a:r>
              <a:rPr spc="-26" dirty="0">
                <a:solidFill>
                  <a:srgbClr val="002060"/>
                </a:solidFill>
              </a:rPr>
              <a:t>Root</a:t>
            </a:r>
            <a:r>
              <a:rPr spc="-4" dirty="0">
                <a:solidFill>
                  <a:srgbClr val="002060"/>
                </a:solidFill>
              </a:rPr>
              <a:t> mean</a:t>
            </a:r>
            <a:r>
              <a:rPr spc="-11" dirty="0">
                <a:solidFill>
                  <a:srgbClr val="002060"/>
                </a:solidFill>
              </a:rPr>
              <a:t> </a:t>
            </a:r>
            <a:r>
              <a:rPr b="1" dirty="0">
                <a:solidFill>
                  <a:srgbClr val="002060"/>
                </a:solidFill>
              </a:rPr>
              <a:t>squared </a:t>
            </a:r>
            <a:r>
              <a:rPr spc="30" dirty="0">
                <a:solidFill>
                  <a:srgbClr val="002060"/>
                </a:solidFill>
              </a:rPr>
              <a:t>error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spc="23" dirty="0">
                <a:solidFill>
                  <a:srgbClr val="002060"/>
                </a:solidFill>
              </a:rPr>
              <a:t>(rmse)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18721C-2DC8-82D8-352C-1A91FDB8CCD5}"/>
              </a:ext>
            </a:extLst>
          </p:cNvPr>
          <p:cNvSpPr txBox="1"/>
          <p:nvPr/>
        </p:nvSpPr>
        <p:spPr>
          <a:xfrm>
            <a:off x="437159" y="1790662"/>
            <a:ext cx="645699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2E2F92"/>
              </a:buClr>
              <a:buChar char="•"/>
              <a:tabLst>
                <a:tab pos="180975" algn="l"/>
              </a:tabLst>
            </a:pPr>
            <a:r>
              <a:rPr sz="2100" dirty="0">
                <a:latin typeface="Arial MT"/>
                <a:cs typeface="Arial MT"/>
              </a:rPr>
              <a:t>plot_point_verif(verif_data</a:t>
            </a:r>
            <a:r>
              <a:rPr sz="2100" spc="8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</a:t>
            </a:r>
            <a:r>
              <a:rPr sz="2100" spc="-8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verif_t2m,</a:t>
            </a:r>
            <a:r>
              <a:rPr sz="2100" spc="-8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score</a:t>
            </a:r>
            <a:r>
              <a:rPr sz="2100" spc="-11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</a:t>
            </a:r>
            <a:r>
              <a:rPr sz="2100" spc="4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rmse)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66BC17F-391E-8093-B6A1-8D69021F35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285" y="2674756"/>
            <a:ext cx="5356076" cy="2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9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C1C6048B-5BB4-C549-5D1D-D5BD0381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107504-B5C9-3ECB-47CF-6327C0133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159" y="1134710"/>
            <a:ext cx="3885248" cy="517449"/>
          </a:xfrm>
          <a:prstGeom prst="rect">
            <a:avLst/>
          </a:prstGeom>
          <a:noFill/>
        </p:spPr>
        <p:txBody>
          <a:bodyPr vert="horz" wrap="square" lIns="0" tIns="9525" rIns="0" bIns="0" rtlCol="0" anchor="ctr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sz="3300" dirty="0">
                <a:solidFill>
                  <a:srgbClr val="002060"/>
                </a:solidFill>
              </a:rPr>
              <a:t>Mean</a:t>
            </a:r>
            <a:r>
              <a:rPr sz="3300" spc="-30" dirty="0">
                <a:solidFill>
                  <a:srgbClr val="002060"/>
                </a:solidFill>
              </a:rPr>
              <a:t> </a:t>
            </a:r>
            <a:r>
              <a:rPr sz="3300" spc="38" dirty="0">
                <a:solidFill>
                  <a:srgbClr val="002060"/>
                </a:solidFill>
              </a:rPr>
              <a:t>error</a:t>
            </a:r>
            <a:r>
              <a:rPr sz="3300" spc="-30" dirty="0">
                <a:solidFill>
                  <a:srgbClr val="002060"/>
                </a:solidFill>
              </a:rPr>
              <a:t> </a:t>
            </a:r>
            <a:r>
              <a:rPr sz="3300" dirty="0">
                <a:solidFill>
                  <a:srgbClr val="002060"/>
                </a:solidFill>
              </a:rPr>
              <a:t>/</a:t>
            </a:r>
            <a:r>
              <a:rPr sz="3300" spc="-23" dirty="0">
                <a:solidFill>
                  <a:srgbClr val="002060"/>
                </a:solidFill>
              </a:rPr>
              <a:t> </a:t>
            </a:r>
            <a:r>
              <a:rPr sz="3300" dirty="0">
                <a:solidFill>
                  <a:srgbClr val="002060"/>
                </a:solidFill>
              </a:rPr>
              <a:t>bias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E53D489-1815-0D74-5E4B-5C163B8A6657}"/>
              </a:ext>
            </a:extLst>
          </p:cNvPr>
          <p:cNvSpPr txBox="1"/>
          <p:nvPr/>
        </p:nvSpPr>
        <p:spPr>
          <a:xfrm>
            <a:off x="437159" y="1853755"/>
            <a:ext cx="635412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2E2F92"/>
              </a:buClr>
              <a:buChar char="•"/>
              <a:tabLst>
                <a:tab pos="180975" algn="l"/>
              </a:tabLst>
            </a:pPr>
            <a:r>
              <a:rPr sz="2100" dirty="0">
                <a:latin typeface="Arial MT"/>
                <a:cs typeface="Arial MT"/>
              </a:rPr>
              <a:t>plot_point_verif(verif_data</a:t>
            </a:r>
            <a:r>
              <a:rPr sz="2100" spc="11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</a:t>
            </a:r>
            <a:r>
              <a:rPr sz="2100" spc="-8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verif_t2m,</a:t>
            </a:r>
            <a:r>
              <a:rPr sz="2100" spc="4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score</a:t>
            </a:r>
            <a:r>
              <a:rPr sz="2100" spc="-8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= </a:t>
            </a:r>
            <a:r>
              <a:rPr sz="2100" dirty="0">
                <a:latin typeface="Arial MT"/>
                <a:cs typeface="Arial MT"/>
              </a:rPr>
              <a:t>bias)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21BC518E-CCC2-ECAF-2482-47070B3A063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010" y="2771575"/>
            <a:ext cx="5354955" cy="2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83F-7607-2B1B-CFB0-8422CB4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Plotting verification scores (Categorical predictand)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C3589EF-8444-6AFB-60AC-ABC4EDA8FC16}"/>
              </a:ext>
            </a:extLst>
          </p:cNvPr>
          <p:cNvSpPr txBox="1">
            <a:spLocks/>
          </p:cNvSpPr>
          <p:nvPr/>
        </p:nvSpPr>
        <p:spPr>
          <a:xfrm>
            <a:off x="582879" y="1155509"/>
            <a:ext cx="2351405" cy="696595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sz="4400" dirty="0">
                <a:solidFill>
                  <a:srgbClr val="002060"/>
                </a:solidFill>
              </a:rPr>
              <a:t>Hit</a:t>
            </a:r>
            <a:r>
              <a:rPr lang="en-ID" sz="4400" spc="-100" dirty="0">
                <a:solidFill>
                  <a:srgbClr val="002060"/>
                </a:solidFill>
              </a:rPr>
              <a:t> </a:t>
            </a:r>
            <a:r>
              <a:rPr lang="en-ID" sz="4400" spc="-5" dirty="0">
                <a:solidFill>
                  <a:srgbClr val="002060"/>
                </a:solidFill>
              </a:rPr>
              <a:t>rate</a:t>
            </a:r>
            <a:endParaRPr lang="en-ID" sz="4400" dirty="0">
              <a:solidFill>
                <a:srgbClr val="00206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0AD6B44-B895-36AA-015F-A0897F3DAE9C}"/>
              </a:ext>
            </a:extLst>
          </p:cNvPr>
          <p:cNvSpPr txBox="1"/>
          <p:nvPr/>
        </p:nvSpPr>
        <p:spPr>
          <a:xfrm>
            <a:off x="582880" y="2280729"/>
            <a:ext cx="8002622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plot_point_verif(verif_data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verif_t2m,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score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hit_rate,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facet_by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vars(threshold),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plot_num_cases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30" dirty="0">
                <a:latin typeface="Arial MT"/>
                <a:cs typeface="Arial MT"/>
              </a:rPr>
              <a:t>FALSE)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E8E9F3C-74C9-BBF3-C6C5-1D94CAD2ED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216" y="3541631"/>
            <a:ext cx="5103876" cy="33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08748053-C073-5B29-018D-BFAAE394E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F2BCD8-FD8B-27BB-F987-BE9EB399C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160" y="1231530"/>
            <a:ext cx="3499961" cy="517449"/>
          </a:xfrm>
          <a:prstGeom prst="rect">
            <a:avLst/>
          </a:prstGeom>
          <a:noFill/>
        </p:spPr>
        <p:txBody>
          <a:bodyPr vert="horz" wrap="square" lIns="0" tIns="9525" rIns="0" bIns="0" rtlCol="0" anchor="ctr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sz="3300" spc="-11" dirty="0">
                <a:solidFill>
                  <a:srgbClr val="002060"/>
                </a:solidFill>
              </a:rPr>
              <a:t>Frequency</a:t>
            </a:r>
            <a:r>
              <a:rPr sz="3300" spc="-79" dirty="0">
                <a:solidFill>
                  <a:srgbClr val="002060"/>
                </a:solidFill>
              </a:rPr>
              <a:t> </a:t>
            </a:r>
            <a:r>
              <a:rPr sz="3300" dirty="0">
                <a:solidFill>
                  <a:srgbClr val="002060"/>
                </a:solidFill>
              </a:rPr>
              <a:t>bias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074095-47F0-18A5-D641-07BEC1F35F1B}"/>
              </a:ext>
            </a:extLst>
          </p:cNvPr>
          <p:cNvSpPr txBox="1"/>
          <p:nvPr/>
        </p:nvSpPr>
        <p:spPr>
          <a:xfrm>
            <a:off x="437159" y="1911859"/>
            <a:ext cx="6582728" cy="528189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180975" marR="3810" indent="-171450">
              <a:lnSpc>
                <a:spcPts val="1943"/>
              </a:lnSpc>
              <a:spcBef>
                <a:spcPts val="319"/>
              </a:spcBef>
              <a:buClr>
                <a:srgbClr val="2E2F92"/>
              </a:buClr>
              <a:buChar char="•"/>
              <a:tabLst>
                <a:tab pos="180975" algn="l"/>
                <a:tab pos="3148489" algn="l"/>
              </a:tabLst>
            </a:pPr>
            <a:r>
              <a:rPr spc="-4" dirty="0">
                <a:latin typeface="Arial MT"/>
                <a:cs typeface="Arial MT"/>
              </a:rPr>
              <a:t>plot_point_verif(verif_data</a:t>
            </a:r>
            <a:r>
              <a:rPr spc="41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verif_t2m,</a:t>
            </a:r>
            <a:r>
              <a:rPr spc="23"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score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frequency_bias, </a:t>
            </a:r>
            <a:r>
              <a:rPr spc="-491" dirty="0">
                <a:latin typeface="Arial MT"/>
                <a:cs typeface="Arial MT"/>
              </a:rPr>
              <a:t> </a:t>
            </a:r>
            <a:r>
              <a:rPr spc="-8" dirty="0">
                <a:latin typeface="Arial MT"/>
                <a:cs typeface="Arial MT"/>
              </a:rPr>
              <a:t>x_axis</a:t>
            </a:r>
            <a:r>
              <a:rPr spc="3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11" dirty="0">
                <a:latin typeface="Arial MT"/>
                <a:cs typeface="Arial MT"/>
              </a:rPr>
              <a:t> </a:t>
            </a:r>
            <a:r>
              <a:rPr spc="-4" dirty="0">
                <a:latin typeface="Arial MT"/>
                <a:cs typeface="Arial MT"/>
              </a:rPr>
              <a:t>threshold,</a:t>
            </a:r>
            <a:r>
              <a:rPr spc="11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facet_by	= </a:t>
            </a:r>
            <a:r>
              <a:rPr spc="-4" dirty="0">
                <a:latin typeface="Arial MT"/>
                <a:cs typeface="Arial MT"/>
              </a:rPr>
              <a:t>vars(lead_time))</a:t>
            </a:r>
            <a:endParaRPr>
              <a:latin typeface="Arial MT"/>
              <a:cs typeface="Arial M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697C0F3-87EC-7A9D-8AB2-FB76876931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8354" y="3278328"/>
            <a:ext cx="4122906" cy="26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7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51088"/>
            <a:ext cx="9144000" cy="14081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D" sz="7200" b="1" dirty="0" err="1">
                <a:latin typeface="Cambria" panose="02040503050406030204" pitchFamily="18" charset="0"/>
              </a:rPr>
              <a:t>Terima</a:t>
            </a:r>
            <a:r>
              <a:rPr lang="en-ID" sz="7200" b="1" dirty="0">
                <a:latin typeface="Cambria" panose="02040503050406030204" pitchFamily="18" charset="0"/>
              </a:rPr>
              <a:t> </a:t>
            </a:r>
            <a:r>
              <a:rPr lang="en-ID" sz="7200" b="1" dirty="0" err="1">
                <a:latin typeface="Cambria" panose="02040503050406030204" pitchFamily="18" charset="0"/>
              </a:rPr>
              <a:t>Kasih</a:t>
            </a:r>
            <a:endParaRPr lang="en-ID" sz="72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2EFB69E-1EDB-804A-F3D6-12A6596F89A9}"/>
              </a:ext>
            </a:extLst>
          </p:cNvPr>
          <p:cNvSpPr txBox="1">
            <a:spLocks/>
          </p:cNvSpPr>
          <p:nvPr/>
        </p:nvSpPr>
        <p:spPr>
          <a:xfrm>
            <a:off x="456754" y="610204"/>
            <a:ext cx="7048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spc="-5" dirty="0">
                <a:solidFill>
                  <a:srgbClr val="002060"/>
                </a:solidFill>
              </a:rPr>
              <a:t>HARP</a:t>
            </a:r>
            <a:r>
              <a:rPr lang="en-ID" spc="-20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and</a:t>
            </a:r>
            <a:r>
              <a:rPr lang="en-ID" spc="-30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sqlite</a:t>
            </a:r>
            <a:r>
              <a:rPr lang="en-ID" spc="-40" dirty="0">
                <a:solidFill>
                  <a:srgbClr val="002060"/>
                </a:solidFill>
              </a:rPr>
              <a:t> </a:t>
            </a:r>
            <a:r>
              <a:rPr lang="en-ID" spc="5" dirty="0">
                <a:solidFill>
                  <a:srgbClr val="002060"/>
                </a:solidFill>
              </a:rPr>
              <a:t>tables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F055912-71CD-1D55-6F63-76CC0A206CC5}"/>
              </a:ext>
            </a:extLst>
          </p:cNvPr>
          <p:cNvSpPr txBox="1"/>
          <p:nvPr/>
        </p:nvSpPr>
        <p:spPr>
          <a:xfrm>
            <a:off x="456754" y="2191504"/>
            <a:ext cx="8041787" cy="383117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Harp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verification functions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from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sqlite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tables</a:t>
            </a:r>
            <a:endParaRPr sz="2800" dirty="0">
              <a:latin typeface="Arial MT"/>
              <a:cs typeface="Arial MT"/>
            </a:endParaRPr>
          </a:p>
          <a:p>
            <a:pPr marL="698500" marR="753110" lvl="1" indent="-229235">
              <a:lnSpc>
                <a:spcPts val="2590"/>
              </a:lnSpc>
              <a:spcBef>
                <a:spcPts val="55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First</a:t>
            </a:r>
            <a:r>
              <a:rPr sz="2400" dirty="0">
                <a:latin typeface="Arial MT"/>
                <a:cs typeface="Arial MT"/>
              </a:rPr>
              <a:t> step</a:t>
            </a:r>
            <a:r>
              <a:rPr sz="2400" spc="-5" dirty="0">
                <a:latin typeface="Arial MT"/>
                <a:cs typeface="Arial MT"/>
              </a:rPr>
              <a:t> 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 forecast</a:t>
            </a:r>
            <a:r>
              <a:rPr sz="2400" spc="-5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observation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sqlite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</a:t>
            </a:r>
          </a:p>
          <a:p>
            <a:pPr marL="241300" marR="308610" indent="-228600">
              <a:lnSpc>
                <a:spcPts val="3030"/>
              </a:lnSpc>
              <a:spcBef>
                <a:spcPts val="994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5" dirty="0">
                <a:latin typeface="Arial MT"/>
                <a:cs typeface="Arial MT"/>
              </a:rPr>
              <a:t> 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faster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filter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databases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</a:t>
            </a:r>
            <a:r>
              <a:rPr sz="2800" spc="-5" dirty="0">
                <a:latin typeface="Arial MT"/>
                <a:cs typeface="Arial MT"/>
              </a:rPr>
              <a:t> files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grib/netcdf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files</a:t>
            </a:r>
            <a:endParaRPr sz="2800" dirty="0">
              <a:latin typeface="Arial MT"/>
              <a:cs typeface="Arial MT"/>
            </a:endParaRPr>
          </a:p>
          <a:p>
            <a:pPr marL="241300" marR="5080" indent="-228600">
              <a:lnSpc>
                <a:spcPts val="3020"/>
              </a:lnSpc>
              <a:spcBef>
                <a:spcPts val="99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Sqlite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tables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5" dirty="0">
                <a:latin typeface="Arial MT"/>
                <a:cs typeface="Arial MT"/>
              </a:rPr>
              <a:t> be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stored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longer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removed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8BECE75-FE4C-B1D0-5405-3DA97B2AB5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425" y="94494"/>
            <a:ext cx="1825752" cy="20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BC49B8D2-5F76-6373-1B60-4C3F7B7B3988}"/>
              </a:ext>
            </a:extLst>
          </p:cNvPr>
          <p:cNvSpPr/>
          <p:nvPr/>
        </p:nvSpPr>
        <p:spPr>
          <a:xfrm>
            <a:off x="225904" y="1161825"/>
            <a:ext cx="1947140" cy="199016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NetCDF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90AA6-4FC2-A0FA-D371-C8262D105C07}"/>
              </a:ext>
            </a:extLst>
          </p:cNvPr>
          <p:cNvSpPr/>
          <p:nvPr/>
        </p:nvSpPr>
        <p:spPr>
          <a:xfrm>
            <a:off x="408784" y="4409973"/>
            <a:ext cx="1484367" cy="1323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txt</a:t>
            </a:r>
          </a:p>
        </p:txBody>
      </p:sp>
      <p:pic>
        <p:nvPicPr>
          <p:cNvPr id="1028" name="Picture 4" descr="DbSchema | How to Use EXPLAIN PLAN in SQLite?">
            <a:extLst>
              <a:ext uri="{FF2B5EF4-FFF2-40B4-BE49-F238E27FC236}">
                <a16:creationId xmlns:a16="http://schemas.microsoft.com/office/drawing/2014/main" id="{5CE47B28-8072-0002-4B78-29887403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43" y="3326584"/>
            <a:ext cx="2456558" cy="8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EACDA7-D9BD-63DD-67E8-7286FAF8DB64}"/>
              </a:ext>
            </a:extLst>
          </p:cNvPr>
          <p:cNvCxnSpPr>
            <a:cxnSpLocks/>
            <a:stCxn id="5" idx="3"/>
            <a:endCxn id="1028" idx="2"/>
          </p:cNvCxnSpPr>
          <p:nvPr/>
        </p:nvCxnSpPr>
        <p:spPr>
          <a:xfrm flipV="1">
            <a:off x="1893151" y="4210945"/>
            <a:ext cx="1450571" cy="860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A14EED-CAC4-EC32-8EA4-2FF6C3621DFD}"/>
              </a:ext>
            </a:extLst>
          </p:cNvPr>
          <p:cNvCxnSpPr>
            <a:cxnSpLocks/>
            <a:stCxn id="3" idx="4"/>
            <a:endCxn id="1028" idx="0"/>
          </p:cNvCxnSpPr>
          <p:nvPr/>
        </p:nvCxnSpPr>
        <p:spPr>
          <a:xfrm>
            <a:off x="1686259" y="2400299"/>
            <a:ext cx="1657463" cy="926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ject 4">
            <a:extLst>
              <a:ext uri="{FF2B5EF4-FFF2-40B4-BE49-F238E27FC236}">
                <a16:creationId xmlns:a16="http://schemas.microsoft.com/office/drawing/2014/main" id="{EF562446-93EE-7D29-3A39-058F8EEB9E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4973" y="2302808"/>
            <a:ext cx="3432815" cy="2769092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C65E408C-22A4-D59B-5166-CC9F43F57712}"/>
              </a:ext>
            </a:extLst>
          </p:cNvPr>
          <p:cNvSpPr/>
          <p:nvPr/>
        </p:nvSpPr>
        <p:spPr>
          <a:xfrm>
            <a:off x="4926999" y="3248809"/>
            <a:ext cx="580913" cy="10757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object 5">
            <a:extLst>
              <a:ext uri="{FF2B5EF4-FFF2-40B4-BE49-F238E27FC236}">
                <a16:creationId xmlns:a16="http://schemas.microsoft.com/office/drawing/2014/main" id="{BC55C08B-D3CB-87F6-B94B-78B2EA770868}"/>
              </a:ext>
            </a:extLst>
          </p:cNvPr>
          <p:cNvPicPr/>
          <p:nvPr/>
        </p:nvPicPr>
        <p:blipFill>
          <a:blip r:embed="rId4" cstate="print">
            <a:alphaModFix amt="19000"/>
          </a:blip>
          <a:stretch>
            <a:fillRect/>
          </a:stretch>
        </p:blipFill>
        <p:spPr>
          <a:xfrm>
            <a:off x="3324697" y="1523643"/>
            <a:ext cx="4205653" cy="48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61A-9C2B-D4A3-D20D-D3A1299F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Harp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59B2-CC9B-C0FF-D9B7-75268D02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Preparing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Interpolate forecasts to station points and save them in  </a:t>
            </a:r>
            <a:r>
              <a:rPr lang="en-US" dirty="0" err="1"/>
              <a:t>sqlite</a:t>
            </a:r>
            <a:r>
              <a:rPr lang="en-US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observations to </a:t>
            </a:r>
            <a:r>
              <a:rPr lang="en-US" dirty="0" err="1"/>
              <a:t>sqlite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Verification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 forecasts and observations from </a:t>
            </a:r>
            <a:r>
              <a:rPr lang="en-US" dirty="0" err="1"/>
              <a:t>sqlite</a:t>
            </a:r>
            <a:r>
              <a:rPr lang="en-US" dirty="0"/>
              <a:t>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Verifying different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Plotting verification scores</a:t>
            </a:r>
          </a:p>
          <a:p>
            <a:pPr marL="514350" indent="-457200">
              <a:buFont typeface="+mj-lt"/>
              <a:buAutoNum type="arabicPeriod"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651F753A-1869-861D-6256-93A6218F1E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111" y="4856193"/>
            <a:ext cx="2900837" cy="1677480"/>
          </a:xfrm>
          <a:prstGeom prst="rect">
            <a:avLst/>
          </a:prstGeom>
        </p:spPr>
      </p:pic>
      <p:grpSp>
        <p:nvGrpSpPr>
          <p:cNvPr id="11" name="object 7">
            <a:extLst>
              <a:ext uri="{FF2B5EF4-FFF2-40B4-BE49-F238E27FC236}">
                <a16:creationId xmlns:a16="http://schemas.microsoft.com/office/drawing/2014/main" id="{36AF604E-A247-3D3C-7EC1-39E0D8ED2DAC}"/>
              </a:ext>
            </a:extLst>
          </p:cNvPr>
          <p:cNvGrpSpPr/>
          <p:nvPr/>
        </p:nvGrpSpPr>
        <p:grpSpPr>
          <a:xfrm>
            <a:off x="1955435" y="5195093"/>
            <a:ext cx="1008380" cy="1338580"/>
            <a:chOff x="9870693" y="1764538"/>
            <a:chExt cx="1008380" cy="1338580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8EBD5558-6856-108F-188F-33632BD48773}"/>
                </a:ext>
              </a:extLst>
            </p:cNvPr>
            <p:cNvSpPr/>
            <p:nvPr/>
          </p:nvSpPr>
          <p:spPr>
            <a:xfrm>
              <a:off x="9877043" y="1895348"/>
              <a:ext cx="995680" cy="1201420"/>
            </a:xfrm>
            <a:custGeom>
              <a:avLst/>
              <a:gdLst/>
              <a:ahLst/>
              <a:cxnLst/>
              <a:rect l="l" t="t" r="r" b="b"/>
              <a:pathLst>
                <a:path w="995679" h="1201420">
                  <a:moveTo>
                    <a:pt x="995172" y="0"/>
                  </a:moveTo>
                  <a:lnTo>
                    <a:pt x="974106" y="35877"/>
                  </a:lnTo>
                  <a:lnTo>
                    <a:pt x="915012" y="67662"/>
                  </a:lnTo>
                  <a:lnTo>
                    <a:pt x="873128" y="81536"/>
                  </a:lnTo>
                  <a:lnTo>
                    <a:pt x="824046" y="93806"/>
                  </a:lnTo>
                  <a:lnTo>
                    <a:pt x="768535" y="104280"/>
                  </a:lnTo>
                  <a:lnTo>
                    <a:pt x="707363" y="112763"/>
                  </a:lnTo>
                  <a:lnTo>
                    <a:pt x="641302" y="119061"/>
                  </a:lnTo>
                  <a:lnTo>
                    <a:pt x="571119" y="122982"/>
                  </a:lnTo>
                  <a:lnTo>
                    <a:pt x="497585" y="124332"/>
                  </a:lnTo>
                  <a:lnTo>
                    <a:pt x="424052" y="122982"/>
                  </a:lnTo>
                  <a:lnTo>
                    <a:pt x="353869" y="119061"/>
                  </a:lnTo>
                  <a:lnTo>
                    <a:pt x="287808" y="112763"/>
                  </a:lnTo>
                  <a:lnTo>
                    <a:pt x="226636" y="104280"/>
                  </a:lnTo>
                  <a:lnTo>
                    <a:pt x="171125" y="93806"/>
                  </a:lnTo>
                  <a:lnTo>
                    <a:pt x="122043" y="81536"/>
                  </a:lnTo>
                  <a:lnTo>
                    <a:pt x="80159" y="67662"/>
                  </a:lnTo>
                  <a:lnTo>
                    <a:pt x="21065" y="35877"/>
                  </a:lnTo>
                  <a:lnTo>
                    <a:pt x="0" y="0"/>
                  </a:lnTo>
                  <a:lnTo>
                    <a:pt x="0" y="1076960"/>
                  </a:lnTo>
                  <a:lnTo>
                    <a:pt x="21065" y="1112894"/>
                  </a:lnTo>
                  <a:lnTo>
                    <a:pt x="80159" y="1144716"/>
                  </a:lnTo>
                  <a:lnTo>
                    <a:pt x="122043" y="1158602"/>
                  </a:lnTo>
                  <a:lnTo>
                    <a:pt x="171125" y="1170881"/>
                  </a:lnTo>
                  <a:lnTo>
                    <a:pt x="226636" y="1181361"/>
                  </a:lnTo>
                  <a:lnTo>
                    <a:pt x="287808" y="1189847"/>
                  </a:lnTo>
                  <a:lnTo>
                    <a:pt x="353869" y="1196148"/>
                  </a:lnTo>
                  <a:lnTo>
                    <a:pt x="424052" y="1200069"/>
                  </a:lnTo>
                  <a:lnTo>
                    <a:pt x="497585" y="1201419"/>
                  </a:lnTo>
                  <a:lnTo>
                    <a:pt x="571119" y="1200069"/>
                  </a:lnTo>
                  <a:lnTo>
                    <a:pt x="641302" y="1196148"/>
                  </a:lnTo>
                  <a:lnTo>
                    <a:pt x="707363" y="1189847"/>
                  </a:lnTo>
                  <a:lnTo>
                    <a:pt x="768535" y="1181361"/>
                  </a:lnTo>
                  <a:lnTo>
                    <a:pt x="824046" y="1170881"/>
                  </a:lnTo>
                  <a:lnTo>
                    <a:pt x="873128" y="1158602"/>
                  </a:lnTo>
                  <a:lnTo>
                    <a:pt x="915012" y="1144716"/>
                  </a:lnTo>
                  <a:lnTo>
                    <a:pt x="974106" y="1112894"/>
                  </a:lnTo>
                  <a:lnTo>
                    <a:pt x="995172" y="1076960"/>
                  </a:lnTo>
                  <a:lnTo>
                    <a:pt x="995172" y="0"/>
                  </a:lnTo>
                  <a:close/>
                </a:path>
              </a:pathLst>
            </a:custGeom>
            <a:solidFill>
              <a:srgbClr val="2E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4E99660-FD2C-70DB-8495-D6D10A1F764D}"/>
                </a:ext>
              </a:extLst>
            </p:cNvPr>
            <p:cNvSpPr/>
            <p:nvPr/>
          </p:nvSpPr>
          <p:spPr>
            <a:xfrm>
              <a:off x="9877043" y="1770888"/>
              <a:ext cx="995680" cy="248920"/>
            </a:xfrm>
            <a:custGeom>
              <a:avLst/>
              <a:gdLst/>
              <a:ahLst/>
              <a:cxnLst/>
              <a:rect l="l" t="t" r="r" b="b"/>
              <a:pathLst>
                <a:path w="995679" h="248919">
                  <a:moveTo>
                    <a:pt x="497585" y="0"/>
                  </a:moveTo>
                  <a:lnTo>
                    <a:pt x="424052" y="1350"/>
                  </a:lnTo>
                  <a:lnTo>
                    <a:pt x="353869" y="5271"/>
                  </a:lnTo>
                  <a:lnTo>
                    <a:pt x="287808" y="11572"/>
                  </a:lnTo>
                  <a:lnTo>
                    <a:pt x="226636" y="20058"/>
                  </a:lnTo>
                  <a:lnTo>
                    <a:pt x="171125" y="30538"/>
                  </a:lnTo>
                  <a:lnTo>
                    <a:pt x="122043" y="42817"/>
                  </a:lnTo>
                  <a:lnTo>
                    <a:pt x="80159" y="56703"/>
                  </a:lnTo>
                  <a:lnTo>
                    <a:pt x="21065" y="88525"/>
                  </a:lnTo>
                  <a:lnTo>
                    <a:pt x="0" y="124460"/>
                  </a:lnTo>
                  <a:lnTo>
                    <a:pt x="5394" y="142813"/>
                  </a:lnTo>
                  <a:lnTo>
                    <a:pt x="46243" y="176837"/>
                  </a:lnTo>
                  <a:lnTo>
                    <a:pt x="122043" y="205996"/>
                  </a:lnTo>
                  <a:lnTo>
                    <a:pt x="171125" y="218266"/>
                  </a:lnTo>
                  <a:lnTo>
                    <a:pt x="226636" y="228740"/>
                  </a:lnTo>
                  <a:lnTo>
                    <a:pt x="287808" y="237223"/>
                  </a:lnTo>
                  <a:lnTo>
                    <a:pt x="353869" y="243521"/>
                  </a:lnTo>
                  <a:lnTo>
                    <a:pt x="424052" y="247442"/>
                  </a:lnTo>
                  <a:lnTo>
                    <a:pt x="497585" y="248792"/>
                  </a:lnTo>
                  <a:lnTo>
                    <a:pt x="571119" y="247442"/>
                  </a:lnTo>
                  <a:lnTo>
                    <a:pt x="641302" y="243521"/>
                  </a:lnTo>
                  <a:lnTo>
                    <a:pt x="707363" y="237223"/>
                  </a:lnTo>
                  <a:lnTo>
                    <a:pt x="768535" y="228740"/>
                  </a:lnTo>
                  <a:lnTo>
                    <a:pt x="824046" y="218266"/>
                  </a:lnTo>
                  <a:lnTo>
                    <a:pt x="873128" y="205996"/>
                  </a:lnTo>
                  <a:lnTo>
                    <a:pt x="915012" y="192122"/>
                  </a:lnTo>
                  <a:lnTo>
                    <a:pt x="974106" y="160337"/>
                  </a:lnTo>
                  <a:lnTo>
                    <a:pt x="995172" y="124460"/>
                  </a:lnTo>
                  <a:lnTo>
                    <a:pt x="989777" y="106075"/>
                  </a:lnTo>
                  <a:lnTo>
                    <a:pt x="948928" y="72003"/>
                  </a:lnTo>
                  <a:lnTo>
                    <a:pt x="873128" y="42817"/>
                  </a:lnTo>
                  <a:lnTo>
                    <a:pt x="824046" y="30538"/>
                  </a:lnTo>
                  <a:lnTo>
                    <a:pt x="768535" y="20058"/>
                  </a:lnTo>
                  <a:lnTo>
                    <a:pt x="707363" y="11572"/>
                  </a:lnTo>
                  <a:lnTo>
                    <a:pt x="641302" y="5271"/>
                  </a:lnTo>
                  <a:lnTo>
                    <a:pt x="571119" y="1350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828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26B73AB4-8B02-60AC-B56C-8E61B9D8CE6D}"/>
                </a:ext>
              </a:extLst>
            </p:cNvPr>
            <p:cNvSpPr/>
            <p:nvPr/>
          </p:nvSpPr>
          <p:spPr>
            <a:xfrm>
              <a:off x="9877043" y="1770888"/>
              <a:ext cx="995680" cy="1325880"/>
            </a:xfrm>
            <a:custGeom>
              <a:avLst/>
              <a:gdLst/>
              <a:ahLst/>
              <a:cxnLst/>
              <a:rect l="l" t="t" r="r" b="b"/>
              <a:pathLst>
                <a:path w="995679" h="1325880">
                  <a:moveTo>
                    <a:pt x="995172" y="124460"/>
                  </a:moveTo>
                  <a:lnTo>
                    <a:pt x="974106" y="160337"/>
                  </a:lnTo>
                  <a:lnTo>
                    <a:pt x="915012" y="192122"/>
                  </a:lnTo>
                  <a:lnTo>
                    <a:pt x="873128" y="205996"/>
                  </a:lnTo>
                  <a:lnTo>
                    <a:pt x="824046" y="218266"/>
                  </a:lnTo>
                  <a:lnTo>
                    <a:pt x="768535" y="228740"/>
                  </a:lnTo>
                  <a:lnTo>
                    <a:pt x="707363" y="237223"/>
                  </a:lnTo>
                  <a:lnTo>
                    <a:pt x="641302" y="243521"/>
                  </a:lnTo>
                  <a:lnTo>
                    <a:pt x="571119" y="247442"/>
                  </a:lnTo>
                  <a:lnTo>
                    <a:pt x="497585" y="248792"/>
                  </a:lnTo>
                  <a:lnTo>
                    <a:pt x="424052" y="247442"/>
                  </a:lnTo>
                  <a:lnTo>
                    <a:pt x="353869" y="243521"/>
                  </a:lnTo>
                  <a:lnTo>
                    <a:pt x="287808" y="237223"/>
                  </a:lnTo>
                  <a:lnTo>
                    <a:pt x="226636" y="228740"/>
                  </a:lnTo>
                  <a:lnTo>
                    <a:pt x="171125" y="218266"/>
                  </a:lnTo>
                  <a:lnTo>
                    <a:pt x="122043" y="205996"/>
                  </a:lnTo>
                  <a:lnTo>
                    <a:pt x="80159" y="192122"/>
                  </a:lnTo>
                  <a:lnTo>
                    <a:pt x="21065" y="160337"/>
                  </a:lnTo>
                  <a:lnTo>
                    <a:pt x="0" y="124460"/>
                  </a:lnTo>
                  <a:lnTo>
                    <a:pt x="5394" y="106075"/>
                  </a:lnTo>
                  <a:lnTo>
                    <a:pt x="46243" y="72003"/>
                  </a:lnTo>
                  <a:lnTo>
                    <a:pt x="122043" y="42817"/>
                  </a:lnTo>
                  <a:lnTo>
                    <a:pt x="171125" y="30538"/>
                  </a:lnTo>
                  <a:lnTo>
                    <a:pt x="226636" y="20058"/>
                  </a:lnTo>
                  <a:lnTo>
                    <a:pt x="287808" y="11572"/>
                  </a:lnTo>
                  <a:lnTo>
                    <a:pt x="353869" y="5271"/>
                  </a:lnTo>
                  <a:lnTo>
                    <a:pt x="424052" y="1350"/>
                  </a:lnTo>
                  <a:lnTo>
                    <a:pt x="497585" y="0"/>
                  </a:lnTo>
                  <a:lnTo>
                    <a:pt x="571119" y="1350"/>
                  </a:lnTo>
                  <a:lnTo>
                    <a:pt x="641302" y="5271"/>
                  </a:lnTo>
                  <a:lnTo>
                    <a:pt x="707363" y="11572"/>
                  </a:lnTo>
                  <a:lnTo>
                    <a:pt x="768535" y="20058"/>
                  </a:lnTo>
                  <a:lnTo>
                    <a:pt x="824046" y="30538"/>
                  </a:lnTo>
                  <a:lnTo>
                    <a:pt x="873128" y="42817"/>
                  </a:lnTo>
                  <a:lnTo>
                    <a:pt x="915012" y="56703"/>
                  </a:lnTo>
                  <a:lnTo>
                    <a:pt x="974106" y="88525"/>
                  </a:lnTo>
                  <a:lnTo>
                    <a:pt x="995172" y="124460"/>
                  </a:lnTo>
                  <a:lnTo>
                    <a:pt x="995172" y="1201420"/>
                  </a:lnTo>
                  <a:lnTo>
                    <a:pt x="974106" y="1237354"/>
                  </a:lnTo>
                  <a:lnTo>
                    <a:pt x="915012" y="1269176"/>
                  </a:lnTo>
                  <a:lnTo>
                    <a:pt x="873128" y="1283062"/>
                  </a:lnTo>
                  <a:lnTo>
                    <a:pt x="824046" y="1295341"/>
                  </a:lnTo>
                  <a:lnTo>
                    <a:pt x="768535" y="1305821"/>
                  </a:lnTo>
                  <a:lnTo>
                    <a:pt x="707363" y="1314307"/>
                  </a:lnTo>
                  <a:lnTo>
                    <a:pt x="641302" y="1320608"/>
                  </a:lnTo>
                  <a:lnTo>
                    <a:pt x="571119" y="1324529"/>
                  </a:lnTo>
                  <a:lnTo>
                    <a:pt x="497585" y="1325879"/>
                  </a:lnTo>
                  <a:lnTo>
                    <a:pt x="424052" y="1324529"/>
                  </a:lnTo>
                  <a:lnTo>
                    <a:pt x="353869" y="1320608"/>
                  </a:lnTo>
                  <a:lnTo>
                    <a:pt x="287808" y="1314307"/>
                  </a:lnTo>
                  <a:lnTo>
                    <a:pt x="226636" y="1305821"/>
                  </a:lnTo>
                  <a:lnTo>
                    <a:pt x="171125" y="1295341"/>
                  </a:lnTo>
                  <a:lnTo>
                    <a:pt x="122043" y="1283062"/>
                  </a:lnTo>
                  <a:lnTo>
                    <a:pt x="80159" y="1269176"/>
                  </a:lnTo>
                  <a:lnTo>
                    <a:pt x="21065" y="1237354"/>
                  </a:lnTo>
                  <a:lnTo>
                    <a:pt x="0" y="1201420"/>
                  </a:lnTo>
                  <a:lnTo>
                    <a:pt x="0" y="124460"/>
                  </a:lnTo>
                </a:path>
              </a:pathLst>
            </a:custGeom>
            <a:ln w="12700">
              <a:solidFill>
                <a:srgbClr val="0D0D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8D0546D0-C08E-6A5C-9B84-A332E1E25E1B}"/>
              </a:ext>
            </a:extLst>
          </p:cNvPr>
          <p:cNvSpPr txBox="1"/>
          <p:nvPr/>
        </p:nvSpPr>
        <p:spPr>
          <a:xfrm>
            <a:off x="2079260" y="5633751"/>
            <a:ext cx="76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Sqlite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E562E061-33C1-185A-534C-A96A595F0F4F}"/>
              </a:ext>
            </a:extLst>
          </p:cNvPr>
          <p:cNvGrpSpPr/>
          <p:nvPr/>
        </p:nvGrpSpPr>
        <p:grpSpPr>
          <a:xfrm>
            <a:off x="3439535" y="5071296"/>
            <a:ext cx="1754505" cy="1383030"/>
            <a:chOff x="8442832" y="3426459"/>
            <a:chExt cx="1754505" cy="1383030"/>
          </a:xfrm>
        </p:grpSpPr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ACA6EB7B-8BA6-1608-0B75-1B30E52BDD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483" y="3427475"/>
              <a:ext cx="1749552" cy="1379220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FBD4417-A7B7-DE04-3C58-ABC6D8BAEFEF}"/>
                </a:ext>
              </a:extLst>
            </p:cNvPr>
            <p:cNvSpPr/>
            <p:nvPr/>
          </p:nvSpPr>
          <p:spPr>
            <a:xfrm>
              <a:off x="8442833" y="3426459"/>
              <a:ext cx="1754505" cy="1383030"/>
            </a:xfrm>
            <a:custGeom>
              <a:avLst/>
              <a:gdLst/>
              <a:ahLst/>
              <a:cxnLst/>
              <a:rect l="l" t="t" r="r" b="b"/>
              <a:pathLst>
                <a:path w="1754504" h="1383029">
                  <a:moveTo>
                    <a:pt x="3175" y="2540"/>
                  </a:moveTo>
                  <a:lnTo>
                    <a:pt x="2540" y="2540"/>
                  </a:lnTo>
                  <a:lnTo>
                    <a:pt x="2540" y="1380490"/>
                  </a:lnTo>
                  <a:lnTo>
                    <a:pt x="3175" y="1380490"/>
                  </a:lnTo>
                  <a:lnTo>
                    <a:pt x="3175" y="2540"/>
                  </a:lnTo>
                  <a:close/>
                </a:path>
                <a:path w="1754504" h="1383029">
                  <a:moveTo>
                    <a:pt x="1751838" y="2540"/>
                  </a:moveTo>
                  <a:lnTo>
                    <a:pt x="1751203" y="2540"/>
                  </a:lnTo>
                  <a:lnTo>
                    <a:pt x="1751203" y="1380236"/>
                  </a:lnTo>
                  <a:lnTo>
                    <a:pt x="1751838" y="1380248"/>
                  </a:lnTo>
                  <a:lnTo>
                    <a:pt x="1751838" y="2540"/>
                  </a:lnTo>
                  <a:close/>
                </a:path>
                <a:path w="1754504" h="1383029">
                  <a:moveTo>
                    <a:pt x="175437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381760"/>
                  </a:lnTo>
                  <a:lnTo>
                    <a:pt x="0" y="1383030"/>
                  </a:lnTo>
                  <a:lnTo>
                    <a:pt x="1754378" y="1383030"/>
                  </a:lnTo>
                  <a:lnTo>
                    <a:pt x="1754378" y="1381760"/>
                  </a:lnTo>
                  <a:lnTo>
                    <a:pt x="1905" y="1381760"/>
                  </a:lnTo>
                  <a:lnTo>
                    <a:pt x="1905" y="1270"/>
                  </a:lnTo>
                  <a:lnTo>
                    <a:pt x="1752473" y="1270"/>
                  </a:lnTo>
                  <a:lnTo>
                    <a:pt x="1752473" y="1381506"/>
                  </a:lnTo>
                  <a:lnTo>
                    <a:pt x="1754378" y="1381506"/>
                  </a:lnTo>
                  <a:lnTo>
                    <a:pt x="1754378" y="1270"/>
                  </a:lnTo>
                  <a:lnTo>
                    <a:pt x="175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03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E6B-6E3A-6FE3-07C1-6D5DA7F7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Point Observation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2961C2-EAFC-4E51-BA80-FA8CB436C1CD}"/>
              </a:ext>
            </a:extLst>
          </p:cNvPr>
          <p:cNvSpPr txBox="1"/>
          <p:nvPr/>
        </p:nvSpPr>
        <p:spPr>
          <a:xfrm>
            <a:off x="244792" y="2202865"/>
            <a:ext cx="8654415" cy="1677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lr>
                <a:srgbClr val="2E2F9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nsolas"/>
                <a:cs typeface="Consolas"/>
              </a:rPr>
              <a:t>read_obs()</a:t>
            </a:r>
            <a:r>
              <a:rPr sz="2800" spc="5" dirty="0">
                <a:latin typeface="Consolas"/>
                <a:cs typeface="Consolas"/>
              </a:rPr>
              <a:t> </a:t>
            </a:r>
            <a:r>
              <a:rPr sz="2800" dirty="0">
                <a:latin typeface="Arial MT"/>
                <a:cs typeface="Arial MT"/>
              </a:rPr>
              <a:t>function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vobs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csv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formats</a:t>
            </a: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Uses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Consolas"/>
                <a:cs typeface="Consolas"/>
              </a:rPr>
              <a:t>read_&lt;file-format&gt;()</a:t>
            </a:r>
            <a:r>
              <a:rPr sz="2400" spc="60" dirty="0">
                <a:latin typeface="Consolas"/>
                <a:cs typeface="Consolas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</a:t>
            </a:r>
            <a:r>
              <a:rPr sz="2400" spc="-5" dirty="0">
                <a:latin typeface="Arial MT"/>
                <a:cs typeface="Arial MT"/>
              </a:rPr>
              <a:t> observations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SQlite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lr>
                <a:srgbClr val="2E2F92"/>
              </a:buClr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names</a:t>
            </a:r>
            <a:r>
              <a:rPr sz="2400" dirty="0">
                <a:latin typeface="Arial MT"/>
                <a:cs typeface="Arial MT"/>
              </a:rPr>
              <a:t> must</a:t>
            </a:r>
            <a:r>
              <a:rPr sz="2400" spc="-5" dirty="0">
                <a:latin typeface="Arial MT"/>
                <a:cs typeface="Arial MT"/>
              </a:rPr>
              <a:t> contain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0207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B3813090-0C10-5AB4-BFA0-49079A186C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52" y="1968652"/>
            <a:ext cx="5492504" cy="136290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ADE2DB77-0187-EA18-6CD5-0BBA11E21966}"/>
              </a:ext>
            </a:extLst>
          </p:cNvPr>
          <p:cNvSpPr txBox="1"/>
          <p:nvPr/>
        </p:nvSpPr>
        <p:spPr>
          <a:xfrm>
            <a:off x="335452" y="3674014"/>
            <a:ext cx="8399757" cy="2065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2735"/>
              </a:lnSpc>
              <a:spcBef>
                <a:spcPts val="100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dttm: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vector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</a:p>
          <a:p>
            <a:pPr marL="241300" algn="just">
              <a:lnSpc>
                <a:spcPts val="2735"/>
              </a:lnSpc>
            </a:pPr>
            <a:r>
              <a:rPr sz="2000" spc="-5" dirty="0">
                <a:latin typeface="Arial MT"/>
                <a:cs typeface="Arial MT"/>
              </a:rPr>
              <a:t>strings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read</a:t>
            </a:r>
            <a:endParaRPr sz="2000" dirty="0">
              <a:latin typeface="Arial MT"/>
              <a:cs typeface="Arial MT"/>
            </a:endParaRPr>
          </a:p>
          <a:p>
            <a:pPr marL="241300" marR="48895" indent="-228600" algn="just">
              <a:lnSpc>
                <a:spcPts val="2590"/>
              </a:lnSpc>
              <a:spcBef>
                <a:spcPts val="103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parameters: </a:t>
            </a:r>
            <a:r>
              <a:rPr sz="2000" spc="-5" dirty="0">
                <a:latin typeface="Arial MT"/>
                <a:cs typeface="Arial MT"/>
              </a:rPr>
              <a:t>names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10" dirty="0">
                <a:latin typeface="Arial MT"/>
                <a:cs typeface="Arial MT"/>
              </a:rPr>
              <a:t>obs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(NULL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file)</a:t>
            </a:r>
            <a:endParaRPr sz="2000" dirty="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file_path: parent path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all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observation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 dirty="0">
              <a:latin typeface="Arial MT"/>
              <a:cs typeface="Arial MT"/>
            </a:endParaRPr>
          </a:p>
          <a:p>
            <a:pPr marL="241300" marR="86995" indent="-228600" algn="just">
              <a:lnSpc>
                <a:spcPts val="2590"/>
              </a:lnSpc>
              <a:spcBef>
                <a:spcPts val="1015"/>
              </a:spcBef>
              <a:buClr>
                <a:srgbClr val="2E2F92"/>
              </a:buClr>
              <a:buChar char="•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file_template: template </a:t>
            </a:r>
            <a:r>
              <a:rPr sz="2000" dirty="0">
                <a:latin typeface="Arial MT"/>
                <a:cs typeface="Arial MT"/>
              </a:rPr>
              <a:t>for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3C7DC1-841C-5084-9CE3-8DBBD9AA2B09}"/>
              </a:ext>
            </a:extLst>
          </p:cNvPr>
          <p:cNvSpPr txBox="1"/>
          <p:nvPr/>
        </p:nvSpPr>
        <p:spPr>
          <a:xfrm>
            <a:off x="335452" y="1472838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am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: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5BF283F-3866-42E3-C374-5D3B37E57E16}"/>
              </a:ext>
            </a:extLst>
          </p:cNvPr>
          <p:cNvSpPr txBox="1"/>
          <p:nvPr/>
        </p:nvSpPr>
        <p:spPr>
          <a:xfrm>
            <a:off x="6058836" y="5816346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Useful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sh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_fi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_</a:t>
            </a:r>
            <a:r>
              <a:rPr sz="1800" dirty="0">
                <a:latin typeface="Arial MT"/>
                <a:cs typeface="Arial MT"/>
              </a:rPr>
              <a:t>te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s()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D92A5D7-D89C-F66E-DFA6-A49A5913F5E7}"/>
              </a:ext>
            </a:extLst>
          </p:cNvPr>
          <p:cNvSpPr txBox="1">
            <a:spLocks/>
          </p:cNvSpPr>
          <p:nvPr/>
        </p:nvSpPr>
        <p:spPr>
          <a:xfrm>
            <a:off x="582878" y="283335"/>
            <a:ext cx="8561121" cy="1041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ts val="5250"/>
              </a:lnSpc>
              <a:spcBef>
                <a:spcPts val="100"/>
              </a:spcBef>
            </a:pPr>
            <a:r>
              <a:rPr lang="en-ID" spc="10" dirty="0" err="1">
                <a:solidFill>
                  <a:srgbClr val="002060"/>
                </a:solidFill>
              </a:rPr>
              <a:t>read_obs</a:t>
            </a:r>
            <a:endParaRPr lang="en-ID" spc="10" dirty="0">
              <a:solidFill>
                <a:srgbClr val="002060"/>
              </a:solidFill>
            </a:endParaRPr>
          </a:p>
          <a:p>
            <a:pPr marL="12700" algn="l">
              <a:lnSpc>
                <a:spcPts val="2850"/>
              </a:lnSpc>
            </a:pPr>
            <a:r>
              <a:rPr lang="en-ID" sz="2400" spc="-5" dirty="0">
                <a:solidFill>
                  <a:srgbClr val="002060"/>
                </a:solidFill>
                <a:latin typeface="Arial MT"/>
                <a:cs typeface="Arial MT"/>
              </a:rPr>
              <a:t>https://</a:t>
            </a:r>
            <a:r>
              <a:rPr lang="en-ID" sz="2400" spc="-5" dirty="0" err="1">
                <a:solidFill>
                  <a:srgbClr val="002060"/>
                </a:solidFill>
                <a:latin typeface="Arial MT"/>
                <a:cs typeface="Arial MT"/>
              </a:rPr>
              <a:t>rdrr.io</a:t>
            </a:r>
            <a:r>
              <a:rPr lang="en-ID" sz="2400" spc="-5" dirty="0">
                <a:solidFill>
                  <a:srgbClr val="002060"/>
                </a:solidFill>
                <a:latin typeface="Arial MT"/>
                <a:cs typeface="Arial MT"/>
              </a:rPr>
              <a:t>/</a:t>
            </a:r>
            <a:r>
              <a:rPr lang="en-ID" sz="2400" spc="-5" dirty="0" err="1">
                <a:solidFill>
                  <a:srgbClr val="002060"/>
                </a:solidFill>
                <a:latin typeface="Arial MT"/>
                <a:cs typeface="Arial MT"/>
              </a:rPr>
              <a:t>github</a:t>
            </a:r>
            <a:r>
              <a:rPr lang="en-ID" sz="2400" spc="-5" dirty="0">
                <a:solidFill>
                  <a:srgbClr val="002060"/>
                </a:solidFill>
                <a:latin typeface="Arial MT"/>
                <a:cs typeface="Arial MT"/>
              </a:rPr>
              <a:t>/</a:t>
            </a:r>
            <a:r>
              <a:rPr lang="en-ID" sz="2400" spc="-5" dirty="0" err="1">
                <a:solidFill>
                  <a:srgbClr val="002060"/>
                </a:solidFill>
                <a:latin typeface="Arial MT"/>
                <a:cs typeface="Arial MT"/>
              </a:rPr>
              <a:t>harphub</a:t>
            </a:r>
            <a:r>
              <a:rPr lang="en-ID" sz="2400" spc="-5" dirty="0">
                <a:solidFill>
                  <a:srgbClr val="002060"/>
                </a:solidFill>
                <a:latin typeface="Arial MT"/>
                <a:cs typeface="Arial MT"/>
              </a:rPr>
              <a:t>/</a:t>
            </a:r>
            <a:r>
              <a:rPr lang="en-ID" sz="2400" spc="-5" dirty="0" err="1">
                <a:solidFill>
                  <a:srgbClr val="002060"/>
                </a:solidFill>
                <a:latin typeface="Arial MT"/>
                <a:cs typeface="Arial MT"/>
              </a:rPr>
              <a:t>harpIO</a:t>
            </a:r>
            <a:r>
              <a:rPr lang="en-ID" sz="2400" spc="-5" dirty="0">
                <a:solidFill>
                  <a:srgbClr val="002060"/>
                </a:solidFill>
                <a:latin typeface="Arial MT"/>
                <a:cs typeface="Arial MT"/>
              </a:rPr>
              <a:t>/man/</a:t>
            </a:r>
            <a:r>
              <a:rPr lang="en-ID" sz="2400" spc="-5" dirty="0" err="1">
                <a:solidFill>
                  <a:srgbClr val="002060"/>
                </a:solidFill>
                <a:latin typeface="Arial MT"/>
                <a:cs typeface="Arial MT"/>
              </a:rPr>
              <a:t>read_obs.html</a:t>
            </a:r>
            <a:endParaRPr lang="en-ID" sz="24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791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E29909-66DA-084A-ED94-6ADF15F83E7B}"/>
              </a:ext>
            </a:extLst>
          </p:cNvPr>
          <p:cNvSpPr txBox="1">
            <a:spLocks/>
          </p:cNvSpPr>
          <p:nvPr/>
        </p:nvSpPr>
        <p:spPr>
          <a:xfrm>
            <a:off x="582879" y="294894"/>
            <a:ext cx="94659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ID" dirty="0">
                <a:solidFill>
                  <a:srgbClr val="002060"/>
                </a:solidFill>
              </a:rPr>
              <a:t>Format</a:t>
            </a:r>
            <a:r>
              <a:rPr lang="en-ID" spc="-45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and naming</a:t>
            </a:r>
            <a:r>
              <a:rPr lang="en-ID" spc="-30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of</a:t>
            </a:r>
            <a:r>
              <a:rPr lang="en-ID" spc="245" dirty="0">
                <a:solidFill>
                  <a:srgbClr val="002060"/>
                </a:solidFill>
              </a:rPr>
              <a:t> </a:t>
            </a:r>
            <a:r>
              <a:rPr lang="en-ID" dirty="0">
                <a:solidFill>
                  <a:srgbClr val="002060"/>
                </a:solidFill>
              </a:rPr>
              <a:t>csv</a:t>
            </a:r>
            <a:r>
              <a:rPr lang="en-ID" spc="-30" dirty="0">
                <a:solidFill>
                  <a:srgbClr val="002060"/>
                </a:solidFill>
              </a:rPr>
              <a:t> </a:t>
            </a:r>
            <a:r>
              <a:rPr lang="en-ID" spc="-5" dirty="0">
                <a:solidFill>
                  <a:srgbClr val="002060"/>
                </a:solidFill>
              </a:rPr>
              <a:t>files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D87CB0-37B8-423C-7B05-27EF95D4563A}"/>
              </a:ext>
            </a:extLst>
          </p:cNvPr>
          <p:cNvSpPr txBox="1"/>
          <p:nvPr/>
        </p:nvSpPr>
        <p:spPr>
          <a:xfrm>
            <a:off x="582879" y="1094505"/>
            <a:ext cx="8163088" cy="55463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Clr>
                <a:srgbClr val="2E2F9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(UTC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stations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2E2F9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file_template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"obs_{YYYY}{MM}{DD}{HH}.csv",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YYYY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year,</a:t>
            </a:r>
            <a:r>
              <a:rPr sz="1800" dirty="0">
                <a:latin typeface="Calibri"/>
                <a:cs typeface="Calibri"/>
              </a:rPr>
              <a:t> MM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day,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hour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Clr>
                <a:srgbClr val="2E2F9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valid_dttm,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wmo,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6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10" dirty="0">
                <a:latin typeface="Calibri"/>
                <a:cs typeface="Calibri"/>
              </a:rPr>
              <a:t>valid_dttm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observation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(UTC)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form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{YYYY}{MM}{DD}{HH}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dirty="0">
                <a:latin typeface="Calibri"/>
                <a:cs typeface="Calibri"/>
              </a:rPr>
              <a:t>wmo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wmo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 station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ID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5" dirty="0">
                <a:latin typeface="Calibri"/>
                <a:cs typeface="Calibri"/>
              </a:rPr>
              <a:t>lat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dirty="0">
                <a:latin typeface="Calibri"/>
                <a:cs typeface="Calibri"/>
              </a:rPr>
              <a:t>lon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longitude</a:t>
            </a: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5" dirty="0">
                <a:latin typeface="Calibri"/>
                <a:cs typeface="Calibri"/>
              </a:rPr>
              <a:t>elevation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elevation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20" dirty="0">
                <a:latin typeface="Calibri"/>
                <a:cs typeface="Calibri"/>
              </a:rPr>
              <a:t>TA_PT1M_AVG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temperature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(Kelvins)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40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10" dirty="0">
                <a:latin typeface="Calibri"/>
                <a:cs typeface="Calibri"/>
              </a:rPr>
              <a:t>WS_PT10M_AVG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(m/s)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5" dirty="0">
                <a:latin typeface="Calibri"/>
                <a:cs typeface="Calibri"/>
              </a:rPr>
              <a:t>PRA_PT6H_ACC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accumulated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precipitation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(mm/6</a:t>
            </a:r>
            <a:r>
              <a:rPr sz="1400" spc="-10" dirty="0">
                <a:latin typeface="Calibri"/>
                <a:cs typeface="Calibri"/>
              </a:rPr>
              <a:t> hours)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40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5" dirty="0">
                <a:latin typeface="Calibri"/>
                <a:cs typeface="Calibri"/>
              </a:rPr>
              <a:t>PRA_PT12H_ACC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accumulated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precipitation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(mm/12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hours)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10" dirty="0">
                <a:latin typeface="Calibri"/>
                <a:cs typeface="Calibri"/>
              </a:rPr>
              <a:t>RH_PT1M_AVG</a:t>
            </a:r>
            <a:r>
              <a:rPr sz="1400" dirty="0">
                <a:latin typeface="Calibri"/>
                <a:cs typeface="Calibri"/>
              </a:rPr>
              <a:t> =</a:t>
            </a:r>
            <a:r>
              <a:rPr sz="1400" spc="-10" dirty="0">
                <a:latin typeface="Calibri"/>
                <a:cs typeface="Calibri"/>
              </a:rPr>
              <a:t> relative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humidity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(%)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lr>
                <a:srgbClr val="2E2F92"/>
              </a:buClr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20" dirty="0">
                <a:latin typeface="Calibri"/>
                <a:cs typeface="Calibri"/>
              </a:rPr>
              <a:t>PA_PT1M_AVG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pressure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(hPa)</a:t>
            </a: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2E2F9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Column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(eg.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75" dirty="0">
                <a:latin typeface="Calibri"/>
                <a:cs typeface="Calibri"/>
              </a:rPr>
              <a:t>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temperature)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2E2F9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Missing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marked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72334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9D3D3-1537-E615-6499-0D6CD58F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1283"/>
            <a:ext cx="7772400" cy="53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1561"/>
      </p:ext>
    </p:extLst>
  </p:cSld>
  <p:clrMapOvr>
    <a:masterClrMapping/>
  </p:clrMapOvr>
</p:sld>
</file>

<file path=ppt/theme/theme1.xml><?xml version="1.0" encoding="utf-8"?>
<a:theme xmlns:a="http://schemas.openxmlformats.org/drawingml/2006/main" name="BMK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17808</TotalTime>
  <Words>1131</Words>
  <Application>Microsoft Macintosh PowerPoint</Application>
  <PresentationFormat>On-screen Show (4:3)</PresentationFormat>
  <Paragraphs>135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Cambria</vt:lpstr>
      <vt:lpstr>Consolas</vt:lpstr>
      <vt:lpstr>Gill Sans MT</vt:lpstr>
      <vt:lpstr>BMKG</vt:lpstr>
      <vt:lpstr>Office Theme</vt:lpstr>
      <vt:lpstr>R HARP LIBRARY</vt:lpstr>
      <vt:lpstr>PowerPoint Presentation</vt:lpstr>
      <vt:lpstr>PowerPoint Presentation</vt:lpstr>
      <vt:lpstr>PowerPoint Presentation</vt:lpstr>
      <vt:lpstr>Harp Processes</vt:lpstr>
      <vt:lpstr>Read Point Observation</vt:lpstr>
      <vt:lpstr>PowerPoint Presentation</vt:lpstr>
      <vt:lpstr>PowerPoint Presentation</vt:lpstr>
      <vt:lpstr>PowerPoint Presentation</vt:lpstr>
      <vt:lpstr>Read Forecast Data (WRF)</vt:lpstr>
      <vt:lpstr>PowerPoint Presentation</vt:lpstr>
      <vt:lpstr>PowerPoint Presentation</vt:lpstr>
      <vt:lpstr>PowerPoint Presentation</vt:lpstr>
      <vt:lpstr>PowerPoint Presentation</vt:lpstr>
      <vt:lpstr>Verification Process</vt:lpstr>
      <vt:lpstr>PowerPoint Presentation</vt:lpstr>
      <vt:lpstr>PowerPoint Presentation</vt:lpstr>
      <vt:lpstr>Plotting verification scores (Continuous predictand)</vt:lpstr>
      <vt:lpstr>Mean absolute error (mae)</vt:lpstr>
      <vt:lpstr>Root mean squared error (rmse)</vt:lpstr>
      <vt:lpstr>Mean error / bias</vt:lpstr>
      <vt:lpstr>Plotting verification scores (Categorical predictand)</vt:lpstr>
      <vt:lpstr>Frequency bias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BMKG – OCEAN FORECASTING SYSTEM (BMKG – OFS)</dc:title>
  <dc:creator>Windows User</dc:creator>
  <cp:lastModifiedBy>Microsoft Office User</cp:lastModifiedBy>
  <cp:revision>263</cp:revision>
  <dcterms:created xsi:type="dcterms:W3CDTF">2017-04-19T22:14:00Z</dcterms:created>
  <dcterms:modified xsi:type="dcterms:W3CDTF">2024-09-16T02:15:26Z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963641128243417A982131F4BFA9F1AC</vt:lpwstr>
  </property>
</Properties>
</file>