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262" r:id="rId3"/>
    <p:sldId id="296" r:id="rId4"/>
    <p:sldId id="295" r:id="rId5"/>
    <p:sldId id="297" r:id="rId6"/>
    <p:sldId id="298" r:id="rId7"/>
    <p:sldId id="299" r:id="rId8"/>
    <p:sldId id="300" r:id="rId9"/>
    <p:sldId id="301" r:id="rId10"/>
    <p:sldId id="302" r:id="rId11"/>
    <p:sldId id="306" r:id="rId12"/>
    <p:sldId id="29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28"/>
  </p:normalViewPr>
  <p:slideViewPr>
    <p:cSldViewPr snapToGrid="0">
      <p:cViewPr varScale="1">
        <p:scale>
          <a:sx n="119" d="100"/>
          <a:sy n="119" d="100"/>
        </p:scale>
        <p:origin x="1440" y="192"/>
      </p:cViewPr>
      <p:guideLst>
        <p:guide orient="horz" pos="22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818D8-C6EE-474A-B069-4E145585F1D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F1DCB-752E-47A5-8E79-F7928C0818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69C6C50-D5BA-40F2-80E2-CB4FDD369941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a </a:t>
            </a:r>
            <a:r>
              <a:rPr lang="en-US" dirty="0" err="1"/>
              <a:t>NetCDF</a:t>
            </a:r>
            <a:r>
              <a:rPr lang="en-US" dirty="0"/>
              <a:t> file, we don’t need to repeat the latitude and longitude values for each day, nor the dates for each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F1DCB-752E-47A5-8E79-F7928C0818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/>
          <p:nvPr/>
        </p:nvGrpSpPr>
        <p:grpSpPr bwMode="auto">
          <a:xfrm>
            <a:off x="0" y="6570663"/>
            <a:ext cx="9144000" cy="287337"/>
            <a:chOff x="0" y="6477000"/>
            <a:chExt cx="9906000" cy="360000"/>
          </a:xfrm>
        </p:grpSpPr>
        <p:sp>
          <p:nvSpPr>
            <p:cNvPr id="5" name="Rectangle 4"/>
            <p:cNvSpPr/>
            <p:nvPr/>
          </p:nvSpPr>
          <p:spPr>
            <a:xfrm>
              <a:off x="0" y="6477000"/>
              <a:ext cx="2051712" cy="360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43231" y="6477000"/>
              <a:ext cx="5862769" cy="360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67190" y="6477000"/>
              <a:ext cx="1950244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</p:grpSp>
      <p:sp>
        <p:nvSpPr>
          <p:cNvPr id="8" name="Slide Number Placeholder 5"/>
          <p:cNvSpPr txBox="1"/>
          <p:nvPr/>
        </p:nvSpPr>
        <p:spPr>
          <a:xfrm>
            <a:off x="6804025" y="6553200"/>
            <a:ext cx="2311400" cy="3238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A44BCAC-4C84-3344-9F90-DA30AEB7B93B}" type="slidenum"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charset="0"/>
              </a:rPr>
              <a:t>‹#›</a:t>
            </a:fld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panose="020F0502020204030204" charset="0"/>
            </a:endParaRPr>
          </a:p>
        </p:txBody>
      </p:sp>
      <p:grpSp>
        <p:nvGrpSpPr>
          <p:cNvPr id="9" name="Group 18"/>
          <p:cNvGrpSpPr/>
          <p:nvPr/>
        </p:nvGrpSpPr>
        <p:grpSpPr bwMode="auto">
          <a:xfrm>
            <a:off x="3932238" y="304800"/>
            <a:ext cx="1198562" cy="1235075"/>
            <a:chOff x="8497243" y="134778"/>
            <a:chExt cx="1258887" cy="1296154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8497243" y="981110"/>
              <a:ext cx="1258887" cy="4498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1">
                  <a:solidFill>
                    <a:srgbClr val="0D0D0D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panose="020F0502020204030204" charset="0"/>
                </a:rPr>
                <a:t>BMKG</a:t>
              </a:r>
            </a:p>
          </p:txBody>
        </p:sp>
        <p:pic>
          <p:nvPicPr>
            <p:cNvPr id="11" name="Picture 16" descr="logo_bmg_3D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099" y="134778"/>
              <a:ext cx="896485" cy="876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47425"/>
            <a:ext cx="9115648" cy="1225893"/>
          </a:xfrm>
          <a:solidFill>
            <a:srgbClr val="002060"/>
          </a:solidFill>
        </p:spPr>
        <p:txBody>
          <a:bodyPr/>
          <a:lstStyle>
            <a:lvl1pPr>
              <a:defRPr sz="3200" b="1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1E2ECE2-1563-6540-95D1-430DFD067293}" type="datetimeFigureOut">
              <a:rPr lang="en-US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07827809-1120-294F-848F-5716CFE2617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87CF882-7AFF-1A4D-AF7A-7871406B8BB6}" type="datetimeFigureOut">
              <a:rPr lang="en-US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EF41AD3-E3FA-3D47-A3E1-0C3F782BBBB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47425"/>
            <a:ext cx="9115648" cy="1225893"/>
          </a:xfrm>
          <a:solidFill>
            <a:srgbClr val="002060"/>
          </a:solidFill>
        </p:spPr>
        <p:txBody>
          <a:bodyPr>
            <a:normAutofit/>
          </a:bodyPr>
          <a:lstStyle>
            <a:lvl1pPr>
              <a:defRPr sz="3200" b="1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id-ID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6570000"/>
            <a:ext cx="9144000" cy="288000"/>
            <a:chOff x="0" y="6477000"/>
            <a:chExt cx="9906000" cy="360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477000"/>
              <a:ext cx="2052000" cy="360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44000" y="6477000"/>
              <a:ext cx="5862000" cy="360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066896" y="6477000"/>
              <a:ext cx="195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1" name="Slide Number Placeholder 5"/>
          <p:cNvSpPr txBox="1"/>
          <p:nvPr userDrawn="1"/>
        </p:nvSpPr>
        <p:spPr>
          <a:xfrm>
            <a:off x="6804248" y="6553200"/>
            <a:ext cx="2311400" cy="324000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35F527-B529-4D21-A258-7C4FE54D0D86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 userDrawn="1"/>
        </p:nvGrpSpPr>
        <p:grpSpPr bwMode="auto">
          <a:xfrm>
            <a:off x="3932784" y="304800"/>
            <a:ext cx="1198512" cy="1235434"/>
            <a:chOff x="8497243" y="134778"/>
            <a:chExt cx="1258887" cy="1296154"/>
          </a:xfrm>
        </p:grpSpPr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8497243" y="981325"/>
              <a:ext cx="1258887" cy="4496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prstClr val="black">
                      <a:lumMod val="95000"/>
                      <a:lumOff val="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  <a:cs typeface="+mn-cs"/>
                </a:rPr>
                <a:t>BMKG</a:t>
              </a:r>
            </a:p>
          </p:txBody>
        </p:sp>
        <p:pic>
          <p:nvPicPr>
            <p:cNvPr id="24" name="Picture 16" descr="logo_bmg_3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94099" y="134778"/>
              <a:ext cx="896485" cy="876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249377"/>
            <a:ext cx="7488009" cy="778098"/>
          </a:xfrm>
          <a:solidFill>
            <a:srgbClr val="002060"/>
          </a:solidFill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19" y="1379952"/>
            <a:ext cx="8640960" cy="500137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grpSp>
        <p:nvGrpSpPr>
          <p:cNvPr id="12" name="Group 11"/>
          <p:cNvGrpSpPr/>
          <p:nvPr userDrawn="1"/>
        </p:nvGrpSpPr>
        <p:grpSpPr bwMode="auto">
          <a:xfrm>
            <a:off x="75928" y="220749"/>
            <a:ext cx="967680" cy="976003"/>
            <a:chOff x="8497243" y="134778"/>
            <a:chExt cx="1258887" cy="1296154"/>
          </a:xfrm>
        </p:grpSpPr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8497243" y="981325"/>
              <a:ext cx="1258887" cy="4496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solidFill>
                    <a:prstClr val="black">
                      <a:lumMod val="95000"/>
                      <a:lumOff val="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  <a:cs typeface="+mn-cs"/>
                </a:rPr>
                <a:t>BMKG</a:t>
              </a:r>
            </a:p>
          </p:txBody>
        </p:sp>
        <p:pic>
          <p:nvPicPr>
            <p:cNvPr id="14" name="Picture 16" descr="logo_bmg_3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94099" y="134778"/>
              <a:ext cx="896485" cy="876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B8952-0553-4C4C-AB0F-0F3093C4881A}" type="datetimeFigureOut">
              <a:rPr lang="id-ID" smtClean="0"/>
              <a:t>17/09/24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D02DC-4355-406F-AC48-6B2178A3B8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B8952-0553-4C4C-AB0F-0F3093C4881A}" type="datetimeFigureOut">
              <a:rPr lang="id-ID" smtClean="0"/>
              <a:t>17/09/24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D02DC-4355-406F-AC48-6B2178A3B8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B8952-0553-4C4C-AB0F-0F3093C4881A}" type="datetimeFigureOut">
              <a:rPr lang="id-ID" smtClean="0"/>
              <a:t>17/09/24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D02DC-4355-406F-AC48-6B2178A3B8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B8952-0553-4C4C-AB0F-0F3093C4881A}" type="datetimeFigureOut">
              <a:rPr lang="id-ID" smtClean="0"/>
              <a:t>17/09/24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D02DC-4355-406F-AC48-6B2178A3B8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B8952-0553-4C4C-AB0F-0F3093C4881A}" type="datetimeFigureOut">
              <a:rPr lang="id-ID" smtClean="0"/>
              <a:t>17/09/24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D02DC-4355-406F-AC48-6B2178A3B8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B8952-0553-4C4C-AB0F-0F3093C4881A}" type="datetimeFigureOut">
              <a:rPr lang="id-ID" smtClean="0"/>
              <a:t>17/09/24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D02DC-4355-406F-AC48-6B2178A3B8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/>
          <p:nvPr/>
        </p:nvGrpSpPr>
        <p:grpSpPr bwMode="auto">
          <a:xfrm>
            <a:off x="76200" y="220663"/>
            <a:ext cx="966788" cy="976312"/>
            <a:chOff x="8497243" y="134778"/>
            <a:chExt cx="1258887" cy="1296154"/>
          </a:xfrm>
        </p:grpSpPr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8497243" y="982021"/>
              <a:ext cx="1258887" cy="4489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1">
                  <a:solidFill>
                    <a:srgbClr val="0D0D0D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 panose="020F0502020204030204" charset="0"/>
                </a:rPr>
                <a:t>BMKG</a:t>
              </a:r>
            </a:p>
          </p:txBody>
        </p:sp>
        <p:pic>
          <p:nvPicPr>
            <p:cNvPr id="6" name="Picture 16" descr="logo_bmg_3D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099" y="134778"/>
              <a:ext cx="896485" cy="876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249377"/>
            <a:ext cx="7665508" cy="778098"/>
          </a:xfrm>
          <a:solidFill>
            <a:srgbClr val="002060"/>
          </a:solidFill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19" y="1379952"/>
            <a:ext cx="8640960" cy="50013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B8952-0553-4C4C-AB0F-0F3093C4881A}" type="datetimeFigureOut">
              <a:rPr lang="id-ID" smtClean="0"/>
              <a:t>17/09/24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D02DC-4355-406F-AC48-6B2178A3B8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B8952-0553-4C4C-AB0F-0F3093C4881A}" type="datetimeFigureOut">
              <a:rPr lang="id-ID" smtClean="0"/>
              <a:t>17/09/24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D02DC-4355-406F-AC48-6B2178A3B8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3B8952-0553-4C4C-AB0F-0F3093C4881A}" type="datetimeFigureOut">
              <a:rPr lang="id-ID" smtClean="0"/>
              <a:t>17/09/24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AD02DC-4355-406F-AC48-6B2178A3B8B0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A90F60C1-D5DC-F447-A637-AB7328C1D6CC}" type="datetimeFigureOut">
              <a:rPr lang="en-US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4340AA7-73C7-5C47-9750-E8717F3EF2C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2A7EAEE-F062-9946-AD84-13DCE6D77E27}" type="datetimeFigureOut">
              <a:rPr lang="en-US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7C2A514-D5F7-8C41-9A2E-C324B42B8B2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2AD4339-702F-D04A-900D-44BEB95B9998}" type="datetimeFigureOut">
              <a:rPr lang="en-US"/>
              <a:t>9/17/24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5E9202-E251-2E48-A38B-9B0F6765C91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0C09BB6-C3E0-A648-A419-D95EA3519942}" type="datetimeFigureOut">
              <a:rPr lang="en-US"/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16884F1-46ED-7D48-843F-5B7234695C0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461066-4199-B340-9904-1D796A33D7C1}" type="datetimeFigureOut">
              <a:rPr lang="en-US"/>
              <a:t>9/17/24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5FEA5BC-3516-C242-BB99-EA92A193A57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A976F13-9087-8745-8AE2-8F328D002B43}" type="datetimeFigureOut">
              <a:rPr lang="en-US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488716D-5819-F44F-AAF8-4CDFBC8D15A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7666F66-E6B6-4142-91DF-39D026AEBBF6}" type="datetimeFigureOut">
              <a:rPr lang="en-US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8B22386-77C9-6A4F-8F84-8296079F8C3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013" y="274638"/>
            <a:ext cx="6408737" cy="922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600200"/>
            <a:ext cx="86423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grpSp>
        <p:nvGrpSpPr>
          <p:cNvPr id="1028" name="Group 10"/>
          <p:cNvGrpSpPr/>
          <p:nvPr/>
        </p:nvGrpSpPr>
        <p:grpSpPr bwMode="auto">
          <a:xfrm>
            <a:off x="0" y="6570663"/>
            <a:ext cx="9144000" cy="287337"/>
            <a:chOff x="0" y="6477000"/>
            <a:chExt cx="9906000" cy="360000"/>
          </a:xfrm>
        </p:grpSpPr>
        <p:sp>
          <p:nvSpPr>
            <p:cNvPr id="12" name="Rectangle 11"/>
            <p:cNvSpPr/>
            <p:nvPr/>
          </p:nvSpPr>
          <p:spPr>
            <a:xfrm>
              <a:off x="0" y="6477000"/>
              <a:ext cx="2051712" cy="360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43231" y="6477000"/>
              <a:ext cx="5862769" cy="360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67190" y="6477000"/>
              <a:ext cx="1950244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/>
            </a:p>
          </p:txBody>
        </p:sp>
      </p:grpSp>
      <p:sp>
        <p:nvSpPr>
          <p:cNvPr id="15" name="Slide Number Placeholder 5"/>
          <p:cNvSpPr txBox="1"/>
          <p:nvPr/>
        </p:nvSpPr>
        <p:spPr>
          <a:xfrm>
            <a:off x="6804025" y="6553200"/>
            <a:ext cx="2311400" cy="3238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634AF89-7C08-EC46-B940-E9D8F5E8A11E}" type="slidenum"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panose="020F0502020204030204" charset="0"/>
              </a:rPr>
              <a:t>‹#›</a:t>
            </a:fld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 cap="small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S PGothic" panose="020B060007020508020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charset="0"/>
          <a:ea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charset="0"/>
          <a:ea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charset="0"/>
          <a:ea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charset="0"/>
          <a:ea typeface="MS PGothic" panose="020B060007020508020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anose="020F05020202040302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anose="020B060007020508020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anose="020B060007020508020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anose="020B060007020508020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anose="020B060007020508020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anose="020B060007020508020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6408712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570000"/>
            <a:ext cx="9144000" cy="288000"/>
            <a:chOff x="0" y="6477000"/>
            <a:chExt cx="9906000" cy="3600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6477000"/>
              <a:ext cx="2052000" cy="360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4044000" y="6477000"/>
              <a:ext cx="5862000" cy="3600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066679" y="6477000"/>
              <a:ext cx="195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5" name="Slide Number Placeholder 5"/>
          <p:cNvSpPr txBox="1"/>
          <p:nvPr userDrawn="1"/>
        </p:nvSpPr>
        <p:spPr>
          <a:xfrm>
            <a:off x="6804248" y="6553200"/>
            <a:ext cx="2311400" cy="324000"/>
          </a:xfrm>
          <a:prstGeom prst="rect">
            <a:avLst/>
          </a:prstGeo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35F527-B529-4D21-A258-7C4FE54D0D86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 cap="sm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54" y="1616121"/>
            <a:ext cx="8797841" cy="1371600"/>
          </a:xfrm>
          <a:solidFill>
            <a:srgbClr val="002060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fi-FI" cap="small" dirty="0">
                <a:solidFill>
                  <a:srgbClr val="FFFF00"/>
                </a:solidFill>
                <a:effectLst/>
                <a:latin typeface="Calibri" panose="020F0502020204030204" charset="0"/>
              </a:rPr>
              <a:t>USING R FOR NETCDF DATA ANALYSIS</a:t>
            </a:r>
            <a:endParaRPr lang="en-US" cap="small" dirty="0">
              <a:solidFill>
                <a:srgbClr val="FFFF00"/>
              </a:solidFill>
              <a:effectLst/>
              <a:latin typeface="Calibri" panose="020F050202020403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99481" y="5204233"/>
            <a:ext cx="487319" cy="666076"/>
          </a:xfrm>
          <a:prstGeom prst="rect">
            <a:avLst/>
          </a:prstGeom>
          <a:solidFill>
            <a:srgbClr val="00FF00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7698606" y="5204233"/>
            <a:ext cx="436532" cy="666076"/>
          </a:xfrm>
          <a:prstGeom prst="rect">
            <a:avLst/>
          </a:prstGeom>
          <a:solidFill>
            <a:srgbClr val="0000FF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0" y="5223978"/>
            <a:ext cx="7625062" cy="646331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</a:gradFill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en-AU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Aharoni" panose="02010803020104030203" pitchFamily="2" charset="-79"/>
              </a:rPr>
              <a:t>WIDO HANGGORO</a:t>
            </a:r>
            <a:endParaRPr lang="en-AU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cs typeface="Aharoni" panose="02010803020104030203" pitchFamily="2" charset="-79"/>
            </a:endParaRPr>
          </a:p>
          <a:p>
            <a:pPr algn="r" eaLnBrk="1" hangingPunct="1">
              <a:defRPr/>
            </a:pPr>
            <a:endParaRPr lang="id-ID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cs typeface="Aharoni" panose="02010803020104030203" pitchFamily="2" charset="-79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44854" y="3088396"/>
            <a:ext cx="8910651" cy="1157301"/>
            <a:chOff x="144854" y="3088396"/>
            <a:chExt cx="8910651" cy="115730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4" t="2054" r="1617" b="18319"/>
            <a:stretch>
              <a:fillRect/>
            </a:stretch>
          </p:blipFill>
          <p:spPr>
            <a:xfrm>
              <a:off x="1846383" y="3145506"/>
              <a:ext cx="1905000" cy="1050469"/>
            </a:xfrm>
            <a:prstGeom prst="rect">
              <a:avLst/>
            </a:prstGeom>
            <a:ln w="19050">
              <a:noFill/>
            </a:ln>
            <a:effectLst>
              <a:reflection blurRad="12700" stA="48000" endPos="56000" dist="50800" dir="5400000" sy="-100000" algn="bl" rotWithShape="0"/>
            </a:effectLst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6" r="5373" b="12516"/>
            <a:stretch>
              <a:fillRect/>
            </a:stretch>
          </p:blipFill>
          <p:spPr>
            <a:xfrm>
              <a:off x="144854" y="3145506"/>
              <a:ext cx="1702053" cy="1043082"/>
            </a:xfrm>
            <a:prstGeom prst="rect">
              <a:avLst/>
            </a:prstGeom>
            <a:effectLst>
              <a:reflection stA="70000" endPos="48000" dist="50800" dir="5400000" sy="-100000" algn="bl" rotWithShape="0"/>
            </a:effectLst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604" y="3088396"/>
              <a:ext cx="1959405" cy="1157301"/>
            </a:xfrm>
            <a:prstGeom prst="rect">
              <a:avLst/>
            </a:prstGeom>
            <a:ln>
              <a:noFill/>
            </a:ln>
            <a:effectLst>
              <a:reflection stA="71000" endPos="33000" dir="5400000" sy="-100000" algn="bl" rotWithShape="0"/>
              <a:softEdge rad="112500"/>
            </a:effectLst>
          </p:spPr>
        </p:pic>
        <p:grpSp>
          <p:nvGrpSpPr>
            <p:cNvPr id="28" name="Group 27"/>
            <p:cNvGrpSpPr/>
            <p:nvPr/>
          </p:nvGrpSpPr>
          <p:grpSpPr>
            <a:xfrm>
              <a:off x="5640313" y="3195697"/>
              <a:ext cx="1665843" cy="974786"/>
              <a:chOff x="265727" y="1114150"/>
              <a:chExt cx="3598921" cy="2598869"/>
            </a:xfrm>
            <a:effectLst>
              <a:reflection stA="98000" endPos="42000" dist="50800" dir="5400000" sy="-100000" algn="bl" rotWithShape="0"/>
            </a:effectLst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6"/>
              <a:srcRect l="35129" t="17809" r="34047" b="47065"/>
              <a:stretch>
                <a:fillRect/>
              </a:stretch>
            </p:blipFill>
            <p:spPr>
              <a:xfrm>
                <a:off x="265727" y="1162505"/>
                <a:ext cx="3581072" cy="2550514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 rotWithShape="1">
              <a:blip r:embed="rId7"/>
              <a:srcRect l="19421" t="54111" r="39083" b="11650"/>
              <a:stretch>
                <a:fillRect/>
              </a:stretch>
            </p:blipFill>
            <p:spPr>
              <a:xfrm>
                <a:off x="1579748" y="1171100"/>
                <a:ext cx="2284900" cy="1413974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8"/>
              <a:srcRect l="35253" t="35180" r="37263" b="46103"/>
              <a:stretch>
                <a:fillRect/>
              </a:stretch>
            </p:blipFill>
            <p:spPr>
              <a:xfrm>
                <a:off x="2069442" y="1114150"/>
                <a:ext cx="1753728" cy="746493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9"/>
              <a:srcRect l="42789" t="47139" r="41819" b="28108"/>
              <a:stretch>
                <a:fillRect/>
              </a:stretch>
            </p:blipFill>
            <p:spPr>
              <a:xfrm>
                <a:off x="2819575" y="1618413"/>
                <a:ext cx="1003595" cy="1008779"/>
              </a:xfrm>
              <a:prstGeom prst="rect">
                <a:avLst/>
              </a:prstGeom>
            </p:spPr>
          </p:pic>
        </p:grp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10" cstate="print"/>
            <a:srcRect l="10358" t="28074" r="31150" b="9566"/>
            <a:stretch>
              <a:fillRect/>
            </a:stretch>
          </p:blipFill>
          <p:spPr>
            <a:xfrm>
              <a:off x="7250741" y="3088396"/>
              <a:ext cx="1804764" cy="1157301"/>
            </a:xfrm>
            <a:prstGeom prst="rect">
              <a:avLst/>
            </a:prstGeom>
            <a:effectLst>
              <a:reflection endPos="31000" dir="5400000" sy="-100000" algn="bl" rotWithShape="0"/>
              <a:softEdge rad="127000"/>
            </a:effec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340535C-C143-4F0E-819C-FC0C37E3D7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63" y="140677"/>
            <a:ext cx="1029146" cy="1135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03C8A0-1EA0-1BBA-5C4D-A2A68BF3D8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74" y="211016"/>
            <a:ext cx="1071181" cy="10547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5B90-5E38-3E23-4164-CD77F160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ncdf4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F6C04-85D2-BA93-281F-A84610327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63" y="1494415"/>
            <a:ext cx="6766741" cy="432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9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51088"/>
            <a:ext cx="9144000" cy="140811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D" sz="7200" b="1" dirty="0" err="1">
                <a:latin typeface="Cambria" panose="02040503050406030204" pitchFamily="18" charset="0"/>
              </a:rPr>
              <a:t>Terima</a:t>
            </a:r>
            <a:r>
              <a:rPr lang="en-ID" sz="7200" b="1" dirty="0">
                <a:latin typeface="Cambria" panose="02040503050406030204" pitchFamily="18" charset="0"/>
              </a:rPr>
              <a:t> </a:t>
            </a:r>
            <a:r>
              <a:rPr lang="en-ID" sz="7200" b="1" dirty="0" err="1">
                <a:latin typeface="Cambria" panose="02040503050406030204" pitchFamily="18" charset="0"/>
              </a:rPr>
              <a:t>Kasih</a:t>
            </a:r>
            <a:endParaRPr lang="en-ID" sz="7200" b="1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3C9F-A305-480A-C91A-1B9FC37C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FC95-17D5-3BA2-60A1-BBF4AB598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NetCDF</a:t>
            </a:r>
            <a:endParaRPr lang="en-US" dirty="0"/>
          </a:p>
          <a:p>
            <a:pPr lvl="1"/>
            <a:r>
              <a:rPr lang="en-US" dirty="0"/>
              <a:t>What is </a:t>
            </a:r>
            <a:r>
              <a:rPr lang="en-US" dirty="0" err="1"/>
              <a:t>NetCDF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Common Uses</a:t>
            </a:r>
          </a:p>
          <a:p>
            <a:pPr lvl="1"/>
            <a:r>
              <a:rPr lang="en-US" dirty="0"/>
              <a:t>Advantages</a:t>
            </a:r>
          </a:p>
          <a:p>
            <a:r>
              <a:rPr lang="en-US" dirty="0"/>
              <a:t>Why use R for </a:t>
            </a:r>
            <a:r>
              <a:rPr lang="en-US" dirty="0" err="1"/>
              <a:t>NetCDF</a:t>
            </a:r>
            <a:endParaRPr lang="en-US" dirty="0"/>
          </a:p>
          <a:p>
            <a:pPr lvl="1"/>
            <a:r>
              <a:rPr lang="en-US" dirty="0"/>
              <a:t>R’s Strength</a:t>
            </a:r>
          </a:p>
          <a:p>
            <a:pPr lvl="1"/>
            <a:r>
              <a:rPr lang="en-US" dirty="0" err="1"/>
              <a:t>NetCDF</a:t>
            </a:r>
            <a:r>
              <a:rPr lang="en-US" dirty="0"/>
              <a:t> in R</a:t>
            </a:r>
          </a:p>
          <a:p>
            <a:pPr lvl="1"/>
            <a:r>
              <a:rPr lang="en-US" dirty="0"/>
              <a:t>Integration</a:t>
            </a:r>
          </a:p>
          <a:p>
            <a:r>
              <a:rPr lang="en-US" dirty="0"/>
              <a:t>Installing Required Packages</a:t>
            </a:r>
          </a:p>
          <a:p>
            <a:r>
              <a:rPr lang="en-US" dirty="0"/>
              <a:t>Exploring a </a:t>
            </a:r>
            <a:r>
              <a:rPr lang="en-US" dirty="0" err="1"/>
              <a:t>NetCDF</a:t>
            </a:r>
            <a:r>
              <a:rPr lang="en-US" dirty="0"/>
              <a:t> File</a:t>
            </a:r>
          </a:p>
          <a:p>
            <a:r>
              <a:rPr lang="en-US" dirty="0"/>
              <a:t>Reading Data from </a:t>
            </a:r>
            <a:r>
              <a:rPr lang="en-US" dirty="0" err="1"/>
              <a:t>NetCDF</a:t>
            </a:r>
            <a:r>
              <a:rPr lang="en-US" dirty="0"/>
              <a:t> Files</a:t>
            </a:r>
          </a:p>
          <a:p>
            <a:r>
              <a:rPr lang="en-US" dirty="0"/>
              <a:t>Working with Raster Data</a:t>
            </a:r>
          </a:p>
          <a:p>
            <a:r>
              <a:rPr lang="en-US" dirty="0"/>
              <a:t>Manipulating and Analyzing </a:t>
            </a:r>
            <a:r>
              <a:rPr lang="en-US" dirty="0" err="1"/>
              <a:t>NetCDF</a:t>
            </a:r>
            <a:r>
              <a:rPr lang="en-US" dirty="0"/>
              <a:t> Data</a:t>
            </a:r>
          </a:p>
          <a:p>
            <a:r>
              <a:rPr lang="en-US" dirty="0"/>
              <a:t>Visualizing </a:t>
            </a:r>
            <a:r>
              <a:rPr lang="en-US" dirty="0" err="1"/>
              <a:t>NetCDF</a:t>
            </a:r>
            <a:r>
              <a:rPr lang="en-US" dirty="0"/>
              <a:t> Data</a:t>
            </a:r>
          </a:p>
          <a:p>
            <a:r>
              <a:rPr lang="en-US" dirty="0"/>
              <a:t>Saving and Exporting Data</a:t>
            </a:r>
          </a:p>
          <a:p>
            <a:r>
              <a:rPr lang="en-US" dirty="0"/>
              <a:t>Hands-On Example</a:t>
            </a:r>
          </a:p>
        </p:txBody>
      </p:sp>
    </p:spTree>
    <p:extLst>
      <p:ext uri="{BB962C8B-B14F-4D97-AF65-F5344CB8AC3E}">
        <p14:creationId xmlns:p14="http://schemas.microsoft.com/office/powerpoint/2010/main" val="354918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67D0-F68B-F413-C365-D7BCB709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NetCDF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B150-3472-61D1-184D-0ABB88C87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r>
              <a:rPr lang="en-US" dirty="0"/>
              <a:t> (Network Common Data Form) is a set of software libraries and </a:t>
            </a:r>
            <a:r>
              <a:rPr lang="en-US" dirty="0">
                <a:solidFill>
                  <a:srgbClr val="FF0000"/>
                </a:solidFill>
              </a:rPr>
              <a:t>self-describing</a:t>
            </a:r>
            <a:r>
              <a:rPr lang="en-US" dirty="0"/>
              <a:t>, machine-independent data formats that support the creation, access, and sharing of </a:t>
            </a:r>
            <a:r>
              <a:rPr lang="en-US" dirty="0">
                <a:solidFill>
                  <a:srgbClr val="FF0000"/>
                </a:solidFill>
              </a:rPr>
              <a:t>array-oriented scientific data</a:t>
            </a:r>
            <a:r>
              <a:rPr lang="en-US" dirty="0"/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6FDD37-0F2B-6036-1748-31950BC2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3" y="3326004"/>
            <a:ext cx="8253492" cy="291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57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5D6D-C917-6968-5321-E22DB905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F385-DF73-0947-8521-543E9013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r>
              <a:rPr lang="en-US" dirty="0"/>
              <a:t> is set of software of libraries and machine-independent data formats that support creations, access and sharing of array-oriented scientific data.</a:t>
            </a:r>
          </a:p>
          <a:p>
            <a:r>
              <a:rPr lang="en-US" dirty="0"/>
              <a:t>First released in 1989</a:t>
            </a:r>
          </a:p>
          <a:p>
            <a:r>
              <a:rPr lang="en-US" dirty="0" err="1"/>
              <a:t>NetCDF</a:t>
            </a:r>
            <a:r>
              <a:rPr lang="en-US" dirty="0"/>
              <a:t> is widely used in University Earth Science community.</a:t>
            </a:r>
          </a:p>
          <a:p>
            <a:r>
              <a:rPr lang="en-US" dirty="0"/>
              <a:t>Used for IPCC datasets</a:t>
            </a:r>
          </a:p>
          <a:p>
            <a:r>
              <a:rPr lang="en-US" dirty="0"/>
              <a:t>Used by NASA and other large </a:t>
            </a:r>
          </a:p>
          <a:p>
            <a:pPr marL="400050" lvl="1" indent="0">
              <a:buNone/>
            </a:pPr>
            <a:r>
              <a:rPr lang="en-US" sz="2800" dirty="0"/>
              <a:t>data producers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EEB20-7E53-BAB7-C1ED-648948985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4" t="30877" r="26734" b="30810"/>
          <a:stretch/>
        </p:blipFill>
        <p:spPr>
          <a:xfrm>
            <a:off x="5275073" y="4156694"/>
            <a:ext cx="3617406" cy="238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0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8908-D794-8135-D62D-0528DC39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r>
              <a:rPr lang="en-US" dirty="0"/>
              <a:t> Convention’s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FCA3-7E73-C6F0-BD4F-697D9A29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NetCDF</a:t>
            </a:r>
            <a:r>
              <a:rPr lang="en-US" dirty="0"/>
              <a:t> User's Guide recommends some  conventions (ex. "units" and "Conventions" attributes).</a:t>
            </a:r>
          </a:p>
          <a:p>
            <a:r>
              <a:rPr lang="en-US" dirty="0"/>
              <a:t>Conventions are published agreements about how data of a particular type should be represented to foster interoperability.</a:t>
            </a:r>
          </a:p>
          <a:p>
            <a:r>
              <a:rPr lang="en-US" dirty="0"/>
              <a:t>Most conventions use attributes.</a:t>
            </a:r>
          </a:p>
          <a:p>
            <a:r>
              <a:rPr lang="en-US" dirty="0"/>
              <a:t>Use of an existing convention is highly recommended. Use the CF Conventions, if applicable.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01D01-89D4-8552-A8E7-E06FF1F9EF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507" y="2724338"/>
            <a:ext cx="6200493" cy="413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0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6829-A08B-7E5A-040B-76B5DA65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7542-3565-85ED-933E-F5065A89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netCDF</a:t>
            </a:r>
            <a:r>
              <a:rPr lang="en-US" dirty="0"/>
              <a:t> file should use the global "Conventions" attribute to identify which conventions it uses.</a:t>
            </a:r>
          </a:p>
          <a:p>
            <a:r>
              <a:rPr lang="en-US" dirty="0"/>
              <a:t>The CF Conventions are becoming a widely used standard for atmospheric, ocean, and climate data.</a:t>
            </a:r>
          </a:p>
          <a:p>
            <a:r>
              <a:rPr lang="en-US" dirty="0"/>
              <a:t>The </a:t>
            </a:r>
            <a:r>
              <a:rPr lang="en-US" dirty="0" err="1"/>
              <a:t>NetCDF</a:t>
            </a:r>
            <a:r>
              <a:rPr lang="en-US" dirty="0"/>
              <a:t> Climate and Forecast (CF) Metadata Conventions, Version 1.3, describes consensus representations for climate and forecast data using the netCDF-3 data model.</a:t>
            </a:r>
          </a:p>
          <a:p>
            <a:r>
              <a:rPr lang="en-US" dirty="0"/>
              <a:t> http://</a:t>
            </a:r>
            <a:r>
              <a:rPr lang="en-US" dirty="0" err="1"/>
              <a:t>cf-pcmdi.llnl.gov</a:t>
            </a:r>
            <a:r>
              <a:rPr lang="en-US" dirty="0"/>
              <a:t>/documents/</a:t>
            </a:r>
            <a:r>
              <a:rPr lang="en-US" dirty="0" err="1"/>
              <a:t>cf</a:t>
            </a:r>
            <a:r>
              <a:rPr lang="en-US" dirty="0"/>
              <a:t>-conventions/1.3/</a:t>
            </a:r>
            <a:r>
              <a:rPr lang="en-US" dirty="0" err="1"/>
              <a:t>cf-conventions.html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1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3187-7ECB-B39A-4D7D-110ADD45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r>
              <a:rPr lang="en-US" dirty="0"/>
              <a:t>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BC1E-352D-6F2D-C3C6-D67C0CEC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- It provides efficient access to subsets of the data</a:t>
            </a:r>
          </a:p>
          <a:p>
            <a:r>
              <a:rPr lang="en-US" dirty="0" err="1"/>
              <a:t>Appendable</a:t>
            </a:r>
            <a:r>
              <a:rPr lang="en-US" dirty="0"/>
              <a:t> - You can easily add new data without redefining the structure</a:t>
            </a:r>
          </a:p>
          <a:p>
            <a:r>
              <a:rPr lang="en-US" dirty="0"/>
              <a:t>Shareable - It’s a common format that’s independent of the coding language and operating system.</a:t>
            </a:r>
          </a:p>
          <a:p>
            <a:r>
              <a:rPr lang="en-US" dirty="0"/>
              <a:t>Self-describing - The source file contains both a description of the data’s organization and the data itself.</a:t>
            </a:r>
          </a:p>
          <a:p>
            <a:r>
              <a:rPr lang="en-US" dirty="0"/>
              <a:t>Community - The tools are made available by a community of users</a:t>
            </a:r>
          </a:p>
        </p:txBody>
      </p:sp>
    </p:spTree>
    <p:extLst>
      <p:ext uri="{BB962C8B-B14F-4D97-AF65-F5344CB8AC3E}">
        <p14:creationId xmlns:p14="http://schemas.microsoft.com/office/powerpoint/2010/main" val="427814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E460-87A4-CC38-010E-3B36DF0F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 for </a:t>
            </a:r>
            <a:r>
              <a:rPr lang="en-US" dirty="0" err="1"/>
              <a:t>NetCDF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D0C0-A9F5-DB41-009C-1DD295B0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R’s Strengths: R is excellent for data manipulation, analysis, and visualization.</a:t>
            </a:r>
          </a:p>
          <a:p>
            <a:r>
              <a:rPr lang="en-US" dirty="0" err="1"/>
              <a:t>NetCDF</a:t>
            </a:r>
            <a:r>
              <a:rPr lang="en-US" dirty="0"/>
              <a:t> in R: R provides packages like ncdf4, </a:t>
            </a:r>
            <a:r>
              <a:rPr lang="en-US" dirty="0" err="1"/>
              <a:t>RNetCDF</a:t>
            </a:r>
            <a:r>
              <a:rPr lang="en-US" dirty="0"/>
              <a:t> and raster to interact with </a:t>
            </a:r>
            <a:r>
              <a:rPr lang="en-US" dirty="0" err="1"/>
              <a:t>NetCDF</a:t>
            </a:r>
            <a:r>
              <a:rPr lang="en-US" dirty="0"/>
              <a:t> files.</a:t>
            </a:r>
          </a:p>
          <a:p>
            <a:r>
              <a:rPr lang="en-US" dirty="0"/>
              <a:t>Integration: Easily integrates with other tools and formats in R.</a:t>
            </a:r>
          </a:p>
        </p:txBody>
      </p:sp>
    </p:spTree>
    <p:extLst>
      <p:ext uri="{BB962C8B-B14F-4D97-AF65-F5344CB8AC3E}">
        <p14:creationId xmlns:p14="http://schemas.microsoft.com/office/powerpoint/2010/main" val="182614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910B-9794-D2D4-ADF5-09F89D35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NetCDF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19797-E4A3-396E-3F2E-7F7C3516B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74"/>
          <a:stretch/>
        </p:blipFill>
        <p:spPr>
          <a:xfrm>
            <a:off x="2260898" y="2098749"/>
            <a:ext cx="4882179" cy="26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12871"/>
      </p:ext>
    </p:extLst>
  </p:cSld>
  <p:clrMapOvr>
    <a:masterClrMapping/>
  </p:clrMapOvr>
</p:sld>
</file>

<file path=ppt/theme/theme1.xml><?xml version="1.0" encoding="utf-8"?>
<a:theme xmlns:a="http://schemas.openxmlformats.org/drawingml/2006/main" name="BMK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17092</TotalTime>
  <Words>442</Words>
  <Application>Microsoft Macintosh PowerPoint</Application>
  <PresentationFormat>On-screen Show (4:3)</PresentationFormat>
  <Paragraphs>53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Gill Sans MT</vt:lpstr>
      <vt:lpstr>BMKG</vt:lpstr>
      <vt:lpstr>Office Theme</vt:lpstr>
      <vt:lpstr>USING R FOR NETCDF DATA ANALYSIS</vt:lpstr>
      <vt:lpstr>PowerPoint Presentation</vt:lpstr>
      <vt:lpstr>Introduction to NetCDF</vt:lpstr>
      <vt:lpstr>PowerPoint Presentation</vt:lpstr>
      <vt:lpstr>NetCDF Convention’s</vt:lpstr>
      <vt:lpstr>PowerPoint Presentation</vt:lpstr>
      <vt:lpstr>NetCDF Advantages</vt:lpstr>
      <vt:lpstr>Why R for NetCDF?</vt:lpstr>
      <vt:lpstr>Reading NetCDF</vt:lpstr>
      <vt:lpstr>ncdf4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BMKG – OCEAN FORECASTING SYSTEM (BMKG – OFS)</dc:title>
  <dc:creator>Windows User</dc:creator>
  <cp:lastModifiedBy>Microsoft Office User</cp:lastModifiedBy>
  <cp:revision>233</cp:revision>
  <dcterms:created xsi:type="dcterms:W3CDTF">2017-04-19T22:14:00Z</dcterms:created>
  <dcterms:modified xsi:type="dcterms:W3CDTF">2024-09-17T17:52:02Z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1033-11.2.0.11029</vt:lpwstr>
  </property>
  <property fmtid="{D5CDD505-2E9C-101B-9397-08002B2CF9AE}" pid="3" name="ICV">
    <vt:lpwstr>963641128243417A982131F4BFA9F1AC</vt:lpwstr>
  </property>
</Properties>
</file>