
<file path=[Content_Types].xml><?xml version="1.0" encoding="utf-8"?>
<Types xmlns="http://schemas.openxmlformats.org/package/2006/content-types">
  <Default Extension="emf" ContentType="image/x-emf"/>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16" r:id="rId1"/>
  </p:sldMasterIdLst>
  <p:notesMasterIdLst>
    <p:notesMasterId r:id="rId44"/>
  </p:notesMasterIdLst>
  <p:handoutMasterIdLst>
    <p:handoutMasterId r:id="rId45"/>
  </p:handoutMasterIdLst>
  <p:sldIdLst>
    <p:sldId id="256" r:id="rId2"/>
    <p:sldId id="295" r:id="rId3"/>
    <p:sldId id="267" r:id="rId4"/>
    <p:sldId id="268" r:id="rId5"/>
    <p:sldId id="329" r:id="rId6"/>
    <p:sldId id="328" r:id="rId7"/>
    <p:sldId id="257" r:id="rId8"/>
    <p:sldId id="296" r:id="rId9"/>
    <p:sldId id="297" r:id="rId10"/>
    <p:sldId id="298" r:id="rId11"/>
    <p:sldId id="258" r:id="rId12"/>
    <p:sldId id="299" r:id="rId13"/>
    <p:sldId id="303" r:id="rId14"/>
    <p:sldId id="304" r:id="rId15"/>
    <p:sldId id="305" r:id="rId16"/>
    <p:sldId id="300" r:id="rId17"/>
    <p:sldId id="306" r:id="rId18"/>
    <p:sldId id="307" r:id="rId19"/>
    <p:sldId id="340" r:id="rId20"/>
    <p:sldId id="309" r:id="rId21"/>
    <p:sldId id="301" r:id="rId22"/>
    <p:sldId id="311" r:id="rId23"/>
    <p:sldId id="335" r:id="rId24"/>
    <p:sldId id="284" r:id="rId25"/>
    <p:sldId id="285" r:id="rId26"/>
    <p:sldId id="287" r:id="rId27"/>
    <p:sldId id="292" r:id="rId28"/>
    <p:sldId id="334" r:id="rId29"/>
    <p:sldId id="302" r:id="rId30"/>
    <p:sldId id="317" r:id="rId31"/>
    <p:sldId id="260" r:id="rId32"/>
    <p:sldId id="261" r:id="rId33"/>
    <p:sldId id="319" r:id="rId34"/>
    <p:sldId id="321" r:id="rId35"/>
    <p:sldId id="262" r:id="rId36"/>
    <p:sldId id="323" r:id="rId37"/>
    <p:sldId id="324" r:id="rId38"/>
    <p:sldId id="322" r:id="rId39"/>
    <p:sldId id="263" r:id="rId40"/>
    <p:sldId id="327" r:id="rId41"/>
    <p:sldId id="332" r:id="rId42"/>
    <p:sldId id="333" r:id="rId43"/>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5pPr>
    <a:lvl6pPr marL="2286000" algn="l" defTabSz="457200" rtl="0" eaLnBrk="1" latinLnBrk="0" hangingPunct="1">
      <a:defRPr kern="1200">
        <a:solidFill>
          <a:schemeClr val="tx1"/>
        </a:solidFill>
        <a:latin typeface="Arial" charset="0"/>
        <a:ea typeface="ＭＳ Ｐゴシック" charset="-128"/>
        <a:cs typeface="ＭＳ Ｐゴシック" charset="-128"/>
      </a:defRPr>
    </a:lvl6pPr>
    <a:lvl7pPr marL="2743200" algn="l" defTabSz="457200" rtl="0" eaLnBrk="1" latinLnBrk="0" hangingPunct="1">
      <a:defRPr kern="1200">
        <a:solidFill>
          <a:schemeClr val="tx1"/>
        </a:solidFill>
        <a:latin typeface="Arial" charset="0"/>
        <a:ea typeface="ＭＳ Ｐゴシック" charset="-128"/>
        <a:cs typeface="ＭＳ Ｐゴシック" charset="-128"/>
      </a:defRPr>
    </a:lvl7pPr>
    <a:lvl8pPr marL="3200400" algn="l" defTabSz="457200" rtl="0" eaLnBrk="1" latinLnBrk="0" hangingPunct="1">
      <a:defRPr kern="1200">
        <a:solidFill>
          <a:schemeClr val="tx1"/>
        </a:solidFill>
        <a:latin typeface="Arial" charset="0"/>
        <a:ea typeface="ＭＳ Ｐゴシック" charset="-128"/>
        <a:cs typeface="ＭＳ Ｐゴシック" charset="-128"/>
      </a:defRPr>
    </a:lvl8pPr>
    <a:lvl9pPr marL="3657600" algn="l" defTabSz="457200" rtl="0" eaLnBrk="1" latinLnBrk="0" hangingPunct="1">
      <a:defRPr kern="1200">
        <a:solidFill>
          <a:schemeClr val="tx1"/>
        </a:solidFill>
        <a:latin typeface="Arial" charset="0"/>
        <a:ea typeface="ＭＳ Ｐゴシック" charset="-128"/>
        <a:cs typeface="ＭＳ Ｐゴシック" charset="-128"/>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6424D"/>
    <a:srgbClr val="5B86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016"/>
    <p:restoredTop sz="94682"/>
  </p:normalViewPr>
  <p:slideViewPr>
    <p:cSldViewPr snapToGrid="0" snapToObjects="1">
      <p:cViewPr varScale="1">
        <p:scale>
          <a:sx n="225" d="100"/>
          <a:sy n="225" d="100"/>
        </p:scale>
        <p:origin x="176" y="552"/>
      </p:cViewPr>
      <p:guideLst>
        <p:guide orient="horz" pos="2160"/>
        <p:guide pos="2880"/>
      </p:guideLst>
    </p:cSldViewPr>
  </p:slideViewPr>
  <p:notesTextViewPr>
    <p:cViewPr>
      <p:scale>
        <a:sx n="100" d="100"/>
        <a:sy n="100" d="100"/>
      </p:scale>
      <p:origin x="0" y="0"/>
    </p:cViewPr>
  </p:notesTextViewPr>
  <p:sorterViewPr>
    <p:cViewPr>
      <p:scale>
        <a:sx n="200" d="100"/>
        <a:sy n="200" d="100"/>
      </p:scale>
      <p:origin x="0" y="472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B44B6B1-5441-9644-AE1C-BB7EA5DBA264}" type="datetimeFigureOut">
              <a:rPr lang="en-US" smtClean="0"/>
              <a:pPr/>
              <a:t>8/27/23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0300CC7-81E2-B842-8904-673E09748720}" type="slidenum">
              <a:rPr lang="en-US" smtClean="0"/>
              <a:pPr/>
              <a:t>‹#›</a:t>
            </a:fld>
            <a:endParaRPr lang="en-US"/>
          </a:p>
        </p:txBody>
      </p:sp>
    </p:spTree>
    <p:extLst>
      <p:ext uri="{BB962C8B-B14F-4D97-AF65-F5344CB8AC3E}">
        <p14:creationId xmlns:p14="http://schemas.microsoft.com/office/powerpoint/2010/main" val="28617660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1878819-472C-A14B-95BF-39C94BA106B2}" type="datetimeFigureOut">
              <a:rPr lang="en-US" smtClean="0"/>
              <a:pPr/>
              <a:t>8/27/23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B4F38C2-4548-F541-8261-4C1D96E7A166}" type="slidenum">
              <a:rPr lang="en-US" smtClean="0"/>
              <a:pPr/>
              <a:t>‹#›</a:t>
            </a:fld>
            <a:endParaRPr lang="en-US"/>
          </a:p>
        </p:txBody>
      </p:sp>
    </p:spTree>
    <p:extLst>
      <p:ext uri="{BB962C8B-B14F-4D97-AF65-F5344CB8AC3E}">
        <p14:creationId xmlns:p14="http://schemas.microsoft.com/office/powerpoint/2010/main" val="322458717"/>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body" idx="1"/>
          </p:nvPr>
        </p:nvSpPr>
        <p:spPr>
          <a:xfrm>
            <a:off x="914730" y="4345781"/>
            <a:ext cx="5028543" cy="3853161"/>
          </a:xfrm>
          <a:ln/>
        </p:spPr>
        <p:txBody>
          <a:bodyPr lIns="89166" tIns="43801" rIns="89166" bIns="43801"/>
          <a:lstStyle/>
          <a:p>
            <a:pPr algn="l">
              <a:buFont typeface="+mj-lt"/>
              <a:buAutoNum type="arabicPeriod"/>
            </a:pPr>
            <a:r>
              <a:rPr lang="en-US" b="0" i="0" u="none" strike="noStrike" dirty="0">
                <a:solidFill>
                  <a:srgbClr val="D1D5DB"/>
                </a:solidFill>
                <a:effectLst/>
                <a:latin typeface="Söhne"/>
              </a:rPr>
              <a:t>Explain the critical role of software in the economies of developed nations.</a:t>
            </a:r>
          </a:p>
          <a:p>
            <a:pPr algn="l">
              <a:buFont typeface="+mj-lt"/>
              <a:buAutoNum type="arabicPeriod"/>
            </a:pPr>
            <a:r>
              <a:rPr lang="en-US" b="0" i="0" u="none" strike="noStrike" dirty="0">
                <a:solidFill>
                  <a:srgbClr val="D1D5DB"/>
                </a:solidFill>
                <a:effectLst/>
                <a:latin typeface="Söhne"/>
              </a:rPr>
              <a:t>Discuss the rise of software-controlled systems in various sectors.</a:t>
            </a:r>
          </a:p>
          <a:p>
            <a:pPr algn="l">
              <a:buFont typeface="+mj-lt"/>
              <a:buAutoNum type="arabicPeriod"/>
            </a:pPr>
            <a:r>
              <a:rPr lang="en-US" b="0" i="0" u="none" strike="noStrike" dirty="0">
                <a:solidFill>
                  <a:srgbClr val="D1D5DB"/>
                </a:solidFill>
                <a:effectLst/>
                <a:latin typeface="Söhne"/>
              </a:rPr>
              <a:t>Outline the core components of software engineering: theories, methods, and tools.</a:t>
            </a:r>
          </a:p>
          <a:p>
            <a:pPr algn="l">
              <a:buFont typeface="+mj-lt"/>
              <a:buAutoNum type="arabicPeriod"/>
            </a:pPr>
            <a:r>
              <a:rPr lang="en-US" b="0" i="0" u="none" strike="noStrike" dirty="0">
                <a:solidFill>
                  <a:srgbClr val="D1D5DB"/>
                </a:solidFill>
                <a:effectLst/>
                <a:latin typeface="Söhne"/>
              </a:rPr>
              <a:t>Highlight the significant economic footprint of software in developed countries' GNP.</a:t>
            </a:r>
          </a:p>
          <a:p>
            <a:endParaRPr lang="en-US" dirty="0"/>
          </a:p>
        </p:txBody>
      </p:sp>
      <p:sp>
        <p:nvSpPr>
          <p:cNvPr id="65539" name="Rectangle 3"/>
          <p:cNvSpPr>
            <a:spLocks noGrp="1" noRot="1" noChangeAspect="1" noChangeArrowheads="1" noTextEdit="1"/>
          </p:cNvSpPr>
          <p:nvPr>
            <p:ph type="sldImg"/>
          </p:nvPr>
        </p:nvSpPr>
        <p:spPr>
          <a:xfrm>
            <a:off x="1295400" y="798513"/>
            <a:ext cx="4267200" cy="3200400"/>
          </a:xfrm>
          <a:ln cap="flat"/>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u="none" strike="noStrike" dirty="0">
                <a:solidFill>
                  <a:srgbClr val="D1D5DB"/>
                </a:solidFill>
                <a:effectLst/>
                <a:latin typeface="Söhne"/>
              </a:rPr>
              <a:t>In each of these situations, software engineers face complex ethical choices that may involve conflicts of interest, moral quandaries, and the need for difficult decisions. Adherence to a recognized Code of Ethics, such as the ACME/IEEE Code, can provide valuable guidance in navigating these dilemmas responsibly. However, each case may require individual judgment and could benefit from consultation with peers, mentors, or ethical advisors.</a:t>
            </a:r>
            <a:endParaRPr lang="en-US" dirty="0"/>
          </a:p>
        </p:txBody>
      </p:sp>
      <p:sp>
        <p:nvSpPr>
          <p:cNvPr id="4" name="Slide Number Placeholder 3"/>
          <p:cNvSpPr>
            <a:spLocks noGrp="1"/>
          </p:cNvSpPr>
          <p:nvPr>
            <p:ph type="sldNum" sz="quarter" idx="5"/>
          </p:nvPr>
        </p:nvSpPr>
        <p:spPr/>
        <p:txBody>
          <a:bodyPr/>
          <a:lstStyle/>
          <a:p>
            <a:fld id="{CB4F38C2-4548-F541-8261-4C1D96E7A166}" type="slidenum">
              <a:rPr lang="en-US" smtClean="0"/>
              <a:pPr/>
              <a:t>27</a:t>
            </a:fld>
            <a:endParaRPr lang="en-US"/>
          </a:p>
        </p:txBody>
      </p:sp>
    </p:spTree>
    <p:extLst>
      <p:ext uri="{BB962C8B-B14F-4D97-AF65-F5344CB8AC3E}">
        <p14:creationId xmlns:p14="http://schemas.microsoft.com/office/powerpoint/2010/main" val="24869161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u="none" strike="noStrike" dirty="0">
                <a:solidFill>
                  <a:srgbClr val="D1D5DB"/>
                </a:solidFill>
                <a:effectLst/>
                <a:latin typeface="Söhne"/>
              </a:rPr>
              <a:t>A digital learning environment is a structured platform that incorporates a range of tools, both generic and specialized, to facilitate learning. It also includes tailored applications that cater to the unique requirements of learners within the system.</a:t>
            </a:r>
            <a:endParaRPr lang="en-US" dirty="0"/>
          </a:p>
        </p:txBody>
      </p:sp>
      <p:sp>
        <p:nvSpPr>
          <p:cNvPr id="4" name="Slide Number Placeholder 3"/>
          <p:cNvSpPr>
            <a:spLocks noGrp="1"/>
          </p:cNvSpPr>
          <p:nvPr>
            <p:ph type="sldNum" sz="quarter" idx="5"/>
          </p:nvPr>
        </p:nvSpPr>
        <p:spPr/>
        <p:txBody>
          <a:bodyPr/>
          <a:lstStyle/>
          <a:p>
            <a:fld id="{CB4F38C2-4548-F541-8261-4C1D96E7A166}" type="slidenum">
              <a:rPr lang="en-US" smtClean="0"/>
              <a:pPr/>
              <a:t>40</a:t>
            </a:fld>
            <a:endParaRPr lang="en-US"/>
          </a:p>
        </p:txBody>
      </p:sp>
    </p:spTree>
    <p:extLst>
      <p:ext uri="{BB962C8B-B14F-4D97-AF65-F5344CB8AC3E}">
        <p14:creationId xmlns:p14="http://schemas.microsoft.com/office/powerpoint/2010/main" val="37995642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1026"/>
          <p:cNvSpPr>
            <a:spLocks noGrp="1" noChangeArrowheads="1"/>
          </p:cNvSpPr>
          <p:nvPr>
            <p:ph type="body" idx="1"/>
          </p:nvPr>
        </p:nvSpPr>
        <p:spPr>
          <a:xfrm>
            <a:off x="914730" y="4345781"/>
            <a:ext cx="5028543" cy="3853161"/>
          </a:xfrm>
          <a:ln/>
        </p:spPr>
        <p:txBody>
          <a:bodyPr lIns="89166" tIns="43801" rIns="89166" bIns="43801"/>
          <a:lstStyle/>
          <a:p>
            <a:endParaRPr lang="en-US"/>
          </a:p>
        </p:txBody>
      </p:sp>
      <p:sp>
        <p:nvSpPr>
          <p:cNvPr id="67587" name="Rectangle 1027"/>
          <p:cNvSpPr>
            <a:spLocks noGrp="1" noRot="1" noChangeAspect="1" noChangeArrowheads="1" noTextEdit="1"/>
          </p:cNvSpPr>
          <p:nvPr>
            <p:ph type="sldImg"/>
          </p:nvPr>
        </p:nvSpPr>
        <p:spPr>
          <a:xfrm>
            <a:off x="1295400" y="798513"/>
            <a:ext cx="4267200" cy="3200400"/>
          </a:xfrm>
          <a:ln cap="flat"/>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0" i="0" u="none" strike="noStrike" dirty="0">
                <a:solidFill>
                  <a:srgbClr val="D1D5DB"/>
                </a:solidFill>
                <a:effectLst/>
                <a:latin typeface="Söhne"/>
              </a:rPr>
              <a:t>Discuss how advances in software engineering are enabling the creation of increasingly complex systems.</a:t>
            </a:r>
          </a:p>
          <a:p>
            <a:pPr algn="l">
              <a:buFont typeface="+mj-lt"/>
              <a:buAutoNum type="arabicPeriod"/>
            </a:pPr>
            <a:r>
              <a:rPr lang="en-US" b="0" i="0" u="none" strike="noStrike" dirty="0">
                <a:solidFill>
                  <a:srgbClr val="D1D5DB"/>
                </a:solidFill>
                <a:effectLst/>
                <a:latin typeface="Söhne"/>
              </a:rPr>
              <a:t>Talk about the challenges of meeting new demands for speed and capabilities.</a:t>
            </a:r>
          </a:p>
          <a:p>
            <a:pPr algn="l">
              <a:buFont typeface="+mj-lt"/>
              <a:buAutoNum type="arabicPeriod"/>
            </a:pPr>
            <a:r>
              <a:rPr lang="en-US" b="0" i="0" u="none" strike="noStrike" dirty="0">
                <a:solidFill>
                  <a:srgbClr val="D1D5DB"/>
                </a:solidFill>
                <a:effectLst/>
                <a:latin typeface="Söhne"/>
              </a:rPr>
              <a:t>Highlight the risks when organizations neglect software engineering best practices.</a:t>
            </a:r>
          </a:p>
          <a:p>
            <a:pPr algn="l">
              <a:buFont typeface="+mj-lt"/>
              <a:buAutoNum type="arabicPeriod"/>
            </a:pPr>
            <a:r>
              <a:rPr lang="en-US" b="0" i="0" u="none" strike="noStrike" dirty="0">
                <a:solidFill>
                  <a:srgbClr val="D1D5DB"/>
                </a:solidFill>
                <a:effectLst/>
                <a:latin typeface="Söhne"/>
              </a:rPr>
              <a:t>Explain the ongoing challenges in adapting to the evolving landscape of software engineering for optimal results.</a:t>
            </a:r>
          </a:p>
          <a:p>
            <a:endParaRPr lang="en-US" dirty="0"/>
          </a:p>
        </p:txBody>
      </p:sp>
      <p:sp>
        <p:nvSpPr>
          <p:cNvPr id="4" name="Slide Number Placeholder 3"/>
          <p:cNvSpPr>
            <a:spLocks noGrp="1"/>
          </p:cNvSpPr>
          <p:nvPr>
            <p:ph type="sldNum" sz="quarter" idx="5"/>
          </p:nvPr>
        </p:nvSpPr>
        <p:spPr/>
        <p:txBody>
          <a:bodyPr/>
          <a:lstStyle/>
          <a:p>
            <a:fld id="{CB4F38C2-4548-F541-8261-4C1D96E7A166}" type="slidenum">
              <a:rPr lang="en-US" smtClean="0"/>
              <a:pPr/>
              <a:t>5</a:t>
            </a:fld>
            <a:endParaRPr lang="en-US"/>
          </a:p>
        </p:txBody>
      </p:sp>
    </p:spTree>
    <p:extLst>
      <p:ext uri="{BB962C8B-B14F-4D97-AF65-F5344CB8AC3E}">
        <p14:creationId xmlns:p14="http://schemas.microsoft.com/office/powerpoint/2010/main" val="28807936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0" i="0" u="none" strike="noStrike" dirty="0" err="1">
                <a:solidFill>
                  <a:srgbClr val="D1D5DB"/>
                </a:solidFill>
                <a:effectLst/>
                <a:latin typeface="Söhne"/>
              </a:rPr>
              <a:t>laborate</a:t>
            </a:r>
            <a:r>
              <a:rPr lang="en-US" b="0" i="0" u="none" strike="noStrike" dirty="0">
                <a:solidFill>
                  <a:srgbClr val="D1D5DB"/>
                </a:solidFill>
                <a:effectLst/>
                <a:latin typeface="Söhne"/>
              </a:rPr>
              <a:t> on the comprehensive scope of software engineering, including non-technical aspects like project management.</a:t>
            </a:r>
          </a:p>
          <a:p>
            <a:pPr algn="l">
              <a:buFont typeface="+mj-lt"/>
              <a:buAutoNum type="arabicPeriod"/>
            </a:pPr>
            <a:r>
              <a:rPr lang="en-US" b="0" i="0" u="none" strike="noStrike" dirty="0">
                <a:solidFill>
                  <a:srgbClr val="D1D5DB"/>
                </a:solidFill>
                <a:effectLst/>
                <a:latin typeface="Söhne"/>
              </a:rPr>
              <a:t>Explain the application of systematic engineering theories and methods, while considering constraints.</a:t>
            </a:r>
          </a:p>
          <a:p>
            <a:pPr algn="l">
              <a:buFont typeface="+mj-lt"/>
              <a:buAutoNum type="arabicPeriod"/>
            </a:pPr>
            <a:r>
              <a:rPr lang="en-US" b="0" i="0" u="none" strike="noStrike" dirty="0">
                <a:solidFill>
                  <a:srgbClr val="D1D5DB"/>
                </a:solidFill>
                <a:effectLst/>
                <a:latin typeface="Söhne"/>
              </a:rPr>
              <a:t>Emphasize that software engineering is a multi-faceted discipline, integrating both technical and managerial skills.</a:t>
            </a:r>
          </a:p>
          <a:p>
            <a:endParaRPr lang="en-US" dirty="0"/>
          </a:p>
        </p:txBody>
      </p:sp>
      <p:sp>
        <p:nvSpPr>
          <p:cNvPr id="4" name="Slide Number Placeholder 3"/>
          <p:cNvSpPr>
            <a:spLocks noGrp="1"/>
          </p:cNvSpPr>
          <p:nvPr>
            <p:ph type="sldNum" sz="quarter" idx="5"/>
          </p:nvPr>
        </p:nvSpPr>
        <p:spPr/>
        <p:txBody>
          <a:bodyPr/>
          <a:lstStyle/>
          <a:p>
            <a:fld id="{CB4F38C2-4548-F541-8261-4C1D96E7A166}" type="slidenum">
              <a:rPr lang="en-US" smtClean="0"/>
              <a:pPr/>
              <a:t>12</a:t>
            </a:fld>
            <a:endParaRPr lang="en-US"/>
          </a:p>
        </p:txBody>
      </p:sp>
    </p:spTree>
    <p:extLst>
      <p:ext uri="{BB962C8B-B14F-4D97-AF65-F5344CB8AC3E}">
        <p14:creationId xmlns:p14="http://schemas.microsoft.com/office/powerpoint/2010/main" val="38440296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u="none" strike="noStrike" dirty="0">
                <a:effectLst/>
                <a:latin typeface="Söhne"/>
              </a:rPr>
              <a:t>Lecture Points:</a:t>
            </a:r>
          </a:p>
          <a:p>
            <a:pPr algn="l">
              <a:buFont typeface="+mj-lt"/>
              <a:buAutoNum type="arabicPeriod"/>
            </a:pPr>
            <a:r>
              <a:rPr lang="en-US" b="0" i="0" u="none" strike="noStrike" dirty="0">
                <a:solidFill>
                  <a:srgbClr val="D1D5DB"/>
                </a:solidFill>
                <a:effectLst/>
                <a:latin typeface="Söhne"/>
              </a:rPr>
              <a:t>Discuss how modern life is deeply intertwined with software systems.</a:t>
            </a:r>
          </a:p>
          <a:p>
            <a:pPr algn="l">
              <a:buFont typeface="+mj-lt"/>
              <a:buAutoNum type="arabicPeriod"/>
            </a:pPr>
            <a:r>
              <a:rPr lang="en-US" b="0" i="0" u="none" strike="noStrike" dirty="0">
                <a:solidFill>
                  <a:srgbClr val="D1D5DB"/>
                </a:solidFill>
                <a:effectLst/>
                <a:latin typeface="Söhne"/>
              </a:rPr>
              <a:t>Emphasize the necessity for high-quality, reliable software.</a:t>
            </a:r>
          </a:p>
          <a:p>
            <a:pPr algn="l">
              <a:buFont typeface="+mj-lt"/>
              <a:buAutoNum type="arabicPeriod"/>
            </a:pPr>
            <a:r>
              <a:rPr lang="en-US" b="0" i="0" u="none" strike="noStrike" dirty="0">
                <a:solidFill>
                  <a:srgbClr val="D1D5DB"/>
                </a:solidFill>
                <a:effectLst/>
                <a:latin typeface="Söhne"/>
              </a:rPr>
              <a:t>Explain the long-term economic advantages of using software engineering practices.</a:t>
            </a:r>
          </a:p>
          <a:p>
            <a:pPr algn="l">
              <a:buFont typeface="+mj-lt"/>
              <a:buAutoNum type="arabicPeriod"/>
            </a:pPr>
            <a:r>
              <a:rPr lang="en-US" b="0" i="0" u="none" strike="noStrike" dirty="0">
                <a:solidFill>
                  <a:srgbClr val="D1D5DB"/>
                </a:solidFill>
                <a:effectLst/>
                <a:latin typeface="Söhne"/>
              </a:rPr>
              <a:t>Highlight that the majority of costs often come from post-deployment changes.</a:t>
            </a:r>
          </a:p>
          <a:p>
            <a:endParaRPr lang="en-US" dirty="0"/>
          </a:p>
        </p:txBody>
      </p:sp>
      <p:sp>
        <p:nvSpPr>
          <p:cNvPr id="4" name="Slide Number Placeholder 3"/>
          <p:cNvSpPr>
            <a:spLocks noGrp="1"/>
          </p:cNvSpPr>
          <p:nvPr>
            <p:ph type="sldNum" sz="quarter" idx="5"/>
          </p:nvPr>
        </p:nvSpPr>
        <p:spPr/>
        <p:txBody>
          <a:bodyPr/>
          <a:lstStyle/>
          <a:p>
            <a:fld id="{CB4F38C2-4548-F541-8261-4C1D96E7A166}" type="slidenum">
              <a:rPr lang="en-US" smtClean="0"/>
              <a:pPr/>
              <a:t>13</a:t>
            </a:fld>
            <a:endParaRPr lang="en-US"/>
          </a:p>
        </p:txBody>
      </p:sp>
    </p:spTree>
    <p:extLst>
      <p:ext uri="{BB962C8B-B14F-4D97-AF65-F5344CB8AC3E}">
        <p14:creationId xmlns:p14="http://schemas.microsoft.com/office/powerpoint/2010/main" val="22567830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0" i="0" u="none" strike="noStrike" dirty="0">
                <a:solidFill>
                  <a:srgbClr val="D1D5DB"/>
                </a:solidFill>
                <a:effectLst/>
                <a:latin typeface="Söhne"/>
              </a:rPr>
              <a:t>Discuss the challenge of heterogeneity in software, including compatibility across varied devices and networks.</a:t>
            </a:r>
          </a:p>
          <a:p>
            <a:pPr algn="l">
              <a:buFont typeface="+mj-lt"/>
              <a:buAutoNum type="arabicPeriod"/>
            </a:pPr>
            <a:r>
              <a:rPr lang="en-US" b="0" i="0" u="none" strike="noStrike" dirty="0">
                <a:solidFill>
                  <a:srgbClr val="D1D5DB"/>
                </a:solidFill>
                <a:effectLst/>
                <a:latin typeface="Söhne"/>
              </a:rPr>
              <a:t>Explain how rapid changes in business and society affect the need for flexible and adaptive software.</a:t>
            </a:r>
          </a:p>
          <a:p>
            <a:pPr algn="l">
              <a:buFont typeface="+mj-lt"/>
              <a:buAutoNum type="arabicPeriod"/>
            </a:pPr>
            <a:r>
              <a:rPr lang="en-US" b="0" i="0" u="none" strike="noStrike" dirty="0">
                <a:solidFill>
                  <a:srgbClr val="D1D5DB"/>
                </a:solidFill>
                <a:effectLst/>
                <a:latin typeface="Söhne"/>
              </a:rPr>
              <a:t>Emphasize the importance of security and trust in software, given its ubiquitous role.</a:t>
            </a:r>
          </a:p>
          <a:p>
            <a:pPr algn="l">
              <a:buFont typeface="+mj-lt"/>
              <a:buAutoNum type="arabicPeriod"/>
            </a:pPr>
            <a:r>
              <a:rPr lang="en-US" b="0" i="0" u="none" strike="noStrike" dirty="0">
                <a:solidFill>
                  <a:srgbClr val="D1D5DB"/>
                </a:solidFill>
                <a:effectLst/>
                <a:latin typeface="Söhne"/>
              </a:rPr>
              <a:t>Describe the issue of scale, from small wearable devices to expansive cloud-based systems serving a global audience.</a:t>
            </a:r>
          </a:p>
          <a:p>
            <a:endParaRPr lang="en-US" dirty="0"/>
          </a:p>
        </p:txBody>
      </p:sp>
      <p:sp>
        <p:nvSpPr>
          <p:cNvPr id="4" name="Slide Number Placeholder 3"/>
          <p:cNvSpPr>
            <a:spLocks noGrp="1"/>
          </p:cNvSpPr>
          <p:nvPr>
            <p:ph type="sldNum" sz="quarter" idx="5"/>
          </p:nvPr>
        </p:nvSpPr>
        <p:spPr/>
        <p:txBody>
          <a:bodyPr/>
          <a:lstStyle/>
          <a:p>
            <a:fld id="{CB4F38C2-4548-F541-8261-4C1D96E7A166}" type="slidenum">
              <a:rPr lang="en-US" smtClean="0"/>
              <a:pPr/>
              <a:t>15</a:t>
            </a:fld>
            <a:endParaRPr lang="en-US"/>
          </a:p>
        </p:txBody>
      </p:sp>
    </p:spTree>
    <p:extLst>
      <p:ext uri="{BB962C8B-B14F-4D97-AF65-F5344CB8AC3E}">
        <p14:creationId xmlns:p14="http://schemas.microsoft.com/office/powerpoint/2010/main" val="946064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0" i="0" u="none" strike="noStrike" dirty="0">
                <a:solidFill>
                  <a:srgbClr val="D1D5DB"/>
                </a:solidFill>
                <a:effectLst/>
                <a:latin typeface="Söhne"/>
              </a:rPr>
              <a:t>Start by discussing the broad spectrum of software systems that exist today, ranging from simple mobile apps to complex distributed networks. Make it clear that this diversity makes it impossible to have a one-size-fits-all approach in software engineering.</a:t>
            </a:r>
          </a:p>
          <a:p>
            <a:pPr algn="l">
              <a:buFont typeface="+mj-lt"/>
              <a:buAutoNum type="arabicPeriod"/>
            </a:pPr>
            <a:r>
              <a:rPr lang="en-US" b="0" i="0" u="none" strike="noStrike" dirty="0">
                <a:solidFill>
                  <a:srgbClr val="D1D5DB"/>
                </a:solidFill>
                <a:effectLst/>
                <a:latin typeface="Söhne"/>
              </a:rPr>
              <a:t>Move on to explain that software engineering is highly context-sensitive. The methods and tools chosen for a project are influenced by a multitude of factors. These factors can include the type of application (e.g., web-based, embedded, enterprise), the specific requirements and constraints set by the customer, and even the background and expertise of the development team involved.</a:t>
            </a:r>
          </a:p>
          <a:p>
            <a:pPr algn="l">
              <a:buFont typeface="+mj-lt"/>
              <a:buAutoNum type="arabicPeriod"/>
            </a:pPr>
            <a:r>
              <a:rPr lang="en-US" b="0" i="0" u="none" strike="noStrike" dirty="0">
                <a:solidFill>
                  <a:srgbClr val="D1D5DB"/>
                </a:solidFill>
                <a:effectLst/>
                <a:latin typeface="Söhne"/>
              </a:rPr>
              <a:t>End by emphasizing that this diversity and context sensitivity make software engineering a complex but adaptable discipline, capable of meeting a wide range of challenges</a:t>
            </a:r>
          </a:p>
          <a:p>
            <a:endParaRPr lang="en-US" dirty="0"/>
          </a:p>
        </p:txBody>
      </p:sp>
      <p:sp>
        <p:nvSpPr>
          <p:cNvPr id="4" name="Slide Number Placeholder 3"/>
          <p:cNvSpPr>
            <a:spLocks noGrp="1"/>
          </p:cNvSpPr>
          <p:nvPr>
            <p:ph type="sldNum" sz="quarter" idx="5"/>
          </p:nvPr>
        </p:nvSpPr>
        <p:spPr/>
        <p:txBody>
          <a:bodyPr/>
          <a:lstStyle/>
          <a:p>
            <a:fld id="{CB4F38C2-4548-F541-8261-4C1D96E7A166}" type="slidenum">
              <a:rPr lang="en-US" smtClean="0"/>
              <a:pPr/>
              <a:t>16</a:t>
            </a:fld>
            <a:endParaRPr lang="en-US"/>
          </a:p>
        </p:txBody>
      </p:sp>
    </p:spTree>
    <p:extLst>
      <p:ext uri="{BB962C8B-B14F-4D97-AF65-F5344CB8AC3E}">
        <p14:creationId xmlns:p14="http://schemas.microsoft.com/office/powerpoint/2010/main" val="6170901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B4F38C2-4548-F541-8261-4C1D96E7A166}" type="slidenum">
              <a:rPr lang="en-US" smtClean="0"/>
              <a:pPr/>
              <a:t>22</a:t>
            </a:fld>
            <a:endParaRPr lang="en-US"/>
          </a:p>
        </p:txBody>
      </p:sp>
    </p:spTree>
    <p:extLst>
      <p:ext uri="{BB962C8B-B14F-4D97-AF65-F5344CB8AC3E}">
        <p14:creationId xmlns:p14="http://schemas.microsoft.com/office/powerpoint/2010/main" val="37924532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u="none" strike="noStrike" dirty="0">
                <a:solidFill>
                  <a:srgbClr val="D1D5DB"/>
                </a:solidFill>
                <a:effectLst/>
                <a:latin typeface="Söhne"/>
              </a:rPr>
              <a:t>Ethical considerations are integral to software engineering and directly impact the reputation and effectiveness of professionals in the field. Understanding and embodying these ethical principles is essential for maintaining the trust and respect of clients, colleagues, and the wider community.</a:t>
            </a:r>
            <a:endParaRPr lang="en-US" dirty="0"/>
          </a:p>
        </p:txBody>
      </p:sp>
      <p:sp>
        <p:nvSpPr>
          <p:cNvPr id="4" name="Slide Number Placeholder 3"/>
          <p:cNvSpPr>
            <a:spLocks noGrp="1"/>
          </p:cNvSpPr>
          <p:nvPr>
            <p:ph type="sldNum" sz="quarter" idx="5"/>
          </p:nvPr>
        </p:nvSpPr>
        <p:spPr/>
        <p:txBody>
          <a:bodyPr/>
          <a:lstStyle/>
          <a:p>
            <a:fld id="{CB4F38C2-4548-F541-8261-4C1D96E7A166}" type="slidenum">
              <a:rPr lang="en-US" smtClean="0"/>
              <a:pPr/>
              <a:t>24</a:t>
            </a:fld>
            <a:endParaRPr lang="en-US"/>
          </a:p>
        </p:txBody>
      </p:sp>
    </p:spTree>
    <p:extLst>
      <p:ext uri="{BB962C8B-B14F-4D97-AF65-F5344CB8AC3E}">
        <p14:creationId xmlns:p14="http://schemas.microsoft.com/office/powerpoint/2010/main" val="23065821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a:t>
            </a:fld>
            <a:endParaRPr lang="en-US"/>
          </a:p>
        </p:txBody>
      </p:sp>
    </p:spTree>
  </p:cSld>
  <p:clrMapOvr>
    <a:masterClrMapping/>
  </p:clrMapOvr>
  <p:transition spd="med">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en-GB"/>
              <a:t>30/10/2014</a:t>
            </a:r>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a:t>Chapter 1 Introduction</a:t>
            </a:r>
          </a:p>
        </p:txBody>
      </p:sp>
      <p:sp>
        <p:nvSpPr>
          <p:cNvPr id="6"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2970207B-D522-9843-9370-2EDD2ED326F5}" type="slidenum">
              <a:rPr lang="en-GB" smtClean="0"/>
              <a:pPr>
                <a:defRPr/>
              </a:pPr>
              <a:t>‹#›</a:t>
            </a:fld>
            <a:endParaRPr lang="en-GB" dirty="0"/>
          </a:p>
        </p:txBody>
      </p:sp>
    </p:spTree>
  </p:cSld>
  <p:clrMapOvr>
    <a:masterClrMapping/>
  </p:clrMapOvr>
  <p:transition spd="med">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en-GB"/>
              <a:t>30/10/2014</a:t>
            </a:r>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a:t>Chapter 1 Introduction</a:t>
            </a:r>
          </a:p>
        </p:txBody>
      </p:sp>
      <p:sp>
        <p:nvSpPr>
          <p:cNvPr id="6"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r>
              <a:rPr lang="en-GB"/>
              <a:t>Presentation title - </a:t>
            </a:r>
            <a:fld id="{DA4E4A1D-F72B-1945-8E69-DB5636470060}" type="slidenum">
              <a:rPr lang="en-GB" smtClean="0"/>
              <a:pPr>
                <a:defRPr/>
              </a:pPr>
              <a:t>‹#›</a:t>
            </a:fld>
            <a:endParaRPr lang="en-GB"/>
          </a:p>
        </p:txBody>
      </p:sp>
    </p:spTree>
  </p:cSld>
  <p:clrMapOvr>
    <a:masterClrMapping/>
  </p:clrMapOvr>
  <p:transition spd="med">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a:t>
            </a:fld>
            <a:endParaRPr lang="en-US"/>
          </a:p>
        </p:txBody>
      </p:sp>
    </p:spTree>
  </p:cSld>
  <p:clrMapOvr>
    <a:masterClrMapping/>
  </p:clrMapOvr>
  <p:transition spd="med">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en-GB"/>
              <a:t>30/10/2014</a:t>
            </a:r>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a:t>Chapter 1 Introduction</a:t>
            </a:r>
          </a:p>
        </p:txBody>
      </p:sp>
      <p:sp>
        <p:nvSpPr>
          <p:cNvPr id="6"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2AF2747F-ECC4-BB44-B379-DEBCDE6D0557}" type="slidenum">
              <a:rPr lang="en-GB" smtClean="0"/>
              <a:pPr>
                <a:defRPr/>
              </a:pPr>
              <a:t>‹#›</a:t>
            </a:fld>
            <a:endParaRPr lang="en-GB" dirty="0"/>
          </a:p>
        </p:txBody>
      </p:sp>
    </p:spTree>
  </p:cSld>
  <p:clrMapOvr>
    <a:masterClrMapping/>
  </p:clrMapOvr>
  <p:transition spd="med">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en-GB"/>
              <a:t>30/10/2014</a:t>
            </a:r>
            <a:endParaRPr lang="en-US"/>
          </a:p>
        </p:txBody>
      </p:sp>
      <p:sp>
        <p:nvSpPr>
          <p:cNvPr id="6"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a:t>Chapter 1 Introduction</a:t>
            </a:r>
          </a:p>
        </p:txBody>
      </p:sp>
      <p:sp>
        <p:nvSpPr>
          <p:cNvPr id="7"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FE6C1ACB-37F4-2E4E-A02F-3AD2C3500E5B}" type="slidenum">
              <a:rPr lang="en-GB" smtClean="0"/>
              <a:pPr>
                <a:defRPr/>
              </a:pPr>
              <a:t>‹#›</a:t>
            </a:fld>
            <a:endParaRPr lang="en-GB" dirty="0"/>
          </a:p>
        </p:txBody>
      </p:sp>
    </p:spTree>
  </p:cSld>
  <p:clrMapOvr>
    <a:masterClrMapping/>
  </p:clrMapOvr>
  <p:transition spd="med">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en-GB"/>
              <a:t>30/10/2014</a:t>
            </a:r>
            <a:endParaRPr lang="en-US"/>
          </a:p>
        </p:txBody>
      </p:sp>
      <p:sp>
        <p:nvSpPr>
          <p:cNvPr id="8"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a:t>Chapter 1 Introduction</a:t>
            </a:r>
          </a:p>
        </p:txBody>
      </p:sp>
      <p:sp>
        <p:nvSpPr>
          <p:cNvPr id="9"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DABC9741-E27D-6644-A29C-7357B3CA2856}" type="slidenum">
              <a:rPr lang="en-GB" smtClean="0"/>
              <a:pPr>
                <a:defRPr/>
              </a:pPr>
              <a:t>‹#›</a:t>
            </a:fld>
            <a:endParaRPr lang="en-GB" dirty="0"/>
          </a:p>
        </p:txBody>
      </p:sp>
    </p:spTree>
  </p:cSld>
  <p:clrMapOvr>
    <a:masterClrMapping/>
  </p:clrMapOvr>
  <p:transition spd="med">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en-GB"/>
              <a:t>30/10/2014</a:t>
            </a:r>
            <a:endParaRPr lang="en-US"/>
          </a:p>
        </p:txBody>
      </p:sp>
      <p:sp>
        <p:nvSpPr>
          <p:cNvPr id="4"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a:t>Chapter 1 Introduction</a:t>
            </a:r>
          </a:p>
        </p:txBody>
      </p:sp>
      <p:sp>
        <p:nvSpPr>
          <p:cNvPr id="5"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F1A6FC00-01EB-8C4B-8EBA-327D665853CA}" type="slidenum">
              <a:rPr lang="en-GB" smtClean="0"/>
              <a:pPr>
                <a:defRPr/>
              </a:pPr>
              <a:t>‹#›</a:t>
            </a:fld>
            <a:endParaRPr lang="en-GB" dirty="0"/>
          </a:p>
        </p:txBody>
      </p:sp>
    </p:spTree>
  </p:cSld>
  <p:clrMapOvr>
    <a:masterClrMapping/>
  </p:clrMapOvr>
  <p:transition spd="med">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en-GB"/>
              <a:t>30/10/2014</a:t>
            </a:r>
            <a:endParaRPr lang="en-US"/>
          </a:p>
        </p:txBody>
      </p:sp>
      <p:sp>
        <p:nvSpPr>
          <p:cNvPr id="3"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a:t>Chapter 1 Introduction</a:t>
            </a:r>
          </a:p>
        </p:txBody>
      </p:sp>
      <p:sp>
        <p:nvSpPr>
          <p:cNvPr id="4"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72C4B30A-E151-554F-9F57-FEC60EAD6DEE}" type="slidenum">
              <a:rPr lang="en-GB" smtClean="0"/>
              <a:pPr>
                <a:defRPr/>
              </a:pPr>
              <a:t>‹#›</a:t>
            </a:fld>
            <a:endParaRPr lang="en-GB" dirty="0"/>
          </a:p>
        </p:txBody>
      </p:sp>
    </p:spTree>
  </p:cSld>
  <p:clrMapOvr>
    <a:masterClrMapping/>
  </p:clrMapOvr>
  <p:transition spd="med">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en-GB"/>
              <a:t>30/10/2014</a:t>
            </a:r>
            <a:endParaRPr lang="en-US"/>
          </a:p>
        </p:txBody>
      </p:sp>
      <p:sp>
        <p:nvSpPr>
          <p:cNvPr id="6"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a:t>Chapter 1 Introduction</a:t>
            </a:r>
          </a:p>
        </p:txBody>
      </p:sp>
      <p:sp>
        <p:nvSpPr>
          <p:cNvPr id="7"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9FF5AC9E-F104-7046-909E-B47A8243FECD}" type="slidenum">
              <a:rPr lang="en-GB" smtClean="0"/>
              <a:pPr>
                <a:defRPr/>
              </a:pPr>
              <a:t>‹#›</a:t>
            </a:fld>
            <a:endParaRPr lang="en-GB" dirty="0"/>
          </a:p>
        </p:txBody>
      </p:sp>
    </p:spTree>
  </p:cSld>
  <p:clrMapOvr>
    <a:masterClrMapping/>
  </p:clrMapOvr>
  <p:transition spd="med">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en-GB"/>
              <a:t>30/10/2014</a:t>
            </a:r>
            <a:endParaRPr lang="en-US"/>
          </a:p>
        </p:txBody>
      </p:sp>
      <p:sp>
        <p:nvSpPr>
          <p:cNvPr id="6"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a:t>Chapter 1 Introduction</a:t>
            </a:r>
          </a:p>
        </p:txBody>
      </p:sp>
      <p:sp>
        <p:nvSpPr>
          <p:cNvPr id="7"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449DDB79-4A56-9B43-9E32-8AACDB1BCC49}" type="slidenum">
              <a:rPr lang="en-GB" smtClean="0"/>
              <a:pPr>
                <a:defRPr/>
              </a:pPr>
              <a:t>‹#›</a:t>
            </a:fld>
            <a:endParaRPr lang="en-GB" dirty="0"/>
          </a:p>
        </p:txBody>
      </p:sp>
    </p:spTree>
  </p:cSld>
  <p:clrMapOvr>
    <a:masterClrMapping/>
  </p:clrMapOvr>
  <p:transition spd="med">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a:t>Click to edit Master title style</a:t>
            </a:r>
            <a:endParaRPr lang="en-US" dirty="0"/>
          </a:p>
        </p:txBody>
      </p:sp>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pic>
        <p:nvPicPr>
          <p:cNvPr id="10" name="Picture 9" descr="Sommerville Cover.jp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750432" y="213186"/>
            <a:ext cx="923794" cy="1219356"/>
          </a:xfrm>
          <a:prstGeom prst="rect">
            <a:avLst/>
          </a:prstGeom>
        </p:spPr>
      </p:pic>
      <p:cxnSp>
        <p:nvCxnSpPr>
          <p:cNvPr id="11" name="Straight Connector 10"/>
          <p:cNvCxnSpPr/>
          <p:nvPr/>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
        <p:nvSpPr>
          <p:cNvPr id="8" name="Footer Placeholder 7"/>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Chapter 1 Introduction</a:t>
            </a:r>
            <a:endParaRPr lang="en-US" dirty="0"/>
          </a:p>
        </p:txBody>
      </p:sp>
      <p:sp>
        <p:nvSpPr>
          <p:cNvPr id="12" name="Date Placeholder 11"/>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GB"/>
              <a:t>30/10/2014</a:t>
            </a:r>
            <a:endParaRPr lang="en-US"/>
          </a:p>
        </p:txBody>
      </p:sp>
      <p:sp>
        <p:nvSpPr>
          <p:cNvPr id="14" name="Slide Number Placeholder 13"/>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5CD492-2BC6-F348-9965-EC1D86DF57A8}"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transition spd="med">
    <p:wipe dir="r"/>
  </p:transition>
  <p:hf hdr="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ctrTitle"/>
          </p:nvPr>
        </p:nvSpPr>
        <p:spPr/>
        <p:txBody>
          <a:bodyPr/>
          <a:lstStyle/>
          <a:p>
            <a:pPr eaLnBrk="1" hangingPunct="1"/>
            <a:r>
              <a:rPr lang="en-US" dirty="0"/>
              <a:t>Chapter 1- Introduction</a:t>
            </a:r>
          </a:p>
        </p:txBody>
      </p:sp>
      <p:sp>
        <p:nvSpPr>
          <p:cNvPr id="3" name="Subtitle 2"/>
          <p:cNvSpPr>
            <a:spLocks noGrp="1"/>
          </p:cNvSpPr>
          <p:nvPr>
            <p:ph type="subTitle" idx="1"/>
          </p:nvPr>
        </p:nvSpPr>
        <p:spPr/>
        <p:txBody>
          <a:bodyPr/>
          <a:lstStyle/>
          <a:p>
            <a:pPr eaLnBrk="1" fontAlgn="auto" hangingPunct="1">
              <a:spcAft>
                <a:spcPts val="0"/>
              </a:spcAft>
              <a:buFont typeface="Arial"/>
              <a:buNone/>
              <a:defRPr/>
            </a:pPr>
            <a:endParaRPr lang="en-US" dirty="0">
              <a:ea typeface="+mn-ea"/>
              <a:cs typeface="+mn-cs"/>
            </a:endParaRPr>
          </a:p>
        </p:txBody>
      </p:sp>
      <p:sp>
        <p:nvSpPr>
          <p:cNvPr id="2" name="Footer Placeholder 1"/>
          <p:cNvSpPr>
            <a:spLocks noGrp="1"/>
          </p:cNvSpPr>
          <p:nvPr>
            <p:ph type="ftr" sz="quarter" idx="10"/>
          </p:nvPr>
        </p:nvSpPr>
        <p:spPr/>
        <p:txBody>
          <a:bodyPr/>
          <a:lstStyle/>
          <a:p>
            <a:r>
              <a:rPr lang="en-US"/>
              <a:t>Chapter 1 Introduction</a:t>
            </a:r>
            <a:endParaRPr lang="en-US" dirty="0"/>
          </a:p>
        </p:txBody>
      </p:sp>
      <p:sp>
        <p:nvSpPr>
          <p:cNvPr id="4" name="Date Placeholder 3"/>
          <p:cNvSpPr>
            <a:spLocks noGrp="1"/>
          </p:cNvSpPr>
          <p:nvPr>
            <p:ph type="dt" sz="half" idx="11"/>
          </p:nvPr>
        </p:nvSpPr>
        <p:spPr/>
        <p:txBody>
          <a:bodyPr/>
          <a:lstStyle/>
          <a:p>
            <a:r>
              <a:rPr lang="en-GB"/>
              <a:t>30/10/2014</a:t>
            </a:r>
            <a:endParaRPr lang="en-US"/>
          </a:p>
        </p:txBody>
      </p:sp>
      <p:sp>
        <p:nvSpPr>
          <p:cNvPr id="5" name="Slide Number Placeholder 4"/>
          <p:cNvSpPr>
            <a:spLocks noGrp="1"/>
          </p:cNvSpPr>
          <p:nvPr>
            <p:ph type="sldNum" sz="quarter" idx="12"/>
          </p:nvPr>
        </p:nvSpPr>
        <p:spPr/>
        <p:txBody>
          <a:bodyPr/>
          <a:lstStyle/>
          <a:p>
            <a:fld id="{1D5CD492-2BC6-F348-9965-EC1D86DF57A8}" type="slidenum">
              <a:rPr lang="en-US" smtClean="0"/>
              <a:t>1</a:t>
            </a:fld>
            <a:endParaRPr lang="en-US"/>
          </a:p>
        </p:txBody>
      </p:sp>
    </p:spTree>
  </p:cSld>
  <p:clrMapOvr>
    <a:masterClrMapping/>
  </p:clrMapOvr>
  <p:transition spd="med">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Ownership &amp; Decision-Making in Product Specifications</a:t>
            </a:r>
          </a:p>
        </p:txBody>
      </p:sp>
      <p:sp>
        <p:nvSpPr>
          <p:cNvPr id="3" name="Content Placeholder 2"/>
          <p:cNvSpPr>
            <a:spLocks noGrp="1"/>
          </p:cNvSpPr>
          <p:nvPr>
            <p:ph idx="1"/>
          </p:nvPr>
        </p:nvSpPr>
        <p:spPr/>
        <p:txBody>
          <a:bodyPr/>
          <a:lstStyle/>
          <a:p>
            <a:r>
              <a:rPr lang="en-US" b="1" dirty="0"/>
              <a:t>Generic Products:</a:t>
            </a:r>
          </a:p>
          <a:p>
            <a:pPr lvl="1"/>
            <a:r>
              <a:rPr lang="en-US" b="1" dirty="0"/>
              <a:t>Ownership: </a:t>
            </a:r>
            <a:r>
              <a:rPr lang="en-US" dirty="0"/>
              <a:t>The software developer owns the specification.</a:t>
            </a:r>
          </a:p>
          <a:p>
            <a:pPr lvl="1"/>
            <a:r>
              <a:rPr lang="en-US" b="1" dirty="0"/>
              <a:t>Decision-making: </a:t>
            </a:r>
            <a:r>
              <a:rPr lang="en-US" dirty="0"/>
              <a:t>The developer decides on updates or changes.</a:t>
            </a:r>
          </a:p>
          <a:p>
            <a:pPr lvl="1"/>
            <a:r>
              <a:rPr lang="en-US" b="1" dirty="0"/>
              <a:t>Implications: </a:t>
            </a:r>
            <a:r>
              <a:rPr lang="en-US" dirty="0"/>
              <a:t>Greater control but also responsibility for updates, customer satisfaction, and market relevance.</a:t>
            </a:r>
          </a:p>
          <a:p>
            <a:r>
              <a:rPr lang="en-US" b="1" dirty="0"/>
              <a:t>Customized Products:</a:t>
            </a:r>
          </a:p>
          <a:p>
            <a:pPr lvl="1"/>
            <a:r>
              <a:rPr lang="en-US" b="1" dirty="0"/>
              <a:t>Ownership: </a:t>
            </a:r>
            <a:r>
              <a:rPr lang="en-US" dirty="0"/>
              <a:t>The customer owns the specification.</a:t>
            </a:r>
          </a:p>
          <a:p>
            <a:pPr lvl="1"/>
            <a:r>
              <a:rPr lang="en-US" b="1" dirty="0"/>
              <a:t>Decision-making: </a:t>
            </a:r>
            <a:r>
              <a:rPr lang="en-US" dirty="0"/>
              <a:t>The customer directs any required changes.</a:t>
            </a:r>
          </a:p>
          <a:p>
            <a:pPr lvl="1"/>
            <a:r>
              <a:rPr lang="en-US" b="1" dirty="0"/>
              <a:t>Implications: </a:t>
            </a:r>
            <a:r>
              <a:rPr lang="en-US" dirty="0"/>
              <a:t>Tailored solutions but requires close collaboration and may have higher maintenance costs.</a:t>
            </a:r>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10</a:t>
            </a:fld>
            <a:endParaRPr lang="en-US"/>
          </a:p>
        </p:txBody>
      </p:sp>
    </p:spTree>
  </p:cSld>
  <p:clrMapOvr>
    <a:masterClrMapping/>
  </p:clrMapOvr>
  <p:transition spd="med">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GB" dirty="0"/>
              <a:t>Essential attributes of good software</a:t>
            </a:r>
            <a:endParaRPr lang="en-US" dirty="0"/>
          </a:p>
        </p:txBody>
      </p:sp>
      <p:graphicFrame>
        <p:nvGraphicFramePr>
          <p:cNvPr id="4" name="Table 3"/>
          <p:cNvGraphicFramePr>
            <a:graphicFrameLocks noGrp="1"/>
          </p:cNvGraphicFramePr>
          <p:nvPr/>
        </p:nvGraphicFramePr>
        <p:xfrm>
          <a:off x="892175" y="1782763"/>
          <a:ext cx="7485040" cy="4190531"/>
        </p:xfrm>
        <a:graphic>
          <a:graphicData uri="http://schemas.openxmlformats.org/drawingml/2006/table">
            <a:tbl>
              <a:tblPr firstRow="1" bandRow="1">
                <a:tableStyleId>{B301B821-A1FF-4177-AEE7-76D212191A09}</a:tableStyleId>
              </a:tblPr>
              <a:tblGrid>
                <a:gridCol w="2132105">
                  <a:extLst>
                    <a:ext uri="{9D8B030D-6E8A-4147-A177-3AD203B41FA5}">
                      <a16:colId xmlns:a16="http://schemas.microsoft.com/office/drawing/2014/main" val="20000"/>
                    </a:ext>
                  </a:extLst>
                </a:gridCol>
                <a:gridCol w="5352935">
                  <a:extLst>
                    <a:ext uri="{9D8B030D-6E8A-4147-A177-3AD203B41FA5}">
                      <a16:colId xmlns:a16="http://schemas.microsoft.com/office/drawing/2014/main" val="20001"/>
                    </a:ext>
                  </a:extLst>
                </a:gridCol>
              </a:tblGrid>
              <a:tr h="497387">
                <a:tc>
                  <a:txBody>
                    <a:bodyPr/>
                    <a:lstStyle/>
                    <a:p>
                      <a:pPr algn="just">
                        <a:spcAft>
                          <a:spcPts val="0"/>
                        </a:spcAft>
                      </a:pPr>
                      <a:r>
                        <a:rPr lang="en-GB" sz="1400" dirty="0">
                          <a:latin typeface="Arial"/>
                          <a:cs typeface="Arial"/>
                        </a:rPr>
                        <a:t>Product characteristic</a:t>
                      </a:r>
                      <a:endParaRPr lang="en-GB" sz="1400" b="1" dirty="0">
                        <a:solidFill>
                          <a:srgbClr val="000000"/>
                        </a:solidFill>
                        <a:latin typeface="Arial"/>
                        <a:ea typeface="Times New Roman"/>
                        <a:cs typeface="Arial"/>
                      </a:endParaRPr>
                    </a:p>
                  </a:txBody>
                  <a:tcPr marL="54610" marR="54610" marT="91440" marB="91440"/>
                </a:tc>
                <a:tc>
                  <a:txBody>
                    <a:bodyPr/>
                    <a:lstStyle/>
                    <a:p>
                      <a:pPr algn="just">
                        <a:spcAft>
                          <a:spcPts val="0"/>
                        </a:spcAft>
                      </a:pPr>
                      <a:r>
                        <a:rPr lang="en-GB" sz="1400" dirty="0">
                          <a:latin typeface="Arial"/>
                          <a:cs typeface="Arial"/>
                        </a:rPr>
                        <a:t>Description</a:t>
                      </a:r>
                      <a:endParaRPr lang="en-GB" sz="1400" b="1" dirty="0">
                        <a:solidFill>
                          <a:srgbClr val="000000"/>
                        </a:solidFill>
                        <a:latin typeface="Arial"/>
                        <a:ea typeface="Times New Roman"/>
                        <a:cs typeface="Arial"/>
                      </a:endParaRPr>
                    </a:p>
                  </a:txBody>
                  <a:tcPr marL="54610" marR="54610" marT="91440" marB="91440"/>
                </a:tc>
                <a:extLst>
                  <a:ext uri="{0D108BD9-81ED-4DB2-BD59-A6C34878D82A}">
                    <a16:rowId xmlns:a16="http://schemas.microsoft.com/office/drawing/2014/main" val="10000"/>
                  </a:ext>
                </a:extLst>
              </a:tr>
              <a:tr h="858504">
                <a:tc>
                  <a:txBody>
                    <a:bodyPr/>
                    <a:lstStyle/>
                    <a:p>
                      <a:pPr algn="just">
                        <a:spcAft>
                          <a:spcPts val="0"/>
                        </a:spcAft>
                      </a:pPr>
                      <a:r>
                        <a:rPr lang="en-GB" sz="1400" dirty="0">
                          <a:latin typeface="Arial"/>
                          <a:cs typeface="Arial"/>
                        </a:rPr>
                        <a:t>Maintainability</a:t>
                      </a:r>
                      <a:endParaRPr lang="en-GB" sz="14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GB" sz="1400">
                          <a:latin typeface="Arial"/>
                          <a:cs typeface="Arial"/>
                        </a:rPr>
                        <a:t>Software should be written in such a way so that it can evolve to meet the changing needs of customers. This is a critical attribute because software change is an inevitable requirement of a changing business environment.</a:t>
                      </a:r>
                      <a:endParaRPr lang="en-GB" sz="140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1"/>
                  </a:ext>
                </a:extLst>
              </a:tr>
              <a:tr h="1042469">
                <a:tc>
                  <a:txBody>
                    <a:bodyPr/>
                    <a:lstStyle/>
                    <a:p>
                      <a:pPr algn="l">
                        <a:spcAft>
                          <a:spcPts val="0"/>
                        </a:spcAft>
                      </a:pPr>
                      <a:r>
                        <a:rPr lang="en-GB" sz="1400" dirty="0">
                          <a:latin typeface="Arial"/>
                          <a:cs typeface="Arial"/>
                        </a:rPr>
                        <a:t>Dependability and security</a:t>
                      </a:r>
                      <a:endParaRPr lang="en-GB" sz="14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GB" sz="1400">
                          <a:latin typeface="Arial"/>
                          <a:cs typeface="Arial"/>
                        </a:rPr>
                        <a:t>Software dependability includes a range of characteristics including reliability, security and safety. Dependable software should not cause physical or economic damage in the event of system failure. Malicious users should not be  able to access or damage the system.</a:t>
                      </a:r>
                      <a:endParaRPr lang="en-GB" sz="140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2"/>
                  </a:ext>
                </a:extLst>
              </a:tr>
              <a:tr h="858504">
                <a:tc>
                  <a:txBody>
                    <a:bodyPr/>
                    <a:lstStyle/>
                    <a:p>
                      <a:pPr algn="just">
                        <a:spcAft>
                          <a:spcPts val="0"/>
                        </a:spcAft>
                      </a:pPr>
                      <a:r>
                        <a:rPr lang="en-GB" sz="1400">
                          <a:latin typeface="Arial"/>
                          <a:cs typeface="Arial"/>
                        </a:rPr>
                        <a:t>Efficiency</a:t>
                      </a:r>
                      <a:endParaRPr lang="en-GB" sz="1400">
                        <a:solidFill>
                          <a:srgbClr val="000000"/>
                        </a:solidFill>
                        <a:latin typeface="Arial"/>
                        <a:ea typeface="Times New Roman"/>
                        <a:cs typeface="Arial"/>
                      </a:endParaRPr>
                    </a:p>
                  </a:txBody>
                  <a:tcPr marL="54610" marR="54610" marT="0" marB="91440"/>
                </a:tc>
                <a:tc>
                  <a:txBody>
                    <a:bodyPr/>
                    <a:lstStyle/>
                    <a:p>
                      <a:pPr algn="just">
                        <a:spcAft>
                          <a:spcPts val="0"/>
                        </a:spcAft>
                      </a:pPr>
                      <a:r>
                        <a:rPr lang="en-GB" sz="1400" dirty="0">
                          <a:latin typeface="Arial"/>
                          <a:cs typeface="Arial"/>
                        </a:rPr>
                        <a:t>Software should not make wasteful use of system resources such as memory and processor cycles. Efficiency therefore includes responsiveness, processing time, memory utilisation, etc.</a:t>
                      </a:r>
                      <a:endParaRPr lang="en-GB" sz="1400" dirty="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3"/>
                  </a:ext>
                </a:extLst>
              </a:tr>
              <a:tr h="674539">
                <a:tc>
                  <a:txBody>
                    <a:bodyPr/>
                    <a:lstStyle/>
                    <a:p>
                      <a:pPr algn="just">
                        <a:spcAft>
                          <a:spcPts val="0"/>
                        </a:spcAft>
                      </a:pPr>
                      <a:r>
                        <a:rPr lang="en-GB" sz="1400" dirty="0">
                          <a:latin typeface="Arial"/>
                          <a:cs typeface="Arial"/>
                        </a:rPr>
                        <a:t>Acceptability</a:t>
                      </a:r>
                      <a:endParaRPr lang="en-GB" sz="14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GB" sz="1400" dirty="0">
                          <a:latin typeface="Arial"/>
                          <a:cs typeface="Arial"/>
                        </a:rPr>
                        <a:t>Software must be acceptable to the type of users for which it is designed. This means that it must be understandable, usable and compatible with other systems that they use. </a:t>
                      </a:r>
                      <a:endParaRPr lang="en-GB" sz="1400" dirty="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4"/>
                  </a:ext>
                </a:extLst>
              </a:tr>
            </a:tbl>
          </a:graphicData>
        </a:graphic>
      </p:graphicFrame>
      <p:sp>
        <p:nvSpPr>
          <p:cNvPr id="3" name="Footer Placeholder 2"/>
          <p:cNvSpPr>
            <a:spLocks noGrp="1"/>
          </p:cNvSpPr>
          <p:nvPr>
            <p:ph type="ftr" sz="quarter" idx="10"/>
          </p:nvPr>
        </p:nvSpPr>
        <p:spPr/>
        <p:txBody>
          <a:bodyPr/>
          <a:lstStyle/>
          <a:p>
            <a:r>
              <a:rPr lang="en-US"/>
              <a:t>Chapter 1 Introduction</a:t>
            </a:r>
            <a:endParaRPr lang="en-US" dirty="0"/>
          </a:p>
        </p:txBody>
      </p:sp>
      <p:sp>
        <p:nvSpPr>
          <p:cNvPr id="7" name="Date Placeholder 6"/>
          <p:cNvSpPr>
            <a:spLocks noGrp="1"/>
          </p:cNvSpPr>
          <p:nvPr>
            <p:ph type="dt" sz="half" idx="11"/>
          </p:nvPr>
        </p:nvSpPr>
        <p:spPr/>
        <p:txBody>
          <a:bodyPr/>
          <a:lstStyle/>
          <a:p>
            <a:r>
              <a:rPr lang="en-GB"/>
              <a:t>30/10/2014</a:t>
            </a:r>
            <a:endParaRPr lang="en-US"/>
          </a:p>
        </p:txBody>
      </p:sp>
      <p:sp>
        <p:nvSpPr>
          <p:cNvPr id="8" name="Slide Number Placeholder 7"/>
          <p:cNvSpPr>
            <a:spLocks noGrp="1"/>
          </p:cNvSpPr>
          <p:nvPr>
            <p:ph type="sldNum" sz="quarter" idx="12"/>
          </p:nvPr>
        </p:nvSpPr>
        <p:spPr/>
        <p:txBody>
          <a:bodyPr/>
          <a:lstStyle/>
          <a:p>
            <a:fld id="{1D5CD492-2BC6-F348-9965-EC1D86DF57A8}" type="slidenum">
              <a:rPr lang="en-US" smtClean="0"/>
              <a:t>11</a:t>
            </a:fld>
            <a:endParaRPr lang="en-US"/>
          </a:p>
        </p:txBody>
      </p:sp>
    </p:spTree>
  </p:cSld>
  <p:clrMapOvr>
    <a:masterClrMapping/>
  </p:clrMapOvr>
  <p:transition spd="med">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Multifaceted Nature of Software Engineering</a:t>
            </a:r>
          </a:p>
        </p:txBody>
      </p:sp>
      <p:sp>
        <p:nvSpPr>
          <p:cNvPr id="3" name="Content Placeholder 2"/>
          <p:cNvSpPr>
            <a:spLocks noGrp="1"/>
          </p:cNvSpPr>
          <p:nvPr>
            <p:ph idx="1"/>
          </p:nvPr>
        </p:nvSpPr>
        <p:spPr/>
        <p:txBody>
          <a:bodyPr/>
          <a:lstStyle/>
          <a:p>
            <a:r>
              <a:rPr lang="en-US" b="1" dirty="0"/>
              <a:t>Comprehensive Scope: </a:t>
            </a:r>
            <a:r>
              <a:rPr lang="en-US" dirty="0"/>
              <a:t>Beyond technical development, includes project management and tool/method creation.</a:t>
            </a:r>
          </a:p>
          <a:p>
            <a:r>
              <a:rPr lang="en-US" b="1" dirty="0"/>
              <a:t>Engineering Discipline: </a:t>
            </a:r>
            <a:r>
              <a:rPr lang="en-US" dirty="0"/>
              <a:t>Utilizes systematic theories and methods, considering organizational and financial constraints.</a:t>
            </a:r>
          </a:p>
          <a:p>
            <a:r>
              <a:rPr lang="en-US" b="1" dirty="0"/>
              <a:t>Integrated Expertise: </a:t>
            </a:r>
            <a:r>
              <a:rPr lang="en-US" dirty="0"/>
              <a:t>Combines technical skills with managerial acumen for effective software solutions.</a:t>
            </a:r>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dirty="0"/>
              <a:t>30/10/2014</a:t>
            </a:r>
            <a:endParaRPr lang="en-US" dirty="0"/>
          </a:p>
        </p:txBody>
      </p:sp>
      <p:sp>
        <p:nvSpPr>
          <p:cNvPr id="9" name="Slide Number Placeholder 8"/>
          <p:cNvSpPr>
            <a:spLocks noGrp="1"/>
          </p:cNvSpPr>
          <p:nvPr>
            <p:ph type="sldNum" sz="quarter" idx="12"/>
          </p:nvPr>
        </p:nvSpPr>
        <p:spPr/>
        <p:txBody>
          <a:bodyPr/>
          <a:lstStyle/>
          <a:p>
            <a:fld id="{1D5CD492-2BC6-F348-9965-EC1D86DF57A8}" type="slidenum">
              <a:rPr lang="en-US" smtClean="0"/>
              <a:t>12</a:t>
            </a:fld>
            <a:endParaRPr lang="en-US"/>
          </a:p>
        </p:txBody>
      </p:sp>
    </p:spTree>
  </p:cSld>
  <p:clrMapOvr>
    <a:masterClrMapping/>
  </p:clrMapOvr>
  <p:transition spd="med">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Importance of software engineering</a:t>
            </a:r>
          </a:p>
        </p:txBody>
      </p:sp>
      <p:sp>
        <p:nvSpPr>
          <p:cNvPr id="3" name="Content Placeholder 2"/>
          <p:cNvSpPr>
            <a:spLocks noGrp="1"/>
          </p:cNvSpPr>
          <p:nvPr>
            <p:ph idx="1"/>
          </p:nvPr>
        </p:nvSpPr>
        <p:spPr/>
        <p:txBody>
          <a:bodyPr/>
          <a:lstStyle/>
          <a:p>
            <a:r>
              <a:rPr lang="en-US" b="1" dirty="0"/>
              <a:t>Reliance on Software: </a:t>
            </a:r>
            <a:r>
              <a:rPr lang="en-US" dirty="0"/>
              <a:t>Both individuals and society increasingly depend on complex software systems.</a:t>
            </a:r>
          </a:p>
          <a:p>
            <a:r>
              <a:rPr lang="en-US" b="1" dirty="0"/>
              <a:t>Quality &amp; Speed: </a:t>
            </a:r>
            <a:r>
              <a:rPr lang="en-US" dirty="0"/>
              <a:t>The need for reliable, trustworthy software delivered quickly and economically.</a:t>
            </a:r>
          </a:p>
          <a:p>
            <a:r>
              <a:rPr lang="en-US" b="1" dirty="0"/>
              <a:t>Economic Benefits: </a:t>
            </a:r>
            <a:r>
              <a:rPr lang="en-US" dirty="0"/>
              <a:t>Using software engineering methods is cost-effective in the long run compared to ad-hoc programming.</a:t>
            </a:r>
          </a:p>
          <a:p>
            <a:r>
              <a:rPr lang="en-US" b="1" dirty="0"/>
              <a:t>Maintenance Costs: </a:t>
            </a:r>
            <a:r>
              <a:rPr lang="en-US" dirty="0"/>
              <a:t>Most expenses come from modifying software post-deployment</a:t>
            </a:r>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13</a:t>
            </a:fld>
            <a:endParaRPr lang="en-US"/>
          </a:p>
        </p:txBody>
      </p:sp>
    </p:spTree>
  </p:cSld>
  <p:clrMapOvr>
    <a:masterClrMapping/>
  </p:clrMapOvr>
  <p:transition spd="med">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Activities in the Software Process</a:t>
            </a:r>
          </a:p>
        </p:txBody>
      </p:sp>
      <p:sp>
        <p:nvSpPr>
          <p:cNvPr id="3" name="Content Placeholder 2"/>
          <p:cNvSpPr>
            <a:spLocks noGrp="1"/>
          </p:cNvSpPr>
          <p:nvPr>
            <p:ph idx="1"/>
          </p:nvPr>
        </p:nvSpPr>
        <p:spPr/>
        <p:txBody>
          <a:bodyPr/>
          <a:lstStyle/>
          <a:p>
            <a:r>
              <a:rPr lang="en-GB" b="1" dirty="0"/>
              <a:t>Software Specification: </a:t>
            </a:r>
            <a:r>
              <a:rPr lang="en-GB" dirty="0"/>
              <a:t>Defining software requirements and operational constraints with customers.</a:t>
            </a:r>
          </a:p>
          <a:p>
            <a:r>
              <a:rPr lang="en-GB" b="1" dirty="0"/>
              <a:t>Software Development: </a:t>
            </a:r>
            <a:r>
              <a:rPr lang="en-GB" dirty="0"/>
              <a:t>Designing and programming the software.</a:t>
            </a:r>
          </a:p>
          <a:p>
            <a:r>
              <a:rPr lang="en-GB" b="1" dirty="0"/>
              <a:t>Software Validation: </a:t>
            </a:r>
            <a:r>
              <a:rPr lang="en-GB" dirty="0"/>
              <a:t>Ensuring the software meets customer requirements.</a:t>
            </a:r>
          </a:p>
          <a:p>
            <a:r>
              <a:rPr lang="en-GB" b="1" dirty="0"/>
              <a:t>Software Evolution: </a:t>
            </a:r>
            <a:r>
              <a:rPr lang="en-GB" dirty="0"/>
              <a:t>Adapting the software to changing needs and market conditions</a:t>
            </a:r>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14</a:t>
            </a:fld>
            <a:endParaRPr lang="en-US"/>
          </a:p>
        </p:txBody>
      </p:sp>
    </p:spTree>
  </p:cSld>
  <p:clrMapOvr>
    <a:masterClrMapping/>
  </p:clrMapOvr>
  <p:transition spd="med">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Challenges Affecting Software</a:t>
            </a:r>
          </a:p>
        </p:txBody>
      </p:sp>
      <p:sp>
        <p:nvSpPr>
          <p:cNvPr id="3" name="Content Placeholder 2"/>
          <p:cNvSpPr>
            <a:spLocks noGrp="1"/>
          </p:cNvSpPr>
          <p:nvPr>
            <p:ph idx="1"/>
          </p:nvPr>
        </p:nvSpPr>
        <p:spPr/>
        <p:txBody>
          <a:bodyPr/>
          <a:lstStyle/>
          <a:p>
            <a:r>
              <a:rPr lang="en-GB" b="1" dirty="0"/>
              <a:t>Heterogeneity: </a:t>
            </a:r>
            <a:r>
              <a:rPr lang="en-GB" dirty="0"/>
              <a:t>Systems must work across diverse networks and devices.</a:t>
            </a:r>
          </a:p>
          <a:p>
            <a:r>
              <a:rPr lang="en-GB" b="1" dirty="0"/>
              <a:t>Business and Social Change: </a:t>
            </a:r>
            <a:r>
              <a:rPr lang="en-GB" dirty="0"/>
              <a:t>Rapid societal and economic shifts necessitate quick software adaptations.</a:t>
            </a:r>
          </a:p>
          <a:p>
            <a:r>
              <a:rPr lang="en-GB" b="1" dirty="0"/>
              <a:t>Security and Trust: </a:t>
            </a:r>
            <a:r>
              <a:rPr lang="en-GB" dirty="0"/>
              <a:t>Trustworthiness is crucial as software integrates into all aspects of life.</a:t>
            </a:r>
          </a:p>
          <a:p>
            <a:r>
              <a:rPr lang="en-GB" b="1" dirty="0"/>
              <a:t>Scale: </a:t>
            </a:r>
            <a:r>
              <a:rPr lang="en-GB" dirty="0"/>
              <a:t>Software spans from small embedded systems to large, cloud-based, global solutions.</a:t>
            </a:r>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15</a:t>
            </a:fld>
            <a:endParaRPr lang="en-US"/>
          </a:p>
        </p:txBody>
      </p:sp>
    </p:spTree>
  </p:cSld>
  <p:clrMapOvr>
    <a:masterClrMapping/>
  </p:clrMapOvr>
  <p:transition spd="med">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engineering diversity</a:t>
            </a:r>
          </a:p>
        </p:txBody>
      </p:sp>
      <p:sp>
        <p:nvSpPr>
          <p:cNvPr id="3" name="Content Placeholder 2"/>
          <p:cNvSpPr>
            <a:spLocks noGrp="1"/>
          </p:cNvSpPr>
          <p:nvPr>
            <p:ph idx="1"/>
          </p:nvPr>
        </p:nvSpPr>
        <p:spPr/>
        <p:txBody>
          <a:bodyPr/>
          <a:lstStyle/>
          <a:p>
            <a:r>
              <a:rPr lang="en-US" b="1" dirty="0"/>
              <a:t>Diverse Range of Software Systems: </a:t>
            </a:r>
            <a:r>
              <a:rPr lang="en-US" dirty="0"/>
              <a:t>Software engineering faces the challenge of addressing a wide array of software types. There's no universal set of methods or tools that fits all scenarios.</a:t>
            </a:r>
          </a:p>
          <a:p>
            <a:r>
              <a:rPr lang="en-US" b="1" dirty="0"/>
              <a:t>Context-Sensitive Approaches: </a:t>
            </a:r>
            <a:r>
              <a:rPr lang="en-US" dirty="0"/>
              <a:t>The selection of software engineering methods and tools is highly dependent on various factors. These include the specific type of application being developed, the unique requirements posed by the customer, and the particular skill set of the development team.</a:t>
            </a:r>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16</a:t>
            </a:fld>
            <a:endParaRPr lang="en-US"/>
          </a:p>
        </p:txBody>
      </p:sp>
    </p:spTree>
  </p:cSld>
  <p:clrMapOvr>
    <a:masterClrMapping/>
  </p:clrMapOvr>
  <p:transition spd="med">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types</a:t>
            </a:r>
          </a:p>
        </p:txBody>
      </p:sp>
      <p:sp>
        <p:nvSpPr>
          <p:cNvPr id="3" name="Content Placeholder 2"/>
          <p:cNvSpPr>
            <a:spLocks noGrp="1"/>
          </p:cNvSpPr>
          <p:nvPr>
            <p:ph idx="1"/>
          </p:nvPr>
        </p:nvSpPr>
        <p:spPr/>
        <p:txBody>
          <a:bodyPr/>
          <a:lstStyle/>
          <a:p>
            <a:r>
              <a:rPr lang="en-US" sz="1600" b="1" dirty="0"/>
              <a:t>Desktop Applications</a:t>
            </a:r>
          </a:p>
          <a:p>
            <a:pPr lvl="1"/>
            <a:r>
              <a:rPr lang="en-US" sz="1600" dirty="0"/>
              <a:t>Software that operates locally on a single computer.</a:t>
            </a:r>
          </a:p>
          <a:p>
            <a:pPr lvl="1"/>
            <a:r>
              <a:rPr lang="en-US" sz="1600" dirty="0"/>
              <a:t>Self-contained, doesn't require network connectivity.</a:t>
            </a:r>
          </a:p>
          <a:p>
            <a:r>
              <a:rPr lang="en-US" sz="1600" b="1" dirty="0"/>
              <a:t>Web-based Applications</a:t>
            </a:r>
          </a:p>
          <a:p>
            <a:pPr lvl="1"/>
            <a:r>
              <a:rPr lang="en-US" sz="1600" dirty="0"/>
              <a:t>Software that runs on remote servers and is accessed via a web browser.</a:t>
            </a:r>
          </a:p>
          <a:p>
            <a:pPr lvl="1"/>
            <a:r>
              <a:rPr lang="en-US" sz="1600" dirty="0"/>
              <a:t>E-commerce sites, online banking.</a:t>
            </a:r>
          </a:p>
          <a:p>
            <a:r>
              <a:rPr lang="en-US" sz="1600" dirty="0"/>
              <a:t>Mobile Applications</a:t>
            </a:r>
          </a:p>
          <a:p>
            <a:pPr lvl="1"/>
            <a:r>
              <a:rPr lang="en-US" sz="1600" dirty="0"/>
              <a:t>Definition: Software designed for mobile devices like smartphones and tablets.</a:t>
            </a:r>
          </a:p>
          <a:p>
            <a:pPr lvl="1"/>
            <a:r>
              <a:rPr lang="en-US" sz="1600" dirty="0"/>
              <a:t>Examples: Social media apps, fitness trackers.</a:t>
            </a:r>
          </a:p>
          <a:p>
            <a:r>
              <a:rPr lang="en-US" sz="1600" b="1" dirty="0"/>
              <a:t>Embedded Systems</a:t>
            </a:r>
          </a:p>
          <a:p>
            <a:pPr lvl="1"/>
            <a:r>
              <a:rPr lang="en-US" sz="1600" dirty="0"/>
              <a:t>Software that controls and manages hardware components.</a:t>
            </a:r>
          </a:p>
          <a:p>
            <a:pPr lvl="1"/>
            <a:r>
              <a:rPr lang="en-US" sz="1600" dirty="0"/>
              <a:t>Most abundant in terms of sheer numbers; crucial in IoT and industrial automation.</a:t>
            </a:r>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17</a:t>
            </a:fld>
            <a:endParaRPr lang="en-US"/>
          </a:p>
        </p:txBody>
      </p:sp>
    </p:spTree>
  </p:cSld>
  <p:clrMapOvr>
    <a:masterClrMapping/>
  </p:clrMapOvr>
  <p:transition spd="med">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types</a:t>
            </a:r>
          </a:p>
        </p:txBody>
      </p:sp>
      <p:sp>
        <p:nvSpPr>
          <p:cNvPr id="3" name="Content Placeholder 2"/>
          <p:cNvSpPr>
            <a:spLocks noGrp="1"/>
          </p:cNvSpPr>
          <p:nvPr>
            <p:ph idx="1"/>
          </p:nvPr>
        </p:nvSpPr>
        <p:spPr/>
        <p:txBody>
          <a:bodyPr/>
          <a:lstStyle/>
          <a:p>
            <a:r>
              <a:rPr lang="en-GB" b="1" dirty="0"/>
              <a:t>Batch Processing Systems</a:t>
            </a:r>
          </a:p>
          <a:p>
            <a:pPr lvl="1"/>
            <a:r>
              <a:rPr lang="en-GB" dirty="0"/>
              <a:t>Designed to handle data in large volumes, processing numerous inputs to generate outputs.</a:t>
            </a:r>
          </a:p>
          <a:p>
            <a:pPr lvl="1"/>
            <a:r>
              <a:rPr lang="en-GB" dirty="0"/>
              <a:t>Use Case: Automated billing, data analytics.</a:t>
            </a:r>
          </a:p>
          <a:p>
            <a:r>
              <a:rPr lang="en-GB" b="1" dirty="0"/>
              <a:t>Entertainment Systems</a:t>
            </a:r>
          </a:p>
          <a:p>
            <a:pPr lvl="1"/>
            <a:r>
              <a:rPr lang="en-GB" dirty="0"/>
              <a:t>Software tailored for personal enjoyment and leisure.</a:t>
            </a:r>
          </a:p>
          <a:p>
            <a:pPr lvl="1"/>
            <a:r>
              <a:rPr lang="en-GB" dirty="0"/>
              <a:t>Examples: Video games, streaming services.</a:t>
            </a:r>
          </a:p>
          <a:p>
            <a:r>
              <a:rPr lang="en-GB" b="1" dirty="0"/>
              <a:t>Simulation and </a:t>
            </a:r>
            <a:r>
              <a:rPr lang="en-GB" b="1" dirty="0" err="1"/>
              <a:t>Modeling</a:t>
            </a:r>
            <a:r>
              <a:rPr lang="en-GB" b="1" dirty="0"/>
              <a:t> Systems</a:t>
            </a:r>
          </a:p>
          <a:p>
            <a:pPr lvl="1"/>
            <a:r>
              <a:rPr lang="en-GB" dirty="0"/>
              <a:t>Utilized by professionals to replicate physical processes or complex scenarios involving multiple interacting entities.</a:t>
            </a:r>
          </a:p>
          <a:p>
            <a:pPr lvl="1"/>
            <a:r>
              <a:rPr lang="en-GB" dirty="0"/>
              <a:t>Applications: Weather forecasting, aerodynamic testing.</a:t>
            </a:r>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18</a:t>
            </a:fld>
            <a:endParaRPr lang="en-US"/>
          </a:p>
        </p:txBody>
      </p:sp>
    </p:spTree>
  </p:cSld>
  <p:clrMapOvr>
    <a:masterClrMapping/>
  </p:clrMapOvr>
  <p:transition spd="med">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5F97C-58A3-0CA2-6663-A52FB5865D1B}"/>
              </a:ext>
            </a:extLst>
          </p:cNvPr>
          <p:cNvSpPr>
            <a:spLocks noGrp="1"/>
          </p:cNvSpPr>
          <p:nvPr>
            <p:ph type="title"/>
          </p:nvPr>
        </p:nvSpPr>
        <p:spPr/>
        <p:txBody>
          <a:bodyPr/>
          <a:lstStyle/>
          <a:p>
            <a:r>
              <a:rPr lang="en-US" dirty="0"/>
              <a:t>Application types</a:t>
            </a:r>
          </a:p>
        </p:txBody>
      </p:sp>
      <p:sp>
        <p:nvSpPr>
          <p:cNvPr id="3" name="Content Placeholder 2">
            <a:extLst>
              <a:ext uri="{FF2B5EF4-FFF2-40B4-BE49-F238E27FC236}">
                <a16:creationId xmlns:a16="http://schemas.microsoft.com/office/drawing/2014/main" id="{1B0D7D91-4680-9DEA-C8FF-E3B4B6826C68}"/>
              </a:ext>
            </a:extLst>
          </p:cNvPr>
          <p:cNvSpPr>
            <a:spLocks noGrp="1"/>
          </p:cNvSpPr>
          <p:nvPr>
            <p:ph idx="1"/>
          </p:nvPr>
        </p:nvSpPr>
        <p:spPr/>
        <p:txBody>
          <a:bodyPr/>
          <a:lstStyle/>
          <a:p>
            <a:r>
              <a:rPr lang="en-US" sz="1600" b="1" dirty="0"/>
              <a:t>Real-Time Systems</a:t>
            </a:r>
          </a:p>
          <a:p>
            <a:pPr lvl="1"/>
            <a:r>
              <a:rPr lang="en-US" sz="1200" dirty="0"/>
              <a:t>Definition: Software that responds to inputs or events within a predetermined time frame.</a:t>
            </a:r>
          </a:p>
          <a:p>
            <a:pPr lvl="1"/>
            <a:r>
              <a:rPr lang="en-US" sz="1200" dirty="0"/>
              <a:t>Applications: Air traffic control, emergency response systems, car operating systems</a:t>
            </a:r>
          </a:p>
          <a:p>
            <a:r>
              <a:rPr lang="en-US" sz="1600" b="1" dirty="0"/>
              <a:t>Learning Management Systems (LMS)</a:t>
            </a:r>
          </a:p>
          <a:p>
            <a:pPr lvl="1"/>
            <a:r>
              <a:rPr lang="en-US" sz="1200" dirty="0"/>
              <a:t>Definition: Software for the administration, tracking, and delivery of educational courses.</a:t>
            </a:r>
          </a:p>
          <a:p>
            <a:pPr lvl="1"/>
            <a:r>
              <a:rPr lang="en-US" sz="1200" dirty="0"/>
              <a:t>Examples: Blackboard, Brightspace</a:t>
            </a:r>
          </a:p>
          <a:p>
            <a:r>
              <a:rPr lang="en-US" sz="1600" b="1" dirty="0"/>
              <a:t>Financial Software</a:t>
            </a:r>
          </a:p>
          <a:p>
            <a:pPr lvl="1"/>
            <a:r>
              <a:rPr lang="en-US" sz="1200" dirty="0"/>
              <a:t>Definition: Applications designed for managing and analyzing financial transactions.</a:t>
            </a:r>
          </a:p>
          <a:p>
            <a:pPr lvl="1"/>
            <a:r>
              <a:rPr lang="en-US" sz="1200" dirty="0"/>
              <a:t>Examples: Accounting software, stock trading platforms.</a:t>
            </a:r>
          </a:p>
          <a:p>
            <a:r>
              <a:rPr lang="en-US" sz="1600" b="1" dirty="0"/>
              <a:t>AI and Machine Learning Software</a:t>
            </a:r>
          </a:p>
          <a:p>
            <a:pPr lvl="1"/>
            <a:r>
              <a:rPr lang="en-US" sz="1200" dirty="0"/>
              <a:t>Definition: Software that utilizes algorithms to learn from data and make decisions or predictions.</a:t>
            </a:r>
          </a:p>
          <a:p>
            <a:pPr lvl="1"/>
            <a:r>
              <a:rPr lang="en-US" sz="1200" dirty="0"/>
              <a:t>Applications: Natural language processing, computer vision, predictive analytics.</a:t>
            </a:r>
          </a:p>
          <a:p>
            <a:pPr lvl="1"/>
            <a:r>
              <a:rPr lang="en-US" sz="1200" dirty="0"/>
              <a:t>Examples: Chatbots, recommendation engines, autonomous vehicles.</a:t>
            </a:r>
          </a:p>
        </p:txBody>
      </p:sp>
      <p:sp>
        <p:nvSpPr>
          <p:cNvPr id="4" name="Footer Placeholder 3">
            <a:extLst>
              <a:ext uri="{FF2B5EF4-FFF2-40B4-BE49-F238E27FC236}">
                <a16:creationId xmlns:a16="http://schemas.microsoft.com/office/drawing/2014/main" id="{F9CA3EA9-8BE9-EF5D-D61E-989796E040D3}"/>
              </a:ext>
            </a:extLst>
          </p:cNvPr>
          <p:cNvSpPr>
            <a:spLocks noGrp="1"/>
          </p:cNvSpPr>
          <p:nvPr>
            <p:ph type="ftr" sz="quarter" idx="10"/>
          </p:nvPr>
        </p:nvSpPr>
        <p:spPr/>
        <p:txBody>
          <a:bodyPr/>
          <a:lstStyle/>
          <a:p>
            <a:r>
              <a:rPr lang="en-US"/>
              <a:t>Chapter 1 Introduction</a:t>
            </a:r>
            <a:endParaRPr lang="en-US" dirty="0"/>
          </a:p>
        </p:txBody>
      </p:sp>
      <p:sp>
        <p:nvSpPr>
          <p:cNvPr id="5" name="Date Placeholder 4">
            <a:extLst>
              <a:ext uri="{FF2B5EF4-FFF2-40B4-BE49-F238E27FC236}">
                <a16:creationId xmlns:a16="http://schemas.microsoft.com/office/drawing/2014/main" id="{17AB79F6-8F32-AD8A-F013-9E9B1BEC1ED9}"/>
              </a:ext>
            </a:extLst>
          </p:cNvPr>
          <p:cNvSpPr>
            <a:spLocks noGrp="1"/>
          </p:cNvSpPr>
          <p:nvPr>
            <p:ph type="dt" sz="half" idx="11"/>
          </p:nvPr>
        </p:nvSpPr>
        <p:spPr/>
        <p:txBody>
          <a:bodyPr/>
          <a:lstStyle/>
          <a:p>
            <a:r>
              <a:rPr lang="en-GB"/>
              <a:t>30/10/2014</a:t>
            </a:r>
            <a:endParaRPr lang="en-US"/>
          </a:p>
        </p:txBody>
      </p:sp>
      <p:sp>
        <p:nvSpPr>
          <p:cNvPr id="6" name="Slide Number Placeholder 5">
            <a:extLst>
              <a:ext uri="{FF2B5EF4-FFF2-40B4-BE49-F238E27FC236}">
                <a16:creationId xmlns:a16="http://schemas.microsoft.com/office/drawing/2014/main" id="{8652ABB6-16F5-EDA3-D691-4636B5E3C173}"/>
              </a:ext>
            </a:extLst>
          </p:cNvPr>
          <p:cNvSpPr>
            <a:spLocks noGrp="1"/>
          </p:cNvSpPr>
          <p:nvPr>
            <p:ph type="sldNum" sz="quarter" idx="12"/>
          </p:nvPr>
        </p:nvSpPr>
        <p:spPr/>
        <p:txBody>
          <a:bodyPr/>
          <a:lstStyle/>
          <a:p>
            <a:fld id="{1D5CD492-2BC6-F348-9965-EC1D86DF57A8}" type="slidenum">
              <a:rPr lang="en-US" smtClean="0"/>
              <a:t>19</a:t>
            </a:fld>
            <a:endParaRPr lang="en-US"/>
          </a:p>
        </p:txBody>
      </p:sp>
    </p:spTree>
    <p:extLst>
      <p:ext uri="{BB962C8B-B14F-4D97-AF65-F5344CB8AC3E}">
        <p14:creationId xmlns:p14="http://schemas.microsoft.com/office/powerpoint/2010/main" val="980959685"/>
      </p:ext>
    </p:extLst>
  </p:cSld>
  <p:clrMapOvr>
    <a:masterClrMapping/>
  </p:clrMapOvr>
  <p:transition spd="med">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 covered</a:t>
            </a:r>
          </a:p>
        </p:txBody>
      </p:sp>
      <p:sp>
        <p:nvSpPr>
          <p:cNvPr id="3" name="Content Placeholder 2"/>
          <p:cNvSpPr>
            <a:spLocks noGrp="1"/>
          </p:cNvSpPr>
          <p:nvPr>
            <p:ph idx="1"/>
          </p:nvPr>
        </p:nvSpPr>
        <p:spPr/>
        <p:txBody>
          <a:bodyPr/>
          <a:lstStyle/>
          <a:p>
            <a:r>
              <a:rPr lang="en-US" dirty="0"/>
              <a:t>Professional software development</a:t>
            </a:r>
          </a:p>
          <a:p>
            <a:pPr lvl="1"/>
            <a:r>
              <a:rPr lang="en-US" dirty="0"/>
              <a:t>What is meant by software engineering.</a:t>
            </a:r>
          </a:p>
          <a:p>
            <a:r>
              <a:rPr lang="en-US" dirty="0"/>
              <a:t>Software engineering ethics</a:t>
            </a:r>
          </a:p>
          <a:p>
            <a:pPr lvl="1"/>
            <a:r>
              <a:rPr lang="en-US" dirty="0"/>
              <a:t>A brief introduction to ethical issues that affect software engineering.</a:t>
            </a:r>
          </a:p>
          <a:p>
            <a:r>
              <a:rPr lang="en-US" dirty="0"/>
              <a:t>Case studies</a:t>
            </a:r>
          </a:p>
          <a:p>
            <a:pPr lvl="1"/>
            <a:r>
              <a:rPr lang="en-US" dirty="0"/>
              <a:t>An introduction to three examples that are used in later chapters in the book.</a:t>
            </a:r>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2</a:t>
            </a:fld>
            <a:endParaRPr lang="en-US"/>
          </a:p>
        </p:txBody>
      </p:sp>
    </p:spTree>
  </p:cSld>
  <p:clrMapOvr>
    <a:masterClrMapping/>
  </p:clrMapOvr>
  <p:transition spd="med">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engineering fundamentals</a:t>
            </a:r>
            <a:br>
              <a:rPr lang="en-US" dirty="0"/>
            </a:br>
            <a:r>
              <a:rPr lang="en-US" dirty="0"/>
              <a:t>Core Principles for All Software Systems</a:t>
            </a:r>
          </a:p>
        </p:txBody>
      </p:sp>
      <p:sp>
        <p:nvSpPr>
          <p:cNvPr id="3" name="Content Placeholder 2"/>
          <p:cNvSpPr>
            <a:spLocks noGrp="1"/>
          </p:cNvSpPr>
          <p:nvPr>
            <p:ph idx="1"/>
          </p:nvPr>
        </p:nvSpPr>
        <p:spPr/>
        <p:txBody>
          <a:bodyPr/>
          <a:lstStyle/>
          <a:p>
            <a:r>
              <a:rPr lang="en-US" sz="1600" b="1" dirty="0"/>
              <a:t>Structured Development Process</a:t>
            </a:r>
          </a:p>
          <a:p>
            <a:pPr lvl="1"/>
            <a:r>
              <a:rPr lang="en-US" sz="1600" dirty="0"/>
              <a:t>Importance: Ensures quality and manageability.</a:t>
            </a:r>
          </a:p>
          <a:p>
            <a:pPr lvl="1"/>
            <a:r>
              <a:rPr lang="en-US" sz="1600" dirty="0"/>
              <a:t>Note: Processes may vary based on the type of software being developed.</a:t>
            </a:r>
          </a:p>
          <a:p>
            <a:r>
              <a:rPr lang="en-US" sz="1600" b="1" dirty="0"/>
              <a:t>Dependability and Performance</a:t>
            </a:r>
          </a:p>
          <a:p>
            <a:pPr lvl="1"/>
            <a:r>
              <a:rPr lang="en-US" sz="1600" dirty="0"/>
              <a:t>Goal: Build reliable, efficient systems.</a:t>
            </a:r>
          </a:p>
          <a:p>
            <a:pPr lvl="1"/>
            <a:r>
              <a:rPr lang="en-US" sz="1600" dirty="0"/>
              <a:t>Universal: Applicable to all software types.</a:t>
            </a:r>
          </a:p>
          <a:p>
            <a:r>
              <a:rPr lang="en-US" sz="1600" b="1" dirty="0"/>
              <a:t>Requirement Management</a:t>
            </a:r>
          </a:p>
          <a:p>
            <a:pPr lvl="1"/>
            <a:r>
              <a:rPr lang="en-US" sz="1600" dirty="0"/>
              <a:t>Task: Clearly define and manage what the software is supposed to achieve.</a:t>
            </a:r>
          </a:p>
          <a:p>
            <a:pPr lvl="1"/>
            <a:r>
              <a:rPr lang="en-US" sz="1600" dirty="0"/>
              <a:t>Benefit: Reduces scope creep and ensures customer satisfaction.</a:t>
            </a:r>
          </a:p>
          <a:p>
            <a:r>
              <a:rPr lang="en-US" sz="1600" b="1" dirty="0"/>
              <a:t>Software Reusability</a:t>
            </a:r>
          </a:p>
          <a:p>
            <a:pPr lvl="1"/>
            <a:r>
              <a:rPr lang="en-US" sz="1600" dirty="0"/>
              <a:t>Approach: Leverage pre-existing, reliable code where possible.</a:t>
            </a:r>
          </a:p>
          <a:p>
            <a:pPr lvl="1"/>
            <a:r>
              <a:rPr lang="en-US" sz="1600" dirty="0"/>
              <a:t>Advantage: Accelerates development and lowers costs</a:t>
            </a:r>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dirty="0"/>
              <a:t>30/10/2014</a:t>
            </a:r>
            <a:endParaRPr lang="en-US" dirty="0"/>
          </a:p>
        </p:txBody>
      </p:sp>
      <p:sp>
        <p:nvSpPr>
          <p:cNvPr id="9" name="Slide Number Placeholder 8"/>
          <p:cNvSpPr>
            <a:spLocks noGrp="1"/>
          </p:cNvSpPr>
          <p:nvPr>
            <p:ph type="sldNum" sz="quarter" idx="12"/>
          </p:nvPr>
        </p:nvSpPr>
        <p:spPr/>
        <p:txBody>
          <a:bodyPr/>
          <a:lstStyle/>
          <a:p>
            <a:fld id="{1D5CD492-2BC6-F348-9965-EC1D86DF57A8}" type="slidenum">
              <a:rPr lang="en-US" smtClean="0"/>
              <a:t>20</a:t>
            </a:fld>
            <a:endParaRPr lang="en-US" dirty="0"/>
          </a:p>
        </p:txBody>
      </p:sp>
    </p:spTree>
  </p:cSld>
  <p:clrMapOvr>
    <a:masterClrMapping/>
  </p:clrMapOvr>
  <p:transition spd="med">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Internet software engineering</a:t>
            </a:r>
          </a:p>
        </p:txBody>
      </p:sp>
      <p:sp>
        <p:nvSpPr>
          <p:cNvPr id="3" name="Content Placeholder 2"/>
          <p:cNvSpPr>
            <a:spLocks noGrp="1"/>
          </p:cNvSpPr>
          <p:nvPr>
            <p:ph idx="1"/>
          </p:nvPr>
        </p:nvSpPr>
        <p:spPr/>
        <p:txBody>
          <a:bodyPr/>
          <a:lstStyle/>
          <a:p>
            <a:r>
              <a:rPr lang="en-US" sz="1600" b="1" dirty="0"/>
              <a:t>Web as a Platform</a:t>
            </a:r>
          </a:p>
          <a:p>
            <a:pPr lvl="1"/>
            <a:r>
              <a:rPr lang="en-US" sz="1600" dirty="0"/>
              <a:t>Trend: Shift from local to web-based systems.</a:t>
            </a:r>
          </a:p>
          <a:p>
            <a:pPr lvl="1"/>
            <a:r>
              <a:rPr lang="en-US" sz="1600" dirty="0"/>
              <a:t>Impact: Increased accessibility and cross-platform compatibility.</a:t>
            </a:r>
          </a:p>
          <a:p>
            <a:r>
              <a:rPr lang="en-US" sz="1600" b="1" dirty="0"/>
              <a:t>Web Services</a:t>
            </a:r>
          </a:p>
          <a:p>
            <a:pPr lvl="1"/>
            <a:r>
              <a:rPr lang="en-US" sz="1600" dirty="0"/>
              <a:t>Role: Enable application functionalities to be accessed via the internet.</a:t>
            </a:r>
          </a:p>
          <a:p>
            <a:pPr lvl="1"/>
            <a:r>
              <a:rPr lang="en-US" sz="1600" dirty="0"/>
              <a:t>Discussion: Explored in-depth in Chapter 19.</a:t>
            </a:r>
          </a:p>
          <a:p>
            <a:r>
              <a:rPr lang="en-US" sz="1600" b="1" dirty="0"/>
              <a:t>Cloud Computing</a:t>
            </a:r>
          </a:p>
          <a:p>
            <a:pPr lvl="1"/>
            <a:r>
              <a:rPr lang="en-US" sz="1600" dirty="0"/>
              <a:t>Definition: Delivering computing services—including software—over the internet ("the cloud").</a:t>
            </a:r>
          </a:p>
          <a:p>
            <a:pPr lvl="1"/>
            <a:r>
              <a:rPr lang="en-US" sz="1600" dirty="0"/>
              <a:t>Advantages: Scalability, cost-effectiveness, and remote accessibility.</a:t>
            </a:r>
          </a:p>
          <a:p>
            <a:r>
              <a:rPr lang="en-US" sz="1600" b="1" dirty="0"/>
              <a:t>Pay-as-You-Go Software Models</a:t>
            </a:r>
          </a:p>
          <a:p>
            <a:pPr lvl="1"/>
            <a:r>
              <a:rPr lang="en-US" sz="1600" dirty="0"/>
              <a:t>Approach: Users pay based on usage rather than purchasing the software outright.</a:t>
            </a:r>
          </a:p>
          <a:p>
            <a:pPr lvl="1"/>
            <a:r>
              <a:rPr lang="en-US" sz="1600" dirty="0"/>
              <a:t>Benefit: Greater flexibility and lower upfront costs</a:t>
            </a:r>
          </a:p>
        </p:txBody>
      </p:sp>
      <p:sp>
        <p:nvSpPr>
          <p:cNvPr id="7" name="Footer Placeholder 6"/>
          <p:cNvSpPr>
            <a:spLocks noGrp="1"/>
          </p:cNvSpPr>
          <p:nvPr>
            <p:ph type="ftr" sz="quarter" idx="10"/>
          </p:nvPr>
        </p:nvSpPr>
        <p:spPr/>
        <p:txBody>
          <a:bodyPr/>
          <a:lstStyle/>
          <a:p>
            <a:r>
              <a:rPr lang="en-US" dirty="0"/>
              <a:t>Chapter 1 Introduction</a:t>
            </a:r>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21</a:t>
            </a:fld>
            <a:endParaRPr lang="en-US" dirty="0"/>
          </a:p>
        </p:txBody>
      </p:sp>
    </p:spTree>
  </p:cSld>
  <p:clrMapOvr>
    <a:masterClrMapping/>
  </p:clrMapOvr>
  <p:transition spd="med">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0" u="none" strike="noStrike" dirty="0">
                <a:effectLst/>
                <a:latin typeface="Söhne"/>
              </a:rPr>
              <a:t>Web Software Engineering: Special Considerations</a:t>
            </a:r>
            <a:br>
              <a:rPr lang="en-US" b="1" i="0" u="none" strike="noStrike" dirty="0">
                <a:effectLst/>
                <a:latin typeface="Söhne"/>
              </a:rPr>
            </a:br>
            <a:r>
              <a:rPr lang="en-US" sz="2400" dirty="0"/>
              <a:t>Key Approaches and Technologies</a:t>
            </a:r>
            <a:br>
              <a:rPr lang="en-US" sz="2400" dirty="0"/>
            </a:br>
            <a:endParaRPr lang="en-US" b="1" i="0" u="none" strike="noStrike" dirty="0">
              <a:effectLst/>
              <a:latin typeface="Söhne"/>
            </a:endParaRPr>
          </a:p>
        </p:txBody>
      </p:sp>
      <p:sp>
        <p:nvSpPr>
          <p:cNvPr id="3" name="Content Placeholder 2"/>
          <p:cNvSpPr>
            <a:spLocks noGrp="1"/>
          </p:cNvSpPr>
          <p:nvPr>
            <p:ph idx="1"/>
          </p:nvPr>
        </p:nvSpPr>
        <p:spPr/>
        <p:txBody>
          <a:bodyPr/>
          <a:lstStyle/>
          <a:p>
            <a:r>
              <a:rPr lang="en-US" sz="1400" b="1" dirty="0"/>
              <a:t>Software Reuse</a:t>
            </a:r>
          </a:p>
          <a:p>
            <a:pPr lvl="1"/>
            <a:r>
              <a:rPr lang="en-US" sz="1400" dirty="0"/>
              <a:t>Strategy: Prioritize the use of pre-existing components for building web-based systems.</a:t>
            </a:r>
          </a:p>
          <a:p>
            <a:pPr lvl="1"/>
            <a:r>
              <a:rPr lang="en-US" sz="1400" dirty="0"/>
              <a:t>Benefit: Accelerates development and ensures code reliability.</a:t>
            </a:r>
          </a:p>
          <a:p>
            <a:r>
              <a:rPr lang="en-US" sz="1400" b="1" dirty="0"/>
              <a:t>Incremental and Agile Development</a:t>
            </a:r>
          </a:p>
          <a:p>
            <a:pPr lvl="1"/>
            <a:r>
              <a:rPr lang="en-US" sz="1400" dirty="0"/>
              <a:t>Methodology: Develop and deliver features incrementally, adapting to changing requirements.</a:t>
            </a:r>
          </a:p>
          <a:p>
            <a:pPr lvl="1"/>
            <a:r>
              <a:rPr lang="en-US" sz="1400" dirty="0"/>
              <a:t>Rationale: It's often impractical to fully specify requirements for web-based systems upfront.</a:t>
            </a:r>
          </a:p>
          <a:p>
            <a:r>
              <a:rPr lang="en-US" sz="1400" b="1" dirty="0"/>
              <a:t>Service-Oriented Systems</a:t>
            </a:r>
          </a:p>
          <a:p>
            <a:pPr lvl="1"/>
            <a:r>
              <a:rPr lang="en-US" sz="1400" dirty="0"/>
              <a:t>Design: Utilize service-oriented architecture, where components are deployed as stand-alone web services.</a:t>
            </a:r>
          </a:p>
          <a:p>
            <a:pPr lvl="1"/>
            <a:r>
              <a:rPr lang="en-US" sz="1400" dirty="0"/>
              <a:t>Advantage: Offers modularity and easier maintenance.</a:t>
            </a:r>
          </a:p>
          <a:p>
            <a:r>
              <a:rPr lang="en-US" sz="1400" b="1" dirty="0"/>
              <a:t>Rich Interfaces</a:t>
            </a:r>
          </a:p>
          <a:p>
            <a:pPr lvl="1"/>
            <a:r>
              <a:rPr lang="en-US" sz="1400" dirty="0"/>
              <a:t>Technologies: AJAX, HTML5, and other modern tools enable the creation of dynamic, user-friendly interfaces.</a:t>
            </a:r>
          </a:p>
          <a:p>
            <a:pPr lvl="1"/>
            <a:r>
              <a:rPr lang="en-US" sz="1400" dirty="0"/>
              <a:t>Impact: Enhances user experience and engagement.</a:t>
            </a:r>
          </a:p>
        </p:txBody>
      </p:sp>
      <p:sp>
        <p:nvSpPr>
          <p:cNvPr id="7" name="Footer Placeholder 6"/>
          <p:cNvSpPr>
            <a:spLocks noGrp="1"/>
          </p:cNvSpPr>
          <p:nvPr>
            <p:ph type="ftr" sz="quarter" idx="10"/>
          </p:nvPr>
        </p:nvSpPr>
        <p:spPr/>
        <p:txBody>
          <a:bodyPr/>
          <a:lstStyle/>
          <a:p>
            <a:r>
              <a:rPr lang="en-US" dirty="0"/>
              <a:t>Chapter 1 Introduction</a:t>
            </a:r>
          </a:p>
        </p:txBody>
      </p:sp>
      <p:sp>
        <p:nvSpPr>
          <p:cNvPr id="8" name="Date Placeholder 7"/>
          <p:cNvSpPr>
            <a:spLocks noGrp="1"/>
          </p:cNvSpPr>
          <p:nvPr>
            <p:ph type="dt" sz="half" idx="11"/>
          </p:nvPr>
        </p:nvSpPr>
        <p:spPr/>
        <p:txBody>
          <a:bodyPr/>
          <a:lstStyle/>
          <a:p>
            <a:r>
              <a:rPr lang="en-GB" dirty="0"/>
              <a:t>30/10/2014</a:t>
            </a:r>
            <a:endParaRPr lang="en-US" dirty="0"/>
          </a:p>
        </p:txBody>
      </p:sp>
      <p:sp>
        <p:nvSpPr>
          <p:cNvPr id="9" name="Slide Number Placeholder 8"/>
          <p:cNvSpPr>
            <a:spLocks noGrp="1"/>
          </p:cNvSpPr>
          <p:nvPr>
            <p:ph type="sldNum" sz="quarter" idx="12"/>
          </p:nvPr>
        </p:nvSpPr>
        <p:spPr/>
        <p:txBody>
          <a:bodyPr/>
          <a:lstStyle/>
          <a:p>
            <a:fld id="{1D5CD492-2BC6-F348-9965-EC1D86DF57A8}" type="slidenum">
              <a:rPr lang="en-US" smtClean="0"/>
              <a:t>22</a:t>
            </a:fld>
            <a:endParaRPr lang="en-US"/>
          </a:p>
        </p:txBody>
      </p:sp>
    </p:spTree>
  </p:cSld>
  <p:clrMapOvr>
    <a:masterClrMapping/>
  </p:clrMapOvr>
  <p:transition spd="med">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06638"/>
            <a:ext cx="8229600" cy="1143000"/>
          </a:xfrm>
        </p:spPr>
        <p:txBody>
          <a:bodyPr/>
          <a:lstStyle/>
          <a:p>
            <a:pPr algn="ctr"/>
            <a:r>
              <a:rPr lang="en-US" dirty="0"/>
              <a:t>Software engineering ethics</a:t>
            </a:r>
          </a:p>
        </p:txBody>
      </p:sp>
      <p:sp>
        <p:nvSpPr>
          <p:cNvPr id="6" name="Footer Placeholder 5"/>
          <p:cNvSpPr>
            <a:spLocks noGrp="1"/>
          </p:cNvSpPr>
          <p:nvPr>
            <p:ph type="ftr" sz="quarter" idx="10"/>
          </p:nvPr>
        </p:nvSpPr>
        <p:spPr/>
        <p:txBody>
          <a:bodyPr/>
          <a:lstStyle/>
          <a:p>
            <a:r>
              <a:rPr lang="en-US"/>
              <a:t>Chapter 1 Introduction</a:t>
            </a:r>
            <a:endParaRPr lang="en-US" dirty="0"/>
          </a:p>
        </p:txBody>
      </p:sp>
      <p:sp>
        <p:nvSpPr>
          <p:cNvPr id="7" name="Date Placeholder 6"/>
          <p:cNvSpPr>
            <a:spLocks noGrp="1"/>
          </p:cNvSpPr>
          <p:nvPr>
            <p:ph type="dt" sz="half" idx="11"/>
          </p:nvPr>
        </p:nvSpPr>
        <p:spPr/>
        <p:txBody>
          <a:bodyPr/>
          <a:lstStyle/>
          <a:p>
            <a:r>
              <a:rPr lang="en-GB"/>
              <a:t>30/10/2014</a:t>
            </a:r>
            <a:endParaRPr lang="en-US"/>
          </a:p>
        </p:txBody>
      </p:sp>
      <p:sp>
        <p:nvSpPr>
          <p:cNvPr id="8" name="Slide Number Placeholder 7"/>
          <p:cNvSpPr>
            <a:spLocks noGrp="1"/>
          </p:cNvSpPr>
          <p:nvPr>
            <p:ph type="sldNum" sz="quarter" idx="12"/>
          </p:nvPr>
        </p:nvSpPr>
        <p:spPr/>
        <p:txBody>
          <a:bodyPr/>
          <a:lstStyle/>
          <a:p>
            <a:fld id="{1D5CD492-2BC6-F348-9965-EC1D86DF57A8}" type="slidenum">
              <a:rPr lang="en-US" smtClean="0"/>
              <a:t>23</a:t>
            </a:fld>
            <a:endParaRPr lang="en-US"/>
          </a:p>
        </p:txBody>
      </p:sp>
    </p:spTree>
    <p:extLst>
      <p:ext uri="{BB962C8B-B14F-4D97-AF65-F5344CB8AC3E}">
        <p14:creationId xmlns:p14="http://schemas.microsoft.com/office/powerpoint/2010/main" val="1636161276"/>
      </p:ext>
    </p:extLst>
  </p:cSld>
  <p:clrMapOvr>
    <a:masterClrMapping/>
  </p:clrMapOvr>
  <p:transition spd="med">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00" name="Rectangle 4"/>
          <p:cNvSpPr>
            <a:spLocks noGrp="1" noChangeArrowheads="1"/>
          </p:cNvSpPr>
          <p:nvPr>
            <p:ph type="title"/>
          </p:nvPr>
        </p:nvSpPr>
        <p:spPr>
          <a:xfrm>
            <a:off x="474785" y="304801"/>
            <a:ext cx="8192966" cy="917575"/>
          </a:xfrm>
          <a:noFill/>
        </p:spPr>
        <p:txBody>
          <a:bodyPr anchor="ctr"/>
          <a:lstStyle/>
          <a:p>
            <a:r>
              <a:rPr lang="en-GB" dirty="0"/>
              <a:t>Software engineering ethics</a:t>
            </a:r>
          </a:p>
        </p:txBody>
      </p:sp>
      <p:sp>
        <p:nvSpPr>
          <p:cNvPr id="80901" name="Rectangle 5"/>
          <p:cNvSpPr>
            <a:spLocks noGrp="1" noChangeArrowheads="1"/>
          </p:cNvSpPr>
          <p:nvPr>
            <p:ph idx="1"/>
          </p:nvPr>
        </p:nvSpPr>
        <p:spPr/>
        <p:txBody>
          <a:bodyPr/>
          <a:lstStyle/>
          <a:p>
            <a:r>
              <a:rPr lang="en-GB" sz="1400" b="1" dirty="0"/>
              <a:t>Beyond Technical Skills</a:t>
            </a:r>
          </a:p>
          <a:p>
            <a:pPr lvl="1"/>
            <a:r>
              <a:rPr lang="en-GB" sz="1400" dirty="0"/>
              <a:t>Understanding: Ethical conduct is as crucial as technical proficiency.</a:t>
            </a:r>
          </a:p>
          <a:p>
            <a:pPr lvl="1"/>
            <a:r>
              <a:rPr lang="en-GB" sz="1400" dirty="0"/>
              <a:t>Implication: Engineers bear social and moral responsibilities.</a:t>
            </a:r>
          </a:p>
          <a:p>
            <a:r>
              <a:rPr lang="en-GB" sz="1400" b="1" dirty="0"/>
              <a:t>Professional Integrity</a:t>
            </a:r>
          </a:p>
          <a:p>
            <a:pPr lvl="1"/>
            <a:r>
              <a:rPr lang="en-GB" sz="1400" dirty="0"/>
              <a:t>Requirement: Engineers should act honestly and ethically to earn professional respect.</a:t>
            </a:r>
          </a:p>
          <a:p>
            <a:pPr lvl="1"/>
            <a:r>
              <a:rPr lang="en-GB" sz="1400" dirty="0"/>
              <a:t>Examples: Transparency in reporting, </a:t>
            </a:r>
            <a:r>
              <a:rPr lang="en-GB" sz="1400" dirty="0" err="1"/>
              <a:t>honoring</a:t>
            </a:r>
            <a:r>
              <a:rPr lang="en-GB" sz="1400" dirty="0"/>
              <a:t> confidentiality agreements.</a:t>
            </a:r>
          </a:p>
          <a:p>
            <a:r>
              <a:rPr lang="en-GB" sz="1400" b="1" dirty="0"/>
              <a:t>Legal vs. Ethical</a:t>
            </a:r>
          </a:p>
          <a:p>
            <a:pPr lvl="1"/>
            <a:r>
              <a:rPr lang="en-GB" sz="1400" dirty="0"/>
              <a:t>Distinction: Upholding the law is necessary but not sufficient; ethical </a:t>
            </a:r>
            <a:r>
              <a:rPr lang="en-GB" sz="1400" dirty="0" err="1"/>
              <a:t>behavior</a:t>
            </a:r>
            <a:r>
              <a:rPr lang="en-GB" sz="1400" dirty="0"/>
              <a:t> often demands more.</a:t>
            </a:r>
          </a:p>
          <a:p>
            <a:pPr lvl="1"/>
            <a:r>
              <a:rPr lang="en-GB" sz="1400" dirty="0"/>
              <a:t>Scenario: A legal but potentially harmful data collection practice may be deemed unethical.</a:t>
            </a:r>
          </a:p>
          <a:p>
            <a:r>
              <a:rPr lang="en-GB" sz="1400" b="1" dirty="0"/>
              <a:t>Moral Principles</a:t>
            </a:r>
          </a:p>
          <a:p>
            <a:pPr lvl="1"/>
            <a:r>
              <a:rPr lang="en-GB" sz="1400" dirty="0"/>
              <a:t>Guide: Engineers should adhere to a code of ethics that reflects morally correct actions.</a:t>
            </a:r>
          </a:p>
          <a:p>
            <a:pPr lvl="1"/>
            <a:r>
              <a:rPr lang="en-GB" sz="1400" dirty="0"/>
              <a:t>Aspects: Fairness, honesty, respect for privacy, and avoiding harm to society</a:t>
            </a:r>
          </a:p>
        </p:txBody>
      </p:sp>
      <p:sp>
        <p:nvSpPr>
          <p:cNvPr id="5" name="Footer Placeholder 4"/>
          <p:cNvSpPr>
            <a:spLocks noGrp="1"/>
          </p:cNvSpPr>
          <p:nvPr>
            <p:ph type="ftr" sz="quarter" idx="10"/>
          </p:nvPr>
        </p:nvSpPr>
        <p:spPr/>
        <p:txBody>
          <a:bodyPr/>
          <a:lstStyle/>
          <a:p>
            <a:r>
              <a:rPr lang="en-US" dirty="0"/>
              <a:t>Chapter 1 Introduction</a:t>
            </a:r>
          </a:p>
        </p:txBody>
      </p:sp>
      <p:sp>
        <p:nvSpPr>
          <p:cNvPr id="6" name="Date Placeholder 5"/>
          <p:cNvSpPr>
            <a:spLocks noGrp="1"/>
          </p:cNvSpPr>
          <p:nvPr>
            <p:ph type="dt" sz="half" idx="11"/>
          </p:nvPr>
        </p:nvSpPr>
        <p:spPr/>
        <p:txBody>
          <a:bodyPr/>
          <a:lstStyle/>
          <a:p>
            <a:r>
              <a:rPr lang="en-GB" dirty="0"/>
              <a:t>30/10	/2014</a:t>
            </a:r>
            <a:endParaRPr lang="en-US" dirty="0"/>
          </a:p>
        </p:txBody>
      </p:sp>
      <p:sp>
        <p:nvSpPr>
          <p:cNvPr id="7" name="Slide Number Placeholder 6"/>
          <p:cNvSpPr>
            <a:spLocks noGrp="1"/>
          </p:cNvSpPr>
          <p:nvPr>
            <p:ph type="sldNum" sz="quarter" idx="12"/>
          </p:nvPr>
        </p:nvSpPr>
        <p:spPr/>
        <p:txBody>
          <a:bodyPr/>
          <a:lstStyle/>
          <a:p>
            <a:fld id="{1D5CD492-2BC6-F348-9965-EC1D86DF57A8}" type="slidenum">
              <a:rPr lang="en-US" smtClean="0"/>
              <a:t>24</a:t>
            </a:fld>
            <a:endParaRPr lang="en-US"/>
          </a:p>
        </p:txBody>
      </p:sp>
    </p:spTree>
  </p:cSld>
  <p:clrMapOvr>
    <a:masterClrMapping/>
  </p:clrMapOvr>
  <p:transition spd="med">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4" name="Rectangle 4"/>
          <p:cNvSpPr>
            <a:spLocks noGrp="1" noChangeArrowheads="1"/>
          </p:cNvSpPr>
          <p:nvPr>
            <p:ph type="title"/>
          </p:nvPr>
        </p:nvSpPr>
        <p:spPr>
          <a:noFill/>
        </p:spPr>
        <p:txBody>
          <a:bodyPr anchor="ctr"/>
          <a:lstStyle/>
          <a:p>
            <a:pPr algn="l"/>
            <a:r>
              <a:rPr lang="en-US" b="1" i="0" u="none" strike="noStrike" dirty="0">
                <a:effectLst/>
                <a:latin typeface="Söhne"/>
              </a:rPr>
              <a:t>Issues of Professional Responsibilities in Software Engineering</a:t>
            </a:r>
          </a:p>
        </p:txBody>
      </p:sp>
      <p:sp>
        <p:nvSpPr>
          <p:cNvPr id="81925" name="Rectangle 5"/>
          <p:cNvSpPr>
            <a:spLocks noGrp="1" noChangeArrowheads="1"/>
          </p:cNvSpPr>
          <p:nvPr>
            <p:ph idx="1"/>
          </p:nvPr>
        </p:nvSpPr>
        <p:spPr/>
        <p:txBody>
          <a:bodyPr/>
          <a:lstStyle/>
          <a:p>
            <a:pPr>
              <a:lnSpc>
                <a:spcPct val="90000"/>
              </a:lnSpc>
            </a:pPr>
            <a:r>
              <a:rPr lang="en-GB" sz="1600" b="1" dirty="0"/>
              <a:t>Confidentiality</a:t>
            </a:r>
          </a:p>
          <a:p>
            <a:pPr lvl="1">
              <a:lnSpc>
                <a:spcPct val="90000"/>
              </a:lnSpc>
            </a:pPr>
            <a:r>
              <a:rPr lang="en-GB" sz="1600" dirty="0"/>
              <a:t>Standard: Respect employer or client confidentiality, even without a formal agreement.</a:t>
            </a:r>
          </a:p>
          <a:p>
            <a:pPr lvl="1">
              <a:lnSpc>
                <a:spcPct val="90000"/>
              </a:lnSpc>
            </a:pPr>
            <a:r>
              <a:rPr lang="en-GB" sz="1600" dirty="0"/>
              <a:t>Importance: Preserves trust and professional integrity.</a:t>
            </a:r>
          </a:p>
          <a:p>
            <a:pPr>
              <a:lnSpc>
                <a:spcPct val="90000"/>
              </a:lnSpc>
            </a:pPr>
            <a:r>
              <a:rPr lang="en-GB" sz="1600" b="1" dirty="0"/>
              <a:t>Competence</a:t>
            </a:r>
          </a:p>
          <a:p>
            <a:pPr lvl="1">
              <a:lnSpc>
                <a:spcPct val="90000"/>
              </a:lnSpc>
            </a:pPr>
            <a:r>
              <a:rPr lang="en-GB" sz="1600" dirty="0"/>
              <a:t>Principle: Do not overstate skill levels or accept work beyond one's capability.</a:t>
            </a:r>
          </a:p>
          <a:p>
            <a:pPr lvl="1">
              <a:lnSpc>
                <a:spcPct val="90000"/>
              </a:lnSpc>
            </a:pPr>
            <a:r>
              <a:rPr lang="en-GB" sz="1600" dirty="0"/>
              <a:t>Repercussion: Misrepresentation can lead to subpar work and damage reputation.</a:t>
            </a:r>
          </a:p>
          <a:p>
            <a:pPr>
              <a:lnSpc>
                <a:spcPct val="90000"/>
              </a:lnSpc>
            </a:pPr>
            <a:r>
              <a:rPr lang="en-GB" sz="1600" b="1" dirty="0"/>
              <a:t>Intellectual Property Rights</a:t>
            </a:r>
          </a:p>
          <a:p>
            <a:pPr lvl="1">
              <a:lnSpc>
                <a:spcPct val="90000"/>
              </a:lnSpc>
            </a:pPr>
            <a:r>
              <a:rPr lang="en-GB" sz="1600" dirty="0"/>
              <a:t>Awareness: Familiarize oneself with local laws governing patents, copyrights, and other forms of intellectual property.</a:t>
            </a:r>
          </a:p>
          <a:p>
            <a:pPr lvl="1">
              <a:lnSpc>
                <a:spcPct val="90000"/>
              </a:lnSpc>
            </a:pPr>
            <a:r>
              <a:rPr lang="en-GB" sz="1600" dirty="0"/>
              <a:t>Responsibility: Ensure protection of employer's and client's intellectual assets.</a:t>
            </a:r>
          </a:p>
          <a:p>
            <a:pPr>
              <a:lnSpc>
                <a:spcPct val="90000"/>
              </a:lnSpc>
            </a:pPr>
            <a:r>
              <a:rPr lang="en-GB" sz="1600" b="1" dirty="0"/>
              <a:t>Computer Misuse</a:t>
            </a:r>
          </a:p>
          <a:p>
            <a:pPr lvl="1">
              <a:lnSpc>
                <a:spcPct val="90000"/>
              </a:lnSpc>
            </a:pPr>
            <a:r>
              <a:rPr lang="en-GB" sz="1600" dirty="0"/>
              <a:t>Ethics: Do not misuse technical skills to exploit or harm others.</a:t>
            </a:r>
          </a:p>
          <a:p>
            <a:pPr lvl="1">
              <a:lnSpc>
                <a:spcPct val="90000"/>
              </a:lnSpc>
            </a:pPr>
            <a:r>
              <a:rPr lang="en-GB" sz="1600" dirty="0"/>
              <a:t>Examples: Unauthorized game playing on work devices to distributing harmful viruses</a:t>
            </a:r>
          </a:p>
        </p:txBody>
      </p:sp>
      <p:sp>
        <p:nvSpPr>
          <p:cNvPr id="5" name="Footer Placeholder 4"/>
          <p:cNvSpPr>
            <a:spLocks noGrp="1"/>
          </p:cNvSpPr>
          <p:nvPr>
            <p:ph type="ftr" sz="quarter" idx="10"/>
          </p:nvPr>
        </p:nvSpPr>
        <p:spPr/>
        <p:txBody>
          <a:bodyPr/>
          <a:lstStyle/>
          <a:p>
            <a:r>
              <a:rPr lang="en-US"/>
              <a:t>Chapter 1 Introduction</a:t>
            </a:r>
            <a:endParaRPr lang="en-US" dirty="0"/>
          </a:p>
        </p:txBody>
      </p:sp>
      <p:sp>
        <p:nvSpPr>
          <p:cNvPr id="6" name="Date Placeholder 5"/>
          <p:cNvSpPr>
            <a:spLocks noGrp="1"/>
          </p:cNvSpPr>
          <p:nvPr>
            <p:ph type="dt" sz="half" idx="11"/>
          </p:nvPr>
        </p:nvSpPr>
        <p:spPr/>
        <p:txBody>
          <a:bodyPr/>
          <a:lstStyle/>
          <a:p>
            <a:r>
              <a:rPr lang="en-GB"/>
              <a:t>30/10/2014</a:t>
            </a:r>
            <a:endParaRPr lang="en-US"/>
          </a:p>
        </p:txBody>
      </p:sp>
      <p:sp>
        <p:nvSpPr>
          <p:cNvPr id="7" name="Slide Number Placeholder 6"/>
          <p:cNvSpPr>
            <a:spLocks noGrp="1"/>
          </p:cNvSpPr>
          <p:nvPr>
            <p:ph type="sldNum" sz="quarter" idx="12"/>
          </p:nvPr>
        </p:nvSpPr>
        <p:spPr/>
        <p:txBody>
          <a:bodyPr/>
          <a:lstStyle/>
          <a:p>
            <a:fld id="{1D5CD492-2BC6-F348-9965-EC1D86DF57A8}" type="slidenum">
              <a:rPr lang="en-US" smtClean="0"/>
              <a:t>25</a:t>
            </a:fld>
            <a:endParaRPr lang="en-US"/>
          </a:p>
        </p:txBody>
      </p:sp>
    </p:spTree>
  </p:cSld>
  <p:clrMapOvr>
    <a:masterClrMapping/>
  </p:clrMapOvr>
  <p:transition spd="med">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8" name="Rectangle 4"/>
          <p:cNvSpPr>
            <a:spLocks noGrp="1" noChangeArrowheads="1"/>
          </p:cNvSpPr>
          <p:nvPr>
            <p:ph type="title"/>
          </p:nvPr>
        </p:nvSpPr>
        <p:spPr/>
        <p:txBody>
          <a:bodyPr/>
          <a:lstStyle/>
          <a:p>
            <a:r>
              <a:rPr lang="en-GB" dirty="0"/>
              <a:t>ACM/IEEE Code of Ethics</a:t>
            </a:r>
          </a:p>
        </p:txBody>
      </p:sp>
      <p:sp>
        <p:nvSpPr>
          <p:cNvPr id="82949" name="Rectangle 5"/>
          <p:cNvSpPr>
            <a:spLocks noGrp="1" noChangeArrowheads="1"/>
          </p:cNvSpPr>
          <p:nvPr>
            <p:ph idx="1"/>
          </p:nvPr>
        </p:nvSpPr>
        <p:spPr/>
        <p:txBody>
          <a:bodyPr/>
          <a:lstStyle/>
          <a:p>
            <a:pPr>
              <a:lnSpc>
                <a:spcPct val="90000"/>
              </a:lnSpc>
            </a:pPr>
            <a:r>
              <a:rPr lang="en-GB" sz="1800" b="1" dirty="0"/>
              <a:t>Collaborative Effort</a:t>
            </a:r>
          </a:p>
          <a:p>
            <a:pPr lvl="1">
              <a:lnSpc>
                <a:spcPct val="90000"/>
              </a:lnSpc>
            </a:pPr>
            <a:r>
              <a:rPr lang="en-GB" sz="1800" dirty="0"/>
              <a:t>Context: Developed jointly by leading professional societies in the U.S.</a:t>
            </a:r>
          </a:p>
          <a:p>
            <a:pPr lvl="1">
              <a:lnSpc>
                <a:spcPct val="90000"/>
              </a:lnSpc>
            </a:pPr>
            <a:r>
              <a:rPr lang="en-GB" sz="1800" dirty="0"/>
              <a:t>Objective: To standardize ethical practices across the industry.</a:t>
            </a:r>
          </a:p>
          <a:p>
            <a:pPr>
              <a:lnSpc>
                <a:spcPct val="90000"/>
              </a:lnSpc>
            </a:pPr>
            <a:r>
              <a:rPr lang="en-GB" sz="1800" b="1" dirty="0"/>
              <a:t>Membership Commitment</a:t>
            </a:r>
          </a:p>
          <a:p>
            <a:pPr lvl="1">
              <a:lnSpc>
                <a:spcPct val="90000"/>
              </a:lnSpc>
            </a:pPr>
            <a:r>
              <a:rPr lang="en-GB" sz="1800" dirty="0"/>
              <a:t>Requirement: Members pledge to adhere to the Code upon joining.</a:t>
            </a:r>
          </a:p>
          <a:p>
            <a:pPr lvl="1">
              <a:lnSpc>
                <a:spcPct val="90000"/>
              </a:lnSpc>
            </a:pPr>
            <a:r>
              <a:rPr lang="en-GB" sz="1800" dirty="0"/>
              <a:t>Accountability: Violations may result in disciplinary actions.</a:t>
            </a:r>
          </a:p>
          <a:p>
            <a:pPr>
              <a:lnSpc>
                <a:spcPct val="90000"/>
              </a:lnSpc>
            </a:pPr>
            <a:r>
              <a:rPr lang="en-GB" sz="1800" b="1" dirty="0"/>
              <a:t>Broad Applicability</a:t>
            </a:r>
          </a:p>
          <a:p>
            <a:pPr lvl="1">
              <a:lnSpc>
                <a:spcPct val="90000"/>
              </a:lnSpc>
            </a:pPr>
            <a:r>
              <a:rPr lang="en-GB" sz="1800" dirty="0"/>
              <a:t>Scope: Covers various roles within the software engineering field—practitioners, educators, managers, supervisors, policy makers, as well as students.</a:t>
            </a:r>
          </a:p>
          <a:p>
            <a:pPr>
              <a:lnSpc>
                <a:spcPct val="90000"/>
              </a:lnSpc>
            </a:pPr>
            <a:r>
              <a:rPr lang="en-GB" sz="1800" b="1" dirty="0"/>
              <a:t>Eight Core Principles</a:t>
            </a:r>
          </a:p>
          <a:p>
            <a:pPr lvl="1">
              <a:lnSpc>
                <a:spcPct val="90000"/>
              </a:lnSpc>
            </a:pPr>
            <a:r>
              <a:rPr lang="en-GB" sz="1800" dirty="0"/>
              <a:t>Content: The Code comprises eight guiding principles that address </a:t>
            </a:r>
            <a:r>
              <a:rPr lang="en-GB" sz="1800" dirty="0" err="1"/>
              <a:t>behavioral</a:t>
            </a:r>
            <a:r>
              <a:rPr lang="en-GB" sz="1800" dirty="0"/>
              <a:t> norms and decision-making protocols.</a:t>
            </a:r>
          </a:p>
        </p:txBody>
      </p:sp>
      <p:sp>
        <p:nvSpPr>
          <p:cNvPr id="5" name="Footer Placeholder 4"/>
          <p:cNvSpPr>
            <a:spLocks noGrp="1"/>
          </p:cNvSpPr>
          <p:nvPr>
            <p:ph type="ftr" sz="quarter" idx="10"/>
          </p:nvPr>
        </p:nvSpPr>
        <p:spPr/>
        <p:txBody>
          <a:bodyPr/>
          <a:lstStyle/>
          <a:p>
            <a:r>
              <a:rPr lang="en-US"/>
              <a:t>Chapter 1 Introduction</a:t>
            </a:r>
            <a:endParaRPr lang="en-US" dirty="0"/>
          </a:p>
        </p:txBody>
      </p:sp>
      <p:sp>
        <p:nvSpPr>
          <p:cNvPr id="6" name="Date Placeholder 5"/>
          <p:cNvSpPr>
            <a:spLocks noGrp="1"/>
          </p:cNvSpPr>
          <p:nvPr>
            <p:ph type="dt" sz="half" idx="11"/>
          </p:nvPr>
        </p:nvSpPr>
        <p:spPr/>
        <p:txBody>
          <a:bodyPr/>
          <a:lstStyle/>
          <a:p>
            <a:r>
              <a:rPr lang="en-GB" dirty="0"/>
              <a:t>30/10/2014</a:t>
            </a:r>
            <a:endParaRPr lang="en-US" dirty="0"/>
          </a:p>
        </p:txBody>
      </p:sp>
      <p:sp>
        <p:nvSpPr>
          <p:cNvPr id="7" name="Slide Number Placeholder 6"/>
          <p:cNvSpPr>
            <a:spLocks noGrp="1"/>
          </p:cNvSpPr>
          <p:nvPr>
            <p:ph type="sldNum" sz="quarter" idx="12"/>
          </p:nvPr>
        </p:nvSpPr>
        <p:spPr/>
        <p:txBody>
          <a:bodyPr/>
          <a:lstStyle/>
          <a:p>
            <a:fld id="{1D5CD492-2BC6-F348-9965-EC1D86DF57A8}" type="slidenum">
              <a:rPr lang="en-US" smtClean="0"/>
              <a:t>26</a:t>
            </a:fld>
            <a:endParaRPr lang="en-US"/>
          </a:p>
        </p:txBody>
      </p:sp>
    </p:spTree>
  </p:cSld>
  <p:clrMapOvr>
    <a:masterClrMapping/>
  </p:clrMapOvr>
  <p:transition spd="med">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2" name="Rectangle 4"/>
          <p:cNvSpPr>
            <a:spLocks noGrp="1" noChangeArrowheads="1"/>
          </p:cNvSpPr>
          <p:nvPr>
            <p:ph type="title"/>
          </p:nvPr>
        </p:nvSpPr>
        <p:spPr/>
        <p:txBody>
          <a:bodyPr/>
          <a:lstStyle/>
          <a:p>
            <a:r>
              <a:rPr lang="en-GB"/>
              <a:t>Ethical dilemmas</a:t>
            </a:r>
          </a:p>
        </p:txBody>
      </p:sp>
      <p:sp>
        <p:nvSpPr>
          <p:cNvPr id="89093" name="Rectangle 5"/>
          <p:cNvSpPr>
            <a:spLocks noGrp="1" noChangeArrowheads="1"/>
          </p:cNvSpPr>
          <p:nvPr>
            <p:ph idx="1"/>
          </p:nvPr>
        </p:nvSpPr>
        <p:spPr/>
        <p:txBody>
          <a:bodyPr/>
          <a:lstStyle/>
          <a:p>
            <a:r>
              <a:rPr lang="en-GB" sz="1800" b="1" dirty="0"/>
              <a:t>Conflict with Management Policies</a:t>
            </a:r>
          </a:p>
          <a:p>
            <a:pPr lvl="1"/>
            <a:r>
              <a:rPr lang="en-GB" sz="1800" dirty="0"/>
              <a:t>Dilemma: Disagreement over the ethical implications of a company policy or decision.</a:t>
            </a:r>
          </a:p>
          <a:p>
            <a:pPr lvl="1"/>
            <a:r>
              <a:rPr lang="en-GB" sz="1800" dirty="0"/>
              <a:t>Considerations: Balancing professional obligations with personal values; potential whistleblowing.</a:t>
            </a:r>
          </a:p>
          <a:p>
            <a:r>
              <a:rPr lang="en-GB" sz="1800" b="1" dirty="0"/>
              <a:t>Incomplete Safety Testing</a:t>
            </a:r>
          </a:p>
          <a:p>
            <a:pPr lvl="1"/>
            <a:r>
              <a:rPr lang="en-GB" sz="1800" dirty="0"/>
              <a:t>Scenario: Employer releases a safety-critical system without adequate testing.</a:t>
            </a:r>
          </a:p>
          <a:p>
            <a:pPr lvl="1"/>
            <a:r>
              <a:rPr lang="en-GB" sz="1800" dirty="0"/>
              <a:t>Considerations: Public safety vs. job security; obligation to report the misconduct.</a:t>
            </a:r>
          </a:p>
          <a:p>
            <a:r>
              <a:rPr lang="en-GB" sz="1800" b="1" dirty="0"/>
              <a:t>Controversial Projects</a:t>
            </a:r>
          </a:p>
          <a:p>
            <a:pPr lvl="1"/>
            <a:r>
              <a:rPr lang="en-GB" sz="1800" dirty="0"/>
              <a:t>Examples: Involvement in military or nuclear systems development.</a:t>
            </a:r>
          </a:p>
          <a:p>
            <a:pPr lvl="1"/>
            <a:r>
              <a:rPr lang="en-GB" sz="1800" dirty="0"/>
              <a:t>Considerations: Ethical implications of contributing to potentially harmful technologies; personal beliefs vs. professional duties.</a:t>
            </a:r>
          </a:p>
        </p:txBody>
      </p:sp>
      <p:sp>
        <p:nvSpPr>
          <p:cNvPr id="5" name="Footer Placeholder 4"/>
          <p:cNvSpPr>
            <a:spLocks noGrp="1"/>
          </p:cNvSpPr>
          <p:nvPr>
            <p:ph type="ftr" sz="quarter" idx="10"/>
          </p:nvPr>
        </p:nvSpPr>
        <p:spPr/>
        <p:txBody>
          <a:bodyPr/>
          <a:lstStyle/>
          <a:p>
            <a:r>
              <a:rPr lang="en-US" dirty="0"/>
              <a:t>Chapter 1 Introduction</a:t>
            </a:r>
          </a:p>
        </p:txBody>
      </p:sp>
      <p:sp>
        <p:nvSpPr>
          <p:cNvPr id="6" name="Date Placeholder 5"/>
          <p:cNvSpPr>
            <a:spLocks noGrp="1"/>
          </p:cNvSpPr>
          <p:nvPr>
            <p:ph type="dt" sz="half" idx="11"/>
          </p:nvPr>
        </p:nvSpPr>
        <p:spPr/>
        <p:txBody>
          <a:bodyPr/>
          <a:lstStyle/>
          <a:p>
            <a:r>
              <a:rPr lang="en-GB"/>
              <a:t>30/10/2014</a:t>
            </a:r>
            <a:endParaRPr lang="en-US"/>
          </a:p>
        </p:txBody>
      </p:sp>
      <p:sp>
        <p:nvSpPr>
          <p:cNvPr id="7" name="Slide Number Placeholder 6"/>
          <p:cNvSpPr>
            <a:spLocks noGrp="1"/>
          </p:cNvSpPr>
          <p:nvPr>
            <p:ph type="sldNum" sz="quarter" idx="12"/>
          </p:nvPr>
        </p:nvSpPr>
        <p:spPr/>
        <p:txBody>
          <a:bodyPr/>
          <a:lstStyle/>
          <a:p>
            <a:fld id="{1D5CD492-2BC6-F348-9965-EC1D86DF57A8}" type="slidenum">
              <a:rPr lang="en-US" smtClean="0"/>
              <a:t>27</a:t>
            </a:fld>
            <a:endParaRPr lang="en-US"/>
          </a:p>
        </p:txBody>
      </p:sp>
    </p:spTree>
  </p:cSld>
  <p:clrMapOvr>
    <a:masterClrMapping/>
  </p:clrMapOvr>
  <p:transition spd="med">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80722"/>
            <a:ext cx="8229600" cy="1143000"/>
          </a:xfrm>
        </p:spPr>
        <p:txBody>
          <a:bodyPr/>
          <a:lstStyle/>
          <a:p>
            <a:pPr algn="ctr"/>
            <a:r>
              <a:rPr lang="en-US" dirty="0"/>
              <a:t>Case studies</a:t>
            </a:r>
          </a:p>
        </p:txBody>
      </p:sp>
      <p:sp>
        <p:nvSpPr>
          <p:cNvPr id="6" name="Footer Placeholder 5"/>
          <p:cNvSpPr>
            <a:spLocks noGrp="1"/>
          </p:cNvSpPr>
          <p:nvPr>
            <p:ph type="ftr" sz="quarter" idx="10"/>
          </p:nvPr>
        </p:nvSpPr>
        <p:spPr/>
        <p:txBody>
          <a:bodyPr/>
          <a:lstStyle/>
          <a:p>
            <a:r>
              <a:rPr lang="en-US"/>
              <a:t>Chapter 1 Introduction</a:t>
            </a:r>
            <a:endParaRPr lang="en-US" dirty="0"/>
          </a:p>
        </p:txBody>
      </p:sp>
      <p:sp>
        <p:nvSpPr>
          <p:cNvPr id="7" name="Date Placeholder 6"/>
          <p:cNvSpPr>
            <a:spLocks noGrp="1"/>
          </p:cNvSpPr>
          <p:nvPr>
            <p:ph type="dt" sz="half" idx="11"/>
          </p:nvPr>
        </p:nvSpPr>
        <p:spPr/>
        <p:txBody>
          <a:bodyPr/>
          <a:lstStyle/>
          <a:p>
            <a:r>
              <a:rPr lang="en-GB"/>
              <a:t>30/10/2014</a:t>
            </a:r>
            <a:endParaRPr lang="en-US"/>
          </a:p>
        </p:txBody>
      </p:sp>
      <p:sp>
        <p:nvSpPr>
          <p:cNvPr id="8" name="Slide Number Placeholder 7"/>
          <p:cNvSpPr>
            <a:spLocks noGrp="1"/>
          </p:cNvSpPr>
          <p:nvPr>
            <p:ph type="sldNum" sz="quarter" idx="12"/>
          </p:nvPr>
        </p:nvSpPr>
        <p:spPr/>
        <p:txBody>
          <a:bodyPr/>
          <a:lstStyle/>
          <a:p>
            <a:fld id="{1D5CD492-2BC6-F348-9965-EC1D86DF57A8}" type="slidenum">
              <a:rPr lang="en-US" smtClean="0"/>
              <a:t>28</a:t>
            </a:fld>
            <a:endParaRPr lang="en-US"/>
          </a:p>
        </p:txBody>
      </p:sp>
    </p:spTree>
    <p:extLst>
      <p:ext uri="{BB962C8B-B14F-4D97-AF65-F5344CB8AC3E}">
        <p14:creationId xmlns:p14="http://schemas.microsoft.com/office/powerpoint/2010/main" val="3981197308"/>
      </p:ext>
    </p:extLst>
  </p:cSld>
  <p:clrMapOvr>
    <a:masterClrMapping/>
  </p:clrMapOvr>
  <p:transition spd="med">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studies</a:t>
            </a:r>
          </a:p>
        </p:txBody>
      </p:sp>
      <p:sp>
        <p:nvSpPr>
          <p:cNvPr id="3" name="Content Placeholder 2"/>
          <p:cNvSpPr>
            <a:spLocks noGrp="1"/>
          </p:cNvSpPr>
          <p:nvPr>
            <p:ph idx="1"/>
          </p:nvPr>
        </p:nvSpPr>
        <p:spPr/>
        <p:txBody>
          <a:bodyPr/>
          <a:lstStyle/>
          <a:p>
            <a:r>
              <a:rPr lang="en-US" dirty="0"/>
              <a:t>A personal insulin pump</a:t>
            </a:r>
          </a:p>
          <a:p>
            <a:pPr lvl="1"/>
            <a:r>
              <a:rPr lang="en-US" dirty="0"/>
              <a:t>An embedded system in an insulin pump used by diabetics to maintain blood glucose control.</a:t>
            </a:r>
          </a:p>
          <a:p>
            <a:r>
              <a:rPr lang="en-US" dirty="0"/>
              <a:t>A mental health case patient management system </a:t>
            </a:r>
          </a:p>
          <a:p>
            <a:pPr lvl="1"/>
            <a:r>
              <a:rPr lang="en-US" dirty="0"/>
              <a:t>Mentcare. A system used to maintain records of people receiving care for mental health problems.</a:t>
            </a:r>
          </a:p>
          <a:p>
            <a:r>
              <a:rPr lang="en-US" dirty="0"/>
              <a:t>A wilderness weather station</a:t>
            </a:r>
          </a:p>
          <a:p>
            <a:pPr lvl="1"/>
            <a:r>
              <a:rPr lang="en-US" dirty="0"/>
              <a:t>A data collection system that collects data about weather conditions in remote areas.</a:t>
            </a:r>
          </a:p>
          <a:p>
            <a:r>
              <a:rPr lang="en-US" dirty="0" err="1"/>
              <a:t>iLearn</a:t>
            </a:r>
            <a:r>
              <a:rPr lang="en-US" dirty="0"/>
              <a:t>: a digital learning environment</a:t>
            </a:r>
          </a:p>
          <a:p>
            <a:pPr lvl="1"/>
            <a:r>
              <a:rPr lang="en-US" dirty="0"/>
              <a:t>A system to support learning in schools</a:t>
            </a:r>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29</a:t>
            </a:fld>
            <a:endParaRPr lang="en-US"/>
          </a:p>
        </p:txBody>
      </p:sp>
    </p:spTree>
  </p:cSld>
  <p:clrMapOvr>
    <a:masterClrMapping/>
  </p:clrMapOvr>
  <p:transition spd="med">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6" name="Rectangle 4"/>
          <p:cNvSpPr>
            <a:spLocks noGrp="1" noChangeArrowheads="1"/>
          </p:cNvSpPr>
          <p:nvPr>
            <p:ph type="title"/>
          </p:nvPr>
        </p:nvSpPr>
        <p:spPr/>
        <p:txBody>
          <a:bodyPr/>
          <a:lstStyle/>
          <a:p>
            <a:r>
              <a:rPr lang="en-GB" dirty="0"/>
              <a:t>Software engineering</a:t>
            </a:r>
          </a:p>
        </p:txBody>
      </p:sp>
      <p:sp>
        <p:nvSpPr>
          <p:cNvPr id="64517" name="Rectangle 5"/>
          <p:cNvSpPr>
            <a:spLocks noGrp="1" noChangeArrowheads="1"/>
          </p:cNvSpPr>
          <p:nvPr>
            <p:ph idx="1"/>
          </p:nvPr>
        </p:nvSpPr>
        <p:spPr/>
        <p:txBody>
          <a:bodyPr/>
          <a:lstStyle/>
          <a:p>
            <a:r>
              <a:rPr lang="en-GB" b="1" dirty="0"/>
              <a:t>National Dependency: </a:t>
            </a:r>
            <a:r>
              <a:rPr lang="en-GB" dirty="0"/>
              <a:t>All developed countries rely heavily on software for economic stability.</a:t>
            </a:r>
          </a:p>
          <a:p>
            <a:r>
              <a:rPr lang="en-GB" b="1" dirty="0"/>
              <a:t>Software-Controlled Systems: </a:t>
            </a:r>
            <a:r>
              <a:rPr lang="en-GB" dirty="0"/>
              <a:t>Increasing number of systems are now governed by software.</a:t>
            </a:r>
          </a:p>
          <a:p>
            <a:r>
              <a:rPr lang="en-GB" b="1" dirty="0"/>
              <a:t>Software Engineering Focus: </a:t>
            </a:r>
            <a:r>
              <a:rPr lang="en-GB" dirty="0"/>
              <a:t>Aims at professional development through theories, methods, and tools.</a:t>
            </a:r>
          </a:p>
          <a:p>
            <a:r>
              <a:rPr lang="en-GB" b="1" dirty="0"/>
              <a:t>Economic Impact: </a:t>
            </a:r>
            <a:r>
              <a:rPr lang="en-GB" dirty="0"/>
              <a:t>Software spending is a substantial part of the Gross National Product (GNP) in developed nations.</a:t>
            </a:r>
          </a:p>
        </p:txBody>
      </p:sp>
      <p:sp>
        <p:nvSpPr>
          <p:cNvPr id="5" name="Footer Placeholder 4"/>
          <p:cNvSpPr>
            <a:spLocks noGrp="1"/>
          </p:cNvSpPr>
          <p:nvPr>
            <p:ph type="ftr" sz="quarter" idx="10"/>
          </p:nvPr>
        </p:nvSpPr>
        <p:spPr/>
        <p:txBody>
          <a:bodyPr/>
          <a:lstStyle/>
          <a:p>
            <a:r>
              <a:rPr lang="en-US"/>
              <a:t>Chapter 1 Introduction</a:t>
            </a:r>
            <a:endParaRPr lang="en-US" dirty="0"/>
          </a:p>
        </p:txBody>
      </p:sp>
      <p:sp>
        <p:nvSpPr>
          <p:cNvPr id="6" name="Date Placeholder 5"/>
          <p:cNvSpPr>
            <a:spLocks noGrp="1"/>
          </p:cNvSpPr>
          <p:nvPr>
            <p:ph type="dt" sz="half" idx="11"/>
          </p:nvPr>
        </p:nvSpPr>
        <p:spPr/>
        <p:txBody>
          <a:bodyPr/>
          <a:lstStyle/>
          <a:p>
            <a:r>
              <a:rPr lang="en-GB"/>
              <a:t>30/10/2014</a:t>
            </a:r>
            <a:endParaRPr lang="en-US"/>
          </a:p>
        </p:txBody>
      </p:sp>
      <p:sp>
        <p:nvSpPr>
          <p:cNvPr id="7" name="Slide Number Placeholder 6"/>
          <p:cNvSpPr>
            <a:spLocks noGrp="1"/>
          </p:cNvSpPr>
          <p:nvPr>
            <p:ph type="sldNum" sz="quarter" idx="12"/>
          </p:nvPr>
        </p:nvSpPr>
        <p:spPr/>
        <p:txBody>
          <a:bodyPr/>
          <a:lstStyle/>
          <a:p>
            <a:fld id="{1D5CD492-2BC6-F348-9965-EC1D86DF57A8}" type="slidenum">
              <a:rPr lang="en-US" smtClean="0"/>
              <a:t>3</a:t>
            </a:fld>
            <a:endParaRPr lang="en-US"/>
          </a:p>
        </p:txBody>
      </p:sp>
    </p:spTree>
  </p:cSld>
  <p:clrMapOvr>
    <a:masterClrMapping/>
  </p:clrMapOvr>
  <p:transition spd="med">
    <p:wipe dir="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Insulin pump control system</a:t>
            </a:r>
          </a:p>
        </p:txBody>
      </p:sp>
      <p:sp>
        <p:nvSpPr>
          <p:cNvPr id="3" name="Content Placeholder 2"/>
          <p:cNvSpPr>
            <a:spLocks noGrp="1"/>
          </p:cNvSpPr>
          <p:nvPr>
            <p:ph idx="1"/>
          </p:nvPr>
        </p:nvSpPr>
        <p:spPr/>
        <p:txBody>
          <a:bodyPr/>
          <a:lstStyle/>
          <a:p>
            <a:r>
              <a:rPr lang="en-US" sz="1600" b="1" dirty="0"/>
              <a:t>Functionality:</a:t>
            </a:r>
          </a:p>
          <a:p>
            <a:pPr lvl="1"/>
            <a:r>
              <a:rPr lang="en-US" sz="1600" dirty="0"/>
              <a:t>Monitors blood sugar levels via a sensor.</a:t>
            </a:r>
          </a:p>
          <a:p>
            <a:pPr lvl="1"/>
            <a:r>
              <a:rPr lang="en-US" sz="1600" dirty="0"/>
              <a:t>Dynamically calculates insulin dosage based on blood sugar rate of change.</a:t>
            </a:r>
          </a:p>
          <a:p>
            <a:pPr lvl="1"/>
            <a:r>
              <a:rPr lang="en-US" sz="1600" dirty="0"/>
              <a:t>Commands a micro-pump to administer the precise insulin dose.</a:t>
            </a:r>
          </a:p>
          <a:p>
            <a:r>
              <a:rPr lang="en-US" sz="1600" b="1" dirty="0"/>
              <a:t>Safety Criticality:</a:t>
            </a:r>
          </a:p>
          <a:p>
            <a:pPr lvl="1"/>
            <a:r>
              <a:rPr lang="en-US" sz="1600" dirty="0"/>
              <a:t>Low blood sugar: Risks include brain dysfunction, coma, and death.</a:t>
            </a:r>
          </a:p>
          <a:p>
            <a:pPr lvl="1"/>
            <a:r>
              <a:rPr lang="en-US" sz="1600" dirty="0"/>
              <a:t>High blood sugar: Long-term effects include eye and kidney damage.</a:t>
            </a:r>
          </a:p>
          <a:p>
            <a:r>
              <a:rPr lang="en-US" sz="1600" b="1" dirty="0"/>
              <a:t>System Requirements:</a:t>
            </a:r>
          </a:p>
          <a:p>
            <a:pPr lvl="1"/>
            <a:r>
              <a:rPr lang="en-US" sz="1600" dirty="0"/>
              <a:t>Availability: Must be operational whenever insulin delivery is needed.</a:t>
            </a:r>
          </a:p>
          <a:p>
            <a:pPr lvl="1"/>
            <a:r>
              <a:rPr lang="en-US" sz="1600" dirty="0"/>
              <a:t>Reliability: Must accurately administer the correct insulin dosage.</a:t>
            </a:r>
          </a:p>
          <a:p>
            <a:pPr lvl="1"/>
            <a:r>
              <a:rPr lang="en-US" sz="1600" dirty="0"/>
              <a:t>Design &amp; Implementation: Must ensure ongoing compliance with availability and reliability requirements.</a:t>
            </a:r>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30</a:t>
            </a:fld>
            <a:endParaRPr lang="en-US"/>
          </a:p>
        </p:txBody>
      </p:sp>
    </p:spTree>
  </p:cSld>
  <p:clrMapOvr>
    <a:masterClrMapping/>
  </p:clrMapOvr>
  <p:transition spd="med">
    <p:wipe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GB" dirty="0"/>
              <a:t>Insulin pump hardware architecture</a:t>
            </a:r>
            <a:endParaRPr lang="en-US" dirty="0"/>
          </a:p>
        </p:txBody>
      </p:sp>
      <p:pic>
        <p:nvPicPr>
          <p:cNvPr id="4" name="Picture 3" descr="1.4 InsulinPumpHW.eps"/>
          <p:cNvPicPr>
            <a:picLocks noChangeAspect="1"/>
          </p:cNvPicPr>
          <p:nvPr/>
        </p:nvPicPr>
        <p:blipFill>
          <a:blip r:embed="rId2"/>
          <a:stretch>
            <a:fillRect/>
          </a:stretch>
        </p:blipFill>
        <p:spPr>
          <a:xfrm>
            <a:off x="1911696" y="2068286"/>
            <a:ext cx="5345447" cy="3401648"/>
          </a:xfrm>
          <a:prstGeom prst="rect">
            <a:avLst/>
          </a:prstGeom>
        </p:spPr>
      </p:pic>
      <p:sp>
        <p:nvSpPr>
          <p:cNvPr id="3" name="Footer Placeholder 2"/>
          <p:cNvSpPr>
            <a:spLocks noGrp="1"/>
          </p:cNvSpPr>
          <p:nvPr>
            <p:ph type="ftr" sz="quarter" idx="10"/>
          </p:nvPr>
        </p:nvSpPr>
        <p:spPr/>
        <p:txBody>
          <a:bodyPr/>
          <a:lstStyle/>
          <a:p>
            <a:r>
              <a:rPr lang="en-US"/>
              <a:t>Chapter 1 Introduction</a:t>
            </a:r>
            <a:endParaRPr lang="en-US" dirty="0"/>
          </a:p>
        </p:txBody>
      </p:sp>
      <p:sp>
        <p:nvSpPr>
          <p:cNvPr id="7" name="Date Placeholder 6"/>
          <p:cNvSpPr>
            <a:spLocks noGrp="1"/>
          </p:cNvSpPr>
          <p:nvPr>
            <p:ph type="dt" sz="half" idx="11"/>
          </p:nvPr>
        </p:nvSpPr>
        <p:spPr/>
        <p:txBody>
          <a:bodyPr/>
          <a:lstStyle/>
          <a:p>
            <a:r>
              <a:rPr lang="en-GB"/>
              <a:t>30/10/2014</a:t>
            </a:r>
            <a:endParaRPr lang="en-US"/>
          </a:p>
        </p:txBody>
      </p:sp>
      <p:sp>
        <p:nvSpPr>
          <p:cNvPr id="8" name="Slide Number Placeholder 7"/>
          <p:cNvSpPr>
            <a:spLocks noGrp="1"/>
          </p:cNvSpPr>
          <p:nvPr>
            <p:ph type="sldNum" sz="quarter" idx="12"/>
          </p:nvPr>
        </p:nvSpPr>
        <p:spPr/>
        <p:txBody>
          <a:bodyPr/>
          <a:lstStyle/>
          <a:p>
            <a:fld id="{1D5CD492-2BC6-F348-9965-EC1D86DF57A8}" type="slidenum">
              <a:rPr lang="en-US" smtClean="0"/>
              <a:t>31</a:t>
            </a:fld>
            <a:endParaRPr lang="en-US"/>
          </a:p>
        </p:txBody>
      </p:sp>
    </p:spTree>
  </p:cSld>
  <p:clrMapOvr>
    <a:masterClrMapping/>
  </p:clrMapOvr>
  <p:transition spd="med">
    <p:wipe dir="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pPr eaLnBrk="1" hangingPunct="1"/>
            <a:r>
              <a:rPr lang="en-GB" dirty="0"/>
              <a:t>Activity model of the insulin pump</a:t>
            </a:r>
            <a:endParaRPr lang="en-US" dirty="0"/>
          </a:p>
        </p:txBody>
      </p:sp>
      <p:pic>
        <p:nvPicPr>
          <p:cNvPr id="4" name="Picture 3" descr="1.5 InsulinPumpActDiag.eps"/>
          <p:cNvPicPr>
            <a:picLocks noChangeAspect="1"/>
          </p:cNvPicPr>
          <p:nvPr/>
        </p:nvPicPr>
        <p:blipFill>
          <a:blip r:embed="rId2"/>
          <a:stretch>
            <a:fillRect/>
          </a:stretch>
        </p:blipFill>
        <p:spPr>
          <a:xfrm>
            <a:off x="1522043" y="2497946"/>
            <a:ext cx="6537900" cy="2239007"/>
          </a:xfrm>
          <a:prstGeom prst="rect">
            <a:avLst/>
          </a:prstGeom>
        </p:spPr>
      </p:pic>
      <p:sp>
        <p:nvSpPr>
          <p:cNvPr id="3" name="Footer Placeholder 2"/>
          <p:cNvSpPr>
            <a:spLocks noGrp="1"/>
          </p:cNvSpPr>
          <p:nvPr>
            <p:ph type="ftr" sz="quarter" idx="10"/>
          </p:nvPr>
        </p:nvSpPr>
        <p:spPr/>
        <p:txBody>
          <a:bodyPr/>
          <a:lstStyle/>
          <a:p>
            <a:r>
              <a:rPr lang="en-US"/>
              <a:t>Chapter 1 Introduction</a:t>
            </a:r>
            <a:endParaRPr lang="en-US" dirty="0"/>
          </a:p>
        </p:txBody>
      </p:sp>
      <p:sp>
        <p:nvSpPr>
          <p:cNvPr id="7" name="Date Placeholder 6"/>
          <p:cNvSpPr>
            <a:spLocks noGrp="1"/>
          </p:cNvSpPr>
          <p:nvPr>
            <p:ph type="dt" sz="half" idx="11"/>
          </p:nvPr>
        </p:nvSpPr>
        <p:spPr/>
        <p:txBody>
          <a:bodyPr/>
          <a:lstStyle/>
          <a:p>
            <a:r>
              <a:rPr lang="en-GB"/>
              <a:t>30/10/2014</a:t>
            </a:r>
            <a:endParaRPr lang="en-US"/>
          </a:p>
        </p:txBody>
      </p:sp>
      <p:sp>
        <p:nvSpPr>
          <p:cNvPr id="8" name="Slide Number Placeholder 7"/>
          <p:cNvSpPr>
            <a:spLocks noGrp="1"/>
          </p:cNvSpPr>
          <p:nvPr>
            <p:ph type="sldNum" sz="quarter" idx="12"/>
          </p:nvPr>
        </p:nvSpPr>
        <p:spPr/>
        <p:txBody>
          <a:bodyPr/>
          <a:lstStyle/>
          <a:p>
            <a:fld id="{1D5CD492-2BC6-F348-9965-EC1D86DF57A8}" type="slidenum">
              <a:rPr lang="en-US" smtClean="0"/>
              <a:t>32</a:t>
            </a:fld>
            <a:endParaRPr lang="en-US"/>
          </a:p>
        </p:txBody>
      </p:sp>
    </p:spTree>
  </p:cSld>
  <p:clrMapOvr>
    <a:masterClrMapping/>
  </p:clrMapOvr>
  <p:transition spd="med">
    <p:wipe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Mentcare</a:t>
            </a:r>
            <a:r>
              <a:rPr lang="en-US" dirty="0"/>
              <a:t> - A Specialized Patient Information System for Mental Health</a:t>
            </a:r>
          </a:p>
        </p:txBody>
      </p:sp>
      <p:sp>
        <p:nvSpPr>
          <p:cNvPr id="3" name="Content Placeholder 2"/>
          <p:cNvSpPr>
            <a:spLocks noGrp="1"/>
          </p:cNvSpPr>
          <p:nvPr>
            <p:ph idx="1"/>
          </p:nvPr>
        </p:nvSpPr>
        <p:spPr/>
        <p:txBody>
          <a:bodyPr/>
          <a:lstStyle/>
          <a:p>
            <a:r>
              <a:rPr lang="en-GB" sz="1600" b="1" dirty="0"/>
              <a:t>Overview:</a:t>
            </a:r>
          </a:p>
          <a:p>
            <a:pPr lvl="1"/>
            <a:r>
              <a:rPr lang="en-GB" sz="1600" dirty="0"/>
              <a:t>A digital hub for storing and managing information on patients with mental health issues and their treatment history.</a:t>
            </a:r>
          </a:p>
          <a:p>
            <a:r>
              <a:rPr lang="en-GB" sz="1600" b="1" dirty="0"/>
              <a:t>Patient Care Context:</a:t>
            </a:r>
          </a:p>
          <a:p>
            <a:pPr lvl="1"/>
            <a:r>
              <a:rPr lang="en-GB" sz="1600" dirty="0"/>
              <a:t>Many patients do not require in-hospital care, but frequent specialized clinics.</a:t>
            </a:r>
          </a:p>
          <a:p>
            <a:pPr lvl="1"/>
            <a:r>
              <a:rPr lang="en-GB" sz="1600" dirty="0"/>
              <a:t>Clinics are not limited to hospitals; they are also in local medical practices and community </a:t>
            </a:r>
            <a:r>
              <a:rPr lang="en-GB" sz="1600" dirty="0" err="1"/>
              <a:t>centers</a:t>
            </a:r>
            <a:r>
              <a:rPr lang="en-GB" sz="1600" dirty="0"/>
              <a:t>.</a:t>
            </a:r>
          </a:p>
          <a:p>
            <a:r>
              <a:rPr lang="en-GB" sz="1600" b="1" dirty="0"/>
              <a:t>Technical Features:</a:t>
            </a:r>
          </a:p>
          <a:p>
            <a:pPr lvl="1"/>
            <a:r>
              <a:rPr lang="en-GB" sz="1600" dirty="0"/>
              <a:t>Centralized Database: Securely stores comprehensive patient information.</a:t>
            </a:r>
          </a:p>
          <a:p>
            <a:pPr lvl="1"/>
            <a:r>
              <a:rPr lang="en-GB" sz="1600" dirty="0"/>
              <a:t>Flexible Access: Designed for PC use; operable in sites lacking secure network connectivity.</a:t>
            </a:r>
          </a:p>
          <a:p>
            <a:pPr lvl="1"/>
            <a:r>
              <a:rPr lang="en-GB" sz="1600" dirty="0"/>
              <a:t>Offline Mode: Can download and use local copies of patient records when disconnected from the network.</a:t>
            </a:r>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33</a:t>
            </a:fld>
            <a:endParaRPr lang="en-US"/>
          </a:p>
        </p:txBody>
      </p:sp>
    </p:spTree>
  </p:cSld>
  <p:clrMapOvr>
    <a:masterClrMapping/>
  </p:clrMapOvr>
  <p:transition spd="med">
    <p:wipe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Mentcare</a:t>
            </a:r>
            <a:r>
              <a:rPr lang="en-US" dirty="0"/>
              <a:t> Objectives</a:t>
            </a:r>
          </a:p>
        </p:txBody>
      </p:sp>
      <p:sp>
        <p:nvSpPr>
          <p:cNvPr id="3" name="Content Placeholder 2"/>
          <p:cNvSpPr>
            <a:spLocks noGrp="1"/>
          </p:cNvSpPr>
          <p:nvPr>
            <p:ph idx="1"/>
          </p:nvPr>
        </p:nvSpPr>
        <p:spPr/>
        <p:txBody>
          <a:bodyPr/>
          <a:lstStyle/>
          <a:p>
            <a:r>
              <a:rPr lang="en-GB" b="1" dirty="0"/>
              <a:t>Objectives:</a:t>
            </a:r>
          </a:p>
          <a:p>
            <a:pPr lvl="1"/>
            <a:r>
              <a:rPr lang="en-GB" dirty="0"/>
              <a:t>Management Insight: Generate data to evaluate performance against local and governmental benchmarks.</a:t>
            </a:r>
          </a:p>
          <a:p>
            <a:pPr lvl="1"/>
            <a:r>
              <a:rPr lang="en-GB" dirty="0"/>
              <a:t>Medical Support: Deliver real-time information to medical staff for effective patient treatment. </a:t>
            </a:r>
            <a:endParaRPr lang="en-US" dirty="0"/>
          </a:p>
          <a:p>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34</a:t>
            </a:fld>
            <a:endParaRPr lang="en-US"/>
          </a:p>
        </p:txBody>
      </p:sp>
    </p:spTree>
  </p:cSld>
  <p:clrMapOvr>
    <a:masterClrMapping/>
  </p:clrMapOvr>
  <p:transition spd="med">
    <p:wipe dir="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eaLnBrk="1" hangingPunct="1"/>
            <a:r>
              <a:rPr lang="en-GB" dirty="0"/>
              <a:t>The organization of the Mentcare system</a:t>
            </a:r>
            <a:endParaRPr lang="en-US" dirty="0"/>
          </a:p>
        </p:txBody>
      </p:sp>
      <p:pic>
        <p:nvPicPr>
          <p:cNvPr id="2" name="Picture 1" descr="1.6 MHC-PM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9799" y="1784350"/>
            <a:ext cx="5071533" cy="4259210"/>
          </a:xfrm>
          <a:prstGeom prst="rect">
            <a:avLst/>
          </a:prstGeom>
        </p:spPr>
      </p:pic>
      <p:sp>
        <p:nvSpPr>
          <p:cNvPr id="4" name="Footer Placeholder 3"/>
          <p:cNvSpPr>
            <a:spLocks noGrp="1"/>
          </p:cNvSpPr>
          <p:nvPr>
            <p:ph type="ftr" sz="quarter" idx="10"/>
          </p:nvPr>
        </p:nvSpPr>
        <p:spPr/>
        <p:txBody>
          <a:bodyPr/>
          <a:lstStyle/>
          <a:p>
            <a:r>
              <a:rPr lang="en-US"/>
              <a:t>Chapter 1 Introduction</a:t>
            </a:r>
            <a:endParaRPr lang="en-US" dirty="0"/>
          </a:p>
        </p:txBody>
      </p:sp>
      <p:sp>
        <p:nvSpPr>
          <p:cNvPr id="7" name="Date Placeholder 6"/>
          <p:cNvSpPr>
            <a:spLocks noGrp="1"/>
          </p:cNvSpPr>
          <p:nvPr>
            <p:ph type="dt" sz="half" idx="11"/>
          </p:nvPr>
        </p:nvSpPr>
        <p:spPr/>
        <p:txBody>
          <a:bodyPr/>
          <a:lstStyle/>
          <a:p>
            <a:r>
              <a:rPr lang="en-GB"/>
              <a:t>30/10/2014</a:t>
            </a:r>
            <a:endParaRPr lang="en-US"/>
          </a:p>
        </p:txBody>
      </p:sp>
      <p:sp>
        <p:nvSpPr>
          <p:cNvPr id="8" name="Slide Number Placeholder 7"/>
          <p:cNvSpPr>
            <a:spLocks noGrp="1"/>
          </p:cNvSpPr>
          <p:nvPr>
            <p:ph type="sldNum" sz="quarter" idx="12"/>
          </p:nvPr>
        </p:nvSpPr>
        <p:spPr/>
        <p:txBody>
          <a:bodyPr/>
          <a:lstStyle/>
          <a:p>
            <a:fld id="{1D5CD492-2BC6-F348-9965-EC1D86DF57A8}" type="slidenum">
              <a:rPr lang="en-US" smtClean="0"/>
              <a:t>35</a:t>
            </a:fld>
            <a:endParaRPr lang="en-US"/>
          </a:p>
        </p:txBody>
      </p:sp>
    </p:spTree>
  </p:cSld>
  <p:clrMapOvr>
    <a:masterClrMapping/>
  </p:clrMapOvr>
  <p:transition spd="med">
    <p:wipe dir="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features of the Mentcare system</a:t>
            </a:r>
          </a:p>
        </p:txBody>
      </p:sp>
      <p:sp>
        <p:nvSpPr>
          <p:cNvPr id="3" name="Content Placeholder 2"/>
          <p:cNvSpPr>
            <a:spLocks noGrp="1"/>
          </p:cNvSpPr>
          <p:nvPr>
            <p:ph idx="1"/>
          </p:nvPr>
        </p:nvSpPr>
        <p:spPr>
          <a:xfrm>
            <a:off x="457200" y="1600200"/>
            <a:ext cx="8473992" cy="4525963"/>
          </a:xfrm>
        </p:spPr>
        <p:txBody>
          <a:bodyPr/>
          <a:lstStyle/>
          <a:p>
            <a:r>
              <a:rPr lang="en-GB" sz="1600" b="1" dirty="0"/>
              <a:t>Individualized Care Management</a:t>
            </a:r>
          </a:p>
          <a:p>
            <a:pPr lvl="1"/>
            <a:r>
              <a:rPr lang="en-GB" sz="1600" dirty="0"/>
              <a:t>Clinicians can create and manage patient records.</a:t>
            </a:r>
          </a:p>
          <a:p>
            <a:pPr lvl="1"/>
            <a:r>
              <a:rPr lang="en-GB" sz="1600" dirty="0"/>
              <a:t>Edit patient information and access historical data.</a:t>
            </a:r>
          </a:p>
          <a:p>
            <a:pPr lvl="1"/>
            <a:r>
              <a:rPr lang="en-GB" sz="1600" dirty="0"/>
              <a:t>Data summaries provide quick insights into key issues and prescribed treatments.</a:t>
            </a:r>
          </a:p>
          <a:p>
            <a:r>
              <a:rPr lang="en-GB" sz="1600" b="1" dirty="0"/>
              <a:t>Patient Monitoring</a:t>
            </a:r>
          </a:p>
          <a:p>
            <a:pPr lvl="1"/>
            <a:r>
              <a:rPr lang="en-GB" sz="1600" dirty="0"/>
              <a:t>Continuous monitoring of patients under treatment.</a:t>
            </a:r>
          </a:p>
          <a:p>
            <a:pPr lvl="1"/>
            <a:r>
              <a:rPr lang="en-GB" sz="1600" dirty="0"/>
              <a:t>Alerts for potential issues based on patient records.</a:t>
            </a:r>
          </a:p>
          <a:p>
            <a:r>
              <a:rPr lang="en-GB" sz="1600" b="1" dirty="0"/>
              <a:t>Administrative Reporting</a:t>
            </a:r>
          </a:p>
          <a:p>
            <a:pPr lvl="1"/>
            <a:r>
              <a:rPr lang="en-GB" sz="1600" dirty="0"/>
              <a:t>Monthly management reports with clinic-specific data:</a:t>
            </a:r>
          </a:p>
          <a:p>
            <a:pPr lvl="1"/>
            <a:r>
              <a:rPr lang="en-GB" sz="1600" dirty="0"/>
              <a:t>Patient treatment count per clinic.</a:t>
            </a:r>
          </a:p>
          <a:p>
            <a:pPr lvl="1"/>
            <a:r>
              <a:rPr lang="en-GB" sz="1600" dirty="0"/>
              <a:t>Patient entry and exit statistics.</a:t>
            </a:r>
          </a:p>
          <a:p>
            <a:pPr lvl="1"/>
            <a:r>
              <a:rPr lang="en-GB" sz="1600" dirty="0"/>
              <a:t>Sectioned patient count.</a:t>
            </a:r>
          </a:p>
          <a:p>
            <a:pPr lvl="1"/>
            <a:r>
              <a:rPr lang="en-GB" sz="1600" dirty="0"/>
              <a:t>Prescription details and associated costs.</a:t>
            </a:r>
          </a:p>
        </p:txBody>
      </p:sp>
      <p:sp>
        <p:nvSpPr>
          <p:cNvPr id="7" name="Footer Placeholder 6"/>
          <p:cNvSpPr>
            <a:spLocks noGrp="1"/>
          </p:cNvSpPr>
          <p:nvPr>
            <p:ph type="ftr" sz="quarter" idx="10"/>
          </p:nvPr>
        </p:nvSpPr>
        <p:spPr/>
        <p:txBody>
          <a:bodyPr/>
          <a:lstStyle/>
          <a:p>
            <a:r>
              <a:rPr lang="en-US" dirty="0"/>
              <a:t>Chapter 1 Introduction</a:t>
            </a:r>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36</a:t>
            </a:fld>
            <a:endParaRPr lang="en-US"/>
          </a:p>
        </p:txBody>
      </p:sp>
    </p:spTree>
  </p:cSld>
  <p:clrMapOvr>
    <a:masterClrMapping/>
  </p:clrMapOvr>
  <p:transition spd="med">
    <p:wipe dir="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Mentcare system concerns</a:t>
            </a:r>
          </a:p>
        </p:txBody>
      </p:sp>
      <p:sp>
        <p:nvSpPr>
          <p:cNvPr id="3" name="Content Placeholder 2"/>
          <p:cNvSpPr>
            <a:spLocks noGrp="1"/>
          </p:cNvSpPr>
          <p:nvPr>
            <p:ph idx="1"/>
          </p:nvPr>
        </p:nvSpPr>
        <p:spPr/>
        <p:txBody>
          <a:bodyPr/>
          <a:lstStyle/>
          <a:p>
            <a:r>
              <a:rPr lang="en-US" b="1" dirty="0"/>
              <a:t>Privacy</a:t>
            </a:r>
          </a:p>
          <a:p>
            <a:pPr lvl="1"/>
            <a:r>
              <a:rPr lang="en-US" dirty="0"/>
              <a:t>Confidentiality: Patient data must remain confidential and only accessible to authorized medical personnel and the patients themselves.</a:t>
            </a:r>
          </a:p>
          <a:p>
            <a:r>
              <a:rPr lang="en-US" b="1" dirty="0"/>
              <a:t>Safety</a:t>
            </a:r>
          </a:p>
          <a:p>
            <a:pPr lvl="1"/>
            <a:r>
              <a:rPr lang="en-US" dirty="0"/>
              <a:t>Alerts for Suicidal/Dangerous Patients: The system should identify and notify medical staff about patients who might pose a risk to themselves or others due to their mental state.</a:t>
            </a:r>
          </a:p>
          <a:p>
            <a:pPr lvl="1"/>
            <a:r>
              <a:rPr lang="en-US" dirty="0"/>
              <a:t>Availability: Uninterrupted system availability is crucial to ensure timely treatment and prescription accuracy.</a:t>
            </a:r>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37</a:t>
            </a:fld>
            <a:endParaRPr lang="en-US"/>
          </a:p>
        </p:txBody>
      </p:sp>
    </p:spTree>
  </p:cSld>
  <p:clrMapOvr>
    <a:masterClrMapping/>
  </p:clrMapOvr>
  <p:transition spd="med">
    <p:wipe dir="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Wilderness weather station</a:t>
            </a:r>
          </a:p>
        </p:txBody>
      </p:sp>
      <p:sp>
        <p:nvSpPr>
          <p:cNvPr id="3" name="Content Placeholder 2"/>
          <p:cNvSpPr>
            <a:spLocks noGrp="1"/>
          </p:cNvSpPr>
          <p:nvPr>
            <p:ph idx="1"/>
          </p:nvPr>
        </p:nvSpPr>
        <p:spPr>
          <a:xfrm>
            <a:off x="519289" y="1538111"/>
            <a:ext cx="8229600" cy="4525963"/>
          </a:xfrm>
        </p:spPr>
        <p:txBody>
          <a:bodyPr/>
          <a:lstStyle/>
          <a:p>
            <a:r>
              <a:rPr lang="en-US" sz="1600" b="1" dirty="0"/>
              <a:t>Weather Station System:</a:t>
            </a:r>
          </a:p>
          <a:p>
            <a:pPr lvl="1"/>
            <a:r>
              <a:rPr lang="en-US" sz="1600" dirty="0"/>
              <a:t>Collects weather data (temperature, pressure, sunshine, rainfall, wind speed, and direction).</a:t>
            </a:r>
          </a:p>
          <a:p>
            <a:pPr lvl="1"/>
            <a:r>
              <a:rPr lang="en-US" sz="1600" dirty="0"/>
              <a:t>Performs initial data processing.</a:t>
            </a:r>
          </a:p>
          <a:p>
            <a:pPr lvl="1"/>
            <a:r>
              <a:rPr lang="en-US" sz="1600" dirty="0"/>
              <a:t>Transmits processed data to the data management system.</a:t>
            </a:r>
          </a:p>
          <a:p>
            <a:r>
              <a:rPr lang="en-US" sz="1600" b="1" dirty="0"/>
              <a:t>Data Management and Archiving System:</a:t>
            </a:r>
          </a:p>
          <a:p>
            <a:pPr lvl="1"/>
            <a:r>
              <a:rPr lang="en-US" sz="1600" dirty="0"/>
              <a:t>Collects data from all weather stations.</a:t>
            </a:r>
          </a:p>
          <a:p>
            <a:pPr lvl="1"/>
            <a:r>
              <a:rPr lang="en-US" sz="1600" dirty="0"/>
              <a:t>Conducts data processing and analysis.</a:t>
            </a:r>
          </a:p>
          <a:p>
            <a:pPr lvl="1"/>
            <a:r>
              <a:rPr lang="en-US" sz="1600" dirty="0"/>
              <a:t>Archives the collected data for future use.</a:t>
            </a:r>
          </a:p>
          <a:p>
            <a:r>
              <a:rPr lang="en-US" sz="1600" b="1" dirty="0"/>
              <a:t>Station Maintenance System:</a:t>
            </a:r>
          </a:p>
          <a:p>
            <a:pPr lvl="1"/>
            <a:r>
              <a:rPr lang="en-US" sz="1600" dirty="0"/>
              <a:t>Communicates via satellite with all weather stations.</a:t>
            </a:r>
          </a:p>
          <a:p>
            <a:pPr lvl="1"/>
            <a:r>
              <a:rPr lang="en-US" sz="1600" dirty="0"/>
              <a:t>Monitors system health.</a:t>
            </a:r>
          </a:p>
          <a:p>
            <a:pPr lvl="1"/>
            <a:r>
              <a:rPr lang="en-US" sz="1600" dirty="0"/>
              <a:t>Generates problem reports for timely maintenance.</a:t>
            </a:r>
          </a:p>
        </p:txBody>
      </p:sp>
      <p:sp>
        <p:nvSpPr>
          <p:cNvPr id="7" name="Footer Placeholder 6"/>
          <p:cNvSpPr>
            <a:spLocks noGrp="1"/>
          </p:cNvSpPr>
          <p:nvPr>
            <p:ph type="ftr" sz="quarter" idx="10"/>
          </p:nvPr>
        </p:nvSpPr>
        <p:spPr/>
        <p:txBody>
          <a:bodyPr/>
          <a:lstStyle/>
          <a:p>
            <a:r>
              <a:rPr lang="en-US" dirty="0"/>
              <a:t>Chapter 1 Introduction</a:t>
            </a:r>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38</a:t>
            </a:fld>
            <a:endParaRPr lang="en-US"/>
          </a:p>
        </p:txBody>
      </p:sp>
    </p:spTree>
  </p:cSld>
  <p:clrMapOvr>
    <a:masterClrMapping/>
  </p:clrMapOvr>
  <p:transition spd="med">
    <p:wipe dir="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pPr eaLnBrk="1" hangingPunct="1"/>
            <a:r>
              <a:rPr lang="en-GB" dirty="0"/>
              <a:t>The weather station’s environment </a:t>
            </a:r>
            <a:endParaRPr lang="en-US" dirty="0"/>
          </a:p>
        </p:txBody>
      </p:sp>
      <p:pic>
        <p:nvPicPr>
          <p:cNvPr id="4" name="Picture 3" descr="1.7 WeatherStationEnv.eps"/>
          <p:cNvPicPr>
            <a:picLocks noChangeAspect="1"/>
          </p:cNvPicPr>
          <p:nvPr/>
        </p:nvPicPr>
        <p:blipFill>
          <a:blip r:embed="rId2"/>
          <a:stretch>
            <a:fillRect/>
          </a:stretch>
        </p:blipFill>
        <p:spPr>
          <a:xfrm>
            <a:off x="1932944" y="2314698"/>
            <a:ext cx="5159738" cy="2490908"/>
          </a:xfrm>
          <a:prstGeom prst="rect">
            <a:avLst/>
          </a:prstGeom>
        </p:spPr>
      </p:pic>
      <p:sp>
        <p:nvSpPr>
          <p:cNvPr id="3" name="Footer Placeholder 2"/>
          <p:cNvSpPr>
            <a:spLocks noGrp="1"/>
          </p:cNvSpPr>
          <p:nvPr>
            <p:ph type="ftr" sz="quarter" idx="10"/>
          </p:nvPr>
        </p:nvSpPr>
        <p:spPr/>
        <p:txBody>
          <a:bodyPr/>
          <a:lstStyle/>
          <a:p>
            <a:r>
              <a:rPr lang="en-US"/>
              <a:t>Chapter 1 Introduction</a:t>
            </a:r>
            <a:endParaRPr lang="en-US" dirty="0"/>
          </a:p>
        </p:txBody>
      </p:sp>
      <p:sp>
        <p:nvSpPr>
          <p:cNvPr id="7" name="Date Placeholder 6"/>
          <p:cNvSpPr>
            <a:spLocks noGrp="1"/>
          </p:cNvSpPr>
          <p:nvPr>
            <p:ph type="dt" sz="half" idx="11"/>
          </p:nvPr>
        </p:nvSpPr>
        <p:spPr/>
        <p:txBody>
          <a:bodyPr/>
          <a:lstStyle/>
          <a:p>
            <a:r>
              <a:rPr lang="en-GB"/>
              <a:t>30/10/2014</a:t>
            </a:r>
            <a:endParaRPr lang="en-US"/>
          </a:p>
        </p:txBody>
      </p:sp>
      <p:sp>
        <p:nvSpPr>
          <p:cNvPr id="8" name="Slide Number Placeholder 7"/>
          <p:cNvSpPr>
            <a:spLocks noGrp="1"/>
          </p:cNvSpPr>
          <p:nvPr>
            <p:ph type="sldNum" sz="quarter" idx="12"/>
          </p:nvPr>
        </p:nvSpPr>
        <p:spPr/>
        <p:txBody>
          <a:bodyPr/>
          <a:lstStyle/>
          <a:p>
            <a:fld id="{1D5CD492-2BC6-F348-9965-EC1D86DF57A8}" type="slidenum">
              <a:rPr lang="en-US" smtClean="0"/>
              <a:t>39</a:t>
            </a:fld>
            <a:endParaRPr lang="en-US"/>
          </a:p>
        </p:txBody>
      </p:sp>
    </p:spTree>
  </p:cSld>
  <p:clrMapOvr>
    <a:masterClrMapping/>
  </p:clrMapOvr>
  <p:transition spd="med">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4" name="Rectangle 4"/>
          <p:cNvSpPr>
            <a:spLocks noGrp="1" noChangeArrowheads="1"/>
          </p:cNvSpPr>
          <p:nvPr>
            <p:ph type="title"/>
          </p:nvPr>
        </p:nvSpPr>
        <p:spPr/>
        <p:txBody>
          <a:bodyPr/>
          <a:lstStyle/>
          <a:p>
            <a:r>
              <a:rPr lang="en-GB"/>
              <a:t>Software costs</a:t>
            </a:r>
          </a:p>
        </p:txBody>
      </p:sp>
      <p:sp>
        <p:nvSpPr>
          <p:cNvPr id="66565" name="Rectangle 5"/>
          <p:cNvSpPr>
            <a:spLocks noGrp="1" noChangeArrowheads="1"/>
          </p:cNvSpPr>
          <p:nvPr>
            <p:ph idx="1"/>
          </p:nvPr>
        </p:nvSpPr>
        <p:spPr/>
        <p:txBody>
          <a:bodyPr/>
          <a:lstStyle/>
          <a:p>
            <a:r>
              <a:rPr lang="en-GB" b="1" dirty="0"/>
              <a:t>Software vs. Hardware Costs: </a:t>
            </a:r>
            <a:r>
              <a:rPr lang="en-GB" dirty="0"/>
              <a:t>Software often exceeds hardware costs in computer systems, especially PCs.</a:t>
            </a:r>
          </a:p>
          <a:p>
            <a:r>
              <a:rPr lang="en-GB" b="1" dirty="0"/>
              <a:t>Maintenance Overheads: </a:t>
            </a:r>
            <a:r>
              <a:rPr lang="en-GB" dirty="0"/>
              <a:t>Software maintenance can cost more than initial development.</a:t>
            </a:r>
          </a:p>
          <a:p>
            <a:r>
              <a:rPr lang="en-GB" b="1" dirty="0"/>
              <a:t>Longevity Impact: </a:t>
            </a:r>
            <a:r>
              <a:rPr lang="en-GB" dirty="0"/>
              <a:t>For long-lived systems, maintenance costs may multiply development costs.</a:t>
            </a:r>
          </a:p>
          <a:p>
            <a:r>
              <a:rPr lang="en-GB" b="1" dirty="0"/>
              <a:t>Cost-Effective Development: </a:t>
            </a:r>
            <a:r>
              <a:rPr lang="en-GB" dirty="0"/>
              <a:t>Software engineering focuses on economical software creation and upkeep.</a:t>
            </a:r>
          </a:p>
        </p:txBody>
      </p:sp>
      <p:sp>
        <p:nvSpPr>
          <p:cNvPr id="5" name="Footer Placeholder 4"/>
          <p:cNvSpPr>
            <a:spLocks noGrp="1"/>
          </p:cNvSpPr>
          <p:nvPr>
            <p:ph type="ftr" sz="quarter" idx="10"/>
          </p:nvPr>
        </p:nvSpPr>
        <p:spPr/>
        <p:txBody>
          <a:bodyPr/>
          <a:lstStyle/>
          <a:p>
            <a:r>
              <a:rPr lang="en-US"/>
              <a:t>Chapter 1 Introduction</a:t>
            </a:r>
            <a:endParaRPr lang="en-US" dirty="0"/>
          </a:p>
        </p:txBody>
      </p:sp>
      <p:sp>
        <p:nvSpPr>
          <p:cNvPr id="6" name="Date Placeholder 5"/>
          <p:cNvSpPr>
            <a:spLocks noGrp="1"/>
          </p:cNvSpPr>
          <p:nvPr>
            <p:ph type="dt" sz="half" idx="11"/>
          </p:nvPr>
        </p:nvSpPr>
        <p:spPr/>
        <p:txBody>
          <a:bodyPr/>
          <a:lstStyle/>
          <a:p>
            <a:r>
              <a:rPr lang="en-GB"/>
              <a:t>30/10/2014</a:t>
            </a:r>
            <a:endParaRPr lang="en-US"/>
          </a:p>
        </p:txBody>
      </p:sp>
      <p:sp>
        <p:nvSpPr>
          <p:cNvPr id="7" name="Slide Number Placeholder 6"/>
          <p:cNvSpPr>
            <a:spLocks noGrp="1"/>
          </p:cNvSpPr>
          <p:nvPr>
            <p:ph type="sldNum" sz="quarter" idx="12"/>
          </p:nvPr>
        </p:nvSpPr>
        <p:spPr/>
        <p:txBody>
          <a:bodyPr/>
          <a:lstStyle/>
          <a:p>
            <a:fld id="{1D5CD492-2BC6-F348-9965-EC1D86DF57A8}" type="slidenum">
              <a:rPr lang="en-US" smtClean="0"/>
              <a:t>4</a:t>
            </a:fld>
            <a:endParaRPr lang="en-US"/>
          </a:p>
        </p:txBody>
      </p:sp>
    </p:spTree>
  </p:cSld>
  <p:clrMapOvr>
    <a:masterClrMapping/>
  </p:clrMapOvr>
  <p:transition spd="med">
    <p:wipe dir="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iLearn</a:t>
            </a:r>
            <a:r>
              <a:rPr lang="en-US" dirty="0"/>
              <a:t>: A digital learning environment</a:t>
            </a:r>
          </a:p>
        </p:txBody>
      </p:sp>
      <p:sp>
        <p:nvSpPr>
          <p:cNvPr id="3" name="Content Placeholder 2"/>
          <p:cNvSpPr>
            <a:spLocks noGrp="1"/>
          </p:cNvSpPr>
          <p:nvPr>
            <p:ph idx="1"/>
          </p:nvPr>
        </p:nvSpPr>
        <p:spPr/>
        <p:txBody>
          <a:bodyPr/>
          <a:lstStyle/>
          <a:p>
            <a:r>
              <a:rPr lang="en-US" b="1" dirty="0"/>
              <a:t>Key Components:</a:t>
            </a:r>
          </a:p>
          <a:p>
            <a:pPr lvl="1"/>
            <a:r>
              <a:rPr lang="en-US" dirty="0"/>
              <a:t>Tool Integration: Incorporates a mix of general-purpose and custom-designed learning tools.</a:t>
            </a:r>
          </a:p>
          <a:p>
            <a:r>
              <a:rPr lang="en-US" b="1" dirty="0"/>
              <a:t>Learner-Centric: </a:t>
            </a:r>
            <a:r>
              <a:rPr lang="en-US" dirty="0"/>
              <a:t>Allows educators and learners to select tools that align with their specific needs.</a:t>
            </a:r>
          </a:p>
          <a:p>
            <a:r>
              <a:rPr lang="en-US" b="1" dirty="0"/>
              <a:t>Tool Diversity</a:t>
            </a:r>
            <a:r>
              <a:rPr lang="en-US" dirty="0"/>
              <a:t>: </a:t>
            </a:r>
          </a:p>
          <a:p>
            <a:pPr lvl="1"/>
            <a:r>
              <a:rPr lang="en-US" dirty="0"/>
              <a:t>Encompasses a variety of applications, including:</a:t>
            </a:r>
          </a:p>
          <a:p>
            <a:pPr lvl="2"/>
            <a:r>
              <a:rPr lang="en-US" dirty="0"/>
              <a:t>Spreadsheets: For data manipulation and analysis.</a:t>
            </a:r>
          </a:p>
          <a:p>
            <a:pPr lvl="2"/>
            <a:r>
              <a:rPr lang="en-US" dirty="0"/>
              <a:t>Virtual Learning Environment (VLE): Manages tasks like homework submission and assessment.</a:t>
            </a:r>
          </a:p>
          <a:p>
            <a:pPr lvl="2"/>
            <a:r>
              <a:rPr lang="en-US" dirty="0"/>
              <a:t>Games and Simulations: Enhances engagement and practical understanding.</a:t>
            </a:r>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40</a:t>
            </a:fld>
            <a:endParaRPr lang="en-US"/>
          </a:p>
        </p:txBody>
      </p:sp>
    </p:spTree>
    <p:extLst>
      <p:ext uri="{BB962C8B-B14F-4D97-AF65-F5344CB8AC3E}">
        <p14:creationId xmlns:p14="http://schemas.microsoft.com/office/powerpoint/2010/main" val="3735641553"/>
      </p:ext>
    </p:extLst>
  </p:cSld>
  <p:clrMapOvr>
    <a:masterClrMapping/>
  </p:clrMapOvr>
  <p:transition spd="med">
    <p:wipe dir="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3" name="Content Placeholder 2"/>
          <p:cNvSpPr>
            <a:spLocks noGrp="1"/>
          </p:cNvSpPr>
          <p:nvPr>
            <p:ph idx="1"/>
          </p:nvPr>
        </p:nvSpPr>
        <p:spPr/>
        <p:txBody>
          <a:bodyPr/>
          <a:lstStyle/>
          <a:p>
            <a:r>
              <a:rPr lang="en-GB" dirty="0"/>
              <a:t>Software engineering is an engineering discipline that is concerned with all aspects of software production.</a:t>
            </a:r>
          </a:p>
          <a:p>
            <a:r>
              <a:rPr lang="en-GB" dirty="0"/>
              <a:t>Essential software product attributes are maintainability, dependability and security, efficiency and acceptability.</a:t>
            </a:r>
          </a:p>
          <a:p>
            <a:r>
              <a:rPr lang="en-GB" dirty="0"/>
              <a:t>The high-level activities of specification, development, validation and evolution are part of all software processes.</a:t>
            </a:r>
          </a:p>
          <a:p>
            <a:r>
              <a:rPr lang="en-GB" dirty="0"/>
              <a:t>The fundamental notions of software engineering are universally applicable to all types of system development.  </a:t>
            </a:r>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41</a:t>
            </a:fld>
            <a:endParaRPr lang="en-US"/>
          </a:p>
        </p:txBody>
      </p:sp>
    </p:spTree>
    <p:extLst>
      <p:ext uri="{BB962C8B-B14F-4D97-AF65-F5344CB8AC3E}">
        <p14:creationId xmlns:p14="http://schemas.microsoft.com/office/powerpoint/2010/main" val="1610917383"/>
      </p:ext>
    </p:extLst>
  </p:cSld>
  <p:clrMapOvr>
    <a:masterClrMapping/>
  </p:clrMapOvr>
  <p:transition spd="med">
    <p:wipe dir="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3" name="Content Placeholder 2"/>
          <p:cNvSpPr>
            <a:spLocks noGrp="1"/>
          </p:cNvSpPr>
          <p:nvPr>
            <p:ph idx="1"/>
          </p:nvPr>
        </p:nvSpPr>
        <p:spPr/>
        <p:txBody>
          <a:bodyPr/>
          <a:lstStyle/>
          <a:p>
            <a:r>
              <a:rPr lang="en-GB" dirty="0"/>
              <a:t>There are many different types of system and each requires appropriate software engineering tools and techniques for their development. </a:t>
            </a:r>
          </a:p>
          <a:p>
            <a:r>
              <a:rPr lang="en-GB" dirty="0"/>
              <a:t>The fundamental ideas of software engineering are applicable to all types of software system. </a:t>
            </a:r>
          </a:p>
          <a:p>
            <a:r>
              <a:rPr lang="en-GB" dirty="0"/>
              <a:t>Software engineers have responsibilities to the engineering profession and society. They should not simply be concerned with technical issues.</a:t>
            </a:r>
          </a:p>
          <a:p>
            <a:r>
              <a:rPr lang="en-GB" dirty="0"/>
              <a:t>Professional societies publish codes of conduct which set out the standards of behaviour expected of their members.</a:t>
            </a:r>
          </a:p>
          <a:p>
            <a:endParaRPr lang="en-US" dirty="0"/>
          </a:p>
          <a:p>
            <a:pPr>
              <a:buNone/>
            </a:pPr>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42</a:t>
            </a:fld>
            <a:endParaRPr lang="en-US"/>
          </a:p>
        </p:txBody>
      </p:sp>
    </p:spTree>
    <p:extLst>
      <p:ext uri="{BB962C8B-B14F-4D97-AF65-F5344CB8AC3E}">
        <p14:creationId xmlns:p14="http://schemas.microsoft.com/office/powerpoint/2010/main" val="2137521757"/>
      </p:ext>
    </p:extLst>
  </p:cSld>
  <p:clrMapOvr>
    <a:masterClrMapping/>
  </p:clrMapOvr>
  <p:transition spd="med">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project failure</a:t>
            </a:r>
          </a:p>
        </p:txBody>
      </p:sp>
      <p:sp>
        <p:nvSpPr>
          <p:cNvPr id="3" name="Content Placeholder 2"/>
          <p:cNvSpPr>
            <a:spLocks noGrp="1"/>
          </p:cNvSpPr>
          <p:nvPr>
            <p:ph idx="1"/>
          </p:nvPr>
        </p:nvSpPr>
        <p:spPr/>
        <p:txBody>
          <a:bodyPr/>
          <a:lstStyle/>
          <a:p>
            <a:r>
              <a:rPr lang="en-US" b="1" dirty="0"/>
              <a:t>Rising Complexity: </a:t>
            </a:r>
            <a:r>
              <a:rPr lang="en-US" dirty="0"/>
              <a:t>Software engineering advances allow for more complex systems, demanding faster delivery and greater capabilities.</a:t>
            </a:r>
          </a:p>
          <a:p>
            <a:r>
              <a:rPr lang="en-US" b="1" dirty="0"/>
              <a:t>Absence of Best Practices: </a:t>
            </a:r>
            <a:r>
              <a:rPr lang="en-US" dirty="0"/>
              <a:t>Organizations often skip proper software engineering methods, resulting in costlier and less reliable software.</a:t>
            </a:r>
          </a:p>
          <a:p>
            <a:r>
              <a:rPr lang="en-US" b="1" dirty="0"/>
              <a:t>Evolving Landscape: </a:t>
            </a:r>
            <a:r>
              <a:rPr lang="en-US" dirty="0"/>
              <a:t>Balancing the need to manage increasing complexity while adhering to disciplined engineering practices.</a:t>
            </a:r>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5</a:t>
            </a:fld>
            <a:endParaRPr lang="en-US" dirty="0"/>
          </a:p>
        </p:txBody>
      </p:sp>
    </p:spTree>
    <p:extLst>
      <p:ext uri="{BB962C8B-B14F-4D97-AF65-F5344CB8AC3E}">
        <p14:creationId xmlns:p14="http://schemas.microsoft.com/office/powerpoint/2010/main" val="1121805179"/>
      </p:ext>
    </p:extLst>
  </p:cSld>
  <p:clrMapOvr>
    <a:masterClrMapping/>
  </p:clrMapOvr>
  <p:transition spd="med">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626958"/>
            <a:ext cx="9144000" cy="1143000"/>
          </a:xfrm>
        </p:spPr>
        <p:txBody>
          <a:bodyPr/>
          <a:lstStyle/>
          <a:p>
            <a:pPr algn="ctr"/>
            <a:r>
              <a:rPr lang="en-US" dirty="0"/>
              <a:t>Professional software development</a:t>
            </a:r>
          </a:p>
        </p:txBody>
      </p:sp>
      <p:sp>
        <p:nvSpPr>
          <p:cNvPr id="6" name="Footer Placeholder 5"/>
          <p:cNvSpPr>
            <a:spLocks noGrp="1"/>
          </p:cNvSpPr>
          <p:nvPr>
            <p:ph type="ftr" sz="quarter" idx="10"/>
          </p:nvPr>
        </p:nvSpPr>
        <p:spPr/>
        <p:txBody>
          <a:bodyPr/>
          <a:lstStyle/>
          <a:p>
            <a:r>
              <a:rPr lang="en-US"/>
              <a:t>Chapter 1 Introduction</a:t>
            </a:r>
            <a:endParaRPr lang="en-US" dirty="0"/>
          </a:p>
        </p:txBody>
      </p:sp>
      <p:sp>
        <p:nvSpPr>
          <p:cNvPr id="7" name="Date Placeholder 6"/>
          <p:cNvSpPr>
            <a:spLocks noGrp="1"/>
          </p:cNvSpPr>
          <p:nvPr>
            <p:ph type="dt" sz="half" idx="11"/>
          </p:nvPr>
        </p:nvSpPr>
        <p:spPr/>
        <p:txBody>
          <a:bodyPr/>
          <a:lstStyle/>
          <a:p>
            <a:r>
              <a:rPr lang="en-GB"/>
              <a:t>30/10/2014</a:t>
            </a:r>
            <a:endParaRPr lang="en-US"/>
          </a:p>
        </p:txBody>
      </p:sp>
      <p:sp>
        <p:nvSpPr>
          <p:cNvPr id="8" name="Slide Number Placeholder 7"/>
          <p:cNvSpPr>
            <a:spLocks noGrp="1"/>
          </p:cNvSpPr>
          <p:nvPr>
            <p:ph type="sldNum" sz="quarter" idx="12"/>
          </p:nvPr>
        </p:nvSpPr>
        <p:spPr/>
        <p:txBody>
          <a:bodyPr/>
          <a:lstStyle/>
          <a:p>
            <a:fld id="{1D5CD492-2BC6-F348-9965-EC1D86DF57A8}" type="slidenum">
              <a:rPr lang="en-US" smtClean="0"/>
              <a:t>6</a:t>
            </a:fld>
            <a:endParaRPr lang="en-US"/>
          </a:p>
        </p:txBody>
      </p:sp>
    </p:spTree>
    <p:extLst>
      <p:ext uri="{BB962C8B-B14F-4D97-AF65-F5344CB8AC3E}">
        <p14:creationId xmlns:p14="http://schemas.microsoft.com/office/powerpoint/2010/main" val="2036704246"/>
      </p:ext>
    </p:extLst>
  </p:cSld>
  <p:clrMapOvr>
    <a:masterClrMapping/>
  </p:clrMapOvr>
  <p:transition spd="med">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457199" y="274639"/>
            <a:ext cx="7688597" cy="1178486"/>
          </a:xfrm>
        </p:spPr>
        <p:txBody>
          <a:bodyPr/>
          <a:lstStyle/>
          <a:p>
            <a:pPr eaLnBrk="1" hangingPunct="1"/>
            <a:r>
              <a:rPr lang="en-GB" dirty="0"/>
              <a:t>Frequently asked questions about software engineering</a:t>
            </a:r>
            <a:br>
              <a:rPr lang="en-GB" dirty="0"/>
            </a:br>
            <a:endParaRPr lang="en-US" dirty="0"/>
          </a:p>
        </p:txBody>
      </p:sp>
      <p:graphicFrame>
        <p:nvGraphicFramePr>
          <p:cNvPr id="5" name="Table 4"/>
          <p:cNvGraphicFramePr>
            <a:graphicFrameLocks noGrp="1"/>
          </p:cNvGraphicFramePr>
          <p:nvPr/>
        </p:nvGraphicFramePr>
        <p:xfrm>
          <a:off x="457199" y="1636194"/>
          <a:ext cx="8089977" cy="4512450"/>
        </p:xfrm>
        <a:graphic>
          <a:graphicData uri="http://schemas.openxmlformats.org/drawingml/2006/table">
            <a:tbl>
              <a:tblPr firstRow="1" bandRow="1">
                <a:tableStyleId>{B301B821-A1FF-4177-AEE7-76D212191A09}</a:tableStyleId>
              </a:tblPr>
              <a:tblGrid>
                <a:gridCol w="3464288">
                  <a:extLst>
                    <a:ext uri="{9D8B030D-6E8A-4147-A177-3AD203B41FA5}">
                      <a16:colId xmlns:a16="http://schemas.microsoft.com/office/drawing/2014/main" val="20000"/>
                    </a:ext>
                  </a:extLst>
                </a:gridCol>
                <a:gridCol w="4625689">
                  <a:extLst>
                    <a:ext uri="{9D8B030D-6E8A-4147-A177-3AD203B41FA5}">
                      <a16:colId xmlns:a16="http://schemas.microsoft.com/office/drawing/2014/main" val="20001"/>
                    </a:ext>
                  </a:extLst>
                </a:gridCol>
              </a:tblGrid>
              <a:tr h="473850">
                <a:tc>
                  <a:txBody>
                    <a:bodyPr/>
                    <a:lstStyle/>
                    <a:p>
                      <a:pPr algn="just">
                        <a:spcAft>
                          <a:spcPts val="0"/>
                        </a:spcAft>
                      </a:pPr>
                      <a:r>
                        <a:rPr lang="en-GB" sz="1400" dirty="0">
                          <a:latin typeface="Arial"/>
                          <a:cs typeface="Arial"/>
                        </a:rPr>
                        <a:t>Question</a:t>
                      </a:r>
                      <a:endParaRPr lang="en-GB" sz="1400" b="1" dirty="0">
                        <a:solidFill>
                          <a:srgbClr val="000000"/>
                        </a:solidFill>
                        <a:latin typeface="Arial"/>
                        <a:ea typeface="Times New Roman"/>
                        <a:cs typeface="Arial"/>
                      </a:endParaRPr>
                    </a:p>
                  </a:txBody>
                  <a:tcPr marL="73025" marR="73025" marT="73025" marB="73025"/>
                </a:tc>
                <a:tc>
                  <a:txBody>
                    <a:bodyPr/>
                    <a:lstStyle/>
                    <a:p>
                      <a:pPr algn="just">
                        <a:spcAft>
                          <a:spcPts val="0"/>
                        </a:spcAft>
                      </a:pPr>
                      <a:r>
                        <a:rPr lang="en-GB" sz="1400" dirty="0">
                          <a:latin typeface="Arial"/>
                          <a:cs typeface="Arial"/>
                        </a:rPr>
                        <a:t>Answer</a:t>
                      </a:r>
                      <a:endParaRPr lang="en-GB" sz="1400" b="1" dirty="0">
                        <a:solidFill>
                          <a:srgbClr val="000000"/>
                        </a:solidFill>
                        <a:latin typeface="Arial"/>
                        <a:ea typeface="Times New Roman"/>
                        <a:cs typeface="Arial"/>
                      </a:endParaRPr>
                    </a:p>
                  </a:txBody>
                  <a:tcPr marL="73025" marR="73025" marT="73025" marB="73025"/>
                </a:tc>
                <a:extLst>
                  <a:ext uri="{0D108BD9-81ED-4DB2-BD59-A6C34878D82A}">
                    <a16:rowId xmlns:a16="http://schemas.microsoft.com/office/drawing/2014/main" val="10000"/>
                  </a:ext>
                </a:extLst>
              </a:tr>
              <a:tr h="613408">
                <a:tc>
                  <a:txBody>
                    <a:bodyPr/>
                    <a:lstStyle/>
                    <a:p>
                      <a:pPr algn="just">
                        <a:spcAft>
                          <a:spcPts val="0"/>
                        </a:spcAft>
                      </a:pPr>
                      <a:r>
                        <a:rPr lang="en-GB" sz="1400" dirty="0">
                          <a:latin typeface="Arial"/>
                          <a:cs typeface="Arial"/>
                        </a:rPr>
                        <a:t>What is software?</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Computer programs and associated documentation. Software products may be developed for a particular customer or may be developed for a general market.</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1"/>
                  </a:ext>
                </a:extLst>
              </a:tr>
              <a:tr h="613408">
                <a:tc>
                  <a:txBody>
                    <a:bodyPr/>
                    <a:lstStyle/>
                    <a:p>
                      <a:pPr algn="just">
                        <a:spcAft>
                          <a:spcPts val="0"/>
                        </a:spcAft>
                      </a:pPr>
                      <a:r>
                        <a:rPr lang="en-GB" sz="1400" dirty="0">
                          <a:latin typeface="Arial"/>
                          <a:cs typeface="Arial"/>
                        </a:rPr>
                        <a:t>What are the attributes of good software?</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Good software should deliver the required functionality and performance to the user and should be maintainable, dependable and usable.</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2"/>
                  </a:ext>
                </a:extLst>
              </a:tr>
              <a:tr h="473850">
                <a:tc>
                  <a:txBody>
                    <a:bodyPr/>
                    <a:lstStyle/>
                    <a:p>
                      <a:pPr algn="just">
                        <a:spcAft>
                          <a:spcPts val="0"/>
                        </a:spcAft>
                      </a:pPr>
                      <a:r>
                        <a:rPr lang="en-GB" sz="1400" dirty="0">
                          <a:latin typeface="Arial"/>
                          <a:cs typeface="Arial"/>
                        </a:rPr>
                        <a:t>What is software engineering?</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Software engineering is an engineering discipline that is concerned with all aspects of software production.</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3"/>
                  </a:ext>
                </a:extLst>
              </a:tr>
              <a:tr h="473850">
                <a:tc>
                  <a:txBody>
                    <a:bodyPr/>
                    <a:lstStyle/>
                    <a:p>
                      <a:pPr algn="just">
                        <a:spcAft>
                          <a:spcPts val="0"/>
                        </a:spcAft>
                      </a:pPr>
                      <a:r>
                        <a:rPr lang="en-GB" sz="1400">
                          <a:latin typeface="Arial"/>
                          <a:cs typeface="Arial"/>
                        </a:rPr>
                        <a:t>What are the fundamental software engineering activities?</a:t>
                      </a:r>
                      <a:endParaRPr lang="en-GB" sz="140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Software specification, software development, software validation and software evolution.</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4"/>
                  </a:ext>
                </a:extLst>
              </a:tr>
              <a:tr h="613408">
                <a:tc>
                  <a:txBody>
                    <a:bodyPr/>
                    <a:lstStyle/>
                    <a:p>
                      <a:pPr algn="just">
                        <a:spcAft>
                          <a:spcPts val="0"/>
                        </a:spcAft>
                      </a:pPr>
                      <a:r>
                        <a:rPr lang="en-GB" sz="1400">
                          <a:latin typeface="Arial"/>
                          <a:cs typeface="Arial"/>
                        </a:rPr>
                        <a:t>What is the difference between software engineering and computer science?</a:t>
                      </a:r>
                      <a:endParaRPr lang="en-GB" sz="140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Computer science focuses on theory and fundamentals; software engineering is concerned with the practicalities of developing and delivering useful software.</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5"/>
                  </a:ext>
                </a:extLst>
              </a:tr>
              <a:tr h="788667">
                <a:tc>
                  <a:txBody>
                    <a:bodyPr/>
                    <a:lstStyle/>
                    <a:p>
                      <a:pPr algn="just">
                        <a:spcAft>
                          <a:spcPts val="0"/>
                        </a:spcAft>
                      </a:pPr>
                      <a:r>
                        <a:rPr lang="en-GB" sz="1400" dirty="0">
                          <a:latin typeface="Arial"/>
                          <a:cs typeface="Arial"/>
                        </a:rPr>
                        <a:t>What is the difference between software engineering and system engineering?</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System engineering is concerned with all aspects of computer-based systems development including hardware, software and process engineering. Software engineering is part of this more general process.</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6"/>
                  </a:ext>
                </a:extLst>
              </a:tr>
            </a:tbl>
          </a:graphicData>
        </a:graphic>
      </p:graphicFrame>
      <p:sp>
        <p:nvSpPr>
          <p:cNvPr id="3" name="Footer Placeholder 2"/>
          <p:cNvSpPr>
            <a:spLocks noGrp="1"/>
          </p:cNvSpPr>
          <p:nvPr>
            <p:ph type="ftr" sz="quarter" idx="10"/>
          </p:nvPr>
        </p:nvSpPr>
        <p:spPr/>
        <p:txBody>
          <a:bodyPr/>
          <a:lstStyle/>
          <a:p>
            <a:r>
              <a:rPr lang="en-US"/>
              <a:t>Chapter 1 Introduction</a:t>
            </a:r>
            <a:endParaRPr lang="en-US" dirty="0"/>
          </a:p>
        </p:txBody>
      </p:sp>
      <p:sp>
        <p:nvSpPr>
          <p:cNvPr id="7" name="Date Placeholder 6"/>
          <p:cNvSpPr>
            <a:spLocks noGrp="1"/>
          </p:cNvSpPr>
          <p:nvPr>
            <p:ph type="dt" sz="half" idx="11"/>
          </p:nvPr>
        </p:nvSpPr>
        <p:spPr/>
        <p:txBody>
          <a:bodyPr/>
          <a:lstStyle/>
          <a:p>
            <a:r>
              <a:rPr lang="en-GB"/>
              <a:t>30/10/2014</a:t>
            </a:r>
            <a:endParaRPr lang="en-US"/>
          </a:p>
        </p:txBody>
      </p:sp>
      <p:sp>
        <p:nvSpPr>
          <p:cNvPr id="8" name="Slide Number Placeholder 7"/>
          <p:cNvSpPr>
            <a:spLocks noGrp="1"/>
          </p:cNvSpPr>
          <p:nvPr>
            <p:ph type="sldNum" sz="quarter" idx="12"/>
          </p:nvPr>
        </p:nvSpPr>
        <p:spPr/>
        <p:txBody>
          <a:bodyPr/>
          <a:lstStyle/>
          <a:p>
            <a:fld id="{1D5CD492-2BC6-F348-9965-EC1D86DF57A8}" type="slidenum">
              <a:rPr lang="en-US" smtClean="0"/>
              <a:t>7</a:t>
            </a:fld>
            <a:endParaRPr lang="en-US"/>
          </a:p>
        </p:txBody>
      </p:sp>
    </p:spTree>
  </p:cSld>
  <p:clrMapOvr>
    <a:masterClrMapping/>
  </p:clrMapOvr>
  <p:transition spd="med">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Frequently asked questions about software engineering</a:t>
            </a:r>
            <a:endParaRPr lang="en-US" dirty="0"/>
          </a:p>
        </p:txBody>
      </p:sp>
      <p:graphicFrame>
        <p:nvGraphicFramePr>
          <p:cNvPr id="6" name="Content Placeholder 5"/>
          <p:cNvGraphicFramePr>
            <a:graphicFrameLocks noGrp="1"/>
          </p:cNvGraphicFramePr>
          <p:nvPr>
            <p:ph idx="1"/>
          </p:nvPr>
        </p:nvGraphicFramePr>
        <p:xfrm>
          <a:off x="457200" y="1735300"/>
          <a:ext cx="8229600" cy="4485639"/>
        </p:xfrm>
        <a:graphic>
          <a:graphicData uri="http://schemas.openxmlformats.org/drawingml/2006/table">
            <a:tbl>
              <a:tblPr firstRow="1" bandRow="1">
                <a:tableStyleId>{5C22544A-7EE6-4342-B048-85BDC9FD1C3A}</a:tableStyleId>
              </a:tblPr>
              <a:tblGrid>
                <a:gridCol w="3488198">
                  <a:extLst>
                    <a:ext uri="{9D8B030D-6E8A-4147-A177-3AD203B41FA5}">
                      <a16:colId xmlns:a16="http://schemas.microsoft.com/office/drawing/2014/main" val="20000"/>
                    </a:ext>
                  </a:extLst>
                </a:gridCol>
                <a:gridCol w="4741402">
                  <a:extLst>
                    <a:ext uri="{9D8B030D-6E8A-4147-A177-3AD203B41FA5}">
                      <a16:colId xmlns:a16="http://schemas.microsoft.com/office/drawing/2014/main" val="20001"/>
                    </a:ext>
                  </a:extLst>
                </a:gridCol>
              </a:tblGrid>
              <a:tr h="370840">
                <a:tc>
                  <a:txBody>
                    <a:bodyPr/>
                    <a:lstStyle/>
                    <a:p>
                      <a:r>
                        <a:rPr lang="en-US" sz="1400" dirty="0">
                          <a:latin typeface="Arial"/>
                          <a:cs typeface="Arial"/>
                        </a:rPr>
                        <a:t>Question</a:t>
                      </a:r>
                    </a:p>
                  </a:txBody>
                  <a:tcPr/>
                </a:tc>
                <a:tc>
                  <a:txBody>
                    <a:bodyPr/>
                    <a:lstStyle/>
                    <a:p>
                      <a:r>
                        <a:rPr lang="en-US" sz="1400" dirty="0">
                          <a:latin typeface="Arial"/>
                          <a:cs typeface="Arial"/>
                        </a:rPr>
                        <a:t>Answer</a:t>
                      </a:r>
                    </a:p>
                  </a:txBody>
                  <a:tcPr/>
                </a:tc>
                <a:extLst>
                  <a:ext uri="{0D108BD9-81ED-4DB2-BD59-A6C34878D82A}">
                    <a16:rowId xmlns:a16="http://schemas.microsoft.com/office/drawing/2014/main" val="10000"/>
                  </a:ext>
                </a:extLst>
              </a:tr>
              <a:tr h="370840">
                <a:tc>
                  <a:txBody>
                    <a:bodyPr/>
                    <a:lstStyle/>
                    <a:p>
                      <a:pPr algn="just">
                        <a:spcAft>
                          <a:spcPts val="0"/>
                        </a:spcAft>
                      </a:pPr>
                      <a:r>
                        <a:rPr lang="en-GB" sz="1400" dirty="0">
                          <a:latin typeface="Arial"/>
                          <a:cs typeface="Arial"/>
                        </a:rPr>
                        <a:t>What are the key challenges facing software engineering?</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Coping with increasing diversity, demands for reduced delivery times and developing trustworthy software.</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1"/>
                  </a:ext>
                </a:extLst>
              </a:tr>
              <a:tr h="370840">
                <a:tc>
                  <a:txBody>
                    <a:bodyPr/>
                    <a:lstStyle/>
                    <a:p>
                      <a:pPr algn="just">
                        <a:spcAft>
                          <a:spcPts val="0"/>
                        </a:spcAft>
                      </a:pPr>
                      <a:r>
                        <a:rPr lang="en-GB" sz="1400" dirty="0">
                          <a:latin typeface="Arial"/>
                          <a:cs typeface="Arial"/>
                        </a:rPr>
                        <a:t>What are the costs of software engineering?</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Roughly 60% of software costs are development costs, 40% are testing costs. For custom software, evolution costs often exceed development costs.</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2"/>
                  </a:ext>
                </a:extLst>
              </a:tr>
              <a:tr h="370840">
                <a:tc>
                  <a:txBody>
                    <a:bodyPr/>
                    <a:lstStyle/>
                    <a:p>
                      <a:pPr algn="just">
                        <a:spcAft>
                          <a:spcPts val="0"/>
                        </a:spcAft>
                      </a:pPr>
                      <a:r>
                        <a:rPr lang="en-GB" sz="1400" dirty="0">
                          <a:latin typeface="Arial"/>
                          <a:cs typeface="Arial"/>
                        </a:rPr>
                        <a:t>What are the best software engineering techniques and methods?</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While all software projects have to be professionally managed and developed, different techniques are appropriate for different types of system. For example, games should always be developed using a series of prototypes whereas safety critical control systems require a complete and analyzable specification to be developed. You can’t, therefore, say that one method is better than another.</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3"/>
                  </a:ext>
                </a:extLst>
              </a:tr>
              <a:tr h="370840">
                <a:tc>
                  <a:txBody>
                    <a:bodyPr/>
                    <a:lstStyle/>
                    <a:p>
                      <a:pPr algn="just">
                        <a:spcAft>
                          <a:spcPts val="0"/>
                        </a:spcAft>
                      </a:pPr>
                      <a:r>
                        <a:rPr lang="en-GB" sz="1400">
                          <a:latin typeface="Arial"/>
                          <a:cs typeface="Arial"/>
                        </a:rPr>
                        <a:t>What differences has the web made to software engineering?</a:t>
                      </a:r>
                      <a:endParaRPr lang="en-GB" sz="140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The web has led to the availability of software services and the possibility of developing highly distributed service-based systems. Web-based systems development has led to important advances in programming languages and software reuse.</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4"/>
                  </a:ext>
                </a:extLst>
              </a:tr>
            </a:tbl>
          </a:graphicData>
        </a:graphic>
      </p:graphicFrame>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8</a:t>
            </a:fld>
            <a:endParaRPr lang="en-US"/>
          </a:p>
        </p:txBody>
      </p:sp>
    </p:spTree>
  </p:cSld>
  <p:clrMapOvr>
    <a:masterClrMapping/>
  </p:clrMapOvr>
  <p:transition spd="med">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products</a:t>
            </a:r>
          </a:p>
        </p:txBody>
      </p:sp>
      <p:sp>
        <p:nvSpPr>
          <p:cNvPr id="3" name="Content Placeholder 2"/>
          <p:cNvSpPr>
            <a:spLocks noGrp="1"/>
          </p:cNvSpPr>
          <p:nvPr>
            <p:ph idx="1"/>
          </p:nvPr>
        </p:nvSpPr>
        <p:spPr/>
        <p:txBody>
          <a:bodyPr/>
          <a:lstStyle/>
          <a:p>
            <a:r>
              <a:rPr lang="en-US" b="1" dirty="0"/>
              <a:t>Generic Products: </a:t>
            </a:r>
            <a:r>
              <a:rPr lang="en-US" dirty="0"/>
              <a:t>Stand-alone systems available for purchase by any customer.</a:t>
            </a:r>
          </a:p>
          <a:p>
            <a:pPr lvl="1"/>
            <a:r>
              <a:rPr lang="en-US" b="1" dirty="0"/>
              <a:t>Examples: </a:t>
            </a:r>
            <a:r>
              <a:rPr lang="en-US" dirty="0"/>
              <a:t>Graphics programs, project management tools, CAD software, industry-specific software (e.g., dental appointment systems).</a:t>
            </a:r>
          </a:p>
          <a:p>
            <a:r>
              <a:rPr lang="en-US" b="1" dirty="0"/>
              <a:t>Customized Products: </a:t>
            </a:r>
            <a:r>
              <a:rPr lang="en-US" dirty="0"/>
              <a:t>Software tailored to meet the specific needs of a particular customer.</a:t>
            </a:r>
          </a:p>
          <a:p>
            <a:pPr lvl="1"/>
            <a:r>
              <a:rPr lang="en-US" b="1" dirty="0"/>
              <a:t>Examples: </a:t>
            </a:r>
            <a:r>
              <a:rPr lang="en-US" dirty="0"/>
              <a:t>Embedded control systems, air traffic control software, traffic monitoring systems.</a:t>
            </a:r>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9</a:t>
            </a:fld>
            <a:endParaRPr lang="en-US"/>
          </a:p>
        </p:txBody>
      </p:sp>
    </p:spTree>
  </p:cSld>
  <p:clrMapOvr>
    <a:masterClrMapping/>
  </p:clrMapOvr>
  <p:transition spd="med">
    <p:wipe dir="r"/>
  </p:transition>
</p:sld>
</file>

<file path=ppt/theme/theme1.xml><?xml version="1.0" encoding="utf-8"?>
<a:theme xmlns:a="http://schemas.openxmlformats.org/drawingml/2006/main" name="SE10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SE10 slides.thmx</Template>
  <TotalTime>2002</TotalTime>
  <Words>3851</Words>
  <Application>Microsoft Macintosh PowerPoint</Application>
  <PresentationFormat>On-screen Show (4:3)</PresentationFormat>
  <Paragraphs>473</Paragraphs>
  <Slides>42</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42</vt:i4>
      </vt:variant>
    </vt:vector>
  </HeadingPairs>
  <TitlesOfParts>
    <vt:vector size="47" baseType="lpstr">
      <vt:lpstr>Arial</vt:lpstr>
      <vt:lpstr>Calibri</vt:lpstr>
      <vt:lpstr>Söhne</vt:lpstr>
      <vt:lpstr>Wingdings</vt:lpstr>
      <vt:lpstr>SE10 slides</vt:lpstr>
      <vt:lpstr>Chapter 1- Introduction</vt:lpstr>
      <vt:lpstr>Topics covered</vt:lpstr>
      <vt:lpstr>Software engineering</vt:lpstr>
      <vt:lpstr>Software costs</vt:lpstr>
      <vt:lpstr>Software project failure</vt:lpstr>
      <vt:lpstr>Professional software development</vt:lpstr>
      <vt:lpstr>Frequently asked questions about software engineering </vt:lpstr>
      <vt:lpstr>Frequently asked questions about software engineering</vt:lpstr>
      <vt:lpstr>Software products</vt:lpstr>
      <vt:lpstr>Ownership &amp; Decision-Making in Product Specifications</vt:lpstr>
      <vt:lpstr>Essential attributes of good software</vt:lpstr>
      <vt:lpstr>Multifaceted Nature of Software Engineering</vt:lpstr>
      <vt:lpstr>Importance of software engineering</vt:lpstr>
      <vt:lpstr>Key Activities in the Software Process</vt:lpstr>
      <vt:lpstr>General Challenges Affecting Software</vt:lpstr>
      <vt:lpstr>Software engineering diversity</vt:lpstr>
      <vt:lpstr>Application types</vt:lpstr>
      <vt:lpstr>Application types</vt:lpstr>
      <vt:lpstr>Application types</vt:lpstr>
      <vt:lpstr>Software engineering fundamentals Core Principles for All Software Systems</vt:lpstr>
      <vt:lpstr>Internet software engineering</vt:lpstr>
      <vt:lpstr>Web Software Engineering: Special Considerations Key Approaches and Technologies </vt:lpstr>
      <vt:lpstr>Software engineering ethics</vt:lpstr>
      <vt:lpstr>Software engineering ethics</vt:lpstr>
      <vt:lpstr>Issues of Professional Responsibilities in Software Engineering</vt:lpstr>
      <vt:lpstr>ACM/IEEE Code of Ethics</vt:lpstr>
      <vt:lpstr>Ethical dilemmas</vt:lpstr>
      <vt:lpstr>Case studies</vt:lpstr>
      <vt:lpstr>Case studies</vt:lpstr>
      <vt:lpstr>Insulin pump control system</vt:lpstr>
      <vt:lpstr>Insulin pump hardware architecture</vt:lpstr>
      <vt:lpstr>Activity model of the insulin pump</vt:lpstr>
      <vt:lpstr>Mentcare - A Specialized Patient Information System for Mental Health</vt:lpstr>
      <vt:lpstr>Mentcare Objectives</vt:lpstr>
      <vt:lpstr>The organization of the Mentcare system</vt:lpstr>
      <vt:lpstr>Key features of the Mentcare system</vt:lpstr>
      <vt:lpstr>Mentcare system concerns</vt:lpstr>
      <vt:lpstr>Wilderness weather station</vt:lpstr>
      <vt:lpstr>The weather station’s environment </vt:lpstr>
      <vt:lpstr>iLearn: A digital learning environment</vt:lpstr>
      <vt:lpstr>Key points</vt:lpstr>
      <vt:lpstr>Key points</vt:lpstr>
    </vt:vector>
  </TitlesOfParts>
  <Company>St Andrews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1</dc:title>
  <dc:creator>Ian Sommerville</dc:creator>
  <cp:lastModifiedBy>Smith, Travis</cp:lastModifiedBy>
  <cp:revision>29</cp:revision>
  <dcterms:created xsi:type="dcterms:W3CDTF">2009-12-29T10:39:27Z</dcterms:created>
  <dcterms:modified xsi:type="dcterms:W3CDTF">2023-08-27T22:12:27Z</dcterms:modified>
</cp:coreProperties>
</file>