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64" r:id="rId4"/>
    <p:sldId id="261" r:id="rId5"/>
    <p:sldId id="309" r:id="rId6"/>
    <p:sldId id="329" r:id="rId7"/>
    <p:sldId id="271" r:id="rId8"/>
    <p:sldId id="258" r:id="rId9"/>
    <p:sldId id="272" r:id="rId10"/>
    <p:sldId id="311" r:id="rId11"/>
    <p:sldId id="274" r:id="rId12"/>
    <p:sldId id="279" r:id="rId13"/>
    <p:sldId id="280" r:id="rId14"/>
    <p:sldId id="282" r:id="rId15"/>
    <p:sldId id="286" r:id="rId16"/>
    <p:sldId id="259" r:id="rId17"/>
    <p:sldId id="327" r:id="rId18"/>
    <p:sldId id="291" r:id="rId19"/>
    <p:sldId id="292" r:id="rId20"/>
    <p:sldId id="315" r:id="rId21"/>
    <p:sldId id="330" r:id="rId22"/>
    <p:sldId id="321" r:id="rId23"/>
    <p:sldId id="322" r:id="rId24"/>
    <p:sldId id="323" r:id="rId25"/>
    <p:sldId id="260" r:id="rId26"/>
    <p:sldId id="293" r:id="rId27"/>
    <p:sldId id="295" r:id="rId28"/>
    <p:sldId id="326" r:id="rId29"/>
    <p:sldId id="297" r:id="rId30"/>
    <p:sldId id="298" r:id="rId31"/>
    <p:sldId id="301" r:id="rId32"/>
    <p:sldId id="303" r:id="rId33"/>
    <p:sldId id="262" r:id="rId34"/>
    <p:sldId id="263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6"/>
    <p:restoredTop sz="94682"/>
  </p:normalViewPr>
  <p:slideViewPr>
    <p:cSldViewPr snapToGrid="0" snapToObjects="1">
      <p:cViewPr varScale="1">
        <p:scale>
          <a:sx n="225" d="100"/>
          <a:sy n="225" d="100"/>
        </p:scale>
        <p:origin x="176" y="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B935E-0E23-274D-BFCD-C564E863C0AE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57F1D-C5F1-3743-8B86-F3E777FFF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967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D8AD8-1BD3-7047-903C-AB0BA3E57AE7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0E9C2-4239-7441-BD7D-648600F46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15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0E9C2-4239-7441-BD7D-648600F467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9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768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04/11/2014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12 Safety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85483-9D1B-B54E-9B37-F57DB5D598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04/11/2014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12 Safety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85483-9D1B-B54E-9B37-F57DB5D598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04/11/2014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12 Safety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85483-9D1B-B54E-9B37-F57DB5D598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04/11/2014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12 Safety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85483-9D1B-B54E-9B37-F57DB5D598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04/11/2014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12 Safety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85483-9D1B-B54E-9B37-F57DB5D598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04/11/2014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12 Safety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85483-9D1B-B54E-9B37-F57DB5D598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04/11/2014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12 Safety Engineering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85483-9D1B-B54E-9B37-F57DB5D598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04/11/2014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12 Safety Engineering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85483-9D1B-B54E-9B37-F57DB5D598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04/11/2014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12 Safety Engineering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85483-9D1B-B54E-9B37-F57DB5D598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04/11/2014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12 Safety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85483-9D1B-B54E-9B37-F57DB5D598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04/11/2014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12 Safety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85483-9D1B-B54E-9B37-F57DB5D598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04/11/2014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Chapter 12 Safety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0885483-9D1B-B54E-9B37-F57DB5D598C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Chapter 12 – Safety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5483-9D1B-B54E-9B37-F57DB5D598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05128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Hazards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hazards that may threaten the system</a:t>
            </a:r>
          </a:p>
          <a:p>
            <a:r>
              <a:rPr lang="en-US" dirty="0"/>
              <a:t> Physical, electrical, biological, service failure, etc.</a:t>
            </a:r>
          </a:p>
          <a:p>
            <a:r>
              <a:rPr lang="en-US" dirty="0"/>
              <a:t> Assess likelihood and potential consequences</a:t>
            </a:r>
          </a:p>
          <a:p>
            <a:r>
              <a:rPr lang="en-US" dirty="0"/>
              <a:t> Categorize risks as:</a:t>
            </a:r>
          </a:p>
          <a:p>
            <a:pPr lvl="1"/>
            <a:r>
              <a:rPr lang="en-US" dirty="0"/>
              <a:t>Intolerable (must never occur)</a:t>
            </a:r>
          </a:p>
          <a:p>
            <a:pPr lvl="1"/>
            <a:r>
              <a:rPr lang="en-US" dirty="0"/>
              <a:t>As low as reasonably practical</a:t>
            </a:r>
          </a:p>
          <a:p>
            <a:pPr lvl="1"/>
            <a:r>
              <a:rPr lang="en-US" dirty="0"/>
              <a:t>Acceptable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04/11/2014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5483-9D1B-B54E-9B37-F57DB5D598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26389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Insulin pump risks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Insulin overdose (service failure).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Insulin underdose (service failure).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Power failure due to exhausted battery (electrical).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Electrical interference with other medical equipment (electrical).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Poor sensor and actuator contact (physical).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Parts of machine break off in body (physical).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Infection caused by introduction of machine (biological).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Allergic reaction to materials or insulin (biological).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80503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3642"/>
            <a:ext cx="8229600" cy="1143000"/>
          </a:xfrm>
        </p:spPr>
        <p:txBody>
          <a:bodyPr/>
          <a:lstStyle/>
          <a:p>
            <a:r>
              <a:rPr lang="en-US" dirty="0"/>
              <a:t>Risk classification for the insulin pump</a:t>
            </a:r>
            <a:r>
              <a:rPr lang="en-GB" dirty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594177"/>
          <a:ext cx="8229600" cy="473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Identified hazard</a:t>
                      </a:r>
                      <a:endParaRPr lang="en-GB" sz="13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Hazard probability</a:t>
                      </a:r>
                      <a:endParaRPr lang="en-GB" sz="13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Accident severity</a:t>
                      </a:r>
                      <a:endParaRPr lang="en-GB" sz="13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Estimated risk</a:t>
                      </a:r>
                      <a:endParaRPr lang="en-GB" sz="13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Acceptability</a:t>
                      </a:r>
                      <a:endParaRPr lang="en-GB" sz="13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3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1.Insulin overdose computation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Medium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High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High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Intolerable</a:t>
                      </a: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2. Insulin underdose computation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Medium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Acceptable</a:t>
                      </a: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3. Failure of hardware monitoring system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Medium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Medium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ALARP</a:t>
                      </a: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4. Power failure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High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Acceptable</a:t>
                      </a: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5. Machine incorrectly fitted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High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High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High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Intolerable</a:t>
                      </a: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6. Machine breaks in patient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High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Medium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ALARP</a:t>
                      </a: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7. Machine causes infection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Medium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Medium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Medium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ALARP</a:t>
                      </a: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8. Electrical interference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High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Medium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ALARP</a:t>
                      </a: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9. Allergic reaction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Acceptable</a:t>
                      </a: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11175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Hazard Analysis Techniques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Hazard Analysis?</a:t>
            </a:r>
            <a:endParaRPr lang="en-US" sz="14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systematic approach to identify and evaluate potential risks in a system or process and determine their root causes.</a:t>
            </a:r>
          </a:p>
          <a:p>
            <a:pPr algn="l"/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Techniques for Discovering Root Causes:</a:t>
            </a:r>
            <a:endParaRPr lang="en-US" sz="14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Deductive Analysis: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Begin with a known hazard and deduce its potential causes.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Inductive Analysis: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Start with a known failure or event and assess the subsequent hazards it might lead to.</a:t>
            </a:r>
          </a:p>
          <a:p>
            <a:pPr algn="l"/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Fault Tree Analysis (FTA):</a:t>
            </a:r>
            <a:endParaRPr lang="en-US" sz="14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Concept: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Represents a visual approach to analyze the potential causes of a specific hazard.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Place the primary hazard at the root.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Break down and identify system states or events leading to the primary hazard.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Connect these states or events using "AND/OR" logic to represent combinations leading to the hazard.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Purpose:</a:t>
            </a:r>
            <a:endParaRPr lang="en-US" sz="14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Minimize single points of failure.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Formulate requirements needed to manage and mitigate these risks.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04/11/2014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80623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a software fault tree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12.4 Fault-tree.eps"/>
          <p:cNvPicPr>
            <a:picLocks noGrp="1" noChangeAspect="1"/>
          </p:cNvPicPr>
          <p:nvPr>
            <p:ph idx="1"/>
          </p:nvPr>
        </p:nvPicPr>
        <p:blipFill>
          <a:blip r:embed="rId2"/>
          <a:srcRect l="-66803" r="-66803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73656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Insulin pump - software risks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error</a:t>
            </a:r>
          </a:p>
          <a:p>
            <a:pPr lvl="1"/>
            <a:r>
              <a:rPr lang="en-US" dirty="0"/>
              <a:t>A computation causes the value of a variable to overflow or underflow;</a:t>
            </a:r>
          </a:p>
          <a:p>
            <a:pPr lvl="1"/>
            <a:r>
              <a:rPr lang="en-US" dirty="0"/>
              <a:t>Maybe include an exception handler for each type of arithmetic error.</a:t>
            </a:r>
          </a:p>
          <a:p>
            <a:r>
              <a:rPr lang="en-US" dirty="0"/>
              <a:t>Algorithmic error</a:t>
            </a:r>
          </a:p>
          <a:p>
            <a:pPr lvl="1"/>
            <a:r>
              <a:rPr lang="en-US" dirty="0"/>
              <a:t>Compare dose to be delivered with previous dose or safe maximum doses. Reduce dose if too high.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83578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1855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Safety engineering processes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5483-9D1B-B54E-9B37-F57DB5D598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29529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engineering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Based on reliability processes (reviews, checks)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Fault avoidance and detection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Safety reviews, hazard tracking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Regulators require evidence of: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Specification checks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Verification and validation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Dependable processes enacted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Agile methods rarely used: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 extensive documentation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Detailed safety analysis important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Some agile techniques may be used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5483-9D1B-B54E-9B37-F57DB5D598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74600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Assurance: Ensuring Dependable Processes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Systematic approach to ensure a system is safe and free from unreasonable risk.</a:t>
            </a:r>
          </a:p>
          <a:p>
            <a:pPr algn="l"/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Aspects:</a:t>
            </a:r>
            <a:endParaRPr lang="en-US" sz="14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Hazard Logging:</a:t>
            </a:r>
            <a:endParaRPr lang="en-US" sz="14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-285750"/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Traces hazards to specific actions and documents potential risks.</a:t>
            </a:r>
          </a:p>
          <a:p>
            <a:pPr lvl="1"/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Safety Engineers:</a:t>
            </a:r>
            <a:endParaRPr lang="en-US" sz="14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-285750"/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Professionals upholding safety standards.</a:t>
            </a:r>
          </a:p>
          <a:p>
            <a:pPr lvl="2" indent="-285750"/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Ensures design and testing meet requirements.</a:t>
            </a:r>
          </a:p>
          <a:p>
            <a:pPr lvl="1"/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Safety Reviews:</a:t>
            </a:r>
            <a:endParaRPr lang="en-US" sz="14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-285750"/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Periodic evaluations to identify safety gaps.</a:t>
            </a:r>
          </a:p>
          <a:p>
            <a:pPr lvl="1"/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Certification:</a:t>
            </a:r>
            <a:endParaRPr lang="en-US" sz="14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-285750"/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Independent recognition of meeting safety standards.</a:t>
            </a:r>
          </a:p>
          <a:p>
            <a:pPr lvl="1"/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Configuration Management:</a:t>
            </a:r>
            <a:endParaRPr lang="en-US" sz="14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-285750"/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Controlled system changes to maintain safety.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Safety assurance adds an extra layer beyond testing, ensuring minimized avoidable risks and confidence in safety processes.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12 Safety Engineering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04/11/2014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282387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38"/>
            <a:ext cx="8229600" cy="1143000"/>
          </a:xfrm>
        </p:spPr>
        <p:txBody>
          <a:bodyPr/>
          <a:lstStyle/>
          <a:p>
            <a:r>
              <a:rPr lang="en-US" dirty="0"/>
              <a:t>A simplified hazard log entry</a:t>
            </a:r>
            <a:r>
              <a:rPr lang="en-GB" dirty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717664"/>
              </p:ext>
            </p:extLst>
          </p:nvPr>
        </p:nvGraphicFramePr>
        <p:xfrm>
          <a:off x="659875" y="1689652"/>
          <a:ext cx="7876736" cy="437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5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52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52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1606">
                <a:tc gridSpan="7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4286250" algn="r"/>
                        </a:tabLst>
                      </a:pPr>
                      <a:r>
                        <a:rPr lang="en-US" sz="1600" b="1" dirty="0">
                          <a:latin typeface="Arial"/>
                          <a:ea typeface="Calibri"/>
                          <a:cs typeface="Arial"/>
                        </a:rPr>
                        <a:t>Hazard Log 	Page 4: Printed 20.02.2012</a:t>
                      </a:r>
                      <a:endParaRPr lang="en-GB" sz="1600" dirty="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930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i="1" dirty="0">
                          <a:latin typeface="Arial"/>
                          <a:ea typeface="Calibri"/>
                          <a:cs typeface="Arial"/>
                        </a:rPr>
                        <a:t>System</a:t>
                      </a:r>
                      <a:r>
                        <a:rPr lang="en-US" sz="1600" dirty="0">
                          <a:latin typeface="Arial"/>
                          <a:ea typeface="Calibri"/>
                          <a:cs typeface="Arial"/>
                        </a:rPr>
                        <a:t>: Insulin Pump System</a:t>
                      </a:r>
                      <a:br>
                        <a:rPr lang="en-US" sz="1600" dirty="0">
                          <a:latin typeface="Arial"/>
                          <a:ea typeface="Calibri"/>
                          <a:cs typeface="Arial"/>
                        </a:rPr>
                      </a:br>
                      <a:r>
                        <a:rPr lang="en-US" sz="1600" i="1" dirty="0">
                          <a:latin typeface="Arial"/>
                          <a:ea typeface="Calibri"/>
                          <a:cs typeface="Arial"/>
                        </a:rPr>
                        <a:t>Safety Engineer:</a:t>
                      </a:r>
                      <a:r>
                        <a:rPr lang="en-US" sz="1600" dirty="0">
                          <a:latin typeface="Arial"/>
                          <a:ea typeface="Calibri"/>
                          <a:cs typeface="Arial"/>
                        </a:rPr>
                        <a:t> James Brown</a:t>
                      </a:r>
                      <a:endParaRPr lang="en-GB" sz="1600" dirty="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i="1">
                          <a:latin typeface="Arial"/>
                          <a:ea typeface="Calibri"/>
                          <a:cs typeface="Arial"/>
                        </a:rPr>
                        <a:t>File</a:t>
                      </a:r>
                      <a:r>
                        <a:rPr lang="en-US" sz="1600">
                          <a:latin typeface="Arial"/>
                          <a:ea typeface="Calibri"/>
                          <a:cs typeface="Arial"/>
                        </a:rPr>
                        <a:t>: InsulinPump/Safety/HazardLog</a:t>
                      </a:r>
                      <a:br>
                        <a:rPr lang="en-US" sz="1600">
                          <a:latin typeface="Arial"/>
                          <a:ea typeface="Calibri"/>
                          <a:cs typeface="Arial"/>
                        </a:rPr>
                      </a:br>
                      <a:r>
                        <a:rPr lang="en-US" sz="1600" i="1">
                          <a:latin typeface="Arial"/>
                          <a:ea typeface="Calibri"/>
                          <a:cs typeface="Arial"/>
                        </a:rPr>
                        <a:t>Log version</a:t>
                      </a:r>
                      <a:r>
                        <a:rPr lang="en-US" sz="1600">
                          <a:latin typeface="Arial"/>
                          <a:ea typeface="Calibri"/>
                          <a:cs typeface="Arial"/>
                        </a:rPr>
                        <a:t>: 1/3</a:t>
                      </a:r>
                      <a:endParaRPr lang="en-GB" sz="16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9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i="1">
                          <a:latin typeface="Arial"/>
                          <a:ea typeface="Calibri"/>
                          <a:cs typeface="Arial"/>
                        </a:rPr>
                        <a:t>Identified Hazard</a:t>
                      </a:r>
                      <a:endParaRPr lang="en-GB" sz="16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Arial"/>
                          <a:ea typeface="Calibri"/>
                          <a:cs typeface="Arial"/>
                        </a:rPr>
                        <a:t>Insulin overdose delivered to patient</a:t>
                      </a:r>
                      <a:endParaRPr lang="en-GB" sz="1600" dirty="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9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i="1">
                          <a:latin typeface="Arial"/>
                          <a:ea typeface="Calibri"/>
                          <a:cs typeface="Arial"/>
                        </a:rPr>
                        <a:t>Identified by</a:t>
                      </a:r>
                      <a:endParaRPr lang="en-GB" sz="16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Arial"/>
                          <a:ea typeface="Calibri"/>
                          <a:cs typeface="Arial"/>
                        </a:rPr>
                        <a:t>Jane Williams</a:t>
                      </a:r>
                      <a:endParaRPr lang="en-GB" sz="1600" dirty="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9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i="1">
                          <a:latin typeface="Arial"/>
                          <a:ea typeface="Calibri"/>
                          <a:cs typeface="Arial"/>
                        </a:rPr>
                        <a:t>Criticality class</a:t>
                      </a:r>
                      <a:endParaRPr lang="en-GB" sz="16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GB" sz="1600" dirty="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9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i="1">
                          <a:latin typeface="Arial"/>
                          <a:ea typeface="Calibri"/>
                          <a:cs typeface="Arial"/>
                        </a:rPr>
                        <a:t>Identified risk</a:t>
                      </a:r>
                      <a:endParaRPr lang="en-GB" sz="16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Arial"/>
                          <a:ea typeface="Calibri"/>
                          <a:cs typeface="Arial"/>
                        </a:rPr>
                        <a:t>High</a:t>
                      </a:r>
                      <a:endParaRPr lang="en-GB" sz="1600" dirty="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930">
                <a:tc>
                  <a:txBody>
                    <a:bodyPr/>
                    <a:lstStyle/>
                    <a:p>
                      <a:pPr marL="57150" indent="-57150">
                        <a:spcAft>
                          <a:spcPts val="0"/>
                        </a:spcAft>
                      </a:pPr>
                      <a:r>
                        <a:rPr lang="en-US" sz="1600" i="1">
                          <a:latin typeface="Arial"/>
                          <a:ea typeface="Calibri"/>
                          <a:cs typeface="Arial"/>
                        </a:rPr>
                        <a:t> Fault tree identified</a:t>
                      </a:r>
                      <a:endParaRPr lang="en-GB" sz="16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Calibri"/>
                          <a:cs typeface="Arial"/>
                        </a:rPr>
                        <a:t>YES</a:t>
                      </a:r>
                      <a:endParaRPr lang="en-GB" sz="16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i="1">
                          <a:latin typeface="Arial"/>
                          <a:ea typeface="Calibri"/>
                          <a:cs typeface="Arial"/>
                        </a:rPr>
                        <a:t>Date</a:t>
                      </a:r>
                      <a:endParaRPr lang="en-GB" sz="16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Arial"/>
                          <a:ea typeface="Calibri"/>
                          <a:cs typeface="Arial"/>
                        </a:rPr>
                        <a:t>24.01.07</a:t>
                      </a:r>
                      <a:endParaRPr lang="en-GB" sz="1600" dirty="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i="1">
                          <a:latin typeface="Arial"/>
                          <a:ea typeface="Calibri"/>
                          <a:cs typeface="Arial"/>
                        </a:rPr>
                        <a:t>Location</a:t>
                      </a:r>
                      <a:endParaRPr lang="en-GB" sz="16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Hazard Log, Page 5</a:t>
                      </a:r>
                      <a:endParaRPr lang="en-GB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9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i="1">
                          <a:latin typeface="Arial"/>
                          <a:ea typeface="Calibri"/>
                          <a:cs typeface="Arial"/>
                        </a:rPr>
                        <a:t>Fault tree creators</a:t>
                      </a:r>
                      <a:endParaRPr lang="en-GB" sz="16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Arial"/>
                          <a:ea typeface="Calibri"/>
                          <a:cs typeface="Arial"/>
                        </a:rPr>
                        <a:t>Jane Williams and Bill Smith</a:t>
                      </a:r>
                      <a:endParaRPr lang="en-GB" sz="1600" dirty="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9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i="1">
                          <a:latin typeface="Arial"/>
                          <a:ea typeface="Calibri"/>
                          <a:cs typeface="Arial"/>
                        </a:rPr>
                        <a:t>Fault tree checked</a:t>
                      </a:r>
                      <a:endParaRPr lang="en-GB" sz="16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Calibri"/>
                          <a:cs typeface="Arial"/>
                        </a:rPr>
                        <a:t>YES</a:t>
                      </a:r>
                      <a:endParaRPr lang="en-GB" sz="16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i="1">
                          <a:latin typeface="Arial"/>
                          <a:ea typeface="Calibri"/>
                          <a:cs typeface="Arial"/>
                        </a:rPr>
                        <a:t>Date</a:t>
                      </a:r>
                      <a:endParaRPr lang="en-GB" sz="16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Arial"/>
                          <a:ea typeface="Calibri"/>
                          <a:cs typeface="Arial"/>
                        </a:rPr>
                        <a:t>28.01.07</a:t>
                      </a:r>
                      <a:endParaRPr lang="en-GB" sz="1600" dirty="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i="1" dirty="0">
                          <a:latin typeface="Arial"/>
                          <a:ea typeface="Calibri"/>
                          <a:cs typeface="Arial"/>
                        </a:rPr>
                        <a:t>Checker</a:t>
                      </a:r>
                      <a:endParaRPr lang="en-GB" sz="1600" dirty="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James Brown</a:t>
                      </a:r>
                      <a:endParaRPr lang="en-GB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75817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solidFill>
                  <a:srgbClr val="1C1917"/>
                </a:solidFill>
                <a:effectLst/>
                <a:latin typeface="-apple-system"/>
              </a:rPr>
              <a:t>In this lesson, you will learn: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-apple-system"/>
              </a:rPr>
              <a:t>How to analyze hazards and develop safety requirements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-apple-system"/>
              </a:rPr>
              <a:t>Best practices for safety-focused processes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-apple-system"/>
              </a:rPr>
              <a:t>Verification techniques like static analysis and model checking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-apple-system"/>
              </a:rPr>
              <a:t>How regulators assess safety through safety cases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-apple-system"/>
              </a:rPr>
              <a:t>Why safety must be designed into systems up front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-apple-system"/>
              </a:rPr>
              <a:t>How process, analysis, and verification work together to create safety-critical systems</a:t>
            </a:r>
          </a:p>
          <a:p>
            <a:pPr algn="l"/>
            <a:r>
              <a:rPr lang="en-US" b="0" i="0" u="none" strike="noStrike" dirty="0">
                <a:solidFill>
                  <a:srgbClr val="1C1917"/>
                </a:solidFill>
                <a:effectLst/>
                <a:latin typeface="-apple-system"/>
              </a:rPr>
              <a:t>The goal is to understand how to engineer critical systems where failures could result in loss of life. You'll gain skills in hazard-driven design, safety processes, and rigorous verification.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04/11/2014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5483-9D1B-B54E-9B37-F57DB5D598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91774"/>
      </p:ext>
    </p:extLst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reviews and Formal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600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Safety Reviews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Driven by hazard register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Assess if system can cope with each hazard safely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Used alongside other techniques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Review team judges system safety for each identified hazard</a:t>
            </a:r>
          </a:p>
          <a:p>
            <a:pPr algn="l"/>
            <a:r>
              <a:rPr lang="en-US" sz="1600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Formal Verification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Mathematical analysis of specifications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find errors in specifications and implementations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Useful for concurrent systems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Downsides:</a:t>
            </a: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Expensive</a:t>
            </a: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Proofs may have errors</a:t>
            </a: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May not reflect real requirements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04/11/2014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12 Safety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5483-9D1B-B54E-9B37-F57DB5D598C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32699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reviews and Formal Verification cont.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checking: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Explore all paths through system model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Check property validity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Good for concurrent systems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Practical for small/medium critical systems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04/11/2014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12 Safety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5483-9D1B-B54E-9B37-F57DB5D598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56027"/>
      </p:ext>
    </p:extLst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checking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15.1 Model-checking.eps"/>
          <p:cNvPicPr>
            <a:picLocks noGrp="1" noChangeAspect="1"/>
          </p:cNvPicPr>
          <p:nvPr>
            <p:ph idx="1"/>
          </p:nvPr>
        </p:nvPicPr>
        <p:blipFill>
          <a:blip r:embed="rId2"/>
          <a:srcRect t="-31546" b="-31546"/>
          <a:stretch>
            <a:fillRect/>
          </a:stretch>
        </p:blipFill>
        <p:spPr>
          <a:xfrm>
            <a:off x="1074999" y="1794713"/>
            <a:ext cx="6990712" cy="384462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77520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dirty="0"/>
              <a:t>Static Analysis tools for software 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840" tIns="44623" rIns="90840" bIns="44623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1C19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they: </a:t>
            </a:r>
            <a:r>
              <a:rPr lang="en-US" sz="1400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 tools that parse and analyze source code for potential errors.</a:t>
            </a:r>
          </a:p>
          <a:p>
            <a:pPr algn="l"/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Main Functions:</a:t>
            </a:r>
            <a:endParaRPr lang="en-US" sz="14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Error Detection:</a:t>
            </a:r>
            <a:endParaRPr lang="en-US" sz="14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-285750"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Automatically discovers erroneous conditions.</a:t>
            </a:r>
          </a:p>
          <a:p>
            <a:pPr lvl="2" indent="-285750"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Supplements, but doesn't replace, manual inspections.</a:t>
            </a:r>
          </a:p>
          <a:p>
            <a:pPr lvl="1">
              <a:buFont typeface="+mj-lt"/>
              <a:buAutoNum type="arabicPeriod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Aid to V&amp;V Team:</a:t>
            </a:r>
            <a:endParaRPr lang="en-US" sz="14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-285750"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Enhances problem-finding capabilities with automated parsing.</a:t>
            </a:r>
          </a:p>
          <a:p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Features:</a:t>
            </a:r>
            <a:endParaRPr lang="en-US" sz="14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Characteristic Error Checking:</a:t>
            </a:r>
            <a:endParaRPr lang="en-US" sz="14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-285750"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Detects patterns typical of language errors.</a:t>
            </a:r>
          </a:p>
          <a:p>
            <a:pPr lvl="1">
              <a:buFont typeface="+mj-lt"/>
              <a:buAutoNum type="arabicPeriod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User-Defined Error Checking:</a:t>
            </a:r>
            <a:endParaRPr lang="en-US" sz="14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-285750"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Allows customization to find additional error patterns.</a:t>
            </a:r>
          </a:p>
          <a:p>
            <a:pPr lvl="1">
              <a:buFont typeface="+mj-lt"/>
              <a:buAutoNum type="arabicPeriod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Assertion Checking:</a:t>
            </a:r>
            <a:endParaRPr lang="en-US" sz="14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-285750"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Validates assertions and relationships in the code.</a:t>
            </a:r>
          </a:p>
          <a:p>
            <a:pPr lvl="1">
              <a:buFont typeface="+mj-lt"/>
              <a:buAutoNum type="arabicPeriod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Security Checking:</a:t>
            </a:r>
            <a:endParaRPr lang="en-US" sz="14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-285750"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Identifies vulnerabilities, especially useful in weakly-typed languages like C.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1C1917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04/11/2014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8575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static analysis checks</a:t>
            </a:r>
            <a:r>
              <a:rPr lang="en-GB" dirty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29600" cy="441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Fault class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Static analysis check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Data faults</a:t>
                      </a:r>
                    </a:p>
                  </a:txBody>
                  <a:tcPr marL="54610" marR="54610" marT="72000" marB="9144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Variables used before initialization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Variables declared but never used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Variables assigned twice but never used between assignments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Possible array bound violations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Undeclared variables</a:t>
                      </a:r>
                    </a:p>
                  </a:txBody>
                  <a:tcPr marL="54610" marR="54610" marT="7200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Control faults</a:t>
                      </a:r>
                    </a:p>
                  </a:txBody>
                  <a:tcPr marL="54610" marR="54610" marT="7200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Unreachable code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Unconditional branches into loops</a:t>
                      </a:r>
                    </a:p>
                  </a:txBody>
                  <a:tcPr marL="54610" marR="54610" marT="7200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Input/output faults</a:t>
                      </a:r>
                    </a:p>
                  </a:txBody>
                  <a:tcPr marL="54610" marR="54610" marT="7200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Variables output twice with no intervening assignment</a:t>
                      </a:r>
                    </a:p>
                  </a:txBody>
                  <a:tcPr marL="54610" marR="54610" marT="7200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Interface faults</a:t>
                      </a:r>
                    </a:p>
                  </a:txBody>
                  <a:tcPr marL="54610" marR="54610" marT="7200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Parameter-type mismatches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Parameter number mismatches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Non-usage of the results of functions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Uncalled functions and procedures</a:t>
                      </a:r>
                    </a:p>
                  </a:txBody>
                  <a:tcPr marL="54610" marR="54610" marT="7200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Storage management faults</a:t>
                      </a:r>
                    </a:p>
                  </a:txBody>
                  <a:tcPr marL="54610" marR="54610" marT="7200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Unassigned pointers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Pointer arithmetic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Memory leaks</a:t>
                      </a:r>
                    </a:p>
                  </a:txBody>
                  <a:tcPr marL="54610" marR="54610" marT="7200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27187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94985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Safety cases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5483-9D1B-B54E-9B37-F57DB5D598C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25967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Cases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Safety Cases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Structured documents showing safety/dependability achieved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Required by regulators before certification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Should be structured arguments justifying claims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Evidence presented to support assertions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include: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Formal proofs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 rationale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 factors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 safety case part of overall system case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Convince regulator that adequate safety achieved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04/11/2014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17486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518"/>
            <a:ext cx="8229600" cy="1143000"/>
          </a:xfrm>
        </p:spPr>
        <p:txBody>
          <a:bodyPr/>
          <a:lstStyle/>
          <a:p>
            <a:r>
              <a:rPr lang="en-US" dirty="0"/>
              <a:t>The contents of a software safety case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8649958"/>
              </p:ext>
            </p:extLst>
          </p:nvPr>
        </p:nvGraphicFramePr>
        <p:xfrm>
          <a:off x="457200" y="1587400"/>
          <a:ext cx="8229600" cy="4639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3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Chapter</a:t>
                      </a:r>
                    </a:p>
                  </a:txBody>
                  <a:tcPr marL="73025" marR="73025" marT="0" marB="360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Description</a:t>
                      </a:r>
                    </a:p>
                  </a:txBody>
                  <a:tcPr marL="73025" marR="73025" marT="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3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System description</a:t>
                      </a:r>
                    </a:p>
                  </a:txBody>
                  <a:tcPr marL="73025" marR="73025" marT="0" marB="360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An overview of the system and a description of its critical components. </a:t>
                      </a:r>
                    </a:p>
                  </a:txBody>
                  <a:tcPr marL="73025" marR="73025" marT="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4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Safety requirements</a:t>
                      </a:r>
                    </a:p>
                  </a:txBody>
                  <a:tcPr marL="73025" marR="73025" marT="0" marB="360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The safety requirements abstracted from the system requirements specification. Details of other relevant system requirements may also be included.</a:t>
                      </a:r>
                    </a:p>
                  </a:txBody>
                  <a:tcPr marL="73025" marR="73025" marT="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4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Hazard and risk analysis</a:t>
                      </a:r>
                    </a:p>
                  </a:txBody>
                  <a:tcPr marL="73025" marR="73025" marT="0" marB="360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Documents describing the hazards and risks that have been identified and the measures taken to reduce risk. Hazard analyses and hazard logs.</a:t>
                      </a:r>
                    </a:p>
                  </a:txBody>
                  <a:tcPr marL="73025" marR="73025" marT="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3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Design analysis</a:t>
                      </a:r>
                    </a:p>
                  </a:txBody>
                  <a:tcPr marL="73025" marR="73025" marT="0" marB="360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 set of structured arguments (see Section 15.5.1) that justify why the design is safe. </a:t>
                      </a:r>
                    </a:p>
                  </a:txBody>
                  <a:tcPr marL="73025" marR="73025" marT="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673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Verification and validation </a:t>
                      </a:r>
                    </a:p>
                  </a:txBody>
                  <a:tcPr marL="73025" marR="73025" marT="0" marB="360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 description of the V &amp; V procedures used and, where appropriate, the test plans for the system. Summaries of the test results showing defects that have been detected and corrected. If formal methods have been used, a formal system specification and any analyses of that specification. Records of static analyses of the source code.</a:t>
                      </a:r>
                    </a:p>
                  </a:txBody>
                  <a:tcPr marL="73025" marR="73025" marT="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65231"/>
      </p:ext>
    </p:extLst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5483-9D1B-B54E-9B37-F57DB5D598CD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988424"/>
              </p:ext>
            </p:extLst>
          </p:nvPr>
        </p:nvGraphicFramePr>
        <p:xfrm>
          <a:off x="457200" y="1600199"/>
          <a:ext cx="8229600" cy="4954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472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Chapter</a:t>
                      </a:r>
                    </a:p>
                  </a:txBody>
                  <a:tcPr marL="73025" marR="73025" marT="0" marB="360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Description</a:t>
                      </a:r>
                    </a:p>
                  </a:txBody>
                  <a:tcPr marL="73025" marR="73025" marT="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7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Review reports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36000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Records of all design and safety reviews.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9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Team competences</a:t>
                      </a:r>
                    </a:p>
                  </a:txBody>
                  <a:tcPr marL="73025" marR="73025" marT="0" marB="360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Evidence of the competence of all of the team involved in safety-related systems development and validation.</a:t>
                      </a:r>
                    </a:p>
                  </a:txBody>
                  <a:tcPr marL="73025" marR="73025" marT="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9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Process QA</a:t>
                      </a:r>
                    </a:p>
                  </a:txBody>
                  <a:tcPr marL="73025" marR="73025" marT="0" marB="360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Records of the quality assurance processes (see Chapter 24) carried out during system development.</a:t>
                      </a:r>
                    </a:p>
                  </a:txBody>
                  <a:tcPr marL="73025" marR="73025" marT="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83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Change management processes</a:t>
                      </a:r>
                    </a:p>
                  </a:txBody>
                  <a:tcPr marL="73025" marR="73025" marT="0" marB="360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Records of all changes proposed, actions taken and, where appropriate, justification of the safety of these changes. Information about configuration management procedures and configuration management logs. </a:t>
                      </a:r>
                    </a:p>
                  </a:txBody>
                  <a:tcPr marL="73025" marR="73025" marT="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472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Associated safety cases</a:t>
                      </a:r>
                    </a:p>
                  </a:txBody>
                  <a:tcPr marL="73025" marR="73025" marT="0" marB="360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References to other safety cases that may impact the safety case.</a:t>
                      </a:r>
                    </a:p>
                  </a:txBody>
                  <a:tcPr marL="73025" marR="73025" marT="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249139"/>
      </p:ext>
    </p:extLst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arguments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15.8 ArgumentStructure.eps"/>
          <p:cNvPicPr>
            <a:picLocks noGrp="1" noChangeAspect="1"/>
          </p:cNvPicPr>
          <p:nvPr>
            <p:ph idx="1"/>
          </p:nvPr>
        </p:nvPicPr>
        <p:blipFill>
          <a:blip r:embed="rId2"/>
          <a:srcRect t="-12623" b="-12623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37101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Improving Software Safety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Improving Software Safety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 safety reflects a system's ability to operate without human injury, death, or damage.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 impacts system safety through decision-making and actions. It also monitors safety components.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Reliability involves meeting specifications. Safety focuses on avoiding damage regardless of specs.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Reliable systems can still be unsafe due to dormant faults, spec errors, hardware failures, commands.</a:t>
            </a:r>
          </a:p>
          <a:p>
            <a:pPr algn="l"/>
            <a:r>
              <a:rPr lang="en-US" sz="1800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improve software safety: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Anticipate abnormal conditions, Analyze hazards, Architect for safety, Use safe languages and tools, Test for safety, Document known hazards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59577"/>
      </p:ext>
    </p:extLst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Insulin pump safety argument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Arguments are based on claims and evidence.</a:t>
            </a:r>
          </a:p>
          <a:p>
            <a:r>
              <a:rPr lang="en-US" dirty="0"/>
              <a:t>Insulin pump safety:</a:t>
            </a:r>
          </a:p>
          <a:p>
            <a:pPr lvl="1"/>
            <a:r>
              <a:rPr lang="en-US" dirty="0"/>
              <a:t>Claim: The maximum single dose of insulin to be delivered (</a:t>
            </a:r>
            <a:r>
              <a:rPr lang="en-US" dirty="0" err="1"/>
              <a:t>CurrentDose</a:t>
            </a:r>
            <a:r>
              <a:rPr lang="en-US" dirty="0"/>
              <a:t>) will not exceed </a:t>
            </a:r>
            <a:r>
              <a:rPr lang="en-US" dirty="0" err="1"/>
              <a:t>MaxDose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Evidence: Safety argument for insulin pump (discussed later)</a:t>
            </a:r>
          </a:p>
          <a:p>
            <a:pPr lvl="1"/>
            <a:r>
              <a:rPr lang="en-US" dirty="0"/>
              <a:t>Evidence: Test data for insulin pump. The value of </a:t>
            </a:r>
            <a:r>
              <a:rPr lang="en-US" dirty="0" err="1"/>
              <a:t>currentDose</a:t>
            </a:r>
            <a:r>
              <a:rPr lang="en-US" dirty="0"/>
              <a:t> was correctly computed in 400 tests</a:t>
            </a:r>
          </a:p>
          <a:p>
            <a:pPr lvl="1"/>
            <a:r>
              <a:rPr lang="en-US" dirty="0"/>
              <a:t>Evidence: Static analysis report for insulin pump software revealed no anomalies that affected the value of </a:t>
            </a:r>
            <a:r>
              <a:rPr lang="en-US" dirty="0" err="1"/>
              <a:t>CurrentDose</a:t>
            </a:r>
            <a:endParaRPr lang="en-US" dirty="0"/>
          </a:p>
          <a:p>
            <a:pPr lvl="1"/>
            <a:r>
              <a:rPr lang="en-US" dirty="0"/>
              <a:t>Argument: The evidence presented demonstrates that the maximum dose of insulin that can be computed = </a:t>
            </a:r>
            <a:r>
              <a:rPr lang="en-US" dirty="0" err="1"/>
              <a:t>MaxDose</a:t>
            </a:r>
            <a:r>
              <a:rPr lang="en-US" dirty="0"/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35606"/>
      </p:ext>
    </p:extLst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safety arguments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Understanding Safety Arguments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Goal: Show system cannot reach unsafe state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Weaker than proofs of full correctness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Approach:</a:t>
            </a:r>
          </a:p>
          <a:p>
            <a:pPr lvl="1">
              <a:buFont typeface="+mj-lt"/>
              <a:buAutoNum type="arabicPeriod"/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Assume unsafe state is reached</a:t>
            </a:r>
          </a:p>
          <a:p>
            <a:pPr lvl="1">
              <a:buFont typeface="+mj-lt"/>
              <a:buAutoNum type="arabicPeriod"/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Follow program logic backward from end</a:t>
            </a:r>
          </a:p>
          <a:p>
            <a:pPr lvl="1">
              <a:buFont typeface="+mj-lt"/>
              <a:buAutoNum type="arabicPeriod"/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Identify all paths leading to program exit</a:t>
            </a:r>
          </a:p>
          <a:p>
            <a:pPr lvl="1">
              <a:buFont typeface="+mj-lt"/>
              <a:buAutoNum type="arabicPeriod"/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Assume exit condition is unsafe</a:t>
            </a:r>
          </a:p>
          <a:p>
            <a:pPr lvl="1">
              <a:buFont typeface="+mj-lt"/>
              <a:buAutoNum type="arabicPeriod"/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Demonstrate each path's logic contradicts unsafe exit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Graphical models help visualize argument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Essentially prove by contradiction: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Suppose unsafe state reached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program logic prevents this</a:t>
            </a:r>
            <a:br>
              <a:rPr lang="en-US" sz="1800" dirty="0">
                <a:effectLst/>
              </a:rPr>
            </a:br>
            <a:endParaRPr lang="en-US" sz="1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4667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Insulin dose computation with safety checks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933449" y="1685729"/>
            <a:ext cx="6957347" cy="4812567"/>
          </a:xfrm>
          <a:prstGeom prst="rect">
            <a:avLst/>
          </a:prstGeom>
          <a:solidFill>
            <a:srgbClr val="FFFF00">
              <a:alpha val="3400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9525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-- The insulin dose to be delivered is a function of blood sugar level, </a:t>
            </a:r>
          </a:p>
          <a:p>
            <a:pPr marR="95250" lvl="0"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-- the previous dose delivered and the time of delivery of the previous dose</a:t>
            </a:r>
          </a:p>
          <a:p>
            <a:pPr marL="0" marR="9525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-128"/>
              <a:cs typeface="Arial"/>
            </a:endParaRPr>
          </a:p>
          <a:p>
            <a:pPr marL="0" marR="9525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# Constants</a:t>
            </a:r>
          </a:p>
          <a:p>
            <a:pPr marL="0" marR="9525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MAX_INSULIN_DOSE = 6 </a:t>
            </a:r>
          </a:p>
          <a:p>
            <a:pPr marL="0" marR="9525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MIN_INSULIN_DOSE = 0</a:t>
            </a:r>
          </a:p>
          <a:p>
            <a:pPr marL="0" marR="9525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  <a:p>
            <a:pPr marL="0" marR="9525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# Compute initial dose based on blood sugar, etc.</a:t>
            </a:r>
          </a:p>
          <a:p>
            <a:pPr marL="0" marR="9525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current_insulin_dose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= 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compute_insulin_dose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()  </a:t>
            </a:r>
          </a:p>
          <a:p>
            <a:pPr marL="0" marR="9525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  <a:p>
            <a:pPr marL="0" marR="9525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# Safety check 1 - limit dose increase </a:t>
            </a:r>
          </a:p>
          <a:p>
            <a:pPr marL="0" marR="9525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if 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previous_insulin_dose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!= 0:</a:t>
            </a:r>
          </a:p>
          <a:p>
            <a:pPr marL="0" marR="9525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   assert(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previous_insulin_dose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!= 0) </a:t>
            </a:r>
          </a:p>
          <a:p>
            <a:pPr marL="0" marR="9525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   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dose_increase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= 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current_insulin_dose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/ 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previous_insulin_dose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  <a:p>
            <a:pPr marL="0" marR="9525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   if 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dose_increase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&gt; 2:</a:t>
            </a:r>
          </a:p>
          <a:p>
            <a:pPr marL="0" marR="9525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       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current_insulin_dose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= 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previous_insulin_dose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* 2</a:t>
            </a:r>
          </a:p>
          <a:p>
            <a:pPr marL="0" marR="9525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  <a:p>
            <a:pPr marL="0" marR="9525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# Safety check 2 - constrain to min/max</a:t>
            </a:r>
          </a:p>
          <a:p>
            <a:pPr marL="0" marR="9525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if 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current_insulin_dose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&lt; MIN_INSULIN_DOSE:</a:t>
            </a:r>
          </a:p>
          <a:p>
            <a:pPr marL="0" marR="9525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   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current_insulin_dose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= 0 </a:t>
            </a:r>
          </a:p>
          <a:p>
            <a:pPr marL="0" marR="9525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elif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current_insulin_dose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&gt; MAX_INSULIN_DOSE:</a:t>
            </a:r>
          </a:p>
          <a:p>
            <a:pPr marL="0" marR="9525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   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current_insulin_dose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= MAX_INSULIN_DOSE</a:t>
            </a:r>
          </a:p>
          <a:p>
            <a:pPr marL="0" marR="9525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  <a:p>
            <a:pPr marL="0" marR="9525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# Deliver final computed dose  </a:t>
            </a:r>
          </a:p>
          <a:p>
            <a:pPr marL="0" marR="9525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administer_insulin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(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current_insulin_dose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)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42342"/>
      </p:ext>
    </p:extLst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(Safety Engineering Concepts)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45" y="1583267"/>
            <a:ext cx="8229600" cy="4525963"/>
          </a:xfrm>
        </p:spPr>
        <p:txBody>
          <a:bodyPr/>
          <a:lstStyle/>
          <a:p>
            <a:r>
              <a:rPr lang="en-US" dirty="0"/>
              <a:t>Safety-critical systems can cause injury or death if they fail</a:t>
            </a:r>
          </a:p>
          <a:p>
            <a:r>
              <a:rPr lang="en-US" dirty="0"/>
              <a:t>Use hazard analysis to identify risks and derive safety requirements</a:t>
            </a:r>
          </a:p>
          <a:p>
            <a:r>
              <a:rPr lang="en-US" dirty="0"/>
              <a:t>Well-defined, certified process is essential</a:t>
            </a:r>
          </a:p>
          <a:p>
            <a:r>
              <a:rPr lang="en-US" dirty="0"/>
              <a:t>Focus on hazard avoidance, detection, and control</a:t>
            </a:r>
          </a:p>
          <a:p>
            <a:r>
              <a:rPr lang="en-US" dirty="0"/>
              <a:t>Safety must be designed in from the start, not added later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5483-9D1B-B54E-9B37-F57DB5D598C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66684"/>
      </p:ext>
    </p:extLst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(Safety Engineering Techniques)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analysis inspects code for anomalies without executing it</a:t>
            </a:r>
          </a:p>
          <a:p>
            <a:r>
              <a:rPr lang="en-US" dirty="0"/>
              <a:t>Model checking exhaustively analyzes state spaces</a:t>
            </a:r>
          </a:p>
          <a:p>
            <a:r>
              <a:rPr lang="en-US" dirty="0"/>
              <a:t>Safety cases document evidence of safety for regulators</a:t>
            </a:r>
          </a:p>
          <a:p>
            <a:r>
              <a:rPr lang="en-US" dirty="0"/>
              <a:t>Strong verification required (testing is insufficient)</a:t>
            </a:r>
          </a:p>
          <a:p>
            <a:r>
              <a:rPr lang="en-US" dirty="0"/>
              <a:t>Process discipline, hazard analysis, and verification work together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5483-9D1B-B54E-9B37-F57DB5D598C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58107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28725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Safety-critical systems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5483-9D1B-B54E-9B37-F57DB5D598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79446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critical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3600" cy="4525963"/>
          </a:xfrm>
        </p:spPr>
        <p:txBody>
          <a:bodyPr/>
          <a:lstStyle/>
          <a:p>
            <a:r>
              <a:rPr lang="en-US" dirty="0"/>
              <a:t>Safety-Critical Systems</a:t>
            </a:r>
          </a:p>
          <a:p>
            <a:pPr lvl="1"/>
            <a:r>
              <a:rPr lang="en-US" dirty="0"/>
              <a:t>Systems where safe operation is essential to avoid damage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Aircraft controls</a:t>
            </a:r>
          </a:p>
          <a:p>
            <a:pPr lvl="1"/>
            <a:r>
              <a:rPr lang="en-US" dirty="0"/>
              <a:t>Chemical process controls</a:t>
            </a:r>
          </a:p>
          <a:p>
            <a:pPr lvl="1"/>
            <a:r>
              <a:rPr lang="en-US" dirty="0"/>
              <a:t>Automobiles</a:t>
            </a:r>
          </a:p>
          <a:p>
            <a:r>
              <a:rPr lang="en-US" dirty="0"/>
              <a:t>Primary systems:</a:t>
            </a:r>
          </a:p>
          <a:p>
            <a:pPr lvl="2"/>
            <a:r>
              <a:rPr lang="en-US" dirty="0"/>
              <a:t>Embedded software where failure causes hardware failure and threatens people</a:t>
            </a:r>
          </a:p>
          <a:p>
            <a:r>
              <a:rPr lang="en-US" dirty="0"/>
              <a:t>Secondary systems:</a:t>
            </a:r>
          </a:p>
          <a:p>
            <a:pPr lvl="1"/>
            <a:r>
              <a:rPr lang="en-US" dirty="0"/>
              <a:t>Failures lead to faults in socio-technical systems with safety consequences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04/11/2014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5483-9D1B-B54E-9B37-F57DB5D598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1606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critical systems --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3600" cy="4525963"/>
          </a:xfrm>
        </p:spPr>
        <p:txBody>
          <a:bodyPr/>
          <a:lstStyle/>
          <a:p>
            <a:r>
              <a:rPr lang="en-US" dirty="0"/>
              <a:t>Situations leading to accidents:</a:t>
            </a:r>
          </a:p>
          <a:p>
            <a:pPr lvl="1"/>
            <a:r>
              <a:rPr lang="en-US" dirty="0"/>
              <a:t>Stuck valves</a:t>
            </a:r>
          </a:p>
          <a:p>
            <a:pPr lvl="1"/>
            <a:r>
              <a:rPr lang="en-US" dirty="0"/>
              <a:t>Incorrect computations</a:t>
            </a:r>
          </a:p>
          <a:p>
            <a:r>
              <a:rPr lang="en-US" dirty="0"/>
              <a:t>Hazard prevention in design:</a:t>
            </a:r>
          </a:p>
          <a:p>
            <a:pPr lvl="1"/>
            <a:r>
              <a:rPr lang="en-US" dirty="0"/>
              <a:t>Hazard avoidance</a:t>
            </a:r>
          </a:p>
          <a:p>
            <a:pPr lvl="1"/>
            <a:r>
              <a:rPr lang="en-US" dirty="0"/>
              <a:t>Hazard detection/removal</a:t>
            </a:r>
          </a:p>
          <a:p>
            <a:pPr lvl="1"/>
            <a:r>
              <a:rPr lang="en-US" dirty="0"/>
              <a:t>Damage limitation</a:t>
            </a:r>
          </a:p>
          <a:p>
            <a:r>
              <a:rPr lang="en-US" dirty="0"/>
              <a:t>Aim for safe operation through hazard avoidance, detection, and damage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04/11/2014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5483-9D1B-B54E-9B37-F57DB5D598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09793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000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Inevitability of Accidents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Accidents rarely caused by single failures in resilient systems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Almost all accidents result from combinations of malfunctions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Anticipating all problem combinations is impossible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Therefore, complete safety is impossible. Accidents are inevitable.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However, software control contributes to increased safety: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Allows wider condition monitoring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Enables safety strategies to reduce human exposure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detect/correct operator errors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 perfect safety is impossible, software control improves monitoring and reduces exposure. Careful system design minimizes accident combinations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56955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8117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Safety requirements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5483-9D1B-B54E-9B37-F57DB5D598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00119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Requirements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Safety Requirements Engineering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Identify protection requirements to avoid injury, death, or environmental damage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"Shall not" requirements define unacceptable situations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Functional requirements for checking, recovery, and protection features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Hazard analysis involves: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Hazard identification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Hazard assessment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Safety requirements specification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36416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122</TotalTime>
  <Words>2364</Words>
  <Application>Microsoft Macintosh PowerPoint</Application>
  <PresentationFormat>On-screen Show (4:3)</PresentationFormat>
  <Paragraphs>465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-apple-system</vt:lpstr>
      <vt:lpstr>Arial</vt:lpstr>
      <vt:lpstr>Calibri</vt:lpstr>
      <vt:lpstr>Times New Roman</vt:lpstr>
      <vt:lpstr>Wingdings</vt:lpstr>
      <vt:lpstr>SE10 slides</vt:lpstr>
      <vt:lpstr>Chapter 12 – Safety Engineering</vt:lpstr>
      <vt:lpstr>Topics covered</vt:lpstr>
      <vt:lpstr>Improving Software Safety </vt:lpstr>
      <vt:lpstr>Safety-critical systems</vt:lpstr>
      <vt:lpstr>Safety critical systems</vt:lpstr>
      <vt:lpstr>Safety critical systems -- continued</vt:lpstr>
      <vt:lpstr>PowerPoint Presentation</vt:lpstr>
      <vt:lpstr>Safety requirements</vt:lpstr>
      <vt:lpstr>Safety Requirements Engineering</vt:lpstr>
      <vt:lpstr>Understanding Hazards</vt:lpstr>
      <vt:lpstr>Insulin pump risks</vt:lpstr>
      <vt:lpstr>Risk classification for the insulin pump </vt:lpstr>
      <vt:lpstr>Hazard Analysis Techniques</vt:lpstr>
      <vt:lpstr>An example of a software fault tree </vt:lpstr>
      <vt:lpstr>Insulin pump - software risks</vt:lpstr>
      <vt:lpstr>Safety engineering processes</vt:lpstr>
      <vt:lpstr>Safety engineering processes</vt:lpstr>
      <vt:lpstr>Safety Assurance: Ensuring Dependable Processes</vt:lpstr>
      <vt:lpstr>A simplified hazard log entry </vt:lpstr>
      <vt:lpstr>Safety reviews and Formal Verification</vt:lpstr>
      <vt:lpstr>Safety reviews and Formal Verification cont. </vt:lpstr>
      <vt:lpstr>Model checking </vt:lpstr>
      <vt:lpstr>Static Analysis tools for software </vt:lpstr>
      <vt:lpstr>Automated static analysis checks </vt:lpstr>
      <vt:lpstr>Safety cases</vt:lpstr>
      <vt:lpstr>Safety Cases</vt:lpstr>
      <vt:lpstr>The contents of a software safety case</vt:lpstr>
      <vt:lpstr>PowerPoint Presentation</vt:lpstr>
      <vt:lpstr>Structured arguments </vt:lpstr>
      <vt:lpstr>Insulin pump safety argument</vt:lpstr>
      <vt:lpstr>Software safety arguments</vt:lpstr>
      <vt:lpstr>Insulin dose computation with safety checks </vt:lpstr>
      <vt:lpstr>Key points (Safety Engineering Concepts)</vt:lpstr>
      <vt:lpstr>Key points (Safety Engineering Techniques)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 – Safety Engineering</dc:title>
  <dc:creator>Ian Sommerville</dc:creator>
  <cp:lastModifiedBy>Smith, Travis</cp:lastModifiedBy>
  <cp:revision>18</cp:revision>
  <dcterms:created xsi:type="dcterms:W3CDTF">2014-11-04T09:17:51Z</dcterms:created>
  <dcterms:modified xsi:type="dcterms:W3CDTF">2023-10-23T00:42:41Z</dcterms:modified>
</cp:coreProperties>
</file>