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6"/>
  </p:notesMasterIdLst>
  <p:handoutMasterIdLst>
    <p:handoutMasterId r:id="rId37"/>
  </p:handoutMasterIdLst>
  <p:sldIdLst>
    <p:sldId id="256" r:id="rId2"/>
    <p:sldId id="268" r:id="rId3"/>
    <p:sldId id="269" r:id="rId4"/>
    <p:sldId id="257" r:id="rId5"/>
    <p:sldId id="271" r:id="rId6"/>
    <p:sldId id="316" r:id="rId7"/>
    <p:sldId id="321" r:id="rId8"/>
    <p:sldId id="331" r:id="rId9"/>
    <p:sldId id="333" r:id="rId10"/>
    <p:sldId id="334" r:id="rId11"/>
    <p:sldId id="335" r:id="rId12"/>
    <p:sldId id="352" r:id="rId13"/>
    <p:sldId id="323" r:id="rId14"/>
    <p:sldId id="354" r:id="rId15"/>
    <p:sldId id="357" r:id="rId16"/>
    <p:sldId id="322" r:id="rId17"/>
    <p:sldId id="338" r:id="rId18"/>
    <p:sldId id="374" r:id="rId19"/>
    <p:sldId id="343" r:id="rId20"/>
    <p:sldId id="346" r:id="rId21"/>
    <p:sldId id="363" r:id="rId22"/>
    <p:sldId id="284" r:id="rId23"/>
    <p:sldId id="375" r:id="rId24"/>
    <p:sldId id="260" r:id="rId25"/>
    <p:sldId id="261" r:id="rId26"/>
    <p:sldId id="376" r:id="rId27"/>
    <p:sldId id="372" r:id="rId28"/>
    <p:sldId id="281" r:id="rId29"/>
    <p:sldId id="289" r:id="rId30"/>
    <p:sldId id="327" r:id="rId31"/>
    <p:sldId id="328" r:id="rId32"/>
    <p:sldId id="329" r:id="rId33"/>
    <p:sldId id="325" r:id="rId34"/>
    <p:sldId id="30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37" autoAdjust="0"/>
    <p:restoredTop sz="94682"/>
  </p:normalViewPr>
  <p:slideViewPr>
    <p:cSldViewPr snapToGrid="0" snapToObjects="1">
      <p:cViewPr>
        <p:scale>
          <a:sx n="168" d="100"/>
          <a:sy n="168" d="100"/>
        </p:scale>
        <p:origin x="848" y="1808"/>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10/22/23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3000857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10/22/23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16149208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72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12/11/2014</a:t>
            </a:r>
            <a:endParaRPr lang="en-US"/>
          </a:p>
        </p:txBody>
      </p:sp>
      <p:sp>
        <p:nvSpPr>
          <p:cNvPr id="8" name="Footer Placeholder 4"/>
          <p:cNvSpPr>
            <a:spLocks noGrp="1"/>
          </p:cNvSpPr>
          <p:nvPr>
            <p:ph type="ftr" sz="quarter" idx="11"/>
          </p:nvPr>
        </p:nvSpPr>
        <p:spPr/>
        <p:txBody>
          <a:bodyPr/>
          <a:lstStyle>
            <a:lvl1pPr>
              <a:defRPr/>
            </a:lvl1pPr>
          </a:lstStyle>
          <a:p>
            <a:r>
              <a:rPr lang="en-US"/>
              <a:t>Chapter 13 Security Engineering</a:t>
            </a:r>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12/11/2014</a:t>
            </a:r>
            <a:endParaRPr lang="en-US"/>
          </a:p>
        </p:txBody>
      </p:sp>
      <p:sp>
        <p:nvSpPr>
          <p:cNvPr id="4" name="Footer Placeholder 4"/>
          <p:cNvSpPr>
            <a:spLocks noGrp="1"/>
          </p:cNvSpPr>
          <p:nvPr>
            <p:ph type="ftr" sz="quarter" idx="11"/>
          </p:nvPr>
        </p:nvSpPr>
        <p:spPr/>
        <p:txBody>
          <a:bodyPr/>
          <a:lstStyle>
            <a:lvl1pPr>
              <a:defRPr/>
            </a:lvl1pPr>
          </a:lstStyle>
          <a:p>
            <a:r>
              <a:rPr lang="en-US"/>
              <a:t>Chapter 13 Security Engineering</a:t>
            </a:r>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12/11/2014</a:t>
            </a:r>
            <a:endParaRPr lang="en-US"/>
          </a:p>
        </p:txBody>
      </p:sp>
      <p:sp>
        <p:nvSpPr>
          <p:cNvPr id="3" name="Footer Placeholder 4"/>
          <p:cNvSpPr>
            <a:spLocks noGrp="1"/>
          </p:cNvSpPr>
          <p:nvPr>
            <p:ph type="ftr" sz="quarter" idx="11"/>
          </p:nvPr>
        </p:nvSpPr>
        <p:spPr/>
        <p:txBody>
          <a:bodyPr/>
          <a:lstStyle>
            <a:lvl1pPr>
              <a:defRPr/>
            </a:lvl1pPr>
          </a:lstStyle>
          <a:p>
            <a:r>
              <a:rPr lang="en-US"/>
              <a:t>Chapter 13 Security Engineering</a:t>
            </a:r>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12/11/2014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13 Security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 – Security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security terminology </a:t>
            </a:r>
            <a:r>
              <a:rPr lang="en-US"/>
              <a:t>(Mentcare)</a:t>
            </a:r>
            <a:r>
              <a:rPr lang="en-GB" dirty="0"/>
              <a:t> </a:t>
            </a:r>
            <a:endParaRPr lang="en-US" dirty="0"/>
          </a:p>
        </p:txBody>
      </p:sp>
      <p:graphicFrame>
        <p:nvGraphicFramePr>
          <p:cNvPr id="4" name="Content Placeholder 3"/>
          <p:cNvGraphicFramePr>
            <a:graphicFrameLocks noGrp="1"/>
          </p:cNvGraphicFramePr>
          <p:nvPr>
            <p:ph idx="1"/>
          </p:nvPr>
        </p:nvGraphicFramePr>
        <p:xfrm>
          <a:off x="457200" y="2199641"/>
          <a:ext cx="8229600" cy="3515360"/>
        </p:xfrm>
        <a:graphic>
          <a:graphicData uri="http://schemas.openxmlformats.org/drawingml/2006/table">
            <a:tbl>
              <a:tblPr firstRow="1" bandRow="1">
                <a:tableStyleId>{5C22544A-7EE6-4342-B048-85BDC9FD1C3A}</a:tableStyleId>
              </a:tblPr>
              <a:tblGrid>
                <a:gridCol w="2434290">
                  <a:extLst>
                    <a:ext uri="{9D8B030D-6E8A-4147-A177-3AD203B41FA5}">
                      <a16:colId xmlns:a16="http://schemas.microsoft.com/office/drawing/2014/main" val="20000"/>
                    </a:ext>
                  </a:extLst>
                </a:gridCol>
                <a:gridCol w="579531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Term</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Example</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Asset</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10</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151072044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types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Interception - outsider accesses private information</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Interruption - outsider makes system unavailable</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Modification - outsider changes system data</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Fabrication - outsider adds false information</a:t>
            </a:r>
          </a:p>
          <a:p>
            <a:pPr algn="l"/>
            <a:r>
              <a:rPr lang="en-US" b="0" i="0" u="none" strike="noStrike" dirty="0">
                <a:solidFill>
                  <a:srgbClr val="1C1917"/>
                </a:solidFill>
                <a:effectLst/>
                <a:latin typeface="Arial" panose="020B0604020202020204" pitchFamily="34" charset="0"/>
                <a:cs typeface="Arial" panose="020B0604020202020204" pitchFamily="34" charset="0"/>
              </a:rPr>
              <a:t>Examples: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Interception - hacker accesses patient records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Interruption - hacker shuts down database</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Modification - hacker changes patient records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Fabrication - hacker adds fake transactions</a:t>
            </a:r>
          </a:p>
          <a:p>
            <a:pPr algn="l">
              <a:buFont typeface="Arial" panose="020B0604020202020204" pitchFamily="34" charset="0"/>
              <a:buChar char="•"/>
            </a:pPr>
            <a:endParaRPr lang="en-US" b="0" i="0" u="none" strike="noStrike" dirty="0">
              <a:solidFill>
                <a:srgbClr val="1C1917"/>
              </a:solidFill>
              <a:effectLst/>
              <a:latin typeface="-apple-system"/>
            </a:endParaRP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01517506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Security</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Avoid vulnerabilities in design</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Detect and stop attacks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Limit damage from attacks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Backup data to restore after attack</a:t>
            </a:r>
          </a:p>
          <a:p>
            <a:pPr algn="l"/>
            <a:r>
              <a:rPr lang="en-US" b="0" i="0" u="none" strike="noStrike" dirty="0">
                <a:solidFill>
                  <a:srgbClr val="1C1917"/>
                </a:solidFill>
                <a:effectLst/>
                <a:latin typeface="Arial" panose="020B0604020202020204" pitchFamily="34" charset="0"/>
                <a:cs typeface="Arial" panose="020B0604020202020204" pitchFamily="34" charset="0"/>
              </a:rPr>
              <a:t>Why It Matters: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Security protects reliability - attacks cause failures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Security protects availability - attacks shut down systems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Security protects safety - attacks change safety checks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Security enables resilience - attacks must be handled</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12</a:t>
            </a:fld>
            <a:endParaRPr lang="en-US"/>
          </a:p>
        </p:txBody>
      </p:sp>
    </p:spTree>
    <p:extLst>
      <p:ext uri="{BB962C8B-B14F-4D97-AF65-F5344CB8AC3E}">
        <p14:creationId xmlns:p14="http://schemas.microsoft.com/office/powerpoint/2010/main" val="214386703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a:t>Security and organizations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13</a:t>
            </a:fld>
            <a:endParaRPr lang="en-US"/>
          </a:p>
        </p:txBody>
      </p:sp>
    </p:spTree>
    <p:extLst>
      <p:ext uri="{BB962C8B-B14F-4D97-AF65-F5344CB8AC3E}">
        <p14:creationId xmlns:p14="http://schemas.microsoft.com/office/powerpoint/2010/main" val="245463808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Security</a:t>
            </a:r>
          </a:p>
        </p:txBody>
      </p:sp>
      <p:sp>
        <p:nvSpPr>
          <p:cNvPr id="3" name="Content Placeholder 2"/>
          <p:cNvSpPr>
            <a:spLocks noGrp="1"/>
          </p:cNvSpPr>
          <p:nvPr>
            <p:ph idx="1"/>
          </p:nvPr>
        </p:nvSpPr>
        <p:spPr/>
        <p:txBody>
          <a:bodyPr/>
          <a:lstStyle/>
          <a:p>
            <a:r>
              <a:rPr lang="en-US" dirty="0"/>
              <a:t>Security costs money - balance cost and value</a:t>
            </a:r>
          </a:p>
          <a:p>
            <a:r>
              <a:rPr lang="en-US" dirty="0"/>
              <a:t>Organizations use risk analysis to guide security</a:t>
            </a:r>
          </a:p>
          <a:p>
            <a:r>
              <a:rPr lang="en-US" dirty="0"/>
              <a:t>Security policies explain rules for everyone</a:t>
            </a:r>
          </a:p>
          <a:p>
            <a:r>
              <a:rPr lang="en-US" dirty="0"/>
              <a:t>Policies cover:</a:t>
            </a:r>
          </a:p>
          <a:p>
            <a:pPr lvl="1"/>
            <a:r>
              <a:rPr lang="en-US" dirty="0"/>
              <a:t>What to protect</a:t>
            </a:r>
          </a:p>
          <a:p>
            <a:pPr lvl="1"/>
            <a:r>
              <a:rPr lang="en-US" dirty="0"/>
              <a:t>Protection levels</a:t>
            </a:r>
          </a:p>
          <a:p>
            <a:pPr lvl="1"/>
            <a:r>
              <a:rPr lang="en-US" dirty="0"/>
              <a:t>User responsibilities</a:t>
            </a:r>
          </a:p>
          <a:p>
            <a:pPr lvl="1"/>
            <a:r>
              <a:rPr lang="en-US" dirty="0"/>
              <a:t>Existing procedures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14</a:t>
            </a:fld>
            <a:endParaRPr lang="en-US"/>
          </a:p>
        </p:txBody>
      </p:sp>
    </p:spTree>
    <p:extLst>
      <p:ext uri="{BB962C8B-B14F-4D97-AF65-F5344CB8AC3E}">
        <p14:creationId xmlns:p14="http://schemas.microsoft.com/office/powerpoint/2010/main" val="15093752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in Cybersecurity</a:t>
            </a:r>
          </a:p>
        </p:txBody>
      </p:sp>
      <p:sp>
        <p:nvSpPr>
          <p:cNvPr id="3" name="Content Placeholder 2"/>
          <p:cNvSpPr>
            <a:spLocks noGrp="1"/>
          </p:cNvSpPr>
          <p:nvPr>
            <p:ph idx="1"/>
          </p:nvPr>
        </p:nvSpPr>
        <p:spPr/>
        <p:txBody>
          <a:bodyPr/>
          <a:lstStyle/>
          <a:p>
            <a:pPr algn="l"/>
            <a:r>
              <a:rPr lang="en-US" sz="1600" b="1" i="0" u="none" strike="noStrike" dirty="0">
                <a:solidFill>
                  <a:schemeClr val="tx1"/>
                </a:solidFill>
                <a:effectLst/>
                <a:latin typeface="Arial" panose="020B0604020202020204" pitchFamily="34" charset="0"/>
                <a:cs typeface="Arial" panose="020B0604020202020204" pitchFamily="34" charset="0"/>
              </a:rPr>
              <a:t>Purpose:</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Assess potential losses from cyberattacks</a:t>
            </a:r>
          </a:p>
          <a:p>
            <a:pPr algn="l"/>
            <a:r>
              <a:rPr lang="en-US" sz="1600" b="1" i="0" u="none" strike="noStrike" dirty="0">
                <a:solidFill>
                  <a:schemeClr val="tx1"/>
                </a:solidFill>
                <a:effectLst/>
                <a:latin typeface="Arial" panose="020B0604020202020204" pitchFamily="34" charset="0"/>
                <a:cs typeface="Arial" panose="020B0604020202020204" pitchFamily="34" charset="0"/>
              </a:rPr>
              <a:t>Balancing Act:</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Evaluate losses against security expenditure</a:t>
            </a:r>
          </a:p>
          <a:p>
            <a:pPr algn="l"/>
            <a:r>
              <a:rPr lang="en-US" sz="1600" b="1" i="0" u="none" strike="noStrike" dirty="0">
                <a:solidFill>
                  <a:schemeClr val="tx1"/>
                </a:solidFill>
                <a:effectLst/>
                <a:latin typeface="Arial" panose="020B0604020202020204" pitchFamily="34" charset="0"/>
                <a:cs typeface="Arial" panose="020B0604020202020204" pitchFamily="34" charset="0"/>
              </a:rPr>
              <a:t>Phases of Risk Management:</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Initial Assessment:</a:t>
            </a:r>
            <a:r>
              <a:rPr lang="en-US" sz="1600" b="0" i="0" u="none" strike="noStrike" dirty="0">
                <a:solidFill>
                  <a:schemeClr val="tx1"/>
                </a:solidFill>
                <a:effectLst/>
                <a:latin typeface="Arial" panose="020B0604020202020204" pitchFamily="34" charset="0"/>
                <a:cs typeface="Arial" panose="020B0604020202020204" pitchFamily="34" charset="0"/>
              </a:rPr>
              <a:t> Pinpoint primary risks</a:t>
            </a:r>
          </a:p>
          <a:p>
            <a:pPr lvl="1">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Life Cycle Assessment:</a:t>
            </a:r>
            <a:r>
              <a:rPr lang="en-US" sz="1600" b="0" i="0" u="none" strike="noStrike" dirty="0">
                <a:solidFill>
                  <a:schemeClr val="tx1"/>
                </a:solidFill>
                <a:effectLst/>
                <a:latin typeface="Arial" panose="020B0604020202020204" pitchFamily="34" charset="0"/>
                <a:cs typeface="Arial" panose="020B0604020202020204" pitchFamily="34" charset="0"/>
              </a:rPr>
              <a:t> Detect design-associated risks</a:t>
            </a:r>
          </a:p>
          <a:p>
            <a:pPr lvl="1">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Operational Assessment:</a:t>
            </a:r>
            <a:r>
              <a:rPr lang="en-US" sz="1600" b="0" i="0" u="none" strike="noStrike" dirty="0">
                <a:solidFill>
                  <a:schemeClr val="tx1"/>
                </a:solidFill>
                <a:effectLst/>
                <a:latin typeface="Arial" panose="020B0604020202020204" pitchFamily="34" charset="0"/>
                <a:cs typeface="Arial" panose="020B0604020202020204" pitchFamily="34" charset="0"/>
              </a:rPr>
              <a:t> Identify risks in system usage</a:t>
            </a:r>
          </a:p>
          <a:p>
            <a:pPr algn="l"/>
            <a:r>
              <a:rPr lang="en-US" sz="1600" b="1" i="0" u="none" strike="noStrike" dirty="0">
                <a:solidFill>
                  <a:schemeClr val="tx1"/>
                </a:solidFill>
                <a:effectLst/>
                <a:latin typeface="Arial" panose="020B0604020202020204" pitchFamily="34" charset="0"/>
                <a:cs typeface="Arial" panose="020B0604020202020204" pitchFamily="34" charset="0"/>
              </a:rPr>
              <a:t>Assessment Outcomes:</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Drive security requirements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Requirements updated with identified risks</a:t>
            </a:r>
          </a:p>
          <a:p>
            <a:pPr algn="l"/>
            <a:r>
              <a:rPr lang="en-US" sz="1600" b="1" dirty="0">
                <a:solidFill>
                  <a:schemeClr val="tx1"/>
                </a:solidFill>
                <a:latin typeface="Arial" panose="020B0604020202020204" pitchFamily="34" charset="0"/>
                <a:cs typeface="Arial" panose="020B0604020202020204" pitchFamily="34" charset="0"/>
              </a:rPr>
              <a:t>C</a:t>
            </a:r>
            <a:r>
              <a:rPr lang="en-US" sz="1600" b="1" i="0" u="none" strike="noStrike" dirty="0">
                <a:solidFill>
                  <a:schemeClr val="tx1"/>
                </a:solidFill>
                <a:effectLst/>
                <a:latin typeface="Arial" panose="020B0604020202020204" pitchFamily="34" charset="0"/>
                <a:cs typeface="Arial" panose="020B0604020202020204" pitchFamily="34" charset="0"/>
              </a:rPr>
              <a:t>ontinual Evaluation:</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Regularly reassess as the system progresses</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15</a:t>
            </a:fld>
            <a:endParaRPr lang="en-US"/>
          </a:p>
        </p:txBody>
      </p:sp>
    </p:spTree>
    <p:extLst>
      <p:ext uri="{BB962C8B-B14F-4D97-AF65-F5344CB8AC3E}">
        <p14:creationId xmlns:p14="http://schemas.microsoft.com/office/powerpoint/2010/main" val="299931372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686800" cy="1143000"/>
          </a:xfrm>
        </p:spPr>
        <p:txBody>
          <a:bodyPr/>
          <a:lstStyle/>
          <a:p>
            <a:pPr algn="ctr"/>
            <a:r>
              <a:rPr lang="en-US" dirty="0"/>
              <a:t>Security requirements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16</a:t>
            </a:fld>
            <a:endParaRPr lang="en-US"/>
          </a:p>
        </p:txBody>
      </p:sp>
    </p:spTree>
    <p:extLst>
      <p:ext uri="{BB962C8B-B14F-4D97-AF65-F5344CB8AC3E}">
        <p14:creationId xmlns:p14="http://schemas.microsoft.com/office/powerpoint/2010/main" val="132310350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Security &amp; Safety Specs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Intention vs. Accident:</a:t>
            </a:r>
            <a:r>
              <a:rPr lang="en-US" b="0" i="0" u="none" strike="noStrike" dirty="0">
                <a:solidFill>
                  <a:schemeClr val="tx1"/>
                </a:solidFill>
                <a:effectLst/>
                <a:latin typeface="Arial" panose="020B0604020202020204" pitchFamily="34" charset="0"/>
                <a:cs typeface="Arial" panose="020B0604020202020204" pitchFamily="34" charset="0"/>
              </a:rPr>
              <a:t> Security handles intentional attacks. Safety focuses on accidents.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Cause of Failure:</a:t>
            </a:r>
            <a:r>
              <a:rPr lang="en-US" b="0" i="0" u="none" strike="noStrike" dirty="0">
                <a:solidFill>
                  <a:schemeClr val="tx1"/>
                </a:solidFill>
                <a:effectLst/>
                <a:latin typeface="Arial" panose="020B0604020202020204" pitchFamily="34" charset="0"/>
                <a:cs typeface="Arial" panose="020B0604020202020204" pitchFamily="34" charset="0"/>
              </a:rPr>
              <a:t> Attackers conceal their actions. Safety issues have traceable root causes.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System Responses:</a:t>
            </a:r>
            <a:r>
              <a:rPr lang="en-US" b="0" i="0" u="none" strike="noStrike" dirty="0">
                <a:solidFill>
                  <a:schemeClr val="tx1"/>
                </a:solidFill>
                <a:effectLst/>
                <a:latin typeface="Arial" panose="020B0604020202020204" pitchFamily="34" charset="0"/>
                <a:cs typeface="Arial" panose="020B0604020202020204" pitchFamily="34" charset="0"/>
              </a:rPr>
              <a:t> Shutdowns prevent some safety issues. For attackers, shutdowns might be the goal.</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Adversarial Approach:</a:t>
            </a:r>
            <a:r>
              <a:rPr lang="en-US" b="0" i="0" u="none" strike="noStrike" dirty="0">
                <a:solidFill>
                  <a:schemeClr val="tx1"/>
                </a:solidFill>
                <a:effectLst/>
                <a:latin typeface="Arial" panose="020B0604020202020204" pitchFamily="34" charset="0"/>
                <a:cs typeface="Arial" panose="020B0604020202020204" pitchFamily="34" charset="0"/>
              </a:rPr>
              <a:t> Attackers adapt and probe for vulnerabilities. Safety concerns remain static</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44750520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in Security &amp; Safety</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Risk Avoidance:</a:t>
            </a:r>
            <a:r>
              <a:rPr lang="en-US" b="0" i="0" u="none" strike="noStrike" dirty="0">
                <a:solidFill>
                  <a:schemeClr val="tx1"/>
                </a:solidFill>
                <a:effectLst/>
                <a:latin typeface="Arial" panose="020B0604020202020204" pitchFamily="34" charset="0"/>
                <a:cs typeface="Arial" panose="020B0604020202020204" pitchFamily="34" charset="0"/>
              </a:rPr>
              <a:t> Design systems to prevent threats before they occur.</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Risk Detection:</a:t>
            </a:r>
            <a:r>
              <a:rPr lang="en-US" b="0" i="0" u="none" strike="noStrike" dirty="0">
                <a:solidFill>
                  <a:schemeClr val="tx1"/>
                </a:solidFill>
                <a:effectLst/>
                <a:latin typeface="Arial" panose="020B0604020202020204" pitchFamily="34" charset="0"/>
                <a:cs typeface="Arial" panose="020B0604020202020204" pitchFamily="34" charset="0"/>
              </a:rPr>
              <a:t> Spot and neutralize threats before major losses.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Risk Mitigation:</a:t>
            </a:r>
            <a:r>
              <a:rPr lang="en-US" b="0" i="0" u="none" strike="noStrike" dirty="0">
                <a:solidFill>
                  <a:schemeClr val="tx1"/>
                </a:solidFill>
                <a:effectLst/>
                <a:latin typeface="Arial" panose="020B0604020202020204" pitchFamily="34" charset="0"/>
                <a:cs typeface="Arial" panose="020B0604020202020204" pitchFamily="34" charset="0"/>
              </a:rPr>
              <a:t> Recovery strategies after a loss or breach has occurred.</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Unique to Security:</a:t>
            </a:r>
            <a:r>
              <a:rPr lang="en-US" b="0" i="0" u="none" strike="noStrike" dirty="0">
                <a:solidFill>
                  <a:schemeClr val="tx1"/>
                </a:solidFill>
                <a:effectLst/>
                <a:latin typeface="Arial" panose="020B0604020202020204" pitchFamily="34" charset="0"/>
                <a:cs typeface="Arial" panose="020B0604020202020204" pitchFamily="34" charset="0"/>
              </a:rPr>
              <a:t> Requirements like authentication, authorization, and intrusion detection.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417342882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analysis in a preliminary risk assessment report for the Mentcare system</a:t>
            </a:r>
          </a:p>
        </p:txBody>
      </p:sp>
      <p:graphicFrame>
        <p:nvGraphicFramePr>
          <p:cNvPr id="4" name="Content Placeholder 3"/>
          <p:cNvGraphicFramePr>
            <a:graphicFrameLocks noGrp="1"/>
          </p:cNvGraphicFramePr>
          <p:nvPr>
            <p:ph idx="1"/>
          </p:nvPr>
        </p:nvGraphicFramePr>
        <p:xfrm>
          <a:off x="457200" y="2040006"/>
          <a:ext cx="8229600" cy="3707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Asset</a:t>
                      </a: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Exposure</a:t>
                      </a: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The 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p>
                  </a:txBody>
                  <a:tcPr marL="68580" marR="68580" marT="72000" marB="1080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5598732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dirty="0"/>
              <a:t>Topics covered</a:t>
            </a:r>
          </a:p>
        </p:txBody>
      </p:sp>
      <p:sp>
        <p:nvSpPr>
          <p:cNvPr id="7171" name="Rectangle 3"/>
          <p:cNvSpPr>
            <a:spLocks noGrp="1" noChangeArrowheads="1"/>
          </p:cNvSpPr>
          <p:nvPr>
            <p:ph idx="1"/>
          </p:nvPr>
        </p:nvSpPr>
        <p:spPr>
          <a:noFill/>
          <a:ln/>
        </p:spPr>
        <p:txBody>
          <a:bodyPr/>
          <a:lstStyle/>
          <a:p>
            <a:pPr algn="l"/>
            <a:r>
              <a:rPr lang="en-US" b="0" i="0" u="none" strike="noStrike" dirty="0">
                <a:solidFill>
                  <a:srgbClr val="1C1917"/>
                </a:solidFill>
                <a:effectLst/>
                <a:latin typeface="Arial" panose="020B0604020202020204" pitchFamily="34" charset="0"/>
                <a:cs typeface="Arial" panose="020B0604020202020204" pitchFamily="34" charset="0"/>
              </a:rPr>
              <a:t>What You Will Learn About Security Engineering</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How to build systems resilient to malicious attacks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Protecting confidentiality, integrity, and availability of information</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Assessing security risks and losses from potential attacks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Identifying assets to protect and security techniques to use</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Designing secure system architectures that distribute and protect assets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Using security design guidelines to make informed decisions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Validating security through testing against intelligent attackers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Analyzing systems for vulnerabilities based on known attack types</a:t>
            </a:r>
          </a:p>
          <a:p>
            <a:pPr lvl="1">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Learning to think like an attacker to uncover security weaknesses</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requirements for the Mentcare system</a:t>
            </a:r>
          </a:p>
        </p:txBody>
      </p:sp>
      <p:sp>
        <p:nvSpPr>
          <p:cNvPr id="3" name="Content Placeholder 2"/>
          <p:cNvSpPr>
            <a:spLocks noGrp="1"/>
          </p:cNvSpPr>
          <p:nvPr>
            <p:ph idx="1"/>
          </p:nvPr>
        </p:nvSpPr>
        <p:spPr/>
        <p:txBody>
          <a:bodyPr/>
          <a:lstStyle/>
          <a:p>
            <a:r>
              <a:rPr lang="en-US" dirty="0"/>
              <a:t>Patient information shall be downloaded at the start of a clinic session to a secure area on the system client that is used by clinical staff.</a:t>
            </a:r>
          </a:p>
          <a:p>
            <a:r>
              <a:rPr lang="en-US" dirty="0"/>
              <a:t>All patient information on the system client shall be encrypted.</a:t>
            </a:r>
          </a:p>
          <a:p>
            <a:r>
              <a:rPr lang="en-US" dirty="0"/>
              <a:t>Patient information shall be uploaded to the database after a clinic session has finished and deleted from the client computer.</a:t>
            </a:r>
          </a:p>
          <a:p>
            <a:r>
              <a:rPr lang="en-US" dirty="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1346031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a:t>Secure systems design</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21</a:t>
            </a:fld>
            <a:endParaRPr lang="en-US"/>
          </a:p>
        </p:txBody>
      </p:sp>
    </p:spTree>
    <p:extLst>
      <p:ext uri="{BB962C8B-B14F-4D97-AF65-F5344CB8AC3E}">
        <p14:creationId xmlns:p14="http://schemas.microsoft.com/office/powerpoint/2010/main" val="364850801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t>Security-Centric Design Principles</a:t>
            </a:r>
          </a:p>
        </p:txBody>
      </p:sp>
      <p:sp>
        <p:nvSpPr>
          <p:cNvPr id="141315" name="Rectangle 3"/>
          <p:cNvSpPr>
            <a:spLocks noGrp="1" noChangeArrowheads="1"/>
          </p:cNvSpPr>
          <p:nvPr>
            <p:ph idx="1"/>
          </p:nvPr>
        </p:nvSpPr>
        <p:spPr/>
        <p:txBody>
          <a:bodyPr>
            <a:normAutofit/>
          </a:bodyPr>
          <a:lstStyle/>
          <a:p>
            <a:pPr algn="l">
              <a:buFont typeface="Arial" panose="020B0604020202020204" pitchFamily="34" charset="0"/>
              <a:buChar char="•"/>
            </a:pPr>
            <a:r>
              <a:rPr lang="en-US" sz="2800" b="0" i="0" u="none" strike="noStrike" dirty="0">
                <a:solidFill>
                  <a:schemeClr val="tx1"/>
                </a:solidFill>
                <a:effectLst/>
                <a:latin typeface="Arial" panose="020B0604020202020204" pitchFamily="34" charset="0"/>
                <a:cs typeface="Arial" panose="020B0604020202020204" pitchFamily="34" charset="0"/>
              </a:rPr>
              <a:t>Integrate security from the inception of system design.</a:t>
            </a:r>
          </a:p>
          <a:p>
            <a:pPr algn="l">
              <a:buFont typeface="Arial" panose="020B0604020202020204" pitchFamily="34" charset="0"/>
              <a:buChar char="•"/>
            </a:pPr>
            <a:r>
              <a:rPr lang="en-US" sz="2800" b="0" i="0" u="none" strike="noStrike" dirty="0">
                <a:solidFill>
                  <a:schemeClr val="tx1"/>
                </a:solidFill>
                <a:effectLst/>
                <a:latin typeface="Arial" panose="020B0604020202020204" pitchFamily="34" charset="0"/>
                <a:cs typeface="Arial" panose="020B0604020202020204" pitchFamily="34" charset="0"/>
              </a:rPr>
              <a:t>Architectural decisions directly influence security outcomes.</a:t>
            </a:r>
          </a:p>
          <a:p>
            <a:pPr algn="l">
              <a:buFont typeface="Arial" panose="020B0604020202020204" pitchFamily="34" charset="0"/>
              <a:buChar char="•"/>
            </a:pPr>
            <a:r>
              <a:rPr lang="en-US" sz="2800" b="0" i="0" u="none" strike="noStrike" dirty="0">
                <a:solidFill>
                  <a:schemeClr val="tx1"/>
                </a:solidFill>
                <a:effectLst/>
                <a:latin typeface="Arial" panose="020B0604020202020204" pitchFamily="34" charset="0"/>
                <a:cs typeface="Arial" panose="020B0604020202020204" pitchFamily="34" charset="0"/>
              </a:rPr>
              <a:t>Balancing security needs with system usability is crucial.</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22</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342107"/>
            <a:ext cx="7293232" cy="1143000"/>
          </a:xfrm>
        </p:spPr>
        <p:txBody>
          <a:bodyPr/>
          <a:lstStyle/>
          <a:p>
            <a:r>
              <a:rPr lang="en-US" dirty="0"/>
              <a:t>Architectural Foundations of Security</a:t>
            </a:r>
          </a:p>
        </p:txBody>
      </p:sp>
      <p:sp>
        <p:nvSpPr>
          <p:cNvPr id="141315" name="Rectangle 3"/>
          <p:cNvSpPr>
            <a:spLocks noGrp="1" noChangeArrowheads="1"/>
          </p:cNvSpPr>
          <p:nvPr>
            <p:ph idx="1"/>
          </p:nvPr>
        </p:nvSpPr>
        <p:spPr/>
        <p:txBody>
          <a:bodyPr>
            <a:normAutofit/>
          </a:bodyPr>
          <a:lstStyle/>
          <a:p>
            <a:pPr algn="l">
              <a:buFont typeface="Arial" panose="020B0604020202020204" pitchFamily="34" charset="0"/>
              <a:buChar char="•"/>
            </a:pPr>
            <a:r>
              <a:rPr lang="en-US" sz="2800" b="0" i="0" u="none" strike="noStrike" dirty="0">
                <a:solidFill>
                  <a:schemeClr val="tx1"/>
                </a:solidFill>
                <a:effectLst/>
                <a:latin typeface="Arial" panose="020B0604020202020204" pitchFamily="34" charset="0"/>
                <a:cs typeface="Arial" panose="020B0604020202020204" pitchFamily="34" charset="0"/>
              </a:rPr>
              <a:t>Distribution of Assets</a:t>
            </a:r>
          </a:p>
          <a:p>
            <a:pPr lvl="1">
              <a:buFont typeface="Arial" panose="020B0604020202020204" pitchFamily="34" charset="0"/>
              <a:buChar char="•"/>
            </a:pPr>
            <a:r>
              <a:rPr lang="en-US" sz="2400" b="0" i="0" u="none" strike="noStrike" dirty="0">
                <a:solidFill>
                  <a:schemeClr val="tx1"/>
                </a:solidFill>
                <a:effectLst/>
                <a:latin typeface="Arial" panose="020B0604020202020204" pitchFamily="34" charset="0"/>
                <a:cs typeface="Arial" panose="020B0604020202020204" pitchFamily="34" charset="0"/>
              </a:rPr>
              <a:t>Benefits: Reduces impact of successful attacks.</a:t>
            </a:r>
          </a:p>
          <a:p>
            <a:pPr lvl="1">
              <a:buFont typeface="Arial" panose="020B0604020202020204" pitchFamily="34" charset="0"/>
              <a:buChar char="•"/>
            </a:pPr>
            <a:r>
              <a:rPr lang="en-US" sz="2400" b="0" i="0" u="none" strike="noStrike" dirty="0">
                <a:solidFill>
                  <a:schemeClr val="tx1"/>
                </a:solidFill>
                <a:effectLst/>
                <a:latin typeface="Arial" panose="020B0604020202020204" pitchFamily="34" charset="0"/>
                <a:cs typeface="Arial" panose="020B0604020202020204" pitchFamily="34" charset="0"/>
              </a:rPr>
              <a:t>Challenges: Distributed assets can be harder to monitor and protect.</a:t>
            </a:r>
          </a:p>
          <a:p>
            <a:pPr algn="l">
              <a:buFont typeface="Arial" panose="020B0604020202020204" pitchFamily="34" charset="0"/>
              <a:buChar char="•"/>
            </a:pPr>
            <a:r>
              <a:rPr lang="en-US" sz="2800" b="0" i="0" u="none" strike="noStrike" dirty="0">
                <a:solidFill>
                  <a:schemeClr val="tx1"/>
                </a:solidFill>
                <a:effectLst/>
                <a:latin typeface="Arial" panose="020B0604020202020204" pitchFamily="34" charset="0"/>
                <a:cs typeface="Arial" panose="020B0604020202020204" pitchFamily="34" charset="0"/>
              </a:rPr>
              <a:t>Layered Protection Framework</a:t>
            </a:r>
          </a:p>
          <a:p>
            <a:pPr lvl="1">
              <a:buFont typeface="Arial" panose="020B0604020202020204" pitchFamily="34" charset="0"/>
              <a:buChar char="•"/>
            </a:pPr>
            <a:r>
              <a:rPr lang="en-US" sz="2400" b="0" i="0" u="none" strike="noStrike" dirty="0">
                <a:solidFill>
                  <a:schemeClr val="tx1"/>
                </a:solidFill>
                <a:effectLst/>
                <a:latin typeface="Arial" panose="020B0604020202020204" pitchFamily="34" charset="0"/>
                <a:cs typeface="Arial" panose="020B0604020202020204" pitchFamily="34" charset="0"/>
              </a:rPr>
              <a:t>Platform-level controls: Base infrastructure security.</a:t>
            </a:r>
          </a:p>
          <a:p>
            <a:pPr lvl="1">
              <a:buFont typeface="Arial" panose="020B0604020202020204" pitchFamily="34" charset="0"/>
              <a:buChar char="•"/>
            </a:pPr>
            <a:r>
              <a:rPr lang="en-US" sz="2400" b="0" i="0" u="none" strike="noStrike" dirty="0">
                <a:solidFill>
                  <a:schemeClr val="tx1"/>
                </a:solidFill>
                <a:effectLst/>
                <a:latin typeface="Arial" panose="020B0604020202020204" pitchFamily="34" charset="0"/>
                <a:cs typeface="Arial" panose="020B0604020202020204" pitchFamily="34" charset="0"/>
              </a:rPr>
              <a:t>Application-level controls: Guard software integrity.</a:t>
            </a:r>
          </a:p>
          <a:p>
            <a:pPr lvl="1">
              <a:buFont typeface="Arial" panose="020B0604020202020204" pitchFamily="34" charset="0"/>
              <a:buChar char="•"/>
            </a:pPr>
            <a:r>
              <a:rPr lang="en-US" sz="2400" b="0" i="0" u="none" strike="noStrike" dirty="0">
                <a:solidFill>
                  <a:schemeClr val="tx1"/>
                </a:solidFill>
                <a:effectLst/>
                <a:latin typeface="Arial" panose="020B0604020202020204" pitchFamily="34" charset="0"/>
                <a:cs typeface="Arial" panose="020B0604020202020204" pitchFamily="34" charset="0"/>
              </a:rPr>
              <a:t>Record-level controls: Secure specific data entities.</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23</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08205491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layered protection architecture </a:t>
            </a:r>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24</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3 Layered Protection (14.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42" y="1534851"/>
            <a:ext cx="6129794" cy="4874547"/>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239" y="4648920"/>
            <a:ext cx="2019565" cy="1596499"/>
          </a:xfrm>
        </p:spPr>
        <p:txBody>
          <a:bodyPr/>
          <a:lstStyle/>
          <a:p>
            <a:r>
              <a:rPr lang="en-US" dirty="0"/>
              <a:t>Distributed assets in an equity trading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25</a:t>
            </a:fld>
            <a:endParaRPr lang="en-US"/>
          </a:p>
        </p:txBody>
      </p:sp>
      <p:sp>
        <p:nvSpPr>
          <p:cNvPr id="3" name="Date Placeholder 2"/>
          <p:cNvSpPr>
            <a:spLocks noGrp="1"/>
          </p:cNvSpPr>
          <p:nvPr>
            <p:ph type="dt" sz="half" idx="10"/>
          </p:nvPr>
        </p:nvSpPr>
        <p:spPr/>
        <p:txBody>
          <a:bodyPr/>
          <a:lstStyle/>
          <a:p>
            <a:r>
              <a:rPr lang="en-GB"/>
              <a:t>12/11/2014</a:t>
            </a:r>
            <a:endParaRPr lang="en-US"/>
          </a:p>
        </p:txBody>
      </p:sp>
      <p:sp>
        <p:nvSpPr>
          <p:cNvPr id="9" name="Rectangle 8"/>
          <p:cNvSpPr/>
          <p:nvPr/>
        </p:nvSpPr>
        <p:spPr>
          <a:xfrm>
            <a:off x="317509" y="1224744"/>
            <a:ext cx="7429491" cy="3288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3.14 Distributed Equity Sys (14.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32" y="357371"/>
            <a:ext cx="6096000" cy="597877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D866-59B7-05C7-0896-329A9C7A134E}"/>
              </a:ext>
            </a:extLst>
          </p:cNvPr>
          <p:cNvSpPr>
            <a:spLocks noGrp="1"/>
          </p:cNvSpPr>
          <p:nvPr>
            <p:ph type="title"/>
          </p:nvPr>
        </p:nvSpPr>
        <p:spPr/>
        <p:txBody>
          <a:bodyPr/>
          <a:lstStyle/>
          <a:p>
            <a:r>
              <a:rPr lang="en-US" dirty="0"/>
              <a:t>Achieving Security Balance</a:t>
            </a:r>
          </a:p>
        </p:txBody>
      </p:sp>
      <p:sp>
        <p:nvSpPr>
          <p:cNvPr id="3" name="Content Placeholder 2">
            <a:extLst>
              <a:ext uri="{FF2B5EF4-FFF2-40B4-BE49-F238E27FC236}">
                <a16:creationId xmlns:a16="http://schemas.microsoft.com/office/drawing/2014/main" id="{32CB2D19-6A1B-8A2D-B65D-DAE13BF646AE}"/>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Protection</a:t>
            </a:r>
            <a:r>
              <a:rPr lang="en-US" b="0" i="0" u="none" strike="noStrike" dirty="0">
                <a:solidFill>
                  <a:schemeClr val="tx1"/>
                </a:solidFill>
                <a:effectLst/>
                <a:latin typeface="Arial" panose="020B0604020202020204" pitchFamily="34" charset="0"/>
                <a:cs typeface="Arial" panose="020B0604020202020204" pitchFamily="34" charset="0"/>
              </a:rPr>
              <a:t>: Arrange the system to shield vital assets.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Distribution</a:t>
            </a:r>
            <a:r>
              <a:rPr lang="en-US" b="0" i="0" u="none" strike="noStrike" dirty="0">
                <a:solidFill>
                  <a:schemeClr val="tx1"/>
                </a:solidFill>
                <a:effectLst/>
                <a:latin typeface="Arial" panose="020B0604020202020204" pitchFamily="34" charset="0"/>
                <a:cs typeface="Arial" panose="020B0604020202020204" pitchFamily="34" charset="0"/>
              </a:rPr>
              <a:t>: Strategically position assets to reduce attack impact.</a:t>
            </a:r>
          </a:p>
          <a:p>
            <a:pPr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Aim: Find the sweet spot between robust protection and optimal distribution.</a:t>
            </a:r>
          </a:p>
        </p:txBody>
      </p:sp>
      <p:sp>
        <p:nvSpPr>
          <p:cNvPr id="4" name="Date Placeholder 3">
            <a:extLst>
              <a:ext uri="{FF2B5EF4-FFF2-40B4-BE49-F238E27FC236}">
                <a16:creationId xmlns:a16="http://schemas.microsoft.com/office/drawing/2014/main" id="{A79F0787-A605-32B3-0289-C860BFF35FBF}"/>
              </a:ext>
            </a:extLst>
          </p:cNvPr>
          <p:cNvSpPr>
            <a:spLocks noGrp="1"/>
          </p:cNvSpPr>
          <p:nvPr>
            <p:ph type="dt" sz="half" idx="10"/>
          </p:nvPr>
        </p:nvSpPr>
        <p:spPr/>
        <p:txBody>
          <a:bodyPr/>
          <a:lstStyle/>
          <a:p>
            <a:r>
              <a:rPr lang="en-GB"/>
              <a:t>12/11/2014</a:t>
            </a:r>
            <a:endParaRPr lang="en-US"/>
          </a:p>
        </p:txBody>
      </p:sp>
      <p:sp>
        <p:nvSpPr>
          <p:cNvPr id="5" name="Footer Placeholder 4">
            <a:extLst>
              <a:ext uri="{FF2B5EF4-FFF2-40B4-BE49-F238E27FC236}">
                <a16:creationId xmlns:a16="http://schemas.microsoft.com/office/drawing/2014/main" id="{69BC731F-02E2-EF9A-A67E-5984263C251B}"/>
              </a:ext>
            </a:extLst>
          </p:cNvPr>
          <p:cNvSpPr>
            <a:spLocks noGrp="1"/>
          </p:cNvSpPr>
          <p:nvPr>
            <p:ph type="ftr" sz="quarter" idx="11"/>
          </p:nvPr>
        </p:nvSpPr>
        <p:spPr/>
        <p:txBody>
          <a:bodyPr/>
          <a:lstStyle/>
          <a:p>
            <a:r>
              <a:rPr lang="en-US"/>
              <a:t>Chapter 13 Security Engineering</a:t>
            </a:r>
          </a:p>
        </p:txBody>
      </p:sp>
      <p:sp>
        <p:nvSpPr>
          <p:cNvPr id="6" name="Slide Number Placeholder 5">
            <a:extLst>
              <a:ext uri="{FF2B5EF4-FFF2-40B4-BE49-F238E27FC236}">
                <a16:creationId xmlns:a16="http://schemas.microsoft.com/office/drawing/2014/main" id="{92E43DF1-F2C4-7B94-1016-E5519139FF42}"/>
              </a:ext>
            </a:extLst>
          </p:cNvPr>
          <p:cNvSpPr>
            <a:spLocks noGrp="1"/>
          </p:cNvSpPr>
          <p:nvPr>
            <p:ph type="sldNum" sz="quarter" idx="12"/>
          </p:nvPr>
        </p:nvSpPr>
        <p:spPr/>
        <p:txBody>
          <a:bodyPr/>
          <a:lstStyle/>
          <a:p>
            <a:fld id="{C0AF272E-47EF-6349-88BF-E15B24383BFC}" type="slidenum">
              <a:rPr lang="en-US" smtClean="0"/>
              <a:pPr/>
              <a:t>26</a:t>
            </a:fld>
            <a:endParaRPr lang="en-US"/>
          </a:p>
        </p:txBody>
      </p:sp>
    </p:spTree>
    <p:extLst>
      <p:ext uri="{BB962C8B-B14F-4D97-AF65-F5344CB8AC3E}">
        <p14:creationId xmlns:p14="http://schemas.microsoft.com/office/powerpoint/2010/main" val="361172085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Secure Design</a:t>
            </a:r>
          </a:p>
        </p:txBody>
      </p:sp>
      <p:sp>
        <p:nvSpPr>
          <p:cNvPr id="3" name="Content Placeholder 2"/>
          <p:cNvSpPr>
            <a:spLocks noGrp="1"/>
          </p:cNvSpPr>
          <p:nvPr>
            <p:ph idx="1"/>
          </p:nvPr>
        </p:nvSpPr>
        <p:spPr/>
        <p:txBody>
          <a:bodyPr/>
          <a:lstStyle/>
          <a:p>
            <a:r>
              <a:rPr lang="en-US" dirty="0"/>
              <a:t>Develop a clear, explicit security policy.</a:t>
            </a:r>
          </a:p>
          <a:p>
            <a:r>
              <a:rPr lang="en-US" dirty="0"/>
              <a:t>Ensure the system fails securely during disruptions.</a:t>
            </a:r>
          </a:p>
          <a:p>
            <a:r>
              <a:rPr lang="en-US" dirty="0"/>
              <a:t>Prioritize logging and monitoring of user activities.</a:t>
            </a:r>
          </a:p>
          <a:p>
            <a:r>
              <a:rPr lang="en-US" dirty="0"/>
              <a:t>Implement redundancy and diversity for resilience.</a:t>
            </a:r>
          </a:p>
          <a:p>
            <a:r>
              <a:rPr lang="en-US" dirty="0"/>
              <a:t>Validate all inputs to prevent injections or manipulations.</a:t>
            </a:r>
          </a:p>
          <a:p>
            <a:r>
              <a:rPr lang="en-US" dirty="0"/>
              <a:t>Compartmentalize assets to limit the fallout from breaches.</a:t>
            </a:r>
          </a:p>
          <a:p>
            <a:r>
              <a:rPr lang="en-US" dirty="0"/>
              <a:t>Plan with an emphasis on easy deployment and swift recovery.</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27</a:t>
            </a:fld>
            <a:endParaRPr lang="en-US"/>
          </a:p>
        </p:txBody>
      </p:sp>
    </p:spTree>
    <p:extLst>
      <p:ext uri="{BB962C8B-B14F-4D97-AF65-F5344CB8AC3E}">
        <p14:creationId xmlns:p14="http://schemas.microsoft.com/office/powerpoint/2010/main" val="20876150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Programming Language &amp; Security Implications</a:t>
            </a:r>
          </a:p>
        </p:txBody>
      </p:sp>
      <p:sp>
        <p:nvSpPr>
          <p:cNvPr id="116739" name="Rectangle 3"/>
          <p:cNvSpPr>
            <a:spLocks noGrp="1" noChangeArrowheads="1"/>
          </p:cNvSpPr>
          <p:nvPr>
            <p:ph idx="1"/>
          </p:nvPr>
        </p:nvSpPr>
        <p:spPr/>
        <p:txBody>
          <a:bodyPr/>
          <a:lstStyle/>
          <a:p>
            <a:r>
              <a:rPr lang="en-US" sz="1600" b="1" i="0" u="none" strike="noStrike" dirty="0">
                <a:solidFill>
                  <a:schemeClr val="tx1"/>
                </a:solidFill>
                <a:effectLst/>
                <a:latin typeface="Arial" panose="020B0604020202020204" pitchFamily="34" charset="0"/>
                <a:cs typeface="Arial" panose="020B0604020202020204" pitchFamily="34" charset="0"/>
              </a:rPr>
              <a:t>C/C++</a:t>
            </a:r>
            <a:r>
              <a:rPr lang="en-US" sz="1600" b="0" i="0" u="none" strike="noStrike" dirty="0">
                <a:solidFill>
                  <a:schemeClr val="tx1"/>
                </a:solidFill>
                <a:effectLst/>
                <a:latin typeface="Arial" panose="020B0604020202020204" pitchFamily="34" charset="0"/>
                <a:cs typeface="Arial" panose="020B0604020202020204" pitchFamily="34" charset="0"/>
              </a:rPr>
              <a:t>:</a:t>
            </a:r>
          </a:p>
          <a:p>
            <a:pPr lvl="1"/>
            <a:r>
              <a:rPr lang="en-US" sz="1600" b="0" i="0" u="none" strike="noStrike" dirty="0">
                <a:solidFill>
                  <a:schemeClr val="tx1"/>
                </a:solidFill>
                <a:effectLst/>
                <a:latin typeface="Arial" panose="020B0604020202020204" pitchFamily="34" charset="0"/>
                <a:cs typeface="Arial" panose="020B0604020202020204" pitchFamily="34" charset="0"/>
              </a:rPr>
              <a:t>Strengths: Performance optimization, low-level control.</a:t>
            </a:r>
          </a:p>
          <a:p>
            <a:pPr lvl="1"/>
            <a:r>
              <a:rPr lang="en-US" sz="1600" b="0" i="0" u="none" strike="noStrike" dirty="0">
                <a:solidFill>
                  <a:schemeClr val="tx1"/>
                </a:solidFill>
                <a:effectLst/>
                <a:latin typeface="Arial" panose="020B0604020202020204" pitchFamily="34" charset="0"/>
                <a:cs typeface="Arial" panose="020B0604020202020204" pitchFamily="34" charset="0"/>
              </a:rPr>
              <a:t>Considerations: Manual memory management can lead to vulnerabilities like buffer overflows.</a:t>
            </a:r>
          </a:p>
          <a:p>
            <a:r>
              <a:rPr lang="en-US" sz="1600" b="1" i="0" u="none" strike="noStrike" dirty="0">
                <a:solidFill>
                  <a:schemeClr val="tx1"/>
                </a:solidFill>
                <a:effectLst/>
                <a:latin typeface="Arial" panose="020B0604020202020204" pitchFamily="34" charset="0"/>
                <a:cs typeface="Arial" panose="020B0604020202020204" pitchFamily="34" charset="0"/>
              </a:rPr>
              <a:t>Python</a:t>
            </a:r>
            <a:r>
              <a:rPr lang="en-US" sz="1600" b="0" i="0" u="none" strike="noStrike" dirty="0">
                <a:solidFill>
                  <a:schemeClr val="tx1"/>
                </a:solidFill>
                <a:effectLst/>
                <a:latin typeface="Arial" panose="020B0604020202020204" pitchFamily="34" charset="0"/>
                <a:cs typeface="Arial" panose="020B0604020202020204" pitchFamily="34" charset="0"/>
              </a:rPr>
              <a:t>:</a:t>
            </a:r>
          </a:p>
          <a:p>
            <a:pPr lvl="1"/>
            <a:r>
              <a:rPr lang="en-US" sz="1600" b="0" i="0" u="none" strike="noStrike" dirty="0">
                <a:solidFill>
                  <a:schemeClr val="tx1"/>
                </a:solidFill>
                <a:effectLst/>
                <a:latin typeface="Arial" panose="020B0604020202020204" pitchFamily="34" charset="0"/>
                <a:cs typeface="Arial" panose="020B0604020202020204" pitchFamily="34" charset="0"/>
              </a:rPr>
              <a:t>Strengths: High-level syntax, extensive libraries.</a:t>
            </a:r>
          </a:p>
          <a:p>
            <a:pPr lvl="1"/>
            <a:r>
              <a:rPr lang="en-US" sz="1600" b="0" i="0" u="none" strike="noStrike" dirty="0">
                <a:solidFill>
                  <a:schemeClr val="tx1"/>
                </a:solidFill>
                <a:effectLst/>
                <a:latin typeface="Arial" panose="020B0604020202020204" pitchFamily="34" charset="0"/>
                <a:cs typeface="Arial" panose="020B0604020202020204" pitchFamily="34" charset="0"/>
              </a:rPr>
              <a:t>Considerations: Potential risks with third-party packages, slower execution can affect real-time security responses.</a:t>
            </a:r>
          </a:p>
          <a:p>
            <a:r>
              <a:rPr lang="en-US" sz="1600" b="1" i="0" u="none" strike="noStrike" dirty="0">
                <a:solidFill>
                  <a:schemeClr val="tx1"/>
                </a:solidFill>
                <a:effectLst/>
                <a:latin typeface="Arial" panose="020B0604020202020204" pitchFamily="34" charset="0"/>
                <a:cs typeface="Arial" panose="020B0604020202020204" pitchFamily="34" charset="0"/>
              </a:rPr>
              <a:t>Rust</a:t>
            </a:r>
            <a:r>
              <a:rPr lang="en-US" sz="1600" b="0" i="0" u="none" strike="noStrike" dirty="0">
                <a:solidFill>
                  <a:schemeClr val="tx1"/>
                </a:solidFill>
                <a:effectLst/>
                <a:latin typeface="Arial" panose="020B0604020202020204" pitchFamily="34" charset="0"/>
                <a:cs typeface="Arial" panose="020B0604020202020204" pitchFamily="34" charset="0"/>
              </a:rPr>
              <a:t>:</a:t>
            </a:r>
          </a:p>
          <a:p>
            <a:pPr lvl="1"/>
            <a:r>
              <a:rPr lang="en-US" sz="1600" b="0" i="0" u="none" strike="noStrike" dirty="0">
                <a:solidFill>
                  <a:schemeClr val="tx1"/>
                </a:solidFill>
                <a:effectLst/>
                <a:latin typeface="Arial" panose="020B0604020202020204" pitchFamily="34" charset="0"/>
                <a:cs typeface="Arial" panose="020B0604020202020204" pitchFamily="34" charset="0"/>
              </a:rPr>
              <a:t>Strengths: Memory safety guarantees without a garbage collector, concurrency safety.</a:t>
            </a:r>
          </a:p>
          <a:p>
            <a:pPr lvl="1"/>
            <a:r>
              <a:rPr lang="en-US" sz="1600" b="0" i="0" u="none" strike="noStrike" dirty="0">
                <a:solidFill>
                  <a:schemeClr val="tx1"/>
                </a:solidFill>
                <a:effectLst/>
                <a:latin typeface="Arial" panose="020B0604020202020204" pitchFamily="34" charset="0"/>
                <a:cs typeface="Arial" panose="020B0604020202020204" pitchFamily="34" charset="0"/>
              </a:rPr>
              <a:t>Considerations: Steeper learning curve, less mature ecosystem compared to older languages.</a:t>
            </a:r>
          </a:p>
          <a:p>
            <a:pPr>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Key Takeaway</a:t>
            </a:r>
            <a:r>
              <a:rPr lang="en-US" sz="1400" b="0" i="0" u="none" strike="noStrike" dirty="0">
                <a:solidFill>
                  <a:schemeClr val="tx1"/>
                </a:solidFill>
                <a:effectLst/>
                <a:latin typeface="Arial" panose="020B0604020202020204" pitchFamily="34" charset="0"/>
                <a:cs typeface="Arial" panose="020B0604020202020204" pitchFamily="34" charset="0"/>
              </a:rPr>
              <a:t>: No language is inherently "secure" or "insecure", but each has its strengths and challenges. A comprehensive security posture requires understanding these nuances and applying best practices specific to each language.</a:t>
            </a:r>
          </a:p>
          <a:p>
            <a:pPr marL="742950" lvl="1" indent="-285750" algn="l">
              <a:buFont typeface="+mj-lt"/>
              <a:buAutoNum type="arabicPeriod"/>
            </a:pPr>
            <a:endParaRPr lang="en-US" sz="1600" b="0" i="0" u="none" strike="noStrike"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dirty="0"/>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28</a:t>
            </a:fld>
            <a:endParaRPr lang="en-US" dirty="0"/>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guidelines for security engineering</a:t>
            </a:r>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 Security is considered when design decisions are made.</a:t>
            </a:r>
          </a:p>
          <a:p>
            <a:pPr lvl="1"/>
            <a:r>
              <a:rPr lang="en-US" dirty="0"/>
              <a:t>They can be used as the basis of a review checklist that is applied during the system validation process. </a:t>
            </a:r>
          </a:p>
          <a:p>
            <a:r>
              <a:rPr lang="en-US" dirty="0"/>
              <a:t>Design guidelines here are applicable during software specification and design</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29</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Security engineering focuses on building systems resilient to malicious attacks</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Key aspects:</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Confidentiality: Protecting unauthorized access to information</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Integrity: Preventing damage or corruption of information</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Availability: Ensuring systems and data are accessible when needed</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Main areas:</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Infrastructure security: Securing underlying systems and networks</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Application security: Securing individual applications</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Operational security: Secure processes for using systems</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Security testing and assurance</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30</a:t>
            </a:fld>
            <a:endParaRPr lang="en-US"/>
          </a:p>
        </p:txBody>
      </p:sp>
    </p:spTree>
    <p:extLst>
      <p:ext uri="{BB962C8B-B14F-4D97-AF65-F5344CB8AC3E}">
        <p14:creationId xmlns:p14="http://schemas.microsoft.com/office/powerpoint/2010/main" val="205659826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 Testing Overview</a:t>
            </a:r>
          </a:p>
        </p:txBody>
      </p:sp>
      <p:sp>
        <p:nvSpPr>
          <p:cNvPr id="62469" name="Rectangle 5"/>
          <p:cNvSpPr>
            <a:spLocks noGrp="1" noChangeArrowheads="1"/>
          </p:cNvSpPr>
          <p:nvPr>
            <p:ph idx="1"/>
          </p:nvPr>
        </p:nvSpPr>
        <p:spPr/>
        <p:txBody>
          <a:bodyPr/>
          <a:lstStyle/>
          <a:p>
            <a:pPr algn="l"/>
            <a:r>
              <a:rPr lang="en-US" sz="1400" b="1" i="0" u="none" strike="noStrike" dirty="0">
                <a:solidFill>
                  <a:schemeClr val="tx1"/>
                </a:solidFill>
                <a:effectLst/>
                <a:latin typeface="Arial" panose="020B0604020202020204" pitchFamily="34" charset="0"/>
                <a:cs typeface="Arial" panose="020B0604020202020204" pitchFamily="34" charset="0"/>
              </a:rPr>
              <a:t>Objective:</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Testing the system's defense against external attacks.</a:t>
            </a:r>
          </a:p>
          <a:p>
            <a:pPr algn="l"/>
            <a:r>
              <a:rPr lang="en-US" sz="1400" b="1" i="0" u="none" strike="noStrike" dirty="0">
                <a:solidFill>
                  <a:schemeClr val="tx1"/>
                </a:solidFill>
                <a:effectLst/>
                <a:latin typeface="Arial" panose="020B0604020202020204" pitchFamily="34" charset="0"/>
                <a:cs typeface="Arial" panose="020B0604020202020204" pitchFamily="34" charset="0"/>
              </a:rPr>
              <a:t>Challenges in Security Testing:</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r>
              <a:rPr lang="en-US" sz="1400" b="0" i="0" u="none" strike="noStrike" dirty="0">
                <a:solidFill>
                  <a:schemeClr val="tx1"/>
                </a:solidFill>
                <a:effectLst/>
                <a:latin typeface="Arial" panose="020B0604020202020204" pitchFamily="34" charset="0"/>
                <a:cs typeface="Arial" panose="020B0604020202020204" pitchFamily="34" charset="0"/>
              </a:rPr>
              <a:t>Security requirements are often 'shall not' criteria, making it hard to define as simple constraints.</a:t>
            </a:r>
          </a:p>
          <a:p>
            <a:pPr lvl="1"/>
            <a:r>
              <a:rPr lang="en-US" sz="1400" b="0" i="0" u="none" strike="noStrike" dirty="0">
                <a:solidFill>
                  <a:schemeClr val="tx1"/>
                </a:solidFill>
                <a:effectLst/>
                <a:latin typeface="Arial" panose="020B0604020202020204" pitchFamily="34" charset="0"/>
                <a:cs typeface="Arial" panose="020B0604020202020204" pitchFamily="34" charset="0"/>
              </a:rPr>
              <a:t>Attackers are intelligent, continually seeking system vulnerabilities.</a:t>
            </a:r>
          </a:p>
          <a:p>
            <a:pPr algn="l"/>
            <a:r>
              <a:rPr lang="en-US" sz="1400" b="1" i="0" u="none" strike="noStrike" dirty="0">
                <a:solidFill>
                  <a:schemeClr val="tx1"/>
                </a:solidFill>
                <a:effectLst/>
                <a:latin typeface="Arial" panose="020B0604020202020204" pitchFamily="34" charset="0"/>
                <a:cs typeface="Arial" panose="020B0604020202020204" pitchFamily="34" charset="0"/>
              </a:rPr>
              <a:t>Testing Approaches: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r>
              <a:rPr lang="en-US" sz="1400" b="1" i="0" u="none" strike="noStrike" dirty="0">
                <a:solidFill>
                  <a:schemeClr val="tx1"/>
                </a:solidFill>
                <a:effectLst/>
                <a:latin typeface="Arial" panose="020B0604020202020204" pitchFamily="34" charset="0"/>
                <a:cs typeface="Arial" panose="020B0604020202020204" pitchFamily="34" charset="0"/>
              </a:rPr>
              <a:t>Experience-Based Testing:</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indent="-285750"/>
            <a:r>
              <a:rPr lang="en-US" sz="1400" b="0" i="0" u="none" strike="noStrike" dirty="0">
                <a:solidFill>
                  <a:schemeClr val="tx1"/>
                </a:solidFill>
                <a:effectLst/>
                <a:latin typeface="Arial" panose="020B0604020202020204" pitchFamily="34" charset="0"/>
                <a:cs typeface="Arial" panose="020B0604020202020204" pitchFamily="34" charset="0"/>
              </a:rPr>
              <a:t>Review and analyze system based on known attack types to the validation team.</a:t>
            </a:r>
          </a:p>
          <a:p>
            <a:pPr lvl="1"/>
            <a:r>
              <a:rPr lang="en-US" sz="1400" b="1" i="0" u="none" strike="noStrike" dirty="0">
                <a:solidFill>
                  <a:schemeClr val="tx1"/>
                </a:solidFill>
                <a:effectLst/>
                <a:latin typeface="Arial" panose="020B0604020202020204" pitchFamily="34" charset="0"/>
                <a:cs typeface="Arial" panose="020B0604020202020204" pitchFamily="34" charset="0"/>
              </a:rPr>
              <a:t>Penetration Testing:</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indent="-285750"/>
            <a:r>
              <a:rPr lang="en-US" sz="1400" b="0" i="0" u="none" strike="noStrike" dirty="0">
                <a:solidFill>
                  <a:schemeClr val="tx1"/>
                </a:solidFill>
                <a:effectLst/>
                <a:latin typeface="Arial" panose="020B0604020202020204" pitchFamily="34" charset="0"/>
                <a:cs typeface="Arial" panose="020B0604020202020204" pitchFamily="34" charset="0"/>
              </a:rPr>
              <a:t>Establish a team to simulate attacks and attempt to breach system security.</a:t>
            </a:r>
          </a:p>
          <a:p>
            <a:pPr lvl="1"/>
            <a:r>
              <a:rPr lang="en-US" sz="1400" b="1" i="0" u="none" strike="noStrike" dirty="0">
                <a:solidFill>
                  <a:schemeClr val="tx1"/>
                </a:solidFill>
                <a:effectLst/>
                <a:latin typeface="Arial" panose="020B0604020202020204" pitchFamily="34" charset="0"/>
                <a:cs typeface="Arial" panose="020B0604020202020204" pitchFamily="34" charset="0"/>
              </a:rPr>
              <a:t>Tool-Based Analysis: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indent="-285750"/>
            <a:r>
              <a:rPr lang="en-US" sz="1400" b="0" i="0" u="none" strike="noStrike" dirty="0">
                <a:solidFill>
                  <a:schemeClr val="tx1"/>
                </a:solidFill>
                <a:effectLst/>
                <a:latin typeface="Arial" panose="020B0604020202020204" pitchFamily="34" charset="0"/>
                <a:cs typeface="Arial" panose="020B0604020202020204" pitchFamily="34" charset="0"/>
              </a:rPr>
              <a:t>Utilize security tools, e.g., password checkers, to analyze the system while operational.</a:t>
            </a:r>
          </a:p>
          <a:p>
            <a:pPr lvl="1"/>
            <a:r>
              <a:rPr lang="en-US" sz="1400" b="1" i="0" u="none" strike="noStrike" dirty="0">
                <a:solidFill>
                  <a:schemeClr val="tx1"/>
                </a:solidFill>
                <a:effectLst/>
                <a:latin typeface="Arial" panose="020B0604020202020204" pitchFamily="34" charset="0"/>
                <a:cs typeface="Arial" panose="020B0604020202020204" pitchFamily="34" charset="0"/>
              </a:rPr>
              <a:t>Formal Verification:</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indent="-285750"/>
            <a:r>
              <a:rPr lang="en-US" sz="1400" b="0" i="0" u="none" strike="noStrike" dirty="0">
                <a:solidFill>
                  <a:schemeClr val="tx1"/>
                </a:solidFill>
                <a:effectLst/>
                <a:latin typeface="Arial" panose="020B0604020202020204" pitchFamily="34" charset="0"/>
                <a:cs typeface="Arial" panose="020B0604020202020204" pitchFamily="34" charset="0"/>
              </a:rPr>
              <a:t>Verify the system against a comprehensive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79709552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testing</a:t>
            </a:r>
          </a:p>
          <a:p>
            <a:pPr lvl="1">
              <a:lnSpc>
                <a:spcPct val="90000"/>
              </a:lnSpc>
            </a:pPr>
            <a:r>
              <a:rPr lang="en-GB" sz="2000" dirty="0"/>
              <a:t>The system is reviewed and analysed against the types of attack that are known to the validation team.</a:t>
            </a:r>
          </a:p>
          <a:p>
            <a:pPr>
              <a:lnSpc>
                <a:spcPct val="90000"/>
              </a:lnSpc>
            </a:pPr>
            <a:r>
              <a:rPr lang="en-GB" dirty="0"/>
              <a:t>Penetration testing</a:t>
            </a:r>
          </a:p>
          <a:p>
            <a:pPr lvl="1">
              <a:lnSpc>
                <a:spcPct val="90000"/>
              </a:lnSpc>
            </a:pPr>
            <a:r>
              <a:rPr lang="en-GB" dirty="0"/>
              <a:t>A team is established whose goal is to breach the security of the system by simulating attacks on the system.</a:t>
            </a:r>
          </a:p>
          <a:p>
            <a:pPr>
              <a:lnSpc>
                <a:spcPct val="90000"/>
              </a:lnSpc>
            </a:pPr>
            <a:r>
              <a:rPr lang="en-GB" sz="2400" dirty="0"/>
              <a:t>Tool-based analysis</a:t>
            </a:r>
          </a:p>
          <a:p>
            <a:pPr lvl="1">
              <a:lnSpc>
                <a:spcPct val="90000"/>
              </a:lnSpc>
            </a:pPr>
            <a:r>
              <a:rPr lang="en-GB" sz="2000" dirty="0"/>
              <a:t>Various security tools such as password checkers are used to analyse the system in operation.</a:t>
            </a:r>
          </a:p>
          <a:p>
            <a:pPr>
              <a:lnSpc>
                <a:spcPct val="90000"/>
              </a:lnSpc>
            </a:pPr>
            <a:r>
              <a:rPr lang="en-GB" sz="2400" dirty="0"/>
              <a:t>Formal 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55765140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dirty="0"/>
              <a:t>Security engineering is concerned with how to develop systems that can resist malicious attacks</a:t>
            </a:r>
          </a:p>
          <a:p>
            <a:r>
              <a:rPr lang="en-US" sz="2400" dirty="0"/>
              <a:t>Security threats can be threats to confidentiality, integrity or availability of a system or its data</a:t>
            </a:r>
          </a:p>
          <a:p>
            <a:r>
              <a:rPr lang="en-US" sz="2400" dirty="0"/>
              <a:t>Security risk management is concerned with assessing possible losses from attacks and deriving security requirements to minimize losses</a:t>
            </a:r>
          </a:p>
          <a:p>
            <a:r>
              <a:rPr lang="en-US" dirty="0"/>
              <a:t>To specify security requirements, you should identify the assets that are to be protected and define how security techniques and technology should be used to protect these assets.</a:t>
            </a:r>
            <a:endParaRPr lang="en-GB"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33</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90891826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a:t>Key issues when designing a secure systems architecture include organizing the system structure to protect key assets and distributing the system assets to minimize the losses from a successful attack.</a:t>
            </a:r>
            <a:endParaRPr lang="en-GB" dirty="0"/>
          </a:p>
          <a:p>
            <a:r>
              <a:rPr lang="en-US" dirty="0"/>
              <a:t>Security design guidelines sensitize system designers to security issues that they may not have considered. They provide a basis for creating security review checklists.</a:t>
            </a:r>
            <a:endParaRPr lang="en-GB" dirty="0"/>
          </a:p>
          <a:p>
            <a:r>
              <a:rPr lang="en-US" dirty="0"/>
              <a:t>Security validation is difficult because security requirements state what should not happen in a system, rather than what should. Furthermore, system attackers are intelligent and may have more time to probe for weaknesses than is available for security testing.</a:t>
            </a:r>
            <a:r>
              <a:rPr lang="en-GB" dirty="0"/>
              <a:t> </a:t>
            </a:r>
            <a:endParaRPr lang="en-US" sz="2400"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34</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layers where security may be compromised</a:t>
            </a:r>
            <a:r>
              <a:rPr lang="en-GB" dirty="0"/>
              <a:t> </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4</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 Infrastructur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74" y="1955799"/>
            <a:ext cx="6703971" cy="3980483"/>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Application Security</a:t>
            </a:r>
          </a:p>
        </p:txBody>
      </p:sp>
      <p:sp>
        <p:nvSpPr>
          <p:cNvPr id="104451" name="Rectangle 3"/>
          <p:cNvSpPr>
            <a:spLocks noGrp="1" noChangeArrowheads="1"/>
          </p:cNvSpPr>
          <p:nvPr>
            <p:ph idx="1"/>
          </p:nvPr>
        </p:nvSpPr>
        <p:spPr/>
        <p:txBody>
          <a:bodyPr/>
          <a:lstStyle/>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Application security</a:t>
            </a:r>
            <a:r>
              <a:rPr lang="en-US" b="0" i="0" u="none" strike="noStrike" dirty="0">
                <a:solidFill>
                  <a:srgbClr val="1C1917"/>
                </a:solidFill>
                <a:effectLst/>
                <a:latin typeface="Arial" panose="020B0604020202020204" pitchFamily="34" charset="0"/>
                <a:cs typeface="Arial" panose="020B0604020202020204" pitchFamily="34" charset="0"/>
              </a:rPr>
              <a:t> is a software engineering problem where the system is designed to resist attacks.</a:t>
            </a: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The focus of this chapter is </a:t>
            </a:r>
            <a:r>
              <a:rPr lang="en-US" b="1" i="0" u="none" strike="noStrike" dirty="0">
                <a:solidFill>
                  <a:srgbClr val="1C1917"/>
                </a:solidFill>
                <a:effectLst/>
                <a:latin typeface="Arial" panose="020B0604020202020204" pitchFamily="34" charset="0"/>
                <a:cs typeface="Arial" panose="020B0604020202020204" pitchFamily="34" charset="0"/>
              </a:rPr>
              <a:t>application security</a:t>
            </a:r>
            <a:r>
              <a:rPr lang="en-US" b="0" i="0" u="none" strike="noStrike" dirty="0">
                <a:solidFill>
                  <a:srgbClr val="1C1917"/>
                </a:solidFill>
                <a:effectLst/>
                <a:latin typeface="Arial" panose="020B0604020202020204" pitchFamily="34" charset="0"/>
                <a:cs typeface="Arial" panose="020B0604020202020204" pitchFamily="34" charset="0"/>
              </a:rPr>
              <a:t> rather than infrastructure security.</a:t>
            </a:r>
          </a:p>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User and permission management</a:t>
            </a:r>
            <a:endParaRPr lang="en-US" b="0" i="0" u="none" strike="noStrike" dirty="0">
              <a:solidFill>
                <a:srgbClr val="1C1917"/>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Adding and removing users from the system and setting up appropriate permissions for users</a:t>
            </a:r>
          </a:p>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Software deployment and maintenance</a:t>
            </a:r>
            <a:endParaRPr lang="en-US" b="0" i="0" u="none" strike="noStrike" dirty="0">
              <a:solidFill>
                <a:srgbClr val="1C1917"/>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Installing application software and middleware and configuring these systems so that vulnerabilities are avoided.</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5</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Application Security</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Attack monitoring, detection and recovery</a:t>
            </a:r>
            <a:endParaRPr lang="en-US" b="0" i="0" u="none" strike="noStrike" dirty="0">
              <a:solidFill>
                <a:srgbClr val="1C1917"/>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Monitoring the system for unauthorized access, design strategies for resisting attacks and develop backup and recovery strategies.</a:t>
            </a:r>
          </a:p>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Primarily a human and social issue</a:t>
            </a:r>
            <a:endParaRPr lang="en-US" b="0" i="0" u="none" strike="noStrike" dirty="0">
              <a:solidFill>
                <a:srgbClr val="1C1917"/>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Concerned with ensuring the people do not take actions that may compromise system security</a:t>
            </a:r>
          </a:p>
          <a:p>
            <a:pPr marL="742950" lvl="1" indent="-285750"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E.g. Tell others passwords, leave computers logged on</a:t>
            </a:r>
          </a:p>
          <a:p>
            <a:pPr algn="l">
              <a:buFont typeface="Arial" panose="020B0604020202020204" pitchFamily="34" charset="0"/>
              <a:buChar char="•"/>
            </a:pPr>
            <a:r>
              <a:rPr lang="en-US" b="1" i="0" u="none" strike="noStrike" dirty="0">
                <a:solidFill>
                  <a:srgbClr val="1C1917"/>
                </a:solidFill>
                <a:effectLst/>
                <a:latin typeface="Arial" panose="020B0604020202020204" pitchFamily="34" charset="0"/>
                <a:cs typeface="Arial" panose="020B0604020202020204" pitchFamily="34" charset="0"/>
              </a:rPr>
              <a:t>Users sometimes take insecure actions to make it easier for them to do their jobs</a:t>
            </a:r>
            <a:endParaRPr lang="en-US" b="0" i="0" u="none" strike="noStrike" dirty="0">
              <a:solidFill>
                <a:srgbClr val="1C191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u="none" strike="noStrike" dirty="0">
                <a:solidFill>
                  <a:srgbClr val="1C1917"/>
                </a:solidFill>
                <a:effectLst/>
                <a:latin typeface="Arial" panose="020B0604020202020204" pitchFamily="34" charset="0"/>
                <a:cs typeface="Arial" panose="020B0604020202020204" pitchFamily="34" charset="0"/>
              </a:rPr>
              <a:t>There is therefore a trade-off between system security and system effectiveness.</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70" y="2273508"/>
            <a:ext cx="8245061" cy="1143000"/>
          </a:xfrm>
        </p:spPr>
        <p:txBody>
          <a:bodyPr/>
          <a:lstStyle/>
          <a:p>
            <a:pPr algn="ctr"/>
            <a:r>
              <a:rPr lang="en-US" dirty="0"/>
              <a:t>Security and dependability</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7</a:t>
            </a:fld>
            <a:endParaRPr lang="en-US"/>
          </a:p>
        </p:txBody>
      </p:sp>
    </p:spTree>
    <p:extLst>
      <p:ext uri="{BB962C8B-B14F-4D97-AF65-F5344CB8AC3E}">
        <p14:creationId xmlns:p14="http://schemas.microsoft.com/office/powerpoint/2010/main" val="143075846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Why System Security Matters</a:t>
            </a:r>
          </a:p>
        </p:txBody>
      </p:sp>
      <p:sp>
        <p:nvSpPr>
          <p:cNvPr id="43011" name="Rectangle 3"/>
          <p:cNvSpPr>
            <a:spLocks noGrp="1" noChangeArrowheads="1"/>
          </p:cNvSpPr>
          <p:nvPr>
            <p:ph idx="1"/>
          </p:nvPr>
        </p:nvSpPr>
        <p:spPr/>
        <p:txBody>
          <a:bodyPr/>
          <a:lstStyle/>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Security stops outsiders from accessing and changing the system.</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Without security, outsiders could make the system unreliable or unsafe.</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For example, hackers could shut down a power grid or change medical records.</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Security makes sure the system running is the same as the system built.</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If an outsider gets in, they could change the system.</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Then it would not be reliable or safe anymore.</a:t>
            </a:r>
          </a:p>
          <a:p>
            <a:pPr algn="l">
              <a:buFont typeface="Arial" panose="020B0604020202020204" pitchFamily="34" charset="0"/>
              <a:buChar char="•"/>
            </a:pPr>
            <a:r>
              <a:rPr lang="en-US" sz="2000" b="0" i="0" u="none" strike="noStrike" dirty="0">
                <a:solidFill>
                  <a:srgbClr val="1C1917"/>
                </a:solidFill>
                <a:effectLst/>
                <a:latin typeface="Arial" panose="020B0604020202020204" pitchFamily="34" charset="0"/>
                <a:cs typeface="Arial" panose="020B0604020202020204" pitchFamily="34" charset="0"/>
              </a:rPr>
              <a:t>Security is essential for reliability and safety of networked systems.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128534324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984883"/>
              </p:ext>
            </p:extLst>
          </p:nvPr>
        </p:nvGraphicFramePr>
        <p:xfrm>
          <a:off x="457200" y="1930401"/>
          <a:ext cx="8229600" cy="408940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Term</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Definition</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Asset</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system</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936309001"/>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676</TotalTime>
  <Words>2232</Words>
  <Application>Microsoft Macintosh PowerPoint</Application>
  <PresentationFormat>On-screen Show (4:3)</PresentationFormat>
  <Paragraphs>330</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Wingdings</vt:lpstr>
      <vt:lpstr>SE10 slides</vt:lpstr>
      <vt:lpstr>Chapter 13 – Security Engineering</vt:lpstr>
      <vt:lpstr>Topics covered</vt:lpstr>
      <vt:lpstr>Security engineering</vt:lpstr>
      <vt:lpstr>System layers where security may be compromised </vt:lpstr>
      <vt:lpstr>Application Security</vt:lpstr>
      <vt:lpstr>Challenges in Application Security</vt:lpstr>
      <vt:lpstr>Security and dependability</vt:lpstr>
      <vt:lpstr>Why System Security Matters</vt:lpstr>
      <vt:lpstr>Security terminology </vt:lpstr>
      <vt:lpstr>Examples of security terminology (Mentcare) </vt:lpstr>
      <vt:lpstr>Threat types</vt:lpstr>
      <vt:lpstr>Improving Security</vt:lpstr>
      <vt:lpstr>Security and organizations</vt:lpstr>
      <vt:lpstr>Organizational Security</vt:lpstr>
      <vt:lpstr>Risk Management in Cybersecurity</vt:lpstr>
      <vt:lpstr>Security requirements</vt:lpstr>
      <vt:lpstr>Differences Between Security &amp; Safety Specs</vt:lpstr>
      <vt:lpstr>Risk Management in Security &amp; Safety</vt:lpstr>
      <vt:lpstr>Asset analysis in a preliminary risk assessment report for the Mentcare system</vt:lpstr>
      <vt:lpstr>Security requirements for the Mentcare system</vt:lpstr>
      <vt:lpstr>Secure systems design</vt:lpstr>
      <vt:lpstr>Security-Centric Design Principles</vt:lpstr>
      <vt:lpstr>Architectural Foundations of Security</vt:lpstr>
      <vt:lpstr>A layered protection architecture </vt:lpstr>
      <vt:lpstr>Distributed assets in an equity trading system </vt:lpstr>
      <vt:lpstr>Achieving Security Balance</vt:lpstr>
      <vt:lpstr>Best Practices for Secure Design</vt:lpstr>
      <vt:lpstr>Programming Language &amp; Security Implications</vt:lpstr>
      <vt:lpstr>Design guidelines for security engineering</vt:lpstr>
      <vt:lpstr>Security testing and assurance</vt:lpstr>
      <vt:lpstr>Security Testing Overview</vt:lpstr>
      <vt:lpstr>Security validation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Smith, Travis</cp:lastModifiedBy>
  <cp:revision>27</cp:revision>
  <dcterms:created xsi:type="dcterms:W3CDTF">2009-12-09T17:06:05Z</dcterms:created>
  <dcterms:modified xsi:type="dcterms:W3CDTF">2023-10-23T01:24:14Z</dcterms:modified>
</cp:coreProperties>
</file>