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5" r:id="rId4"/>
    <p:sldId id="276" r:id="rId5"/>
    <p:sldId id="263" r:id="rId6"/>
    <p:sldId id="258" r:id="rId7"/>
    <p:sldId id="278" r:id="rId8"/>
    <p:sldId id="279" r:id="rId9"/>
    <p:sldId id="264" r:id="rId10"/>
    <p:sldId id="283" r:id="rId11"/>
    <p:sldId id="284" r:id="rId12"/>
    <p:sldId id="259" r:id="rId13"/>
    <p:sldId id="285" r:id="rId14"/>
    <p:sldId id="286" r:id="rId15"/>
    <p:sldId id="289" r:id="rId16"/>
    <p:sldId id="290" r:id="rId17"/>
    <p:sldId id="291" r:id="rId18"/>
    <p:sldId id="292" r:id="rId19"/>
    <p:sldId id="260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61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/>
    <p:restoredTop sz="94682"/>
  </p:normalViewPr>
  <p:slideViewPr>
    <p:cSldViewPr snapToGrid="0" snapToObjects="1">
      <p:cViewPr varScale="1">
        <p:scale>
          <a:sx n="225" d="100"/>
          <a:sy n="225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4BF-BB0A-CE41-86BB-F7FC0A4FC63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FD77-E09D-C542-B7B5-4D4345C3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F966-EB11-714A-9149-E802AF9D57B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BF73-0733-5145-9EF1-194A2E62B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600" y="2130425"/>
            <a:ext cx="6400800" cy="17526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Chapter 14 – Resilience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Asset classification: Identify and classify hardware, software, human assets by criticality</a:t>
            </a:r>
          </a:p>
          <a:p>
            <a:r>
              <a:rPr lang="en-GB" dirty="0"/>
              <a:t>Threat identification: Identify threats to each asset, especially critical ones</a:t>
            </a:r>
          </a:p>
          <a:p>
            <a:r>
              <a:rPr lang="en-GB" dirty="0"/>
              <a:t>Threat recognition: Determine how attacks could be recognized for each threat</a:t>
            </a:r>
          </a:p>
          <a:p>
            <a:r>
              <a:rPr lang="en-GB" dirty="0"/>
              <a:t>Threat resistance: Define technical and procedural </a:t>
            </a:r>
            <a:r>
              <a:rPr lang="en-GB" dirty="0" err="1"/>
              <a:t>defenses</a:t>
            </a:r>
            <a:r>
              <a:rPr lang="en-GB" dirty="0"/>
              <a:t> for each threat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Risk Management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Asset recovery: Develop recovery plans for critical assets after attacks</a:t>
            </a:r>
          </a:p>
          <a:p>
            <a:r>
              <a:rPr lang="en-GB" dirty="0"/>
              <a:t>Asset reinstatement: Define procedures to restore full normal operations</a:t>
            </a:r>
          </a:p>
          <a:p>
            <a:r>
              <a:rPr lang="en-GB" dirty="0"/>
              <a:t>Risk management takes a systematic approach to identifying assets, threats, and defences.</a:t>
            </a:r>
          </a:p>
          <a:p>
            <a:r>
              <a:rPr lang="en-GB" dirty="0"/>
              <a:t>It focuses on recognizing, resisting, and recovering from attacks on critical systems.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872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Sociotechnical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5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Sociotechnical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Resilience engineering considers adverse events leading to system failure.</a:t>
            </a:r>
          </a:p>
          <a:p>
            <a:r>
              <a:rPr lang="en-GB" dirty="0"/>
              <a:t>Must consider sociotechnical systems, not just software.</a:t>
            </a:r>
          </a:p>
          <a:p>
            <a:r>
              <a:rPr lang="en-GB" dirty="0"/>
              <a:t>Dealing with events is often more effective in the broader sociotechnical context.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Mentcare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Cyberattack aims to steal data using stolen credentials.</a:t>
            </a:r>
          </a:p>
          <a:p>
            <a:r>
              <a:rPr lang="en-US" dirty="0"/>
              <a:t>Technical solution of complex authentication can irritate users.</a:t>
            </a:r>
          </a:p>
          <a:p>
            <a:r>
              <a:rPr lang="en-US" dirty="0"/>
              <a:t>Better sociotechnical solution is organizational policies emphasizing no credential sharing and good passwords.</a:t>
            </a:r>
          </a:p>
          <a:p>
            <a:r>
              <a:rPr lang="en-US" dirty="0"/>
              <a:t>Failures in a system may be contained in the broader sociotechnical system through operator actions.</a:t>
            </a:r>
          </a:p>
          <a:p>
            <a:r>
              <a:rPr lang="en-US" dirty="0"/>
              <a:t>If failure spreads, organizational management can respond.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Resilient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Responsiveness: Ability to adapt processes and procedures to changing conditions</a:t>
            </a:r>
          </a:p>
          <a:p>
            <a:r>
              <a:rPr lang="en-GB" sz="2000" dirty="0"/>
              <a:t>Monitoring: Ongoing internal and external monitoring to identify potential threats</a:t>
            </a:r>
          </a:p>
          <a:p>
            <a:r>
              <a:rPr lang="en-GB" sz="2000" dirty="0"/>
              <a:t>Anticipation: Planning and preparation driven by possible future events</a:t>
            </a:r>
          </a:p>
          <a:p>
            <a:r>
              <a:rPr lang="en-GB" sz="2000" dirty="0"/>
              <a:t>Learning: Continual learning from successes and failures to improve resilience</a:t>
            </a:r>
          </a:p>
          <a:p>
            <a:r>
              <a:rPr lang="en-GB" sz="2000" dirty="0"/>
              <a:t>Redundancy: Backup systems and spare capacity during disruptions</a:t>
            </a:r>
          </a:p>
          <a:p>
            <a:r>
              <a:rPr lang="en-GB" sz="2000" dirty="0"/>
              <a:t>Collaboration: Partnerships with other organizations to share resources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Human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Beyond the Person Approach</a:t>
            </a:r>
          </a:p>
          <a:p>
            <a:pPr lvl="1"/>
            <a:r>
              <a:rPr lang="en-US" dirty="0"/>
              <a:t>The person approach blames errors on individual carelessness</a:t>
            </a:r>
          </a:p>
          <a:p>
            <a:pPr lvl="1"/>
            <a:r>
              <a:rPr lang="en-US" dirty="0"/>
              <a:t>The system approach recognizes people make mistakes due to many factors</a:t>
            </a:r>
          </a:p>
          <a:p>
            <a:pPr lvl="1"/>
            <a:r>
              <a:rPr lang="en-US" dirty="0"/>
              <a:t>Building Resilience for Human Fallibility</a:t>
            </a:r>
          </a:p>
          <a:p>
            <a:r>
              <a:rPr lang="en-US" dirty="0"/>
              <a:t>Assume errors will occur and design systems to prevent or catch them</a:t>
            </a:r>
          </a:p>
          <a:p>
            <a:pPr lvl="1"/>
            <a:r>
              <a:rPr lang="en-US" dirty="0"/>
              <a:t>Identify error-prone processes and add checks and safeguards</a:t>
            </a:r>
          </a:p>
          <a:p>
            <a:pPr lvl="1"/>
            <a:r>
              <a:rPr lang="en-US" dirty="0"/>
              <a:t>Make it easy to reverse erroneous actions when possible</a:t>
            </a:r>
          </a:p>
          <a:p>
            <a:pPr lvl="1"/>
            <a:r>
              <a:rPr lang="en-US" dirty="0"/>
              <a:t>Learn from mistakes to improve training and system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Defensive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redundancy and diversity for defensive layers</a:t>
            </a:r>
          </a:p>
          <a:p>
            <a:r>
              <a:rPr lang="en-GB" dirty="0"/>
              <a:t>Each layer takes a different approach to deter failures</a:t>
            </a:r>
          </a:p>
          <a:p>
            <a:r>
              <a:rPr lang="en-GB" dirty="0"/>
              <a:t>Layers have vulnerability holes</a:t>
            </a:r>
          </a:p>
          <a:p>
            <a:pPr lvl="1"/>
            <a:r>
              <a:rPr lang="en-GB" dirty="0"/>
              <a:t>Holes not always same place or size</a:t>
            </a:r>
          </a:p>
          <a:p>
            <a:pPr lvl="1"/>
            <a:r>
              <a:rPr lang="en-GB" dirty="0"/>
              <a:t>Vary based on operating conditions</a:t>
            </a:r>
          </a:p>
          <a:p>
            <a:pPr lvl="1"/>
            <a:r>
              <a:rPr lang="en-GB" dirty="0"/>
              <a:t>Failures occur when holes align across layers</a:t>
            </a:r>
          </a:p>
          <a:p>
            <a:pPr lvl="1"/>
            <a:r>
              <a:rPr lang="en-GB" dirty="0"/>
              <a:t>More layers means less chance of alignment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Operational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for Enabling Flexibility</a:t>
            </a:r>
          </a:p>
          <a:p>
            <a:pPr lvl="1"/>
            <a:r>
              <a:rPr lang="en-US" dirty="0"/>
              <a:t>Document processes for normal operations and deviations</a:t>
            </a:r>
          </a:p>
          <a:p>
            <a:pPr lvl="1"/>
            <a:r>
              <a:rPr lang="en-US" dirty="0"/>
              <a:t>Train users on using the system efficiently and how to handle problems</a:t>
            </a:r>
          </a:p>
          <a:p>
            <a:pPr lvl="1"/>
            <a:r>
              <a:rPr lang="en-US" dirty="0"/>
              <a:t>Balance efficient workflows with the ability to adapt when needed</a:t>
            </a:r>
          </a:p>
          <a:p>
            <a:r>
              <a:rPr lang="en-US" dirty="0"/>
              <a:t>Designing Systems to Allow Workarounds</a:t>
            </a:r>
          </a:p>
          <a:p>
            <a:pPr lvl="1"/>
            <a:r>
              <a:rPr lang="en-US" dirty="0"/>
              <a:t>Present necessary information clearly to users</a:t>
            </a:r>
          </a:p>
          <a:p>
            <a:pPr lvl="1"/>
            <a:r>
              <a:rPr lang="en-US" dirty="0"/>
              <a:t>Consider how automation helps or hinders resilience</a:t>
            </a:r>
          </a:p>
          <a:p>
            <a:pPr lvl="1"/>
            <a:r>
              <a:rPr lang="en-US" dirty="0"/>
              <a:t>Ensure enough staff are available if automation fails</a:t>
            </a:r>
          </a:p>
          <a:p>
            <a:pPr lvl="1"/>
            <a:r>
              <a:rPr lang="en-US" dirty="0"/>
              <a:t>Monitor automation to prevent harmful actions during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4551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Resilient 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6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will be able to:</a:t>
            </a:r>
          </a:p>
          <a:p>
            <a:pPr lvl="1"/>
            <a:r>
              <a:rPr lang="en-US" dirty="0"/>
              <a:t>Define resilience and explain the 4 R's model</a:t>
            </a:r>
          </a:p>
          <a:p>
            <a:pPr lvl="1"/>
            <a:r>
              <a:rPr lang="en-US" dirty="0"/>
              <a:t>Understand how to design systems for resilience</a:t>
            </a:r>
          </a:p>
          <a:p>
            <a:pPr lvl="1"/>
            <a:r>
              <a:rPr lang="en-US" dirty="0"/>
              <a:t>Identify critical services and how to protect them</a:t>
            </a:r>
          </a:p>
          <a:p>
            <a:pPr lvl="1"/>
            <a:r>
              <a:rPr lang="en-US" dirty="0"/>
              <a:t>Explain how flexibility and automation affect resilience</a:t>
            </a:r>
          </a:p>
          <a:p>
            <a:pPr lvl="1"/>
            <a:r>
              <a:rPr lang="en-US" dirty="0"/>
              <a:t>Apply resilience concepts to cybersecurity scenarios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critical services and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services and assets are those elements of the system that allow a system to fulfill its primary purpose.</a:t>
            </a:r>
          </a:p>
          <a:p>
            <a:r>
              <a:rPr lang="en-US" dirty="0"/>
              <a:t>For example, the critical services in a system that handles ambulance dispatch are those concerned with taking calls and dispatching ambulances.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system components that support problem recognition, resistance, recovery and reinstatement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in an ambulance dispatch system, a watchdog timer may be included to detect if the system is not responding to events.</a:t>
            </a:r>
          </a:p>
          <a:p>
            <a:r>
              <a:rPr lang="en-US" dirty="0"/>
              <a:t>Identify system failures and cyberattacks that can compromise a system</a:t>
            </a:r>
          </a:p>
          <a:p>
            <a:r>
              <a:rPr lang="en-US" dirty="0"/>
              <a:t>Plan how to recover critical services quickly after damage or a cyberattack</a:t>
            </a:r>
          </a:p>
          <a:p>
            <a:r>
              <a:rPr lang="en-US" dirty="0"/>
              <a:t>Test all aspects of resilience planning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service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services that must always be maintained and the components that are required to maintain these services are identified.</a:t>
            </a:r>
          </a:p>
          <a:p>
            <a:r>
              <a:rPr lang="en-US" dirty="0"/>
              <a:t>Attack simulation - Scenarios or use cases for possible attacks are identified along with the system components that would be affected by these attacks.</a:t>
            </a:r>
          </a:p>
          <a:p>
            <a:r>
              <a:rPr lang="en-US" dirty="0"/>
              <a:t>Survivability analysis - Components that are both essential and </a:t>
            </a:r>
            <a:r>
              <a:rPr lang="en-US" dirty="0" err="1"/>
              <a:t>compromisable</a:t>
            </a:r>
            <a:r>
              <a:rPr lang="en-US" dirty="0"/>
              <a:t> by an attack are identified and survivability strategies based on resistance, recognition and recovery are identified.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resilience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business resilience requirements</a:t>
            </a:r>
          </a:p>
          <a:p>
            <a:r>
              <a:rPr lang="en-US" dirty="0"/>
              <a:t>Plan how to reinstate systems to their normal operating state</a:t>
            </a:r>
          </a:p>
          <a:p>
            <a:r>
              <a:rPr lang="en-US" dirty="0"/>
              <a:t>To maintain availability, you need to know:</a:t>
            </a:r>
          </a:p>
          <a:p>
            <a:pPr lvl="1"/>
            <a:r>
              <a:rPr lang="en-US" dirty="0"/>
              <a:t>the system services that are the most critical for a business,</a:t>
            </a:r>
          </a:p>
          <a:p>
            <a:pPr lvl="1"/>
            <a:r>
              <a:rPr lang="en-US" dirty="0"/>
              <a:t>the minimal quality of service that must be maintained,</a:t>
            </a:r>
          </a:p>
          <a:p>
            <a:pPr lvl="1"/>
            <a:r>
              <a:rPr lang="en-US" dirty="0"/>
              <a:t>how these services might be compromised,</a:t>
            </a:r>
          </a:p>
          <a:p>
            <a:pPr lvl="1"/>
            <a:r>
              <a:rPr lang="en-US" dirty="0"/>
              <a:t>how these services can be protected,</a:t>
            </a:r>
          </a:p>
          <a:p>
            <a:pPr lvl="1"/>
            <a:r>
              <a:rPr lang="en-US" dirty="0"/>
              <a:t>how you can recover quickly if the services become unavailable.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traditional survivability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problem with this approach to survivability analysis is that its starting point is the requirements and architecture documentation for a system.</a:t>
            </a:r>
          </a:p>
          <a:p>
            <a:r>
              <a:rPr lang="en-US" dirty="0"/>
              <a:t>However for business systems:</a:t>
            </a:r>
          </a:p>
          <a:p>
            <a:pPr lvl="1"/>
            <a:r>
              <a:rPr lang="en-US" dirty="0"/>
              <a:t>It is not explicitly related to the business requirements for resilience. I believe that these are a more appropriate starting point than technical system requirements.</a:t>
            </a:r>
          </a:p>
          <a:p>
            <a:pPr lvl="1"/>
            <a:r>
              <a:rPr lang="en-US" dirty="0"/>
              <a:t>It assumes that there is a detailed requirements statement for a system. In fact, resilience may have to be ‘retrofitted’ to a system where there is no complete or up-to-date requirements document.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services in </a:t>
            </a:r>
            <a:r>
              <a:rPr lang="en-US" dirty="0" err="1"/>
              <a:t>Mentcare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information service that provides information about a patient’s current diagnosis and treatment plan.</a:t>
            </a:r>
          </a:p>
          <a:p>
            <a:r>
              <a:rPr lang="en-US" dirty="0"/>
              <a:t>A warning service that highlights patients that could pose a danger to others or to themselves.</a:t>
            </a:r>
          </a:p>
          <a:p>
            <a:r>
              <a:rPr lang="en-US" dirty="0"/>
              <a:t>Availability of the complete patient record is NOT a critical service as routine patient information is not normally required during consultations.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1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assets in </a:t>
            </a:r>
            <a:r>
              <a:rPr lang="en-US" dirty="0" err="1"/>
              <a:t>Mentcare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patient record database that maintains all patient information.</a:t>
            </a:r>
          </a:p>
          <a:p>
            <a:r>
              <a:rPr lang="en-US" dirty="0"/>
              <a:t>A database server that provides access to the database for local client computers.</a:t>
            </a:r>
          </a:p>
          <a:p>
            <a:r>
              <a:rPr lang="en-US" dirty="0"/>
              <a:t>A network for client/server communication.</a:t>
            </a:r>
          </a:p>
          <a:p>
            <a:r>
              <a:rPr lang="en-US" dirty="0"/>
              <a:t>Local laptop or desktop computers used by clinicians to access patient information.</a:t>
            </a:r>
          </a:p>
          <a:p>
            <a:r>
              <a:rPr lang="en-US" dirty="0"/>
              <a:t>A set of rules to identify patients who are potentially dangerous and which can flag patient records. Client software that highlights dangerous patients to system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Resilience is the ability of a system to maintain critical operations during disruptive events</a:t>
            </a:r>
          </a:p>
          <a:p>
            <a:r>
              <a:rPr lang="en-GB" dirty="0"/>
              <a:t>Based on the 4 R's model:</a:t>
            </a:r>
          </a:p>
          <a:p>
            <a:pPr lvl="1"/>
            <a:r>
              <a:rPr lang="en-GB" dirty="0"/>
              <a:t>Recognition - detect disruptions</a:t>
            </a:r>
          </a:p>
          <a:p>
            <a:pPr lvl="1"/>
            <a:r>
              <a:rPr lang="en-GB" dirty="0"/>
              <a:t>Resistance - withstand disruptions</a:t>
            </a:r>
          </a:p>
          <a:p>
            <a:pPr lvl="1"/>
            <a:r>
              <a:rPr lang="en-GB" dirty="0"/>
              <a:t>Recovery - restore services quickly</a:t>
            </a:r>
          </a:p>
          <a:p>
            <a:pPr lvl="1"/>
            <a:r>
              <a:rPr lang="en-GB" dirty="0"/>
              <a:t>Reinstatement - get back to normal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5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cyberattacks will happen, some will succeed</a:t>
            </a:r>
          </a:p>
          <a:p>
            <a:r>
              <a:rPr lang="en-GB" dirty="0"/>
              <a:t>Build in layers of defences</a:t>
            </a:r>
          </a:p>
          <a:p>
            <a:r>
              <a:rPr lang="en-GB" dirty="0"/>
              <a:t>Flexible processes allow people to adapt</a:t>
            </a:r>
          </a:p>
          <a:p>
            <a:r>
              <a:rPr lang="en-GB" dirty="0"/>
              <a:t>Automation can reduce flexibility</a:t>
            </a:r>
          </a:p>
          <a:p>
            <a:r>
              <a:rPr lang="en-GB" dirty="0"/>
              <a:t>Start with business resilience needs</a:t>
            </a:r>
          </a:p>
          <a:p>
            <a:r>
              <a:rPr lang="en-GB" dirty="0"/>
              <a:t>Focus on recognizing &amp; recovering from problems</a:t>
            </a:r>
          </a:p>
          <a:p>
            <a:r>
              <a:rPr lang="en-GB" dirty="0"/>
              <a:t>Identify and protect critical services</a:t>
            </a:r>
          </a:p>
          <a:p>
            <a:r>
              <a:rPr lang="en-GB" dirty="0"/>
              <a:t>Design for quick service recovery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Resilience is the ability of a system to maintain critical services during disruptive events like equipment failure or cyberattacks.</a:t>
            </a:r>
          </a:p>
          <a:p>
            <a:r>
              <a:rPr lang="en-GB" dirty="0"/>
              <a:t>It involves recognizing potential failures early, resisting failures through isolation or </a:t>
            </a:r>
            <a:r>
              <a:rPr lang="en-GB" dirty="0" err="1"/>
              <a:t>defense</a:t>
            </a:r>
            <a:r>
              <a:rPr lang="en-GB" dirty="0"/>
              <a:t> strategies, recovering quickly after failures, and reinstating full system functionality.</a:t>
            </a:r>
          </a:p>
          <a:p>
            <a:r>
              <a:rPr lang="en-GB" dirty="0"/>
              <a:t>Resilience engineering assumes that some failures will occur and focuses on limiting their impacts and costs.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Recognition: Detect early signs of potential system failure or cyberattacks.</a:t>
            </a:r>
          </a:p>
          <a:p>
            <a:r>
              <a:rPr lang="en-GB" dirty="0"/>
              <a:t>Resistance: Isolate critical system components and utilize proactive and reactive defences.</a:t>
            </a:r>
          </a:p>
          <a:p>
            <a:r>
              <a:rPr lang="en-GB" dirty="0"/>
              <a:t>Recovery: Restore critical services quickly to minimize disruption to users.</a:t>
            </a:r>
          </a:p>
          <a:p>
            <a:r>
              <a:rPr lang="en-GB" dirty="0"/>
              <a:t>Reinstatement: Fully restore all system services and return to normal operations.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activities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Fig 14.1 Resilience activiti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39655"/>
          <a:stretch/>
        </p:blipFill>
        <p:spPr>
          <a:xfrm>
            <a:off x="108543" y="1881465"/>
            <a:ext cx="8785415" cy="35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1421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Cybercrime involves illegal use of networked systems.</a:t>
            </a:r>
          </a:p>
          <a:p>
            <a:r>
              <a:rPr lang="en-US" dirty="0"/>
              <a:t>Cybersecurity aims to protect citizens, businesses, and infrastructure from cyber threats.</a:t>
            </a:r>
          </a:p>
          <a:p>
            <a:r>
              <a:rPr lang="en-US" dirty="0"/>
              <a:t>It covers all organizational IT assets including networks and applications.</a:t>
            </a:r>
          </a:p>
          <a:p>
            <a:r>
              <a:rPr lang="en-US" dirty="0"/>
              <a:t>Challenges include ignorance, poor design, human errors, and usability vs. security tradeoffs.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Confidentiality threats: unauthorized data access</a:t>
            </a:r>
          </a:p>
          <a:p>
            <a:pPr lvl="0"/>
            <a:r>
              <a:rPr lang="en-GB" dirty="0"/>
              <a:t>Integrity threats: data/system damage</a:t>
            </a:r>
          </a:p>
          <a:p>
            <a:pPr lvl="0"/>
            <a:r>
              <a:rPr lang="en-GB" dirty="0"/>
              <a:t>Availability threats: denying authorized access</a:t>
            </a:r>
          </a:p>
          <a:p>
            <a:pPr lvl="0"/>
            <a:r>
              <a:rPr lang="en-GB" dirty="0"/>
              <a:t>Defences: authentication, encryption, firewalls</a:t>
            </a:r>
          </a:p>
          <a:p>
            <a:pPr lvl="0"/>
            <a:r>
              <a:rPr lang="en-GB" dirty="0"/>
              <a:t>Recovery: backup data and systems</a:t>
            </a:r>
          </a:p>
          <a:p>
            <a:pPr lvl="0"/>
            <a:r>
              <a:rPr lang="en-GB" dirty="0"/>
              <a:t>Resistance: multi-factor authentication, over-provisioned servers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Cyber-resilience planning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Resilience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Fig 14.2 Cyber-resilience planning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55897"/>
          <a:stretch/>
        </p:blipFill>
        <p:spPr>
          <a:xfrm>
            <a:off x="347308" y="1998869"/>
            <a:ext cx="8339492" cy="28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6082"/>
      </p:ext>
    </p:extLst>
  </p:cSld>
  <p:clrMapOvr>
    <a:masterClrMapping/>
  </p:clrMapOvr>
</p:sld>
</file>

<file path=ppt/theme/theme1.xml><?xml version="1.0" encoding="utf-8"?>
<a:theme xmlns:a="http://schemas.openxmlformats.org/drawingml/2006/main" name="SE 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 10 slides.potx</Template>
  <TotalTime>1607</TotalTime>
  <Words>1490</Words>
  <Application>Microsoft Macintosh PowerPoint</Application>
  <PresentationFormat>On-screen Show (4:3)</PresentationFormat>
  <Paragraphs>226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SE 10 slides</vt:lpstr>
      <vt:lpstr> </vt:lpstr>
      <vt:lpstr>Learning Objectives</vt:lpstr>
      <vt:lpstr>Resilience of Systems</vt:lpstr>
      <vt:lpstr>Strategies for Resilience</vt:lpstr>
      <vt:lpstr>Resilience activities</vt:lpstr>
      <vt:lpstr>Cybersecurity</vt:lpstr>
      <vt:lpstr>Cybersecurity</vt:lpstr>
      <vt:lpstr>Cybersecurity Strategies</vt:lpstr>
      <vt:lpstr>Cyber-resilience planning</vt:lpstr>
      <vt:lpstr>Cybersecurity Risk Management</vt:lpstr>
      <vt:lpstr>Cybersecurity Risk Management (cont.)</vt:lpstr>
      <vt:lpstr>Sociotechnical resilience</vt:lpstr>
      <vt:lpstr>Sociotechnical resilience</vt:lpstr>
      <vt:lpstr>Mentcare example</vt:lpstr>
      <vt:lpstr>Characteristics of Resilient Organizations</vt:lpstr>
      <vt:lpstr>Considering Human Error</vt:lpstr>
      <vt:lpstr>Creating Defensive Layers</vt:lpstr>
      <vt:lpstr>Designing Operational Processes</vt:lpstr>
      <vt:lpstr>Resilient systems design</vt:lpstr>
      <vt:lpstr>Identifying critical services and assets</vt:lpstr>
      <vt:lpstr>Designing system components that support problem recognition, resistance, recovery and reinstatement</vt:lpstr>
      <vt:lpstr>Critical service identification</vt:lpstr>
      <vt:lpstr>Business resilience requirements</vt:lpstr>
      <vt:lpstr>Problems with traditional survivability analysis</vt:lpstr>
      <vt:lpstr>Critical services in Mentcare</vt:lpstr>
      <vt:lpstr>Critical assets in Mentcare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7</dc:title>
  <dc:creator>Ian Sommerville</dc:creator>
  <cp:lastModifiedBy>Smith, Travis</cp:lastModifiedBy>
  <cp:revision>31</cp:revision>
  <dcterms:created xsi:type="dcterms:W3CDTF">2010-01-21T17:21:03Z</dcterms:created>
  <dcterms:modified xsi:type="dcterms:W3CDTF">2023-10-29T18:34:36Z</dcterms:modified>
</cp:coreProperties>
</file>