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2" r:id="rId4"/>
    <p:sldId id="273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6"/>
    <p:restoredTop sz="94682"/>
  </p:normalViewPr>
  <p:slideViewPr>
    <p:cSldViewPr snapToGrid="0" snapToObjects="1">
      <p:cViewPr varScale="1">
        <p:scale>
          <a:sx n="225" d="100"/>
          <a:sy n="225" d="100"/>
        </p:scale>
        <p:origin x="17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3F46A-CB7B-994B-9E92-2B882EC973B0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FCE79-5C1A-D04F-AB4F-EBAB411A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82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85C9F-6257-1D44-A466-AA695D730ADC}" type="datetimeFigureOut">
              <a:rPr lang="en-US" smtClean="0"/>
              <a:pPr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45294-65F0-1C43-8615-5C554797DD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8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6459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9049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3630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3325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476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89538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7153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7671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2369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17/11/2014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15 Software reuse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4CF8044-83D2-2543-8CEA-7F647DE98A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15 – Software Reuse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Product Line Architectures and Development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Architectures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Separate core, configurable, and specialized parts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Isolate entities from their descriptions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Access entities through descriptions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Supports adaption and specialization</a:t>
            </a:r>
          </a:p>
          <a:p>
            <a:pPr>
              <a:lnSpc>
                <a:spcPct val="90000"/>
              </a:lnSpc>
            </a:pPr>
            <a:r>
              <a:rPr lang="en-GB" dirty="0"/>
              <a:t>Development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Elicit requirements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Identify closest fit existing product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Adapt product via: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Configuration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Specialization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New extensions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Deliver adapted product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45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Application System Reuse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Reuse large-scale COTS applications</a:t>
            </a:r>
          </a:p>
          <a:p>
            <a:pPr>
              <a:lnSpc>
                <a:spcPct val="90000"/>
              </a:lnSpc>
            </a:pPr>
            <a:r>
              <a:rPr lang="en-GB" dirty="0"/>
              <a:t>Configure single app or integrate multiple</a:t>
            </a:r>
          </a:p>
          <a:p>
            <a:pPr>
              <a:lnSpc>
                <a:spcPct val="90000"/>
              </a:lnSpc>
            </a:pPr>
            <a:r>
              <a:rPr lang="en-GB" dirty="0"/>
              <a:t>Risks: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Lack of control over functionality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Integration challenges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Vendor dependence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Interoperability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82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ERP Systems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Enterprise Resource Planning systems</a:t>
            </a:r>
          </a:p>
          <a:p>
            <a:pPr>
              <a:lnSpc>
                <a:spcPct val="90000"/>
              </a:lnSpc>
            </a:pPr>
            <a:r>
              <a:rPr lang="en-GB" dirty="0"/>
              <a:t>Support common business functions</a:t>
            </a:r>
          </a:p>
          <a:p>
            <a:pPr>
              <a:lnSpc>
                <a:spcPct val="90000"/>
              </a:lnSpc>
            </a:pPr>
            <a:r>
              <a:rPr lang="en-GB" dirty="0"/>
              <a:t>Adapted via: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Modules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Process configuration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Rules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Forms/reports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63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Application Integration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Combining multiple COTS systems into larger solution</a:t>
            </a:r>
          </a:p>
          <a:p>
            <a:pPr>
              <a:lnSpc>
                <a:spcPct val="90000"/>
              </a:lnSpc>
            </a:pPr>
            <a:r>
              <a:rPr lang="en-GB" dirty="0"/>
              <a:t>Reasons: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No single system meets needs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Integrate with existing systems</a:t>
            </a:r>
          </a:p>
          <a:p>
            <a:pPr>
              <a:lnSpc>
                <a:spcPct val="90000"/>
              </a:lnSpc>
            </a:pPr>
            <a:r>
              <a:rPr lang="en-GB" dirty="0"/>
              <a:t>Key integration issues: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Selecting systems with appropriate functionality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Exchanging data between systems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Managing duplicated functionality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Lack of control over system evolution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Interoperability challenges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Long-term support dependencies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17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Many approaches: frameworks, product lines, application reuse</a:t>
            </a:r>
          </a:p>
          <a:p>
            <a:r>
              <a:rPr lang="en-GB" sz="2000" dirty="0"/>
              <a:t>Benefits: faster delivery, lower costs, increased reliability</a:t>
            </a:r>
          </a:p>
          <a:p>
            <a:r>
              <a:rPr lang="en-GB" sz="2000" dirty="0"/>
              <a:t>Challenges: finding components, integration, maintenance</a:t>
            </a:r>
          </a:p>
          <a:p>
            <a:r>
              <a:rPr lang="en-GB" sz="2000" dirty="0"/>
              <a:t>Application frameworks provide reusable architectures</a:t>
            </a:r>
          </a:p>
          <a:p>
            <a:r>
              <a:rPr lang="en-GB" sz="2000" dirty="0"/>
              <a:t>Software product lines configure core assets for apps</a:t>
            </a:r>
          </a:p>
          <a:p>
            <a:r>
              <a:rPr lang="en-GB" sz="2000" dirty="0"/>
              <a:t>Application system reuse has risks like lack of control</a:t>
            </a:r>
          </a:p>
          <a:p>
            <a:r>
              <a:rPr lang="en-GB" sz="2000" dirty="0"/>
              <a:t>Integration combines multiple COTS systems</a:t>
            </a:r>
          </a:p>
          <a:p>
            <a:r>
              <a:rPr lang="en-GB" sz="2000" dirty="0"/>
              <a:t>Standard interfaces and wrapping facilitate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2614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different levels of software reuse</a:t>
            </a:r>
          </a:p>
          <a:p>
            <a:r>
              <a:rPr lang="en-GB" dirty="0"/>
              <a:t>The benefits and challenges of reusing software</a:t>
            </a:r>
          </a:p>
          <a:p>
            <a:r>
              <a:rPr lang="en-GB" dirty="0"/>
              <a:t>Application frameworks as reusable architectures</a:t>
            </a:r>
          </a:p>
          <a:p>
            <a:r>
              <a:rPr lang="en-GB" dirty="0"/>
              <a:t>Software product line engineering</a:t>
            </a:r>
          </a:p>
          <a:p>
            <a:r>
              <a:rPr lang="en-GB" dirty="0"/>
              <a:t>Configuring and integrating COTS applications</a:t>
            </a:r>
          </a:p>
          <a:p>
            <a:r>
              <a:rPr lang="en-GB" dirty="0"/>
              <a:t>Issues in application system reuse</a:t>
            </a:r>
          </a:p>
          <a:p>
            <a:r>
              <a:rPr lang="en-GB" dirty="0"/>
              <a:t>Approaches for integrating multiple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Reuse?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GB" dirty="0"/>
              <a:t>Reusing software components, libraries, architectures, etc. rather than building from scratch</a:t>
            </a:r>
          </a:p>
          <a:p>
            <a:r>
              <a:rPr lang="en-GB" dirty="0"/>
              <a:t>Saves development time, costs, and reduces risk</a:t>
            </a:r>
          </a:p>
          <a:p>
            <a:r>
              <a:rPr lang="en-GB" dirty="0"/>
              <a:t>Can happen at multiple levels:</a:t>
            </a:r>
          </a:p>
          <a:p>
            <a:pPr lvl="1"/>
            <a:r>
              <a:rPr lang="en-GB" dirty="0"/>
              <a:t>Functions, classes, libraries</a:t>
            </a:r>
          </a:p>
          <a:p>
            <a:pPr lvl="1"/>
            <a:r>
              <a:rPr lang="en-GB" dirty="0"/>
              <a:t>Components, frameworks</a:t>
            </a:r>
          </a:p>
          <a:p>
            <a:pPr lvl="1"/>
            <a:r>
              <a:rPr lang="en-GB" dirty="0"/>
              <a:t>Architectures, product lines</a:t>
            </a:r>
          </a:p>
          <a:p>
            <a:pPr lvl="1"/>
            <a:r>
              <a:rPr lang="en-GB" dirty="0"/>
              <a:t>Complete applications, systems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Levels of Reuse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Function/class reuse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Reuse low-level functions, classes, APIs</a:t>
            </a:r>
          </a:p>
          <a:p>
            <a:pPr>
              <a:lnSpc>
                <a:spcPct val="90000"/>
              </a:lnSpc>
            </a:pPr>
            <a:r>
              <a:rPr lang="en-GB" dirty="0"/>
              <a:t>Component reuse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Reuse coherent modules, packages, components</a:t>
            </a:r>
          </a:p>
          <a:p>
            <a:pPr>
              <a:lnSpc>
                <a:spcPct val="90000"/>
              </a:lnSpc>
            </a:pPr>
            <a:r>
              <a:rPr lang="en-GB" dirty="0"/>
              <a:t>Framework reuse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Reuse integrated architecture, abstract classes</a:t>
            </a:r>
          </a:p>
          <a:p>
            <a:pPr>
              <a:lnSpc>
                <a:spcPct val="90000"/>
              </a:lnSpc>
            </a:pPr>
            <a:r>
              <a:rPr lang="en-GB" dirty="0"/>
              <a:t>Product line reuse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Reuse core assets to build family of systems</a:t>
            </a:r>
          </a:p>
          <a:p>
            <a:pPr>
              <a:lnSpc>
                <a:spcPct val="90000"/>
              </a:lnSpc>
            </a:pPr>
            <a:r>
              <a:rPr lang="en-GB" dirty="0"/>
              <a:t>Application reuse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Reuse complete COTS applications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Benefits of Software Reuse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Accelerated development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Faster time to market</a:t>
            </a:r>
          </a:p>
          <a:p>
            <a:pPr>
              <a:lnSpc>
                <a:spcPct val="90000"/>
              </a:lnSpc>
            </a:pPr>
            <a:r>
              <a:rPr lang="en-GB" dirty="0"/>
              <a:t>Increased dependability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Reused code is tested and proven</a:t>
            </a:r>
          </a:p>
          <a:p>
            <a:pPr>
              <a:lnSpc>
                <a:spcPct val="90000"/>
              </a:lnSpc>
            </a:pPr>
            <a:r>
              <a:rPr lang="en-GB" dirty="0"/>
              <a:t>Lower development costs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Avoid reinventing the wheel</a:t>
            </a:r>
          </a:p>
          <a:p>
            <a:pPr>
              <a:lnSpc>
                <a:spcPct val="90000"/>
              </a:lnSpc>
            </a:pPr>
            <a:r>
              <a:rPr lang="en-GB" dirty="0"/>
              <a:t>Effective use of specialist expertise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Develop reusable assets leveraging expertise</a:t>
            </a:r>
          </a:p>
          <a:p>
            <a:pPr>
              <a:lnSpc>
                <a:spcPct val="90000"/>
              </a:lnSpc>
            </a:pPr>
            <a:r>
              <a:rPr lang="en-GB" dirty="0"/>
              <a:t>Reduced process risk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Known cost/schedule vs. development uncertainty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291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Challenges of Software Reuse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Finding and understanding components</a:t>
            </a:r>
          </a:p>
          <a:p>
            <a:pPr>
              <a:lnSpc>
                <a:spcPct val="90000"/>
              </a:lnSpc>
            </a:pPr>
            <a:r>
              <a:rPr lang="en-GB" dirty="0"/>
              <a:t>Integrating reused components</a:t>
            </a:r>
          </a:p>
          <a:p>
            <a:pPr>
              <a:lnSpc>
                <a:spcPct val="90000"/>
              </a:lnSpc>
            </a:pPr>
            <a:r>
              <a:rPr lang="en-GB" dirty="0"/>
              <a:t>Lack of tool support</a:t>
            </a:r>
          </a:p>
          <a:p>
            <a:pPr>
              <a:lnSpc>
                <a:spcPct val="90000"/>
              </a:lnSpc>
            </a:pPr>
            <a:r>
              <a:rPr lang="en-GB" dirty="0"/>
              <a:t>Increased maintenance costs (no source code)</a:t>
            </a:r>
          </a:p>
          <a:p>
            <a:pPr>
              <a:lnSpc>
                <a:spcPct val="90000"/>
              </a:lnSpc>
            </a:pPr>
            <a:r>
              <a:rPr lang="en-GB" dirty="0"/>
              <a:t>"Not invented here" mentality</a:t>
            </a:r>
          </a:p>
          <a:p>
            <a:pPr>
              <a:lnSpc>
                <a:spcPct val="90000"/>
              </a:lnSpc>
            </a:pPr>
            <a:r>
              <a:rPr lang="en-GB" dirty="0"/>
              <a:t>Prefer writing new code vs reusing</a:t>
            </a:r>
          </a:p>
          <a:p>
            <a:pPr>
              <a:lnSpc>
                <a:spcPct val="90000"/>
              </a:lnSpc>
            </a:pPr>
            <a:r>
              <a:rPr lang="en-GB" dirty="0"/>
              <a:t>Creating and maintaining component libraries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00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Reuse Approaches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Application frameworks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Integrated abstract/concrete classes</a:t>
            </a:r>
          </a:p>
          <a:p>
            <a:pPr>
              <a:lnSpc>
                <a:spcPct val="90000"/>
              </a:lnSpc>
            </a:pPr>
            <a:r>
              <a:rPr lang="en-GB" dirty="0"/>
              <a:t>Software product lines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Core assets configured for apps</a:t>
            </a:r>
          </a:p>
          <a:p>
            <a:pPr>
              <a:lnSpc>
                <a:spcPct val="90000"/>
              </a:lnSpc>
            </a:pPr>
            <a:r>
              <a:rPr lang="en-GB" dirty="0"/>
              <a:t>Component reuse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Libraries and repositories</a:t>
            </a:r>
          </a:p>
          <a:p>
            <a:pPr>
              <a:lnSpc>
                <a:spcPct val="90000"/>
              </a:lnSpc>
            </a:pPr>
            <a:r>
              <a:rPr lang="en-GB" dirty="0"/>
              <a:t>Model-driven engineering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Code generation from models</a:t>
            </a:r>
          </a:p>
          <a:p>
            <a:pPr>
              <a:lnSpc>
                <a:spcPct val="90000"/>
              </a:lnSpc>
            </a:pPr>
            <a:r>
              <a:rPr lang="en-GB" dirty="0"/>
              <a:t>Service-oriented architecture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Linking reusable services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99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Application Frameworks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Provide reusable software architecture for apps</a:t>
            </a:r>
          </a:p>
          <a:p>
            <a:pPr>
              <a:lnSpc>
                <a:spcPct val="90000"/>
              </a:lnSpc>
            </a:pPr>
            <a:r>
              <a:rPr lang="en-GB" dirty="0"/>
              <a:t>Collection of abstract/concrete classes</a:t>
            </a:r>
          </a:p>
          <a:p>
            <a:pPr>
              <a:lnSpc>
                <a:spcPct val="90000"/>
              </a:lnSpc>
            </a:pPr>
            <a:r>
              <a:rPr lang="en-GB" dirty="0"/>
              <a:t>Extended via inheritance, composition, configuration</a:t>
            </a:r>
          </a:p>
          <a:p>
            <a:pPr>
              <a:lnSpc>
                <a:spcPct val="90000"/>
              </a:lnSpc>
            </a:pPr>
            <a:r>
              <a:rPr lang="en-GB" dirty="0"/>
              <a:t>Examples:</a:t>
            </a:r>
          </a:p>
          <a:p>
            <a:pPr>
              <a:lnSpc>
                <a:spcPct val="90000"/>
              </a:lnSpc>
            </a:pPr>
            <a:r>
              <a:rPr lang="en-GB" dirty="0"/>
              <a:t>UI frameworks (MVC)</a:t>
            </a:r>
          </a:p>
          <a:p>
            <a:pPr>
              <a:lnSpc>
                <a:spcPct val="90000"/>
              </a:lnSpc>
            </a:pPr>
            <a:r>
              <a:rPr lang="en-GB" dirty="0"/>
              <a:t>Middleware integration</a:t>
            </a:r>
          </a:p>
          <a:p>
            <a:pPr>
              <a:lnSpc>
                <a:spcPct val="90000"/>
              </a:lnSpc>
            </a:pPr>
            <a:r>
              <a:rPr lang="en-GB" dirty="0"/>
              <a:t>Enterprise systems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16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2912"/>
            <a:ext cx="8036071" cy="1109007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Web App Frameworks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0850" y="1676258"/>
            <a:ext cx="8326205" cy="4130097"/>
          </a:xfrm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 dirty="0"/>
              <a:t>Frameworks are generic, extended for specific apps</a:t>
            </a:r>
          </a:p>
          <a:p>
            <a:pPr>
              <a:lnSpc>
                <a:spcPct val="90000"/>
              </a:lnSpc>
            </a:pPr>
            <a:r>
              <a:rPr lang="en-GB" dirty="0"/>
              <a:t>Support web application construction</a:t>
            </a:r>
          </a:p>
          <a:p>
            <a:pPr>
              <a:lnSpc>
                <a:spcPct val="90000"/>
              </a:lnSpc>
            </a:pPr>
            <a:r>
              <a:rPr lang="en-GB" dirty="0"/>
              <a:t>Follow MVC design pattern</a:t>
            </a:r>
          </a:p>
          <a:p>
            <a:pPr>
              <a:lnSpc>
                <a:spcPct val="90000"/>
              </a:lnSpc>
            </a:pPr>
            <a:r>
              <a:rPr lang="en-GB" dirty="0"/>
              <a:t>Provide services: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Security, authentication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Dynamic page generation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Database integration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Session management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AJAX support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17/11/2014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15 Software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8044-83D2-2543-8CEA-7F647DE98A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03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6169</TotalTime>
  <Words>614</Words>
  <Application>Microsoft Macintosh PowerPoint</Application>
  <PresentationFormat>On-screen Show (4:3)</PresentationFormat>
  <Paragraphs>169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SE10 slides</vt:lpstr>
      <vt:lpstr>Chapter 15 – Software Reuse</vt:lpstr>
      <vt:lpstr>Topics covered</vt:lpstr>
      <vt:lpstr>What is Software Reuse?</vt:lpstr>
      <vt:lpstr>Levels of Reuse</vt:lpstr>
      <vt:lpstr>Benefits of Software Reuse</vt:lpstr>
      <vt:lpstr>Challenges of Software Reuse</vt:lpstr>
      <vt:lpstr>Reuse Approaches</vt:lpstr>
      <vt:lpstr>Application Frameworks</vt:lpstr>
      <vt:lpstr>Web App Frameworks</vt:lpstr>
      <vt:lpstr>Product Line Architectures and Development</vt:lpstr>
      <vt:lpstr>Application System Reuse</vt:lpstr>
      <vt:lpstr>ERP Systems</vt:lpstr>
      <vt:lpstr>Application Integration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16</dc:title>
  <dc:creator>Ian Sommerville</dc:creator>
  <cp:lastModifiedBy>Smith, Travis</cp:lastModifiedBy>
  <cp:revision>23</cp:revision>
  <dcterms:created xsi:type="dcterms:W3CDTF">2010-01-21T17:18:58Z</dcterms:created>
  <dcterms:modified xsi:type="dcterms:W3CDTF">2023-10-29T19:12:26Z</dcterms:modified>
</cp:coreProperties>
</file>