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2" r:id="rId3"/>
    <p:sldId id="275" r:id="rId4"/>
    <p:sldId id="276" r:id="rId5"/>
    <p:sldId id="337" r:id="rId6"/>
    <p:sldId id="332" r:id="rId7"/>
    <p:sldId id="279" r:id="rId8"/>
    <p:sldId id="338" r:id="rId9"/>
    <p:sldId id="258" r:id="rId10"/>
    <p:sldId id="259" r:id="rId11"/>
    <p:sldId id="280" r:id="rId12"/>
    <p:sldId id="335" r:id="rId13"/>
    <p:sldId id="288" r:id="rId14"/>
    <p:sldId id="333" r:id="rId15"/>
    <p:sldId id="323" r:id="rId16"/>
    <p:sldId id="326" r:id="rId17"/>
    <p:sldId id="292" r:id="rId18"/>
    <p:sldId id="328" r:id="rId19"/>
    <p:sldId id="295" r:id="rId20"/>
    <p:sldId id="296" r:id="rId21"/>
    <p:sldId id="329" r:id="rId22"/>
    <p:sldId id="297" r:id="rId23"/>
    <p:sldId id="339" r:id="rId24"/>
    <p:sldId id="334" r:id="rId25"/>
    <p:sldId id="302" r:id="rId26"/>
    <p:sldId id="303" r:id="rId27"/>
    <p:sldId id="266" r:id="rId28"/>
    <p:sldId id="336" r:id="rId29"/>
    <p:sldId id="305" r:id="rId30"/>
    <p:sldId id="267" r:id="rId31"/>
    <p:sldId id="307" r:id="rId32"/>
    <p:sldId id="316" r:id="rId33"/>
    <p:sldId id="331" r:id="rId34"/>
    <p:sldId id="31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6"/>
    <p:restoredTop sz="90203" autoAdjust="0"/>
  </p:normalViewPr>
  <p:slideViewPr>
    <p:cSldViewPr snapToGrid="0" snapToObjects="1">
      <p:cViewPr varScale="1">
        <p:scale>
          <a:sx n="225" d="100"/>
          <a:sy n="225" d="100"/>
        </p:scale>
        <p:origin x="176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E04C-FC5E-EF40-A2DC-E8E4C3E558A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4C9A7-43F9-0349-85E0-8518DC6BE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56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EF412-2059-F244-B2E6-A0AE585AA501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7BC4-BF41-5844-80DA-5290EE73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8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27BC4-BF41-5844-80DA-5290EE7342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3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19/11/2014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16 Component-based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9538F-61EC-B743-9874-46B028F9C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19/11/2014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16 Component-based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9538F-61EC-B743-9874-46B028F9C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19/11/2014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16 Component-based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9538F-61EC-B743-9874-46B028F9C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19/11/2014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16 Component-based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9538F-61EC-B743-9874-46B028F9C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19/11/2014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16 Component-based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9538F-61EC-B743-9874-46B028F9C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19/11/2014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16 Component-based software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9538F-61EC-B743-9874-46B028F9C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19/11/2014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16 Component-based software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9538F-61EC-B743-9874-46B028F9C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19/11/2014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16 Component-based software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9538F-61EC-B743-9874-46B028F9C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19/11/2014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9538F-61EC-B743-9874-46B028F9C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19/11/2014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16 Component-based software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9538F-61EC-B743-9874-46B028F9C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19/11/2014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16 Component-based software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9538F-61EC-B743-9874-46B028F9C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19/11/2014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Chapter 16 Component-based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A79538F-61EC-B743-9874-46B028F9C0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16 -  Component-based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model of a data collector component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17.3 DataCollector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9245" b="-19245"/>
          <a:stretch>
            <a:fillRect/>
          </a:stretch>
        </p:blipFill>
        <p:spPr>
          <a:xfrm>
            <a:off x="1418221" y="1851923"/>
            <a:ext cx="6475880" cy="356148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Key Ideas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Components are stand-alone, executable pieces</a:t>
            </a:r>
          </a:p>
          <a:p>
            <a:r>
              <a:rPr lang="en-US" sz="2400" dirty="0"/>
              <a:t>Interact via interfaces, not internal implementation</a:t>
            </a:r>
          </a:p>
          <a:p>
            <a:r>
              <a:rPr lang="en-US" sz="2400" dirty="0"/>
              <a:t>Provides interface is public API, Requires interface lists needs</a:t>
            </a:r>
          </a:p>
          <a:p>
            <a:r>
              <a:rPr lang="en-US" sz="2400" dirty="0"/>
              <a:t>Interfaces maintain independence and modularity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accessed using remote procedure calls (RPCs)</a:t>
            </a:r>
          </a:p>
          <a:p>
            <a:r>
              <a:rPr lang="en-US" dirty="0"/>
              <a:t>Each has a unique ID (usually a URL) for network access</a:t>
            </a:r>
          </a:p>
          <a:p>
            <a:r>
              <a:rPr lang="en-US" dirty="0"/>
              <a:t>Can be called like a local method or procedure</a:t>
            </a:r>
          </a:p>
          <a:p>
            <a:r>
              <a:rPr lang="en-US" dirty="0"/>
              <a:t>Enables distribution and remote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95511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models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 standards for implementation, docs, deployment</a:t>
            </a:r>
          </a:p>
          <a:p>
            <a:r>
              <a:rPr lang="en-US" sz="2400" dirty="0"/>
              <a:t>Specify interface definition and elements</a:t>
            </a:r>
          </a:p>
          <a:p>
            <a:r>
              <a:rPr lang="en-US" sz="2400" dirty="0"/>
              <a:t>Cover interface specs, unique IDs, packaging</a:t>
            </a:r>
          </a:p>
          <a:p>
            <a:r>
              <a:rPr lang="en-US" sz="2400" dirty="0"/>
              <a:t>Basis for middleware that enables execution</a:t>
            </a:r>
          </a:p>
          <a:p>
            <a:r>
              <a:rPr lang="en-US" sz="2400" dirty="0"/>
              <a:t>Provide platform services and support services</a:t>
            </a:r>
          </a:p>
          <a:p>
            <a:r>
              <a:rPr lang="en-US" sz="2400" dirty="0"/>
              <a:t>Components run in container accessing services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14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CBSE processes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40449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CBSE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components to reuse: Generalize existing code to create reusable parts</a:t>
            </a:r>
          </a:p>
          <a:p>
            <a:r>
              <a:rPr lang="en-GB" dirty="0"/>
              <a:t>Build apps using existing parts: Develop new software using library of reusable components</a:t>
            </a:r>
          </a:p>
          <a:p>
            <a:r>
              <a:rPr lang="en-GB" dirty="0"/>
              <a:t>Get reusable parts: Obtain components from internal libraries or external sources</a:t>
            </a:r>
          </a:p>
          <a:p>
            <a:r>
              <a:rPr lang="en-GB" dirty="0"/>
              <a:t>Organize reusable parts: </a:t>
            </a:r>
            <a:r>
              <a:rPr lang="en-GB" dirty="0" err="1"/>
              <a:t>Catalog</a:t>
            </a:r>
            <a:r>
              <a:rPr lang="en-GB" dirty="0"/>
              <a:t>, store, and provide access to reusable components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19/11/2014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real-world ideas: Reflect stable real-world concepts and workflows</a:t>
            </a:r>
          </a:p>
          <a:p>
            <a:r>
              <a:rPr lang="en-GB" dirty="0"/>
              <a:t>Hide details: Encapsulate implementation details from other code</a:t>
            </a:r>
          </a:p>
          <a:p>
            <a:r>
              <a:rPr lang="en-GB" dirty="0"/>
              <a:t>Work on their own: Are modular and loosely coupled</a:t>
            </a:r>
          </a:p>
          <a:p>
            <a:r>
              <a:rPr lang="en-GB" dirty="0"/>
              <a:t>Share errors properly: Use consistent interfaces for error reporting</a:t>
            </a:r>
          </a:p>
          <a:p>
            <a:r>
              <a:rPr lang="en-GB" dirty="0"/>
              <a:t>Balance reuse and use: Design for reusability but keep simple to 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Components Reusable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Remove specific features: Eliminate functionality tied to one use case</a:t>
            </a:r>
          </a:p>
          <a:p>
            <a:r>
              <a:rPr lang="en-US" sz="2000" dirty="0"/>
              <a:t>Use general names: Rename methods/classes for broad applicability</a:t>
            </a:r>
          </a:p>
          <a:p>
            <a:r>
              <a:rPr lang="en-US" sz="2000" dirty="0"/>
              <a:t>Add features: Expand capabilities to serve multiple needs</a:t>
            </a:r>
          </a:p>
          <a:p>
            <a:r>
              <a:rPr lang="en-US" sz="2000" dirty="0"/>
              <a:t>Handle errors the same way: Standardize exception handling</a:t>
            </a:r>
          </a:p>
          <a:p>
            <a:r>
              <a:rPr lang="en-US" sz="2000" dirty="0"/>
              <a:t>Allow custom settings: Provide configuration options</a:t>
            </a:r>
          </a:p>
          <a:p>
            <a:r>
              <a:rPr lang="en-US" sz="2000" dirty="0"/>
              <a:t>Combine parts that work together: Integrate dependencies into fewer components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Components should not handle exceptions themselves. They should publish what exceptions can arise.</a:t>
            </a:r>
          </a:p>
          <a:p>
            <a:r>
              <a:rPr lang="en-GB" dirty="0"/>
              <a:t>Publishing all exceptions leads to bloated interfaces.</a:t>
            </a:r>
          </a:p>
          <a:p>
            <a:r>
              <a:rPr lang="en-GB" dirty="0"/>
              <a:t>Component operation may depend on local exception handling.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Reusable Components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legacy systems that fulfill useful business functions can be repackaged as reusable components. This involves creating a wrapper component that implements the required interfaces and then accesses the legacy system internally. </a:t>
            </a:r>
          </a:p>
          <a:p>
            <a:r>
              <a:rPr lang="en-US" dirty="0"/>
              <a:t>Reusability increases development costs. Evaluate if it's worth it.</a:t>
            </a:r>
          </a:p>
          <a:p>
            <a:r>
              <a:rPr lang="en-US" dirty="0"/>
              <a:t>Generic components may be less efficient than specific ones.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chapter, you will learn about:</a:t>
            </a:r>
          </a:p>
          <a:p>
            <a:pPr lvl="1"/>
            <a:r>
              <a:rPr lang="en-GB" dirty="0"/>
              <a:t>Components and component models</a:t>
            </a:r>
          </a:p>
          <a:p>
            <a:pPr lvl="1"/>
            <a:r>
              <a:rPr lang="en-GB" dirty="0"/>
              <a:t>Key concepts like interfaces, composability, and </a:t>
            </a:r>
            <a:r>
              <a:rPr lang="en-GB" dirty="0" err="1"/>
              <a:t>deployability</a:t>
            </a:r>
            <a:endParaRPr lang="en-GB" dirty="0"/>
          </a:p>
          <a:p>
            <a:pPr lvl="1"/>
            <a:r>
              <a:rPr lang="en-GB" dirty="0"/>
              <a:t>CBSE processes for developing reusable components and composing systems</a:t>
            </a:r>
          </a:p>
          <a:p>
            <a:pPr lvl="1"/>
            <a:r>
              <a:rPr lang="en-GB" dirty="0"/>
              <a:t>Making components reusable through generalization and configuration</a:t>
            </a:r>
          </a:p>
          <a:p>
            <a:pPr lvl="1"/>
            <a:r>
              <a:rPr lang="en-GB" dirty="0"/>
              <a:t>Managing component libraries and reusing components</a:t>
            </a:r>
          </a:p>
          <a:p>
            <a:pPr lvl="1"/>
            <a:r>
              <a:rPr lang="en-GB" dirty="0"/>
              <a:t>Issues like validation, requirements matching, and trust</a:t>
            </a:r>
          </a:p>
          <a:p>
            <a:pPr lvl="1"/>
            <a:r>
              <a:rPr lang="en-GB" dirty="0"/>
              <a:t>Component composition types like sequential and hierarchical</a:t>
            </a:r>
          </a:p>
          <a:p>
            <a:pPr lvl="1"/>
            <a:r>
              <a:rPr lang="en-GB" dirty="0"/>
              <a:t>The role of glue code in resolving interface incompatibilities</a:t>
            </a:r>
          </a:p>
          <a:p>
            <a:pPr lvl="1"/>
            <a:r>
              <a:rPr lang="en-GB" dirty="0" err="1"/>
              <a:t>Tradeoffs</a:t>
            </a:r>
            <a:r>
              <a:rPr lang="en-GB" dirty="0"/>
              <a:t> to consider when composing components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/>
              <a:t>Managing and Reusing Components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/>
              <a:t>Component management involves classifying components to enable discovery, making them available in a repository or as a service, tracking usage information, and managing different versions.</a:t>
            </a:r>
          </a:p>
          <a:p>
            <a:r>
              <a:rPr lang="en-GB" dirty="0"/>
              <a:t>Certify components before reuse.</a:t>
            </a:r>
          </a:p>
          <a:p>
            <a:r>
              <a:rPr lang="en-GB" dirty="0"/>
              <a:t>When reusing, balance requirements and available functionality.</a:t>
            </a:r>
          </a:p>
          <a:p>
            <a:r>
              <a:rPr lang="en-GB" dirty="0"/>
              <a:t>Search, modify requirements, search again if needed.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 management involves deciding how to classify the component so that it can be discovered, making the component available either in a repository or as a service, maintaining information about the use of the component and keeping track of different component versions. </a:t>
            </a:r>
          </a:p>
          <a:p>
            <a:r>
              <a:rPr lang="en-GB" dirty="0"/>
              <a:t>A company with a reuse program may carry out some form of component certification before the component is made available for reuse. </a:t>
            </a:r>
          </a:p>
          <a:p>
            <a:pPr lvl="1"/>
            <a:r>
              <a:rPr lang="en-GB" dirty="0"/>
              <a:t>Certification means that someone apart from the developer checks the quality of the component.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Reuse Issues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Trust: You need assurance about the reliability and security of the component supplier. An untrusted component may fail or breach security.</a:t>
            </a:r>
          </a:p>
          <a:p>
            <a:pPr>
              <a:lnSpc>
                <a:spcPct val="90000"/>
              </a:lnSpc>
            </a:pPr>
            <a:r>
              <a:rPr lang="en-US" dirty="0"/>
              <a:t>Requirements: Different groups of components are designed to satisfy different requirements.</a:t>
            </a:r>
          </a:p>
          <a:p>
            <a:pPr>
              <a:lnSpc>
                <a:spcPct val="90000"/>
              </a:lnSpc>
            </a:pPr>
            <a:r>
              <a:rPr lang="en-US" dirty="0"/>
              <a:t>Validation: The published specification may lack details needed to fully test the component. Components may have unwanted functionality that could interfere.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Ariane 5 Disaster Case Study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1996, the maiden flight of the Ariane 5 rocket failed because a reused inertial navigation component from Ariane 4 shut down unexpectedly.</a:t>
            </a:r>
          </a:p>
          <a:p>
            <a:pPr>
              <a:lnSpc>
                <a:spcPct val="90000"/>
              </a:lnSpc>
            </a:pPr>
            <a:r>
              <a:rPr lang="en-US" dirty="0"/>
              <a:t>This component had functionality to protect against horizontal drift. This was needed in Ariane 4 but not 5. The assumptions used when developing it did not hold in the new launcher.</a:t>
            </a:r>
          </a:p>
          <a:p>
            <a:pPr>
              <a:lnSpc>
                <a:spcPct val="90000"/>
              </a:lnSpc>
            </a:pPr>
            <a:r>
              <a:rPr lang="en-US" dirty="0"/>
              <a:t>This disaster demonstrates the need to rigorously validate reused components to avoid failure.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43727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23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Component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90153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composition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composition is the process of assembling components to create a larger system</a:t>
            </a:r>
          </a:p>
          <a:p>
            <a:r>
              <a:rPr lang="en-US" dirty="0"/>
              <a:t>It involves integrating the components with each other and with the overall infrastructure</a:t>
            </a:r>
          </a:p>
          <a:p>
            <a:r>
              <a:rPr lang="en-US" dirty="0"/>
              <a:t>Glue code is usually needed to handle the integration between components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composition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Sequential composition - Components are composed and executed sequentially. The output of one component is passed as input to the next component.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Hierarchical composition - One component calls on the services/functionality of another component. The interface of one component is connected to the interface of the other.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Additive composition - The interfaces of multiple components are combined together to create a new component with expanded interfaces.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component composition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  <p:pic>
        <p:nvPicPr>
          <p:cNvPr id="8" name="Picture 7" descr="16.10 Component Compositio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64" y="2038675"/>
            <a:ext cx="6812514" cy="355205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Glue code refers to code that handles the interactions between components and enables them to work together cohesively</a:t>
            </a:r>
          </a:p>
          <a:p>
            <a:r>
              <a:rPr lang="en-US" dirty="0"/>
              <a:t>It resolves incompatibilities between component interfaces</a:t>
            </a:r>
          </a:p>
          <a:p>
            <a:r>
              <a:rPr lang="en-US" dirty="0"/>
              <a:t>Glue code calls components sequentially, passing data between them</a:t>
            </a:r>
          </a:p>
          <a:p>
            <a:r>
              <a:rPr lang="en-US" dirty="0"/>
              <a:t>It may transform data formats between component interfaces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061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incompatibility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incompatibility - Operations have the same name but different data types</a:t>
            </a:r>
          </a:p>
          <a:p>
            <a:r>
              <a:rPr lang="en-US" dirty="0"/>
              <a:t>Operation incompatibility - Operations have different names</a:t>
            </a:r>
          </a:p>
          <a:p>
            <a:r>
              <a:rPr lang="en-US" dirty="0"/>
              <a:t>Interface incompleteness - The provides interface of one component is a subset of the requires interface of the other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Component-Based Software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Relies on reusing software components</a:t>
            </a:r>
          </a:p>
          <a:p>
            <a:pPr>
              <a:lnSpc>
                <a:spcPct val="90000"/>
              </a:lnSpc>
            </a:pPr>
            <a:r>
              <a:rPr lang="en-GB" dirty="0"/>
              <a:t>Addresses limitations of object-oriented development in supporting reuse</a:t>
            </a:r>
          </a:p>
          <a:p>
            <a:pPr>
              <a:lnSpc>
                <a:spcPct val="90000"/>
              </a:lnSpc>
            </a:pPr>
            <a:r>
              <a:rPr lang="en-GB" dirty="0"/>
              <a:t>Components are more abstract than objects, provide services through interfaces</a:t>
            </a:r>
          </a:p>
          <a:p>
            <a:pPr>
              <a:lnSpc>
                <a:spcPct val="90000"/>
              </a:lnSpc>
            </a:pPr>
            <a:r>
              <a:rPr lang="en-GB" dirty="0"/>
              <a:t>Independent components specified by interfaces</a:t>
            </a:r>
          </a:p>
          <a:p>
            <a:pPr>
              <a:lnSpc>
                <a:spcPct val="90000"/>
              </a:lnSpc>
            </a:pPr>
            <a:r>
              <a:rPr lang="en-GB" dirty="0"/>
              <a:t>Component standards to enable integration</a:t>
            </a:r>
          </a:p>
          <a:p>
            <a:pPr>
              <a:lnSpc>
                <a:spcPct val="90000"/>
              </a:lnSpc>
            </a:pPr>
            <a:r>
              <a:rPr lang="en-GB" dirty="0"/>
              <a:t>Middleware supports component interoperability</a:t>
            </a:r>
          </a:p>
          <a:p>
            <a:pPr>
              <a:lnSpc>
                <a:spcPct val="90000"/>
              </a:lnSpc>
            </a:pPr>
            <a:r>
              <a:rPr lang="en-GB" dirty="0"/>
              <a:t>Development process geared towards reuse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with incompatible interfaces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17.11 IncompatibleComps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8745" b="-18745"/>
          <a:stretch>
            <a:fillRect/>
          </a:stretch>
        </p:blipFill>
        <p:spPr>
          <a:xfrm>
            <a:off x="1269491" y="1897689"/>
            <a:ext cx="6304269" cy="346710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Adaptor components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Incompatibilities can be resolved by reconciling the interfaces of the components being composed</a:t>
            </a:r>
          </a:p>
          <a:p>
            <a:r>
              <a:rPr lang="en-US" dirty="0"/>
              <a:t>Different types of adaptors may be needed based on the composition type</a:t>
            </a:r>
          </a:p>
          <a:p>
            <a:r>
              <a:rPr lang="en-US" dirty="0"/>
              <a:t>e.g. An address finder and mapper can be composed using an adaptor that extracts the postal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Composition trade-offs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Consider functional vs non-functional requirements when composing</a:t>
            </a:r>
          </a:p>
          <a:p>
            <a:r>
              <a:rPr lang="en-US" sz="2400" dirty="0"/>
              <a:t>Balance rapid delivery and long-term system evolution</a:t>
            </a:r>
          </a:p>
          <a:p>
            <a:r>
              <a:rPr lang="en-US" sz="2400" dirty="0"/>
              <a:t>Analyze emergent properties of the composed system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CBSE is a reuse-based approach to defining and implementing loosely coupled components into systems.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component is a software unit whose functionality and dependencies are completely defined by its interfaces.</a:t>
            </a:r>
          </a:p>
          <a:p>
            <a:pPr>
              <a:lnSpc>
                <a:spcPct val="90000"/>
              </a:lnSpc>
            </a:pPr>
            <a:r>
              <a:rPr lang="en-US" dirty="0"/>
              <a:t>Components may be implemented as executable elements included in a system or as external services.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 component model defines a set of standards that component providers and composers should follow.</a:t>
            </a:r>
          </a:p>
          <a:p>
            <a:pPr>
              <a:lnSpc>
                <a:spcPct val="90000"/>
              </a:lnSpc>
            </a:pPr>
            <a:r>
              <a:rPr lang="en-US" dirty="0"/>
              <a:t>The key CBSE processes are CBSE for reuse and CBSE with reuse.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19958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During the CBSE process, the processes of requirements engineering and system design are interleaved.</a:t>
            </a:r>
          </a:p>
          <a:p>
            <a:pPr>
              <a:lnSpc>
                <a:spcPct val="90000"/>
              </a:lnSpc>
            </a:pPr>
            <a:r>
              <a:rPr lang="en-US" dirty="0"/>
              <a:t>Component composition is the process of ‘wiring’ components together to create a system.</a:t>
            </a:r>
          </a:p>
          <a:p>
            <a:pPr>
              <a:lnSpc>
                <a:spcPct val="90000"/>
              </a:lnSpc>
            </a:pPr>
            <a:r>
              <a:rPr lang="en-US" dirty="0"/>
              <a:t>When composing reusable components, you normally have to write adaptors to reconcile different component interfaces.</a:t>
            </a:r>
          </a:p>
          <a:p>
            <a:pPr>
              <a:lnSpc>
                <a:spcPct val="90000"/>
              </a:lnSpc>
            </a:pPr>
            <a:r>
              <a:rPr lang="en-US" dirty="0"/>
              <a:t>When choosing compositions, you have to consider required functionality, non-functional requirements and system evolution.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CBSE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Components are independent modules that do not interfere with each other.</a:t>
            </a:r>
          </a:p>
          <a:p>
            <a:r>
              <a:rPr lang="en-US" sz="2000" dirty="0"/>
              <a:t>The implementation details of each component are hidden.</a:t>
            </a:r>
          </a:p>
          <a:p>
            <a:r>
              <a:rPr lang="en-US" sz="2000" dirty="0"/>
              <a:t>Components communicate through well-defined interfaces.</a:t>
            </a:r>
          </a:p>
          <a:p>
            <a:r>
              <a:rPr lang="en-US" sz="2000" dirty="0"/>
              <a:t>Components can be replaced with new versions if the interface is maintained.</a:t>
            </a:r>
          </a:p>
          <a:p>
            <a:r>
              <a:rPr lang="en-US" sz="2000" dirty="0"/>
              <a:t>CBSE frameworks provide standard services for finding, integrating, and managing components.</a:t>
            </a:r>
          </a:p>
          <a:p>
            <a:r>
              <a:rPr lang="en-US" sz="2000" dirty="0"/>
              <a:t>The CBSE development process is oriented toward creating reusable components.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CBSE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competing standards made it difficult for CBSE to gain widespread adoption (e.g. EJB, COM/.NET, CCM).</a:t>
            </a:r>
          </a:p>
          <a:p>
            <a:r>
              <a:rPr lang="en-US" dirty="0"/>
              <a:t>Components built using different standards could not interoperate.</a:t>
            </a:r>
          </a:p>
          <a:p>
            <a:r>
              <a:rPr lang="en-US" dirty="0"/>
              <a:t>Executable services are emerging as an alternative to CBSE, as they are based on open standards from the start.</a:t>
            </a:r>
          </a:p>
          <a:p>
            <a:r>
              <a:rPr lang="en-US" dirty="0"/>
              <a:t>Services have slower performance but are replacing CBSE components in many systems.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19/11/2014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0439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1196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Components and component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6178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Components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65138">
              <a:lnSpc>
                <a:spcPct val="90000"/>
              </a:lnSpc>
            </a:pPr>
            <a:r>
              <a:rPr lang="en-GB" dirty="0"/>
              <a:t>A software component is an independent, deployable entity that provides services through interfaces</a:t>
            </a:r>
          </a:p>
          <a:p>
            <a:pPr marL="465138" indent="-465138">
              <a:lnSpc>
                <a:spcPct val="90000"/>
              </a:lnSpc>
            </a:pPr>
            <a:r>
              <a:rPr lang="en-GB" dirty="0"/>
              <a:t>Components interact through published interfaces, not internal implementation</a:t>
            </a:r>
          </a:p>
          <a:p>
            <a:pPr marL="465138" indent="-465138">
              <a:lnSpc>
                <a:spcPct val="90000"/>
              </a:lnSpc>
            </a:pPr>
            <a:r>
              <a:rPr lang="en-GB" dirty="0"/>
              <a:t>Key characteristics: composable, deployable, documented, independent, standardized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Interfaces and Characteristics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65138">
              <a:lnSpc>
                <a:spcPct val="90000"/>
              </a:lnSpc>
            </a:pPr>
            <a:r>
              <a:rPr lang="en-GB" dirty="0"/>
              <a:t>Interfaces</a:t>
            </a:r>
          </a:p>
          <a:p>
            <a:pPr marL="865188" lvl="1" indent="-465138">
              <a:lnSpc>
                <a:spcPct val="90000"/>
              </a:lnSpc>
            </a:pPr>
            <a:r>
              <a:rPr lang="en-GB" dirty="0"/>
              <a:t>Provides interface - what the component offers (its API)</a:t>
            </a:r>
          </a:p>
          <a:p>
            <a:pPr marL="865188" lvl="1" indent="-465138">
              <a:lnSpc>
                <a:spcPct val="90000"/>
              </a:lnSpc>
            </a:pPr>
            <a:r>
              <a:rPr lang="en-GB" dirty="0"/>
              <a:t>Requires interface - what the component needs</a:t>
            </a:r>
          </a:p>
          <a:p>
            <a:pPr marL="865188" lvl="1" indent="-465138">
              <a:lnSpc>
                <a:spcPct val="90000"/>
              </a:lnSpc>
            </a:pPr>
            <a:r>
              <a:rPr lang="en-GB" dirty="0"/>
              <a:t>Interfaces allow components to work together independently</a:t>
            </a:r>
          </a:p>
          <a:p>
            <a:pPr marL="465138" indent="-465138">
              <a:lnSpc>
                <a:spcPct val="90000"/>
              </a:lnSpc>
            </a:pPr>
            <a:r>
              <a:rPr lang="en-GB" dirty="0"/>
              <a:t>Characteristics</a:t>
            </a:r>
          </a:p>
          <a:p>
            <a:pPr marL="865188" lvl="1" indent="-465138">
              <a:lnSpc>
                <a:spcPct val="90000"/>
              </a:lnSpc>
            </a:pPr>
            <a:r>
              <a:rPr lang="en-GB" dirty="0"/>
              <a:t>Composable - can be combined with other components</a:t>
            </a:r>
          </a:p>
          <a:p>
            <a:pPr marL="865188" lvl="1" indent="-465138">
              <a:lnSpc>
                <a:spcPct val="90000"/>
              </a:lnSpc>
            </a:pPr>
            <a:r>
              <a:rPr lang="en-GB" dirty="0"/>
              <a:t>Deployable - can be installed by itself</a:t>
            </a:r>
          </a:p>
          <a:p>
            <a:pPr marL="865188" lvl="1" indent="-465138">
              <a:lnSpc>
                <a:spcPct val="90000"/>
              </a:lnSpc>
            </a:pPr>
            <a:r>
              <a:rPr lang="en-GB" dirty="0"/>
              <a:t>Documented - has explained interfaces</a:t>
            </a:r>
          </a:p>
          <a:p>
            <a:pPr marL="865188" lvl="1" indent="-465138">
              <a:lnSpc>
                <a:spcPct val="90000"/>
              </a:lnSpc>
            </a:pPr>
            <a:r>
              <a:rPr lang="en-GB" dirty="0"/>
              <a:t>Independent - does not rely on specific other components</a:t>
            </a:r>
          </a:p>
          <a:p>
            <a:pPr marL="865188" lvl="1" indent="-465138">
              <a:lnSpc>
                <a:spcPct val="90000"/>
              </a:lnSpc>
            </a:pPr>
            <a:r>
              <a:rPr lang="en-GB" dirty="0"/>
              <a:t>Standardized - follows component model standards</a:t>
            </a:r>
          </a:p>
          <a:p>
            <a:pPr marL="865188" lvl="1" indent="-465138">
              <a:lnSpc>
                <a:spcPct val="90000"/>
              </a:lnSpc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19/11/2014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1943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interfaces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17.2 CompInterfaces.eps"/>
          <p:cNvPicPr>
            <a:picLocks noGrp="1" noChangeAspect="1"/>
          </p:cNvPicPr>
          <p:nvPr>
            <p:ph idx="1"/>
          </p:nvPr>
        </p:nvPicPr>
        <p:blipFill>
          <a:blip r:embed="rId2"/>
          <a:srcRect t="-89708" b="-89708"/>
          <a:stretch>
            <a:fillRect/>
          </a:stretch>
        </p:blipFill>
        <p:spPr>
          <a:xfrm>
            <a:off x="983473" y="1600201"/>
            <a:ext cx="7128001" cy="3920126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 Component-based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38F-61EC-B743-9874-46B028F9C0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4158" y="5194631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UML notation. Ball and sockets can fit together.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19/11/2014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264</TotalTime>
  <Words>1718</Words>
  <Application>Microsoft Macintosh PowerPoint</Application>
  <PresentationFormat>On-screen Show (4:3)</PresentationFormat>
  <Paragraphs>254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SE10 slides</vt:lpstr>
      <vt:lpstr>Chapter 16 -  Component-based software engineering</vt:lpstr>
      <vt:lpstr>Topics covered</vt:lpstr>
      <vt:lpstr>Component-Based Software Engineering</vt:lpstr>
      <vt:lpstr>Benefits of CBSE</vt:lpstr>
      <vt:lpstr>Challenges of CBSE</vt:lpstr>
      <vt:lpstr>Components and component models</vt:lpstr>
      <vt:lpstr>Software Components</vt:lpstr>
      <vt:lpstr>Component Interfaces and Characteristics </vt:lpstr>
      <vt:lpstr>Component interfaces </vt:lpstr>
      <vt:lpstr>A model of a data collector component </vt:lpstr>
      <vt:lpstr>Component Key Ideas</vt:lpstr>
      <vt:lpstr>Remote Components</vt:lpstr>
      <vt:lpstr>Component models</vt:lpstr>
      <vt:lpstr>CBSE processes</vt:lpstr>
      <vt:lpstr>CBSE processes</vt:lpstr>
      <vt:lpstr>Reusable Components</vt:lpstr>
      <vt:lpstr>Making Components Reusable</vt:lpstr>
      <vt:lpstr>Exception handling</vt:lpstr>
      <vt:lpstr>Developing Reusable Components</vt:lpstr>
      <vt:lpstr>Managing and Reusing Components</vt:lpstr>
      <vt:lpstr>Component management</vt:lpstr>
      <vt:lpstr>Component Reuse Issues</vt:lpstr>
      <vt:lpstr>Ariane 5 Disaster Case Study</vt:lpstr>
      <vt:lpstr>Component composition</vt:lpstr>
      <vt:lpstr>Component composition</vt:lpstr>
      <vt:lpstr>Types of composition</vt:lpstr>
      <vt:lpstr>Types of component composition </vt:lpstr>
      <vt:lpstr>Glue code</vt:lpstr>
      <vt:lpstr>Interface incompatibility</vt:lpstr>
      <vt:lpstr>Components with incompatible interfaces </vt:lpstr>
      <vt:lpstr>Adaptor components</vt:lpstr>
      <vt:lpstr>Composition trade-offs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17</dc:title>
  <dc:creator>Ian Sommerville</dc:creator>
  <cp:lastModifiedBy>Smith, Travis</cp:lastModifiedBy>
  <cp:revision>14</cp:revision>
  <dcterms:created xsi:type="dcterms:W3CDTF">2010-01-28T18:33:18Z</dcterms:created>
  <dcterms:modified xsi:type="dcterms:W3CDTF">2023-10-29T19:57:10Z</dcterms:modified>
</cp:coreProperties>
</file>