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91" r:id="rId4"/>
    <p:sldId id="332" r:id="rId5"/>
    <p:sldId id="333" r:id="rId6"/>
    <p:sldId id="334" r:id="rId7"/>
    <p:sldId id="257" r:id="rId8"/>
    <p:sldId id="258" r:id="rId9"/>
    <p:sldId id="304" r:id="rId10"/>
    <p:sldId id="305" r:id="rId11"/>
    <p:sldId id="322" r:id="rId12"/>
    <p:sldId id="307" r:id="rId13"/>
    <p:sldId id="260" r:id="rId14"/>
    <p:sldId id="261" r:id="rId15"/>
    <p:sldId id="262" r:id="rId16"/>
    <p:sldId id="326" r:id="rId17"/>
    <p:sldId id="323" r:id="rId18"/>
    <p:sldId id="308" r:id="rId19"/>
    <p:sldId id="309" r:id="rId20"/>
    <p:sldId id="325" r:id="rId21"/>
    <p:sldId id="280" r:id="rId22"/>
    <p:sldId id="312" r:id="rId23"/>
    <p:sldId id="313" r:id="rId24"/>
    <p:sldId id="314" r:id="rId25"/>
    <p:sldId id="324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/>
    <p:restoredTop sz="74598" autoAdjust="0"/>
  </p:normalViewPr>
  <p:slideViewPr>
    <p:cSldViewPr snapToGrid="0" snapToObjects="1">
      <p:cViewPr varScale="1">
        <p:scale>
          <a:sx n="190" d="100"/>
          <a:sy n="190" d="100"/>
        </p:scale>
        <p:origin x="1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7A6C-9887-A847-B445-4F65839F914A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77548-0DC7-C749-9DB1-4A088DAF3E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3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7B21-981A-D34D-AE5A-9638E4AFF978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92CE9-E6ED-7D46-9634-ED33A44EB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17 Distributed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20/11/2014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17 Distributed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1E10748-140F-D04F-8CDC-29637B6138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17 – Distributed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90"/>
            <a:ext cx="7293232" cy="1143000"/>
          </a:xfrm>
        </p:spPr>
        <p:txBody>
          <a:bodyPr/>
          <a:lstStyle/>
          <a:p>
            <a:r>
              <a:rPr lang="en-US" dirty="0"/>
              <a:t>Message-Based Interaction &amp;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Message-Based Communication:</a:t>
            </a:r>
          </a:p>
          <a:p>
            <a:pPr lvl="1"/>
            <a:r>
              <a:rPr lang="en-GB" sz="1600" dirty="0"/>
              <a:t>Components send detailed service requests as messages.</a:t>
            </a:r>
          </a:p>
          <a:p>
            <a:pPr lvl="1"/>
            <a:r>
              <a:rPr lang="en-GB" sz="1600" dirty="0"/>
              <a:t>Middleware conveys these to the appropriate receiver.</a:t>
            </a:r>
          </a:p>
          <a:p>
            <a:r>
              <a:rPr lang="en-GB" sz="1600" dirty="0"/>
              <a:t>Asynchronous Advantage:</a:t>
            </a:r>
          </a:p>
          <a:p>
            <a:pPr lvl="1"/>
            <a:r>
              <a:rPr lang="en-GB" sz="1600" dirty="0"/>
              <a:t>Sender and receiver operate independently, without direct knowledge of each other.</a:t>
            </a:r>
          </a:p>
          <a:p>
            <a:pPr lvl="1"/>
            <a:r>
              <a:rPr lang="en-GB" sz="1600" dirty="0"/>
              <a:t>Interaction occurs through middleware, allowing flexibility and decoupling.</a:t>
            </a:r>
          </a:p>
          <a:p>
            <a:r>
              <a:rPr lang="en-GB" sz="1600" dirty="0"/>
              <a:t>Middleware Roles:</a:t>
            </a:r>
          </a:p>
          <a:p>
            <a:pPr lvl="1"/>
            <a:r>
              <a:rPr lang="en-GB" sz="1600" dirty="0"/>
              <a:t>Handles diversity in programming languages, data models, and processors.</a:t>
            </a:r>
          </a:p>
          <a:p>
            <a:pPr lvl="1"/>
            <a:r>
              <a:rPr lang="en-GB" sz="1600" dirty="0"/>
              <a:t>Ensures seamless data communication and interaction among disparate system parts.</a:t>
            </a:r>
          </a:p>
          <a:p>
            <a:r>
              <a:rPr lang="en-GB" sz="1600" dirty="0"/>
              <a:t>Middleware Services:</a:t>
            </a:r>
          </a:p>
          <a:p>
            <a:pPr lvl="1"/>
            <a:r>
              <a:rPr lang="en-GB" sz="1600" dirty="0"/>
              <a:t>Provides location transparency—components don't need to know others' physical locations.</a:t>
            </a:r>
          </a:p>
          <a:p>
            <a:pPr lvl="1"/>
            <a:r>
              <a:rPr lang="en-GB" sz="1600" dirty="0"/>
              <a:t>Offers common services for reuse, ensuring consistent inter-operation across the system.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20/11/2014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1693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Client-server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735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Distributed systems that are accessed over the Internet are normally organized as client-server systems. </a:t>
            </a:r>
          </a:p>
          <a:p>
            <a:r>
              <a:rPr lang="en-GB" dirty="0"/>
              <a:t>In a client-server system, the user interacts with a program running on their local computer (e.g. a web browser or mobile application). This interacts with another program running on a remote computer (e.g. a web server). </a:t>
            </a:r>
          </a:p>
          <a:p>
            <a:r>
              <a:rPr lang="en-GB" dirty="0"/>
              <a:t>The remote computer provides services, such as access to web pages, which are available to external clients.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Client–server interaction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17.4 ClientServerComputing (18.4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5" y="2110379"/>
            <a:ext cx="8234931" cy="341191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of clients and servers to networked computers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17.5 Client Server Network (18.5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4" y="2216940"/>
            <a:ext cx="7547621" cy="282215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architectural model for client–server applications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17.6 Layered App Arc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54" y="1877860"/>
            <a:ext cx="5100212" cy="437704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a client/server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Presentation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concerned with presenting information to the user and managing all user interaction.</a:t>
            </a:r>
          </a:p>
          <a:p>
            <a:r>
              <a:rPr lang="en-GB" i="1" dirty="0"/>
              <a:t>Data handling </a:t>
            </a:r>
          </a:p>
          <a:p>
            <a:pPr lvl="1"/>
            <a:r>
              <a:rPr lang="en-GB" dirty="0"/>
              <a:t>manages the data that is passed to and from the client. Implement checks on the data, generate web pages, etc.</a:t>
            </a:r>
          </a:p>
          <a:p>
            <a:r>
              <a:rPr lang="en-GB" dirty="0"/>
              <a:t>Application processing layer </a:t>
            </a:r>
          </a:p>
          <a:p>
            <a:pPr lvl="1"/>
            <a:r>
              <a:rPr lang="en-GB" dirty="0"/>
              <a:t>concerned with implementing the logic of the application and so providing the required functionality to end users.</a:t>
            </a:r>
          </a:p>
          <a:p>
            <a:r>
              <a:rPr lang="en-GB" dirty="0"/>
              <a:t>Database</a:t>
            </a:r>
          </a:p>
          <a:p>
            <a:pPr lvl="1"/>
            <a:r>
              <a:rPr lang="en-GB" dirty="0"/>
              <a:t>Stores data and provides transaction management services, etc.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32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66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Architectural patterns for distributed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006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Architectural Patterns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Primary-Secondary Architecture:</a:t>
            </a: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Utilized for systems needing rapid interaction response.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primary process coordinates computation, while secondary processes handle dedicated tasks like data acquisition.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Two-Tier Client-Server Architecture:</a:t>
            </a: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Centralized server model ideal for straightforward client-server environments and heightened security.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Thin-client variant: Client manages the user interface; server handles logic and data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Thick-client variant: Client executes more application logic, reducing server load but increasing client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Client-Server Model Considerations:</a:t>
            </a: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Thick-client setup can lead to increased server and network load.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complex management due to decentralized application 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Distributed System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Multi-Tier Client-Server Architecture: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Distributes system functions across several layers, enhancing scalability and manageability.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Prevents performance bottlenecks associated with simpler two-tier arrangements.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Component-Based Architecture: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Abandons traditional client-server roles for a modular component approach.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 provide and consume services, facilitated by middleware for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Offers system flexibility and scalability; however, it is complex and may suffer from a lack of standardized middleware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Peer-to-Peer (P2P) Architecture: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decentralized approach, harnessing the collective power and storage of networked computers.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Applicable to various domains: file sharing, messaging, cryptocurrency, decentralized databases, and distributed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Structure in P2P: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fully decentralized or semi-centralized.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the organization of network components to optimize distributed applications.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Fundamentals: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Core concepts and architecture of distributed systems.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Client-Server Model: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Basics and operations in internet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Architectural Patterns: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Overview of various design patterns in distributed systems.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as a Service (SaaS):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Introduction to SaaS and its impact.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Challenges: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 considerations like scalability, security, and failure management.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20/11/2014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49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as a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545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Software as a Service (SaaS)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SaaS Definition: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software on remote servers accessible over the Internet.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interact with the software via web browsers, not local installations.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Ownership and Management: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Provided and managed by a software provider, not end-user organizations.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Pricing Models: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Subscription-based with options for monthly or annual payments.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Usage-based pricing aligns costs with actual use.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Ad-supported versions offer free access with advertisement integration.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Functionalities and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Data and State Management: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The SaaS server maintains user data and interaction state.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Suited for long transactions, such as document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Service-Oriented Architecture (SOA):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Structures a system as a collection of stateless, separate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Optimized for short, non-persistent transactions.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Customization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Configurability: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Tailoring SaaS software to meet organizational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Multi-Tenancy: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Efficient resource use while presenting a dedicated system illusion to each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Absolute separation of system functionality and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Scalability Considerations: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Designing for an unpredictable number of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Strategies include asynchronous interaction and resource pooling.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Branding and Access in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Branding: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Customizable interfaces to reflect the branding of different organizations.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Rules and Workflows: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Organizations can define unique rules and workflows within the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Extensions: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Allowing modifications to the service data model for specific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Control: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Clients manage user accounts and access rights to various resources and functions.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Key points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Distributed Systems:</a:t>
            </a:r>
            <a:endParaRPr lang="en-US" sz="12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Efficiently handles increasing demand.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Resilience: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Continues functioning despite partial system failures.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 Sharing: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Enables efficient utilization of distributed resources.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Considerations:</a:t>
            </a:r>
            <a:endParaRPr lang="en-US" sz="12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Transparency: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Seamless interaction across distributed components.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Openness: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Compatibility and interoperability with different systems.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Effective performance management with growing system size.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Safeguarding data and operations in a distributed environment.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of Service: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Maintaining high performance and reliability.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Failure Management: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Efficient handling of component failures.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Client-Server Architecture:</a:t>
            </a:r>
            <a:endParaRPr lang="en-US" sz="12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Layered Structure: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Segregation into presentation, application, and data layers.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Presentation Layer: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Typically implemented on client computers.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 Functions: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Includes data management and database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Multi-tier Systems: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Distribution of system layers across various computers for optimized performance.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63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Architectural Patterns: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Primary-Secondary Architecture: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Centralized control with one primary and multiple secondary units.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Two-Tier &amp; Multi-Tier Client-Server Architectures: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Layered client and server structures for varied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 Component Architecture: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Modular components interacting across a network.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Peer-to-Peer Architecture: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Decentralized, with equitable roles for all nodes.</a:t>
            </a: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 Component Systems: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 Role: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Facilitates communication and dynamic management of components.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 Flexibility: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Enables seamless addition and removal of components.</a:t>
            </a: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Peer-to-Peer Characteristics: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Decentralized Nature: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fixed clients or servers, enabling equal participation of all nodes.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 Computation: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Spreads tasks across multiple systems in various organizations.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as a Service (SaaS):</a:t>
            </a:r>
            <a:endParaRPr lang="en-US" sz="1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 Model: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Applications delivered as thin client-server systems.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Interface: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Typically accessed through web browsers for user interaction.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Introduction to Distributed Systems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 Systems that run on multiple computers simultaneously to achieve a common goal.</a:t>
            </a:r>
          </a:p>
          <a:p>
            <a:r>
              <a:rPr lang="en-GB" dirty="0"/>
              <a:t>Characteristics: Resource sharing, openness, concurrency, scalability, and fault tolerance.</a:t>
            </a:r>
          </a:p>
          <a:p>
            <a:r>
              <a:rPr lang="en-GB" dirty="0"/>
              <a:t>Challenges: Complexity, lack of centralized control, and transparency in user experience.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Principals of Distributed Systems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Transparency: The system should appear as a single cohesive unit to the user.</a:t>
            </a:r>
          </a:p>
          <a:p>
            <a:r>
              <a:rPr lang="en-GB" dirty="0"/>
              <a:t>Openness: Adherence to standard protocols for interoperability.</a:t>
            </a:r>
          </a:p>
          <a:p>
            <a:r>
              <a:rPr lang="en-GB" dirty="0"/>
              <a:t>Scalability: Ability to maintain performance as the system expands.</a:t>
            </a:r>
          </a:p>
          <a:p>
            <a:r>
              <a:rPr lang="en-GB" dirty="0"/>
              <a:t>Security: Implementation of robust security measures against various types of attacks.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051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Quality and Failures in Distributed Systems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Quality of Service (QoS):</a:t>
            </a:r>
          </a:p>
          <a:p>
            <a:pPr lvl="1"/>
            <a:r>
              <a:rPr lang="en-GB" sz="1800" dirty="0"/>
              <a:t>Critical for performance consistency, especially for real-time data.</a:t>
            </a:r>
          </a:p>
          <a:p>
            <a:pPr lvl="1"/>
            <a:r>
              <a:rPr lang="en-GB" sz="1800" dirty="0"/>
              <a:t>Systems must dynamically adapt to maintain high service levels.</a:t>
            </a:r>
          </a:p>
          <a:p>
            <a:r>
              <a:rPr lang="en-GB" sz="1800" dirty="0"/>
              <a:t>Failure Management:</a:t>
            </a:r>
          </a:p>
          <a:p>
            <a:pPr lvl="1"/>
            <a:r>
              <a:rPr lang="en-GB" sz="1800" dirty="0"/>
              <a:t>Failures are a normal part of distributed system operation.</a:t>
            </a:r>
          </a:p>
          <a:p>
            <a:pPr lvl="1"/>
            <a:r>
              <a:rPr lang="en-GB" sz="1800" dirty="0"/>
              <a:t>Essential strategies include:</a:t>
            </a:r>
          </a:p>
          <a:p>
            <a:pPr lvl="2"/>
            <a:r>
              <a:rPr lang="en-GB" sz="1600" dirty="0"/>
              <a:t>Detection: Monitor and identify component failures swiftly.</a:t>
            </a:r>
          </a:p>
          <a:p>
            <a:pPr lvl="2"/>
            <a:r>
              <a:rPr lang="en-GB" sz="1600" dirty="0"/>
              <a:t>Containment: Isolate failures to prevent widespread impact.</a:t>
            </a:r>
          </a:p>
          <a:p>
            <a:pPr lvl="2"/>
            <a:r>
              <a:rPr lang="en-GB" sz="1600" dirty="0"/>
              <a:t>Recovery: Automate restoration processes for minimal service disruption.</a:t>
            </a:r>
          </a:p>
          <a:p>
            <a:pPr lvl="2"/>
            <a:r>
              <a:rPr lang="en-GB" sz="1600" dirty="0"/>
              <a:t>Redundancy: Deploy multiple component instances for continuous operation.</a:t>
            </a:r>
          </a:p>
          <a:p>
            <a:r>
              <a:rPr lang="en-GB" sz="2000" dirty="0"/>
              <a:t>A robust distributed system maintains service quality and recovers from failures efficiently, ensuring uninterrupted user experience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691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Interactions in Distributed Systems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Procedural Interaction:</a:t>
            </a:r>
          </a:p>
          <a:p>
            <a:pPr lvl="1"/>
            <a:r>
              <a:rPr lang="en-GB" sz="1400" dirty="0"/>
              <a:t>Type: Synchronous, with immediate response.</a:t>
            </a:r>
          </a:p>
          <a:p>
            <a:pPr lvl="1"/>
            <a:r>
              <a:rPr lang="en-GB" sz="1400" dirty="0"/>
              <a:t>Best for: Real-time transactions where confirmation is critical.</a:t>
            </a:r>
          </a:p>
          <a:p>
            <a:pPr lvl="1"/>
            <a:r>
              <a:rPr lang="en-GB" sz="1400" dirty="0"/>
              <a:t>Consideration: Potential for bottlenecks if the service is delayed.</a:t>
            </a:r>
          </a:p>
          <a:p>
            <a:r>
              <a:rPr lang="en-GB" sz="1400" dirty="0"/>
              <a:t>Message-based Interaction:</a:t>
            </a:r>
          </a:p>
          <a:p>
            <a:pPr lvl="1"/>
            <a:r>
              <a:rPr lang="en-GB" sz="1400" dirty="0"/>
              <a:t>Type: Asynchronous, without the need for immediate processing.</a:t>
            </a:r>
          </a:p>
          <a:p>
            <a:pPr lvl="1"/>
            <a:r>
              <a:rPr lang="en-GB" sz="1400" dirty="0"/>
              <a:t>Best for: Services where immediate processing is not critical, like emails.</a:t>
            </a:r>
          </a:p>
          <a:p>
            <a:pPr lvl="1"/>
            <a:r>
              <a:rPr lang="en-GB" sz="1400" dirty="0"/>
              <a:t>Benefit: Enhances scalability and system flexibility.</a:t>
            </a:r>
          </a:p>
          <a:p>
            <a:r>
              <a:rPr lang="en-GB" sz="1400" dirty="0"/>
              <a:t>Choosing the Right Model:</a:t>
            </a:r>
          </a:p>
          <a:p>
            <a:pPr lvl="1"/>
            <a:r>
              <a:rPr lang="en-GB" sz="1400" dirty="0"/>
              <a:t>The decision between procedural and message-based interactions depends on system requirements for real-time processing and fault tolerance.</a:t>
            </a:r>
          </a:p>
          <a:p>
            <a:r>
              <a:rPr lang="en-GB" sz="1400" dirty="0"/>
              <a:t>Design Considerations:</a:t>
            </a:r>
          </a:p>
          <a:p>
            <a:pPr lvl="1"/>
            <a:r>
              <a:rPr lang="en-GB" sz="1400" dirty="0"/>
              <a:t>Reliability: Ensuring messages are received and processed even in case of failures.</a:t>
            </a:r>
          </a:p>
          <a:p>
            <a:pPr lvl="1"/>
            <a:r>
              <a:rPr lang="en-GB" sz="1400" dirty="0"/>
              <a:t>Ordering: Maintaining the sequence of operations where necessary.</a:t>
            </a:r>
          </a:p>
          <a:p>
            <a:pPr lvl="1"/>
            <a:r>
              <a:rPr lang="en-GB" sz="1400" dirty="0"/>
              <a:t>Throughput: Maximizing the number of processed messages or requests per unit of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17 Distributed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090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interaction between a diner and a waiter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8.1 Call-BasedInteraction.eps"/>
          <p:cNvPicPr>
            <a:picLocks noGrp="1" noChangeAspect="1"/>
          </p:cNvPicPr>
          <p:nvPr>
            <p:ph idx="1"/>
          </p:nvPr>
        </p:nvPicPr>
        <p:blipFill>
          <a:blip r:embed="rId2"/>
          <a:srcRect t="27212" b="27212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Message-based interaction between a waiter and the kitchen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85433" y="1600200"/>
            <a:ext cx="7326011" cy="293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"order":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"table": 5,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"server": "John",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"items":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"starter", "name": "tomato soup"},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"starter", "name": "fish soup"},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"starter", "name": "pigeon salad"},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"main", "name": "sirloin steak", "cook": "medium"},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"main", "name": "fillet steak", "cook": "rare"},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"main", "name": "sea bass"},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"side", "name": 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french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fries", "portions": "2"},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  {"course": "side", "name": "salad", "portions": "1"}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  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20/11/2014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RPC Mechanics:</a:t>
            </a:r>
          </a:p>
          <a:p>
            <a:pPr lvl="1"/>
            <a:r>
              <a:rPr lang="en-GB" dirty="0"/>
              <a:t>RPC allows a system component to call another's procedures as if they were local.</a:t>
            </a:r>
          </a:p>
          <a:p>
            <a:pPr lvl="1"/>
            <a:r>
              <a:rPr lang="en-GB" dirty="0"/>
              <a:t>Middleware intercepts these calls and facilitates remote execution.</a:t>
            </a:r>
          </a:p>
          <a:p>
            <a:r>
              <a:rPr lang="en-GB" dirty="0"/>
              <a:t>Execution and Response:</a:t>
            </a:r>
          </a:p>
          <a:p>
            <a:pPr lvl="1"/>
            <a:r>
              <a:rPr lang="en-GB" dirty="0"/>
              <a:t>The remote component performs the required computation.</a:t>
            </a:r>
          </a:p>
          <a:p>
            <a:pPr lvl="1"/>
            <a:r>
              <a:rPr lang="en-GB" dirty="0"/>
              <a:t>Results are returned to the caller via middleware.</a:t>
            </a:r>
          </a:p>
          <a:p>
            <a:r>
              <a:rPr lang="en-GB" dirty="0"/>
              <a:t>Challenges with RPC:</a:t>
            </a:r>
          </a:p>
          <a:p>
            <a:pPr lvl="1"/>
            <a:r>
              <a:rPr lang="en-GB" dirty="0"/>
              <a:t>Both caller and callee must be concurrently available.</a:t>
            </a:r>
          </a:p>
          <a:p>
            <a:pPr lvl="1"/>
            <a:r>
              <a:rPr lang="en-GB" dirty="0"/>
              <a:t>They need predefined knowledge of each other's references.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17 Distributed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6427</TotalTime>
  <Words>1944</Words>
  <Application>Microsoft Macintosh PowerPoint</Application>
  <PresentationFormat>On-screen Show (4:3)</PresentationFormat>
  <Paragraphs>282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Söhne</vt:lpstr>
      <vt:lpstr>Times New Roman</vt:lpstr>
      <vt:lpstr>Wingdings</vt:lpstr>
      <vt:lpstr>SE10 slides</vt:lpstr>
      <vt:lpstr>Chapter 17 – Distributed software engineering</vt:lpstr>
      <vt:lpstr>Topics covered</vt:lpstr>
      <vt:lpstr> Introduction to Distributed Systems</vt:lpstr>
      <vt:lpstr>Key Principals of Distributed Systems</vt:lpstr>
      <vt:lpstr>Managing Quality and Failures in Distributed Systems</vt:lpstr>
      <vt:lpstr>System Interactions in Distributed Systems</vt:lpstr>
      <vt:lpstr>Procedural interaction between a diner and a waiter </vt:lpstr>
      <vt:lpstr>Message-based interaction between a waiter and the kitchen </vt:lpstr>
      <vt:lpstr>Remote Procedure Calls in Distributed Systems</vt:lpstr>
      <vt:lpstr>Message-Based Interaction &amp; Middleware</vt:lpstr>
      <vt:lpstr>Client-server computing</vt:lpstr>
      <vt:lpstr>Client-server computing</vt:lpstr>
      <vt:lpstr>Client–server interaction </vt:lpstr>
      <vt:lpstr>Mapping of clients and servers to networked computers </vt:lpstr>
      <vt:lpstr>Layered architectural model for client–server applications </vt:lpstr>
      <vt:lpstr>Layers in a client/server system</vt:lpstr>
      <vt:lpstr>Architectural patterns for distributed systems</vt:lpstr>
      <vt:lpstr>Core Architectural Patterns in Distributed Systems</vt:lpstr>
      <vt:lpstr>Advanced Distributed System Architectures</vt:lpstr>
      <vt:lpstr>Software as a service</vt:lpstr>
      <vt:lpstr>Introduction to Software as a Service (SaaS)</vt:lpstr>
      <vt:lpstr>SaaS Functionalities and Transaction Management</vt:lpstr>
      <vt:lpstr>SaaS Customization and Scalability</vt:lpstr>
      <vt:lpstr> Branding and Access in SaaS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18</dc:title>
  <dc:creator>Ian Sommerville</dc:creator>
  <cp:lastModifiedBy>Smith, Travis</cp:lastModifiedBy>
  <cp:revision>18</cp:revision>
  <dcterms:created xsi:type="dcterms:W3CDTF">2010-02-03T20:54:16Z</dcterms:created>
  <dcterms:modified xsi:type="dcterms:W3CDTF">2023-11-12T22:54:26Z</dcterms:modified>
</cp:coreProperties>
</file>