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3" r:id="rId3"/>
    <p:sldId id="293" r:id="rId4"/>
    <p:sldId id="336" r:id="rId5"/>
    <p:sldId id="317" r:id="rId6"/>
    <p:sldId id="318" r:id="rId7"/>
    <p:sldId id="339" r:id="rId8"/>
    <p:sldId id="314" r:id="rId9"/>
    <p:sldId id="274" r:id="rId10"/>
    <p:sldId id="343" r:id="rId11"/>
    <p:sldId id="342" r:id="rId12"/>
    <p:sldId id="341" r:id="rId13"/>
    <p:sldId id="319" r:id="rId14"/>
    <p:sldId id="320" r:id="rId15"/>
    <p:sldId id="326" r:id="rId16"/>
    <p:sldId id="325" r:id="rId17"/>
    <p:sldId id="321" r:id="rId18"/>
    <p:sldId id="280" r:id="rId19"/>
    <p:sldId id="301" r:id="rId20"/>
    <p:sldId id="285" r:id="rId21"/>
    <p:sldId id="286" r:id="rId22"/>
    <p:sldId id="308" r:id="rId23"/>
    <p:sldId id="322" r:id="rId24"/>
    <p:sldId id="287" r:id="rId25"/>
    <p:sldId id="310" r:id="rId26"/>
    <p:sldId id="311" r:id="rId27"/>
    <p:sldId id="315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0"/>
    <p:restoredTop sz="94719"/>
  </p:normalViewPr>
  <p:slideViewPr>
    <p:cSldViewPr snapToGrid="0" snapToObjects="1">
      <p:cViewPr varScale="1">
        <p:scale>
          <a:sx n="108" d="100"/>
          <a:sy n="108" d="100"/>
        </p:scale>
        <p:origin x="208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1F1F4-A741-D64D-9D2A-EDB68E9B2B5F}" type="datetimeFigureOut">
              <a:rPr lang="en-US" smtClean="0"/>
              <a:pPr/>
              <a:t>11/26/23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81E7B-A4EC-5D4C-8F7F-716096BAD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0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4F563-B13A-4248-9238-17F9C00343FF}" type="datetimeFigureOut">
              <a:rPr lang="en-US" smtClean="0"/>
              <a:pPr/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9287D-84D6-504C-94AE-BB31E081F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7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9287D-84D6-504C-94AE-BB31E081F2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18 Service-oriented software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18 Service-oriented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274" y="2130425"/>
            <a:ext cx="7772400" cy="1470025"/>
          </a:xfrm>
        </p:spPr>
        <p:txBody>
          <a:bodyPr/>
          <a:lstStyle/>
          <a:p>
            <a:r>
              <a:rPr lang="en-US" dirty="0"/>
              <a:t>Chapter 18 – Service-oriented Software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SOA: Benefits, Challenges, and Implementation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  <a:endParaRPr lang="en-US" sz="1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Agility &amp; Flexibility: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Quick response to market and customer needs.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Easy to expand or reduce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Better use of resources, saves costs.</a:t>
            </a:r>
          </a:p>
          <a:p>
            <a:pPr algn="l"/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  <a:endParaRPr lang="en-US" sz="1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 Management: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Coordinating different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Keeping data safe across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Connecting diverse systems smoothly.</a:t>
            </a:r>
          </a:p>
          <a:p>
            <a:pPr algn="l"/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Steps:</a:t>
            </a:r>
            <a:endParaRPr lang="en-US" sz="1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Goals: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Decide what you want to achieve with SOA.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 Services: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Pick the most important services.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&amp; Design: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Create the SOA setup.</a:t>
            </a:r>
          </a:p>
          <a:p>
            <a:pPr lvl="1">
              <a:buFont typeface="+mj-lt"/>
              <a:buAutoNum type="arabicPeriod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 &amp; Maintain: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using and keep it running well.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31660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Key Principles of Service-Oriented Architecture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1" i="0" u="none" strike="noStrike" dirty="0">
                <a:effectLst/>
                <a:latin typeface="Söhne"/>
              </a:rPr>
              <a:t>Interoperability:</a:t>
            </a:r>
            <a:endParaRPr lang="en-US" sz="1600" b="0" i="0" u="none" strike="noStrike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Söhne"/>
              </a:rPr>
              <a:t>Enables different systems and applications to interact and communicate effectively.</a:t>
            </a:r>
          </a:p>
          <a:p>
            <a:pPr algn="l"/>
            <a:r>
              <a:rPr lang="en-US" sz="1600" b="1" i="0" u="none" strike="noStrike" dirty="0">
                <a:effectLst/>
                <a:latin typeface="Söhne"/>
              </a:rPr>
              <a:t>Loose Coupling:</a:t>
            </a:r>
            <a:endParaRPr lang="en-US" sz="1600" b="0" i="0" u="none" strike="noStrike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Söhne"/>
              </a:rPr>
              <a:t>Minimizes dependencies between different services, allowing for easier modification and evolution.</a:t>
            </a:r>
          </a:p>
          <a:p>
            <a:pPr algn="l"/>
            <a:r>
              <a:rPr lang="en-US" sz="1600" b="1" i="0" u="none" strike="noStrike" dirty="0">
                <a:effectLst/>
                <a:latin typeface="Söhne"/>
              </a:rPr>
              <a:t>Reusability:</a:t>
            </a:r>
            <a:endParaRPr lang="en-US" sz="1600" b="0" i="0" u="none" strike="noStrike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Söhne"/>
              </a:rPr>
              <a:t>Services are designed to be reused in different contexts, maximizing efficiency and reducing redundancy.</a:t>
            </a:r>
          </a:p>
          <a:p>
            <a:pPr algn="l"/>
            <a:r>
              <a:rPr lang="en-US" sz="1600" b="1" i="0" u="none" strike="noStrike" dirty="0">
                <a:effectLst/>
                <a:latin typeface="Söhne"/>
              </a:rPr>
              <a:t>Composability:</a:t>
            </a:r>
            <a:endParaRPr lang="en-US" sz="1600" b="0" i="0" u="none" strike="noStrike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Söhne"/>
              </a:rPr>
              <a:t>Services can be assembled in various combinations to create composite services or applications.</a:t>
            </a:r>
          </a:p>
          <a:p>
            <a:pPr algn="l"/>
            <a:r>
              <a:rPr lang="en-US" sz="1600" b="1" i="0" u="none" strike="noStrike" dirty="0">
                <a:effectLst/>
                <a:latin typeface="Söhne"/>
              </a:rPr>
              <a:t>Modularity:</a:t>
            </a:r>
            <a:endParaRPr lang="en-US" sz="1600" b="0" i="0" u="none" strike="noStrike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Söhne"/>
              </a:rPr>
              <a:t>Services are modular, meaning they can be developed, updated, and maintained independently.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2174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Service-oriented architectures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799" cy="4525963"/>
          </a:xfrm>
        </p:spPr>
        <p:txBody>
          <a:bodyPr/>
          <a:lstStyle/>
          <a:p>
            <a:pPr algn="l"/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Services:</a:t>
            </a:r>
            <a:endParaRPr lang="en-US" sz="1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units performing distinct tasks.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Self-contained, modular, independently deployable.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Online Payment Processing Service (like processing credit card transactions for e-commerce).</a:t>
            </a:r>
          </a:p>
          <a:p>
            <a:pPr algn="l"/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 Consumer:</a:t>
            </a:r>
            <a:endParaRPr lang="en-US" sz="1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Entities (applications, systems, users) that request and use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Connects to services dynamically, often through a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E-Commerce Website (using the payment processing service for transactions).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26/11/2014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57B137-C451-FB19-507B-5F7C6EDC44A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9" y="1782762"/>
            <a:ext cx="4114799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0" u="none" strike="noStrike" dirty="0">
                <a:effectLst/>
                <a:latin typeface="Söhne"/>
              </a:rPr>
              <a:t>Service Provider:</a:t>
            </a:r>
            <a:endParaRPr lang="en-US" sz="1600" b="0" i="0" u="none" strike="noStrike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Söhne"/>
              </a:rPr>
              <a:t>System or application offering and executing the service.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Söhne"/>
              </a:rPr>
              <a:t>Exposes service interface, handles service requests.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Example:</a:t>
            </a:r>
            <a:r>
              <a:rPr lang="en-US" sz="1600" b="0" i="0" u="none" strike="noStrike" dirty="0">
                <a:effectLst/>
                <a:latin typeface="Söhne"/>
              </a:rPr>
              <a:t> PayPal or Stripe (providing the payment processing service).</a:t>
            </a:r>
          </a:p>
          <a:p>
            <a:pPr algn="l"/>
            <a:r>
              <a:rPr lang="en-US" sz="1600" b="1" i="0" u="none" strike="noStrike" dirty="0">
                <a:effectLst/>
                <a:latin typeface="Söhne"/>
              </a:rPr>
              <a:t>Service Registry:</a:t>
            </a:r>
            <a:endParaRPr lang="en-US" sz="1600" b="0" i="0" u="none" strike="noStrike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Söhne"/>
              </a:rPr>
              <a:t>Directory where services are listed and described.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Söhne"/>
              </a:rPr>
              <a:t>Enables service discovery, connects consumers to providers.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Example:</a:t>
            </a:r>
            <a:r>
              <a:rPr lang="en-US" sz="1600" b="0" i="0" u="none" strike="noStrike" dirty="0">
                <a:effectLst/>
                <a:latin typeface="Söhne"/>
              </a:rPr>
              <a:t> API Directory (where e-commerce sites find and access payment services).</a:t>
            </a:r>
          </a:p>
        </p:txBody>
      </p:sp>
    </p:spTree>
    <p:extLst>
      <p:ext uri="{BB962C8B-B14F-4D97-AF65-F5344CB8AC3E}">
        <p14:creationId xmlns:p14="http://schemas.microsoft.com/office/powerpoint/2010/main" val="362560875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3635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RESTful</a:t>
            </a:r>
            <a:r>
              <a:rPr lang="en-US" dirty="0"/>
              <a:t>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650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REST (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REpresentational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 Transfer) - An architectural style for networked applications, more lightweight and efficient compared to traditional web service standards like SOAP/WSDL.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Principle: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Simplicity in transferring representations of resources (data elements) from a server to a client.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Context: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Evolution of RESTful services in today's web – highlighting their increased efficiency, scalability, and flexibility in handling various data formats and protocols.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9971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Operations &amp; Data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Operations: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POST: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creating new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GET: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reading existing resources, widely used for its efficiency in data retrieval.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PUT: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updating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DELETE: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removing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Access: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Utilizing URLs for direct access to specific data, enhancing ease of integration and interoperability in modern web applications.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6156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Context of RESTful Services: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Adaptation and Evolution in the Digital Era:</a:t>
            </a:r>
            <a:endParaRPr lang="en-US" sz="1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RESTful services have evolved to become a cornerstone in the development of modern web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Notable for their efficiency in handling diverse data formats (JSON, XML, etc.) and internet protocols.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Scalability: RESTful architectures easily adapt to the growing needs of enterprises and large-scale web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Flexibility: They support a wide range of applications, from simple web apps to complex cloud-based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Trends:</a:t>
            </a:r>
            <a:endParaRPr lang="en-US" sz="1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 is increasingly integrated with cutting-edge technologies like microservices, cloud computing, and IoT.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Emphasis on security and robust API design to cater to the growing concerns over data privacy and secure communications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770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169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Service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1122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engineering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 engineering is the process of developing reusable services that can be combined to create applications: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possible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service interfaces and functionality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services and deploy on servers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 services so they can be discovered and reused</a:t>
            </a:r>
          </a:p>
          <a:p>
            <a:pPr algn="l"/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Services should automate business processes. There are 3 main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Utility: General purpose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Business: Domain-specific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Coordination: Support business processes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Types of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Services can be oriented around tasks or entities: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services: Tied to a specific activity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Entity services: Focused on business objects/data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Utility and business services can be either task or entity oriented</a:t>
            </a:r>
          </a:p>
          <a:p>
            <a:pPr algn="l"/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Coordination services orchestrate tasks and so are task oriented.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Topics covered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Service-oriented architectures</a:t>
            </a:r>
          </a:p>
          <a:p>
            <a:r>
              <a:rPr lang="en-GB" dirty="0" err="1"/>
              <a:t>RESTful</a:t>
            </a:r>
            <a:r>
              <a:rPr lang="en-GB" dirty="0"/>
              <a:t> services</a:t>
            </a:r>
          </a:p>
          <a:p>
            <a:r>
              <a:rPr lang="en-GB" dirty="0"/>
              <a:t>Service engineering</a:t>
            </a:r>
          </a:p>
          <a:p>
            <a:r>
              <a:rPr lang="en-GB" dirty="0"/>
              <a:t>Service composition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Design Principles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Some key principles for quality service design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Minimize messages for each 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Clearly define operations,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-apple-system"/>
              </a:rPr>
              <a:t>Map logical design to implementation details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Service Design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Uniform Interface: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standard HTTP methods (GET, POST, PUT, DELETE) and resource-oriented URLs.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Client-Server Architecture: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Separation of concerns enhances portability and scalability.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Stateless Interactions: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Each request contains all necessary information for processing.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Cacheable Responses: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 responses as cacheable or non-cacheable to improve performance.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Layered System: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Hierarchical architecture for scalability and security.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Practices: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Utilize JSON/XML, implement API versioning, maintain consistent naming, and use meaningful HTTP status codes.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Implementation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services in programming or workflow languages</a:t>
            </a:r>
          </a:p>
          <a:p>
            <a:r>
              <a:rPr lang="en-GB" dirty="0"/>
              <a:t>Test with sample input/output messages</a:t>
            </a:r>
          </a:p>
          <a:p>
            <a:r>
              <a:rPr lang="en-GB" dirty="0"/>
              <a:t>Deploy on web servers</a:t>
            </a:r>
          </a:p>
          <a:p>
            <a:r>
              <a:rPr lang="en-GB" dirty="0"/>
              <a:t>Implement service interfaces to leverage legacy systems</a:t>
            </a:r>
          </a:p>
          <a:p>
            <a:r>
              <a:rPr lang="en-GB" dirty="0"/>
              <a:t>Provide metadata like descriptions, usage info, subscriptions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0276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Service composition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4143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Composition Stages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Service composition involves connecting different services together like building blocks to create a new, more complex service. The main stages 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Formulate outline workflow: Write out the sequence of steps for what the new service should do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 existing services: Search catalogs and registries to find services to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Select services: Choose services to use based on functionality, cost, reliability etc.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Refine workflow: Update the workflow with the real services available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 program: Translate the workflow to an executable program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 service: Verify the new service works as expected before release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006"/>
            <a:ext cx="8229600" cy="4525963"/>
          </a:xfrm>
        </p:spPr>
        <p:txBody>
          <a:bodyPr/>
          <a:lstStyle/>
          <a:p>
            <a:r>
              <a:rPr lang="en-GB" dirty="0"/>
              <a:t>Workflows are written in specialized languages that allow services to be coordinated:</a:t>
            </a:r>
          </a:p>
          <a:p>
            <a:pPr lvl="1"/>
            <a:r>
              <a:rPr lang="en-GB" dirty="0"/>
              <a:t>WS-BPEL: An XML standard language but the files get very long and complex</a:t>
            </a:r>
          </a:p>
          <a:p>
            <a:pPr lvl="1"/>
            <a:r>
              <a:rPr lang="en-GB" dirty="0"/>
              <a:t>BPMN: A more user-friendly graphical workflow language</a:t>
            </a:r>
          </a:p>
          <a:p>
            <a:pPr lvl="1"/>
            <a:r>
              <a:rPr lang="en-GB" dirty="0"/>
              <a:t>BPEL can be auto-generated from BPMN diagrams</a:t>
            </a:r>
          </a:p>
          <a:p>
            <a:pPr lvl="1"/>
            <a:r>
              <a:rPr lang="en-GB" dirty="0"/>
              <a:t>For large systems, individual BPMN models are created and connected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26/11/2014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67005" y="6356350"/>
            <a:ext cx="2133600" cy="365125"/>
          </a:xfrm>
        </p:spPr>
        <p:txBody>
          <a:bodyPr/>
          <a:lstStyle/>
          <a:p>
            <a:fld id="{79E88437-7EE6-ED48-AB3C-19DA85FCB26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composed services is more difficult than testing regular programs: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Services are "black boxes" - can't see inside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Usual testing techniques relying on source code don't apply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to test just the interfaces and externally visible 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Techniques include interface testing, behavior validation, performance benchmarking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19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 is still to find defects and verify correctness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Service-oriented architecture is an approach to software engineering where reusable, standardized services are the basic building blocks for application systems.</a:t>
            </a:r>
          </a:p>
          <a:p>
            <a:r>
              <a:rPr lang="en-GB" sz="2000" dirty="0"/>
              <a:t>Services may be implemented within a service-oriented architecture using a set of XML-based web service standards. These include standards for service communication, interface definition and service enactment in workflows.</a:t>
            </a:r>
          </a:p>
          <a:p>
            <a:r>
              <a:rPr lang="en-GB" sz="2000" dirty="0"/>
              <a:t>Alternatively, a </a:t>
            </a:r>
            <a:r>
              <a:rPr lang="en-GB" sz="2000" dirty="0" err="1"/>
              <a:t>RESTful</a:t>
            </a:r>
            <a:r>
              <a:rPr lang="en-GB" sz="2000" dirty="0"/>
              <a:t> architecture may be used which is based on resources and standard operations on these resources.</a:t>
            </a:r>
          </a:p>
          <a:p>
            <a:r>
              <a:rPr lang="en-GB" sz="2000" dirty="0"/>
              <a:t> A </a:t>
            </a:r>
            <a:r>
              <a:rPr lang="en-GB" sz="2000" dirty="0" err="1"/>
              <a:t>RESTful</a:t>
            </a:r>
            <a:r>
              <a:rPr lang="en-GB" sz="2000" dirty="0"/>
              <a:t> approach uses the http and https protocols for service communication and maps operations on the standard http verbs POST, GET, PUT and DELETE.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51223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Utility services provide general-purpose functionality; business services implement part of a business process; coordination services coordinate service execution.</a:t>
            </a:r>
          </a:p>
          <a:p>
            <a:r>
              <a:rPr lang="en-GB" dirty="0"/>
              <a:t>Service engineering involves identifying candidate services for implementation, defining service interfaces and implementing, testing and deploying services.</a:t>
            </a:r>
          </a:p>
          <a:p>
            <a:r>
              <a:rPr lang="en-GB" dirty="0"/>
              <a:t>The development of software using services involves composing and configuring services to create new composite services and systems.</a:t>
            </a:r>
          </a:p>
          <a:p>
            <a:r>
              <a:rPr lang="en-GB" dirty="0"/>
              <a:t>Graphical workflow languages, such as BPMN, may be used to describe a business process and the services used in that process.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Service-Oriented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 of a Service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ffered by one entity to another.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Intangible in nature, often not resulting in ownership of production factors.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Independence from the application using the service is crucial.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Characteristics of Services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Developed by service providers and offered to various users from different organizations.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Reusable, independent components that do not require a specific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Loosely coupled, enhancing flexibility and integration ease.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and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Service Essentials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type of service that is accessible via standard Internet protocols.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 and implementation-language independent.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Available both within and outside an organization for application integration.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 Utilization and Benefits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information about services for authorized user access.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Reactive and adaptable applications, with delayed binding of services.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Cost-effective usage models and smaller application footprints.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Real-World Example: In-Car Information System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 of weather, traffic, and local information services.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GPS-based location detection to provide tailored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delivery in the driver's preferred language.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26/11/2014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497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service-based, in-car information system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18.1 (19.3) In_CarInfo_Syste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51" y="1578897"/>
            <a:ext cx="5151497" cy="48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0145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SOA for this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necessary to decide when the system is programmed or deployed what service provider should be used or what specific services should be accessed.</a:t>
            </a:r>
          </a:p>
          <a:p>
            <a:pPr lvl="1"/>
            <a:r>
              <a:rPr lang="en-GB" dirty="0"/>
              <a:t> As the car moves around, the in-car software uses the service discovery service to find the most appropriate information service and binds to that. </a:t>
            </a:r>
          </a:p>
          <a:p>
            <a:pPr lvl="1"/>
            <a:r>
              <a:rPr lang="en-GB" dirty="0"/>
              <a:t>Because of the use of a translation service, it can move across borders and therefore make local information available to people who don’t speak the local language.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939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significant a development as object-oriented development.</a:t>
            </a:r>
          </a:p>
          <a:p>
            <a:r>
              <a:rPr lang="en-GB" dirty="0"/>
              <a:t>Building applications based on services allows companies and other organizations to cooperate and make use of each other’s business functions. </a:t>
            </a:r>
          </a:p>
          <a:p>
            <a:r>
              <a:rPr lang="en-GB" dirty="0"/>
              <a:t>Service-based applications may be constructed by linking services from various providers using either a standard programming language or a specialized workflow language.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343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66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Service-oriented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9223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Service-oriented architectures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SOA is a software design approach where services are provided to other components via a network.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Emphasizes loose coupling, interoperability, and reusability.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Principles: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Interoperability, Loose Coupling, Reusability, Composability, Modularity.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Components: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Services, Service Consumer, Service Provider, Service Registry.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18 Service-oriented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3522</TotalTime>
  <Words>1905</Words>
  <Application>Microsoft Macintosh PowerPoint</Application>
  <PresentationFormat>On-screen Show (4:3)</PresentationFormat>
  <Paragraphs>261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Calibri</vt:lpstr>
      <vt:lpstr>Söhne</vt:lpstr>
      <vt:lpstr>Wingdings</vt:lpstr>
      <vt:lpstr>SE10 slides</vt:lpstr>
      <vt:lpstr>Chapter 18 – Service-oriented Software Engineering</vt:lpstr>
      <vt:lpstr>Topics covered</vt:lpstr>
      <vt:lpstr>Introduction to Service-Oriented Software Engineering</vt:lpstr>
      <vt:lpstr>Web Services and Practical Applications</vt:lpstr>
      <vt:lpstr>A service-based, in-car information system </vt:lpstr>
      <vt:lpstr>Advantage of SOA for this application</vt:lpstr>
      <vt:lpstr>Service-oriented software engineering</vt:lpstr>
      <vt:lpstr>Service-oriented architecture</vt:lpstr>
      <vt:lpstr>Service-oriented architectures</vt:lpstr>
      <vt:lpstr>SOA: Benefits, Challenges, and Implementation</vt:lpstr>
      <vt:lpstr>Key Principles of Service-Oriented Architecture</vt:lpstr>
      <vt:lpstr>Service-oriented architectures</vt:lpstr>
      <vt:lpstr>RESTful services</vt:lpstr>
      <vt:lpstr>RESTful web services</vt:lpstr>
      <vt:lpstr>RESTful Operations &amp; Data Access</vt:lpstr>
      <vt:lpstr>Modern Context of RESTful Services:</vt:lpstr>
      <vt:lpstr>Service engineering</vt:lpstr>
      <vt:lpstr>Service engineering</vt:lpstr>
      <vt:lpstr>Types of Services</vt:lpstr>
      <vt:lpstr>Service Design Principles</vt:lpstr>
      <vt:lpstr>RESTful Service Design</vt:lpstr>
      <vt:lpstr>Service Implementation Approaches</vt:lpstr>
      <vt:lpstr>Service composition</vt:lpstr>
      <vt:lpstr>Service Composition Stages</vt:lpstr>
      <vt:lpstr>Workflow Languages</vt:lpstr>
      <vt:lpstr>Testing Challenges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19</dc:title>
  <dc:creator>Ian Sommerville</dc:creator>
  <cp:lastModifiedBy>Smith, Travis</cp:lastModifiedBy>
  <cp:revision>24</cp:revision>
  <dcterms:created xsi:type="dcterms:W3CDTF">2010-02-06T08:09:03Z</dcterms:created>
  <dcterms:modified xsi:type="dcterms:W3CDTF">2023-11-27T03:25:56Z</dcterms:modified>
</cp:coreProperties>
</file>