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4" r:id="rId8"/>
    <p:sldId id="285" r:id="rId9"/>
    <p:sldId id="257" r:id="rId10"/>
    <p:sldId id="288" r:id="rId11"/>
    <p:sldId id="320" r:id="rId12"/>
    <p:sldId id="258" r:id="rId13"/>
    <p:sldId id="289" r:id="rId14"/>
    <p:sldId id="347" r:id="rId15"/>
    <p:sldId id="334" r:id="rId16"/>
    <p:sldId id="272" r:id="rId17"/>
    <p:sldId id="260" r:id="rId18"/>
    <p:sldId id="291" r:id="rId19"/>
    <p:sldId id="351" r:id="rId20"/>
    <p:sldId id="323" r:id="rId21"/>
    <p:sldId id="261" r:id="rId22"/>
    <p:sldId id="352" r:id="rId23"/>
    <p:sldId id="299" r:id="rId24"/>
    <p:sldId id="354" r:id="rId25"/>
    <p:sldId id="263" r:id="rId26"/>
    <p:sldId id="353" r:id="rId27"/>
    <p:sldId id="303" r:id="rId28"/>
    <p:sldId id="355" r:id="rId29"/>
    <p:sldId id="264" r:id="rId30"/>
    <p:sldId id="265" r:id="rId31"/>
    <p:sldId id="356" r:id="rId32"/>
    <p:sldId id="329" r:id="rId33"/>
    <p:sldId id="266" r:id="rId34"/>
    <p:sldId id="357" r:id="rId35"/>
    <p:sldId id="358" r:id="rId36"/>
    <p:sldId id="335" r:id="rId37"/>
    <p:sldId id="359" r:id="rId38"/>
    <p:sldId id="336" r:id="rId39"/>
    <p:sldId id="280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development: Key Phases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Initial Planning: </a:t>
            </a:r>
            <a:r>
              <a:rPr lang="en-GB" dirty="0"/>
              <a:t>Establish a high-level view of the entire project and prioritize features.</a:t>
            </a:r>
          </a:p>
          <a:p>
            <a:r>
              <a:rPr lang="en-GB" b="1" dirty="0"/>
              <a:t>Incremental Implementation: </a:t>
            </a:r>
            <a:r>
              <a:rPr lang="en-GB" dirty="0"/>
              <a:t>Develop the system in small, manageable pieces, also known as 'increments.'</a:t>
            </a:r>
          </a:p>
          <a:p>
            <a:r>
              <a:rPr lang="en-GB" b="1" dirty="0"/>
              <a:t>Iterative Testing: </a:t>
            </a:r>
            <a:r>
              <a:rPr lang="en-GB" dirty="0"/>
              <a:t>Each increment is thoroughly tested before moving on to the next.</a:t>
            </a:r>
          </a:p>
          <a:p>
            <a:r>
              <a:rPr lang="en-GB" b="1" dirty="0"/>
              <a:t>User Feedback Loop: </a:t>
            </a:r>
            <a:r>
              <a:rPr lang="en-GB" dirty="0"/>
              <a:t>Incorporate user feedback to refine and improve subsequent increments.</a:t>
            </a:r>
          </a:p>
          <a:p>
            <a:r>
              <a:rPr lang="en-GB" b="1" dirty="0"/>
              <a:t>Final Integration: </a:t>
            </a:r>
            <a:r>
              <a:rPr lang="en-GB" dirty="0"/>
              <a:t>Combine all increments to form a complete, fully functional system.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Process Visibility: </a:t>
            </a:r>
            <a:r>
              <a:rPr lang="en-GB" dirty="0"/>
              <a:t>Difficult for managers to measure progress without regular, comprehensive deliverables.</a:t>
            </a:r>
          </a:p>
          <a:p>
            <a:r>
              <a:rPr lang="en-GB" b="1" dirty="0"/>
              <a:t>Document Overhead: </a:t>
            </a:r>
            <a:r>
              <a:rPr lang="en-GB" dirty="0"/>
              <a:t>Rapid changes can make it cost-ineffective to document every system version.</a:t>
            </a:r>
          </a:p>
          <a:p>
            <a:r>
              <a:rPr lang="en-GB" b="1" dirty="0"/>
              <a:t>System Degradation: </a:t>
            </a:r>
            <a:r>
              <a:rPr lang="en-GB" dirty="0"/>
              <a:t>The architecture may deteriorate as new increments are added.</a:t>
            </a:r>
          </a:p>
          <a:p>
            <a:r>
              <a:rPr lang="en-GB" b="1" dirty="0"/>
              <a:t>Technical Debt: </a:t>
            </a:r>
            <a:r>
              <a:rPr lang="en-GB" dirty="0"/>
              <a:t>Without refactoring, frequent changes can compromise the system's integrity, making future updates more costly and challenging.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&amp; Configuration: Leveraging Reusability for Efficient Development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Key Concepts:</a:t>
            </a:r>
          </a:p>
          <a:p>
            <a:pPr lvl="1"/>
            <a:r>
              <a:rPr lang="en-GB" b="1" dirty="0"/>
              <a:t>Software Reuse: </a:t>
            </a:r>
            <a:r>
              <a:rPr lang="en-GB" dirty="0"/>
              <a:t>Utilizing pre-existing components or Commercial Off-The-Shelf (COTS) systems to build new applications.</a:t>
            </a:r>
          </a:p>
          <a:p>
            <a:pPr lvl="1"/>
            <a:r>
              <a:rPr lang="en-GB" b="1" dirty="0"/>
              <a:t>Configuration: </a:t>
            </a:r>
            <a:r>
              <a:rPr lang="en-GB" dirty="0"/>
              <a:t>Customizing reused elements to align with specific user needs.</a:t>
            </a:r>
          </a:p>
          <a:p>
            <a:r>
              <a:rPr lang="en-GB" b="1" dirty="0"/>
              <a:t>Why It Matters:</a:t>
            </a:r>
          </a:p>
          <a:p>
            <a:pPr lvl="1"/>
            <a:r>
              <a:rPr lang="en-GB" b="1" dirty="0"/>
              <a:t>Cost-Effectiveness: </a:t>
            </a:r>
            <a:r>
              <a:rPr lang="en-GB" dirty="0"/>
              <a:t>Leveraging reusable components saves both time and development costs.</a:t>
            </a:r>
          </a:p>
          <a:p>
            <a:pPr lvl="1"/>
            <a:r>
              <a:rPr lang="en-GB" b="1" dirty="0"/>
              <a:t>Standard Practice: </a:t>
            </a:r>
            <a:r>
              <a:rPr lang="en-GB" dirty="0"/>
              <a:t>Reuse has become the go-to strategy for constructing various business systems.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Challenges of Software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Advantages:</a:t>
            </a:r>
          </a:p>
          <a:p>
            <a:pPr lvl="1"/>
            <a:r>
              <a:rPr lang="en-US" sz="1600" b="1" dirty="0"/>
              <a:t>Cost-Effectiveness: </a:t>
            </a:r>
            <a:r>
              <a:rPr lang="en-US" sz="1600" dirty="0"/>
              <a:t>Reduced development time and costs.</a:t>
            </a:r>
          </a:p>
          <a:p>
            <a:pPr lvl="1"/>
            <a:r>
              <a:rPr lang="en-US" sz="1600" b="1" dirty="0"/>
              <a:t>Quality: </a:t>
            </a:r>
            <a:r>
              <a:rPr lang="en-US" sz="1600" dirty="0"/>
              <a:t>Pre-existing components are often well-tested, enhancing reliability.</a:t>
            </a:r>
          </a:p>
          <a:p>
            <a:pPr lvl="1"/>
            <a:r>
              <a:rPr lang="en-US" sz="1600" b="1" dirty="0"/>
              <a:t>Accelerated Time-to-Market: </a:t>
            </a:r>
            <a:r>
              <a:rPr lang="en-US" sz="1600" dirty="0"/>
              <a:t>Faster development cycles enable quicker releases.</a:t>
            </a:r>
          </a:p>
          <a:p>
            <a:pPr lvl="1"/>
            <a:r>
              <a:rPr lang="en-US" sz="1600" b="1" dirty="0"/>
              <a:t>Consistency: </a:t>
            </a:r>
            <a:r>
              <a:rPr lang="en-US" sz="1600" dirty="0"/>
              <a:t>Reusing proven components can lead to more consistent system behavior.</a:t>
            </a:r>
          </a:p>
          <a:p>
            <a:r>
              <a:rPr lang="en-US" sz="1600" b="1" dirty="0"/>
              <a:t>Challenges:</a:t>
            </a:r>
          </a:p>
          <a:p>
            <a:pPr lvl="1"/>
            <a:r>
              <a:rPr lang="en-US" sz="1600" b="1" dirty="0"/>
              <a:t>Compatibility Issues: </a:t>
            </a:r>
            <a:r>
              <a:rPr lang="en-US" sz="1600" dirty="0"/>
              <a:t>Reused components may not always integrate seamlessly with new systems.</a:t>
            </a:r>
          </a:p>
          <a:p>
            <a:pPr lvl="1"/>
            <a:r>
              <a:rPr lang="en-US" sz="1600" b="1" dirty="0"/>
              <a:t>Limited Customization: </a:t>
            </a:r>
            <a:r>
              <a:rPr lang="en-US" sz="1600" dirty="0"/>
              <a:t>Some COTS systems may offer restricted configurability, hindering full alignment with user needs.</a:t>
            </a:r>
          </a:p>
          <a:p>
            <a:pPr lvl="1"/>
            <a:r>
              <a:rPr lang="en-US" sz="1600" b="1" dirty="0"/>
              <a:t>License Constraints: </a:t>
            </a:r>
            <a:r>
              <a:rPr lang="en-US" sz="1600" dirty="0"/>
              <a:t>Legal limitations may apply to commercial or third-party components.</a:t>
            </a:r>
          </a:p>
          <a:p>
            <a:pPr lvl="1"/>
            <a:r>
              <a:rPr lang="en-US" sz="1600" b="1" dirty="0"/>
              <a:t>Hidden Costs: </a:t>
            </a:r>
            <a:r>
              <a:rPr lang="en-US" sz="1600" dirty="0"/>
              <a:t>Initial savings may be offset by costs related to integration, licensing, or future updates.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Activities in Software Development: A Multifaceted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Principles:</a:t>
            </a:r>
          </a:p>
          <a:p>
            <a:pPr lvl="1"/>
            <a:r>
              <a:rPr lang="en-US" b="1" dirty="0"/>
              <a:t>Interleaved Activities: </a:t>
            </a:r>
            <a:r>
              <a:rPr lang="en-US" dirty="0"/>
              <a:t>Real-world software processes blend technical, collaborative, and managerial tasks aimed at delivering a complete software system.</a:t>
            </a:r>
          </a:p>
          <a:p>
            <a:pPr lvl="1"/>
            <a:r>
              <a:rPr lang="en-US" b="1" dirty="0"/>
              <a:t>Universal Activities: </a:t>
            </a:r>
            <a:r>
              <a:rPr lang="en-US" dirty="0"/>
              <a:t>Four fundamental actions—Specification, Development, Validation, and Evolution—are present in all development processes.</a:t>
            </a:r>
          </a:p>
          <a:p>
            <a:r>
              <a:rPr lang="en-US" b="1" dirty="0"/>
              <a:t>Varied Organization:</a:t>
            </a:r>
          </a:p>
          <a:p>
            <a:pPr lvl="1"/>
            <a:r>
              <a:rPr lang="en-US" b="1" dirty="0"/>
              <a:t>Waterfall Model: </a:t>
            </a:r>
            <a:r>
              <a:rPr lang="en-US" dirty="0"/>
              <a:t>Activities are linear and sequential, proceeding one after the other.</a:t>
            </a:r>
          </a:p>
          <a:p>
            <a:pPr lvl="1"/>
            <a:r>
              <a:rPr lang="en-US" b="1" dirty="0"/>
              <a:t>Incremental Development: </a:t>
            </a:r>
            <a:r>
              <a:rPr lang="en-US" dirty="0"/>
              <a:t>Activities are interwoven, allowing for more dynamic project evolution.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Universal Activities in Software Development: The Four Cornerstones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389993"/>
            <a:ext cx="8460480" cy="4525963"/>
          </a:xfrm>
        </p:spPr>
        <p:txBody>
          <a:bodyPr/>
          <a:lstStyle/>
          <a:p>
            <a:r>
              <a:rPr lang="en-GB" sz="1800" b="1" dirty="0"/>
              <a:t>Core Activities:</a:t>
            </a:r>
          </a:p>
          <a:p>
            <a:pPr lvl="1"/>
            <a:r>
              <a:rPr lang="en-GB" b="1" dirty="0"/>
              <a:t>Specification: </a:t>
            </a:r>
            <a:r>
              <a:rPr lang="en-GB" dirty="0"/>
              <a:t>Identifying and documenting the functional and non-functional requirements of the software system.</a:t>
            </a:r>
          </a:p>
          <a:p>
            <a:pPr lvl="1"/>
            <a:r>
              <a:rPr lang="en-GB" b="1" dirty="0"/>
              <a:t>Development: </a:t>
            </a:r>
            <a:r>
              <a:rPr lang="en-GB" dirty="0"/>
              <a:t>Crafting the system architecture and writing the code to implement the specifications.</a:t>
            </a:r>
          </a:p>
          <a:p>
            <a:pPr lvl="1"/>
            <a:r>
              <a:rPr lang="en-GB" b="1" dirty="0"/>
              <a:t>Validation: </a:t>
            </a:r>
            <a:r>
              <a:rPr lang="en-GB" dirty="0"/>
              <a:t>Rigorous testing and quality assurance to ensure the software meets or exceeds customer expectations.</a:t>
            </a:r>
          </a:p>
          <a:p>
            <a:pPr lvl="1"/>
            <a:r>
              <a:rPr lang="en-GB" b="1" dirty="0"/>
              <a:t>Evolution: </a:t>
            </a:r>
            <a:r>
              <a:rPr lang="en-GB" dirty="0"/>
              <a:t>Ongoing adaptation and modification of the software to meet changing needs or fix issues.</a:t>
            </a:r>
          </a:p>
          <a:p>
            <a:r>
              <a:rPr lang="en-GB" sz="1800" b="1" dirty="0"/>
              <a:t>Why They Matter:</a:t>
            </a:r>
          </a:p>
          <a:p>
            <a:pPr lvl="1"/>
            <a:r>
              <a:rPr lang="en-GB" b="1" dirty="0"/>
              <a:t>Foundational: </a:t>
            </a:r>
            <a:r>
              <a:rPr lang="en-GB" dirty="0"/>
              <a:t>These activities are common to virtually all software development models.</a:t>
            </a:r>
          </a:p>
          <a:p>
            <a:pPr lvl="1"/>
            <a:r>
              <a:rPr lang="en-GB" b="1" dirty="0"/>
              <a:t>Interconnected: </a:t>
            </a:r>
            <a:r>
              <a:rPr lang="en-GB" dirty="0"/>
              <a:t>Each activity impacts and informs the others, creating a cohesive development process.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Design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690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Activities: Building the Foundations of a Robust Software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Fundamental Aspects:</a:t>
            </a:r>
          </a:p>
          <a:p>
            <a:pPr lvl="1"/>
            <a:r>
              <a:rPr lang="en-US" sz="1600" b="1" dirty="0"/>
              <a:t>Architectural Design: </a:t>
            </a:r>
            <a:r>
              <a:rPr lang="en-US" sz="1600" dirty="0"/>
              <a:t>Outlines the system's overarching structure, delineating primary components, their interconnections, and distribution strategies.</a:t>
            </a:r>
          </a:p>
          <a:p>
            <a:pPr lvl="1"/>
            <a:r>
              <a:rPr lang="en-US" sz="1600" b="1" dirty="0"/>
              <a:t>Database Design: </a:t>
            </a:r>
            <a:r>
              <a:rPr lang="en-US" sz="1600" dirty="0"/>
              <a:t>Designs the data models and structures, and specifies their representation within a database framework.</a:t>
            </a:r>
          </a:p>
          <a:p>
            <a:pPr lvl="1"/>
            <a:r>
              <a:rPr lang="en-US" sz="1600" b="1" dirty="0"/>
              <a:t>Interface Design: </a:t>
            </a:r>
            <a:r>
              <a:rPr lang="en-US" sz="1600" dirty="0"/>
              <a:t>Establishes clear interfaces between components, ensuring seamless interaction and data flow.</a:t>
            </a:r>
          </a:p>
          <a:p>
            <a:pPr lvl="1"/>
            <a:r>
              <a:rPr lang="en-US" sz="1600" b="1" dirty="0"/>
              <a:t>Component Selection &amp; Design: </a:t>
            </a:r>
            <a:r>
              <a:rPr lang="en-US" sz="1600" dirty="0"/>
              <a:t>Scours for reusable components to integrate into the system. If not available, custom components are meticulously designed.</a:t>
            </a:r>
          </a:p>
          <a:p>
            <a:r>
              <a:rPr lang="en-US" sz="1600" b="1" dirty="0"/>
              <a:t>Why These Activities Are Crucial:</a:t>
            </a:r>
          </a:p>
          <a:p>
            <a:pPr lvl="1"/>
            <a:r>
              <a:rPr lang="en-US" sz="1600" b="1" dirty="0"/>
              <a:t>Cohesion &amp; Interoperability: </a:t>
            </a:r>
            <a:r>
              <a:rPr lang="en-US" sz="1600" dirty="0"/>
              <a:t>These activities collectively ensure a cohesive and interoperable system.</a:t>
            </a:r>
          </a:p>
          <a:p>
            <a:pPr lvl="1"/>
            <a:r>
              <a:rPr lang="en-US" sz="1600" b="1" dirty="0"/>
              <a:t>Quality &amp; Efficiency: </a:t>
            </a:r>
            <a:r>
              <a:rPr lang="en-US" sz="1600" dirty="0"/>
              <a:t>Each design activity contributes to the system's overall quality, performance, and maintainability.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Validation and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2193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 &amp; Testing: Ensuring Quality and Customer Satisfaction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Key Concepts:</a:t>
            </a:r>
          </a:p>
          <a:p>
            <a:pPr lvl="1"/>
            <a:r>
              <a:rPr lang="en-GB" b="1" dirty="0"/>
              <a:t>Verification &amp; Validation (V&amp;V): </a:t>
            </a:r>
            <a:r>
              <a:rPr lang="en-GB" dirty="0"/>
              <a:t>A dual approach to confirm that the system aligns with its specifications and satisfies customer requirements.</a:t>
            </a:r>
          </a:p>
          <a:p>
            <a:pPr lvl="1"/>
            <a:r>
              <a:rPr lang="en-GB" b="1" dirty="0"/>
              <a:t>System Testing: </a:t>
            </a:r>
            <a:r>
              <a:rPr lang="en-GB" dirty="0"/>
              <a:t>Executes the software using test cases based on real-world data, derived from the system's specifications.</a:t>
            </a:r>
          </a:p>
          <a:p>
            <a:r>
              <a:rPr lang="en-GB" b="1" dirty="0"/>
              <a:t>Types of Testing:</a:t>
            </a:r>
          </a:p>
          <a:p>
            <a:pPr lvl="1"/>
            <a:r>
              <a:rPr lang="en-GB" b="1" dirty="0"/>
              <a:t>Component Testing: </a:t>
            </a:r>
            <a:r>
              <a:rPr lang="en-GB" dirty="0"/>
              <a:t>Focuses on individual elements, which could be functions, objects, or logical groupings thereof.</a:t>
            </a:r>
          </a:p>
          <a:p>
            <a:pPr lvl="1"/>
            <a:r>
              <a:rPr lang="en-GB" b="1" dirty="0"/>
              <a:t>System Testing: </a:t>
            </a:r>
            <a:r>
              <a:rPr lang="en-GB" dirty="0"/>
              <a:t>Evaluates the integrated system as a whole, with a special focus on emergent properties.</a:t>
            </a:r>
          </a:p>
          <a:p>
            <a:pPr lvl="1"/>
            <a:r>
              <a:rPr lang="en-GB" b="1" dirty="0"/>
              <a:t>Customer Testing: </a:t>
            </a:r>
            <a:r>
              <a:rPr lang="en-GB" dirty="0"/>
              <a:t>Conducted using actual customer data to ensure that the system </a:t>
            </a:r>
            <a:r>
              <a:rPr lang="en-GB" dirty="0" err="1"/>
              <a:t>fulfills</a:t>
            </a:r>
            <a:r>
              <a:rPr lang="en-GB" dirty="0"/>
              <a:t> its intended use cases.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 &amp; Testing: Ensuring Quality and Customer Satisfaction cont.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Why It Matters:</a:t>
            </a:r>
          </a:p>
          <a:p>
            <a:pPr lvl="1"/>
            <a:r>
              <a:rPr lang="en-GB" b="1" dirty="0"/>
              <a:t>Quality Assurance: </a:t>
            </a:r>
            <a:r>
              <a:rPr lang="en-GB" dirty="0"/>
              <a:t>Testing is the cornerstone of V&amp;V activities, providing the most reliable evidence of software quality.</a:t>
            </a:r>
          </a:p>
          <a:p>
            <a:pPr lvl="1"/>
            <a:r>
              <a:rPr lang="en-GB" b="1" dirty="0"/>
              <a:t>Customer Satisfaction: </a:t>
            </a:r>
            <a:r>
              <a:rPr lang="en-GB" dirty="0"/>
              <a:t>V&amp;V processes, particularly customer testing, ensure the final product meets or exceeds customer expectations.</a:t>
            </a:r>
          </a:p>
          <a:p>
            <a:r>
              <a:rPr lang="en-GB" b="1" dirty="0"/>
              <a:t>Takeaways:</a:t>
            </a:r>
          </a:p>
          <a:p>
            <a:pPr lvl="1"/>
            <a:r>
              <a:rPr lang="en-GB" dirty="0"/>
              <a:t>Validation and testing are critical phases that underpin the reliability, functionality, and customer satisfaction of any software system.</a:t>
            </a:r>
          </a:p>
          <a:p>
            <a:pPr lvl="1"/>
            <a:r>
              <a:rPr lang="en-GB" dirty="0"/>
              <a:t>Different testing levels—from component to customer testing—provide a comprehensive quality assessment.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60985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Evolution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5201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Evolution: Adapting to Change for Long-Term Success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/>
              <a:t>Core Premise: </a:t>
            </a:r>
            <a:r>
              <a:rPr lang="en-GB" sz="1800" dirty="0"/>
              <a:t>Software is inherently flexible and must adapt as business requirements and environments evolve.</a:t>
            </a:r>
          </a:p>
          <a:p>
            <a:r>
              <a:rPr lang="en-GB" sz="1800" b="1" dirty="0"/>
              <a:t>Modern Reality:</a:t>
            </a:r>
          </a:p>
          <a:p>
            <a:pPr lvl="1"/>
            <a:r>
              <a:rPr lang="en-GB" sz="1800" b="1" dirty="0"/>
              <a:t>Blurring Lines: </a:t>
            </a:r>
            <a:r>
              <a:rPr lang="en-GB" sz="1800" dirty="0"/>
              <a:t>The traditional separation between software development and evolution (maintenance) is fading, as most systems are not built from scratch.</a:t>
            </a:r>
          </a:p>
          <a:p>
            <a:r>
              <a:rPr lang="en-GB" sz="1800" b="1" dirty="0"/>
              <a:t>Strategies for Evolution:</a:t>
            </a:r>
          </a:p>
          <a:p>
            <a:pPr lvl="1"/>
            <a:r>
              <a:rPr lang="en-GB" sz="1800" b="1" dirty="0"/>
              <a:t>System Prototyping: </a:t>
            </a:r>
            <a:r>
              <a:rPr lang="en-GB" sz="1800" dirty="0"/>
              <a:t>Rapidly develop versions or subsystems to validate customer requirements and design feasibility, aiding in change anticipation.</a:t>
            </a:r>
          </a:p>
          <a:p>
            <a:pPr lvl="1"/>
            <a:r>
              <a:rPr lang="en-GB" sz="1800" b="1" dirty="0"/>
              <a:t>Incremental Delivery: </a:t>
            </a:r>
            <a:r>
              <a:rPr lang="en-GB" sz="1800" dirty="0"/>
              <a:t>Release system increments to customers for feedback, supporting both change avoidance and tolerance.</a:t>
            </a:r>
          </a:p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Evolution: Adapting to Change for Long-Term Success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Benefits of Software Evolution:</a:t>
            </a:r>
          </a:p>
          <a:p>
            <a:pPr lvl="1"/>
            <a:r>
              <a:rPr lang="en-GB" b="1" dirty="0"/>
              <a:t>Enhanced Usability: </a:t>
            </a:r>
            <a:r>
              <a:rPr lang="en-GB" dirty="0"/>
              <a:t>More closely aligns with user needs.</a:t>
            </a:r>
          </a:p>
          <a:p>
            <a:pPr lvl="1"/>
            <a:r>
              <a:rPr lang="en-GB" b="1" dirty="0"/>
              <a:t>Design Quality: </a:t>
            </a:r>
            <a:r>
              <a:rPr lang="en-GB" dirty="0"/>
              <a:t>Continuous improvement of the system architecture.</a:t>
            </a:r>
          </a:p>
          <a:p>
            <a:pPr lvl="1"/>
            <a:r>
              <a:rPr lang="en-GB" b="1" dirty="0"/>
              <a:t>Maintainability: </a:t>
            </a:r>
            <a:r>
              <a:rPr lang="en-GB" dirty="0"/>
              <a:t>Easier to update and adapt.</a:t>
            </a:r>
          </a:p>
          <a:p>
            <a:pPr lvl="1"/>
            <a:r>
              <a:rPr lang="en-GB" b="1" dirty="0"/>
              <a:t>Efficiency: </a:t>
            </a:r>
            <a:r>
              <a:rPr lang="en-GB" dirty="0"/>
              <a:t>Reduced overall development effort.</a:t>
            </a:r>
          </a:p>
          <a:p>
            <a:r>
              <a:rPr lang="en-GB" b="1" dirty="0"/>
              <a:t>Prototyping Cautions:</a:t>
            </a:r>
          </a:p>
          <a:p>
            <a:pPr lvl="1"/>
            <a:r>
              <a:rPr lang="en-GB" b="1" dirty="0"/>
              <a:t>Functionality: </a:t>
            </a:r>
            <a:r>
              <a:rPr lang="en-GB" dirty="0"/>
              <a:t>Prototypes may lack certain features or error checking.</a:t>
            </a:r>
          </a:p>
          <a:p>
            <a:pPr lvl="1"/>
            <a:r>
              <a:rPr lang="en-GB" b="1" dirty="0"/>
              <a:t>Focus: </a:t>
            </a:r>
            <a:r>
              <a:rPr lang="en-GB" dirty="0"/>
              <a:t>Targets poorly understood areas and often overlooks non-functional requirements like security.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01541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Development Lifecycle (SDLC)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systematic approach to building robust software solutions.</a:t>
            </a:r>
          </a:p>
          <a:p>
            <a:r>
              <a:rPr lang="en-GB" dirty="0"/>
              <a:t>Core Phases:</a:t>
            </a:r>
          </a:p>
          <a:p>
            <a:pPr lvl="1"/>
            <a:r>
              <a:rPr lang="en-GB" dirty="0"/>
              <a:t>Requirements: Define what the software must do.</a:t>
            </a:r>
          </a:p>
          <a:p>
            <a:pPr lvl="1"/>
            <a:r>
              <a:rPr lang="en-GB" dirty="0"/>
              <a:t>Design &amp; Code: Create the architecture and write the software.</a:t>
            </a:r>
          </a:p>
          <a:p>
            <a:pPr lvl="1"/>
            <a:r>
              <a:rPr lang="en-GB" dirty="0"/>
              <a:t>Validation: Ensure it meets customer needs.</a:t>
            </a:r>
          </a:p>
          <a:p>
            <a:pPr lvl="1"/>
            <a:r>
              <a:rPr lang="en-GB" dirty="0"/>
              <a:t>Evolution: Adapt to changing requirements.</a:t>
            </a:r>
          </a:p>
          <a:p>
            <a:r>
              <a:rPr lang="en-GB" dirty="0"/>
              <a:t>A software process model is a high-level blueprint that outlines the key steps in the SDLC.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Incremental Development, Delivery, and Process Improvement: A Synergistic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8135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Concept: </a:t>
            </a:r>
            <a:r>
              <a:rPr lang="en-US" dirty="0"/>
              <a:t>Develop and deliver software in manageable increments, enabling easier adaptation to changes and quicker releases.</a:t>
            </a:r>
          </a:p>
          <a:p>
            <a:r>
              <a:rPr lang="en-US" b="1" dirty="0"/>
              <a:t>Feedback Loop: </a:t>
            </a:r>
            <a:r>
              <a:rPr lang="en-US" dirty="0"/>
              <a:t>Customer feedback on each increment informs subsequent development cycles.</a:t>
            </a:r>
          </a:p>
          <a:p>
            <a:r>
              <a:rPr lang="en-US" b="1" dirty="0"/>
              <a:t>Change Management: </a:t>
            </a:r>
            <a:r>
              <a:rPr lang="en-US" dirty="0"/>
              <a:t>Supports both change avoidance by stabilizing early and change tolerance by allowing late modifications.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Improvements and Synergy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 Improvements </a:t>
            </a:r>
          </a:p>
          <a:p>
            <a:pPr lvl="1"/>
            <a:r>
              <a:rPr lang="en-US" b="1" dirty="0"/>
              <a:t>Continuous Assessment: </a:t>
            </a:r>
            <a:r>
              <a:rPr lang="en-US" dirty="0"/>
              <a:t>Regularly evaluate the effectiveness of development processes.</a:t>
            </a:r>
          </a:p>
          <a:p>
            <a:pPr lvl="1"/>
            <a:r>
              <a:rPr lang="en-US" b="1" dirty="0"/>
              <a:t>Iterative Enhancements: </a:t>
            </a:r>
            <a:r>
              <a:rPr lang="en-US" dirty="0"/>
              <a:t>Implement refinements based on evaluations and lessons learned from each increment.</a:t>
            </a:r>
          </a:p>
          <a:p>
            <a:r>
              <a:rPr lang="en-US" b="1" dirty="0"/>
              <a:t>Synergy:</a:t>
            </a:r>
          </a:p>
          <a:p>
            <a:pPr lvl="1"/>
            <a:r>
              <a:rPr lang="en-US" b="1" dirty="0"/>
              <a:t>Customer-Centric: </a:t>
            </a:r>
            <a:r>
              <a:rPr lang="en-US" dirty="0"/>
              <a:t>Incremental delivery allows for real-world testing, which feeds into process improvement.</a:t>
            </a:r>
          </a:p>
          <a:p>
            <a:pPr lvl="1"/>
            <a:r>
              <a:rPr lang="en-US" b="1" dirty="0"/>
              <a:t>Quality &amp; Efficiency: </a:t>
            </a:r>
            <a:r>
              <a:rPr lang="en-US" dirty="0"/>
              <a:t>Process improvements often lead to better increments, creating a virtuous cycle.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0464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 and delivery offer a flexible, adaptive framework that aligns closely with modern business needs.</a:t>
            </a:r>
          </a:p>
          <a:p>
            <a:r>
              <a:rPr lang="en-US" dirty="0"/>
              <a:t>Process improvement is not a one-time action but a continuous effort, made more effective through the insights gained from incremental development.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Development, Delivery, and Process Improvement: A Synergistic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9285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Key Components:</a:t>
            </a:r>
          </a:p>
          <a:p>
            <a:pPr lvl="1"/>
            <a:r>
              <a:rPr lang="en-GB" b="1" dirty="0"/>
              <a:t>Software Processes: </a:t>
            </a:r>
            <a:r>
              <a:rPr lang="en-GB" dirty="0"/>
              <a:t>The steps you take to build software.</a:t>
            </a:r>
          </a:p>
          <a:p>
            <a:pPr lvl="1"/>
            <a:r>
              <a:rPr lang="en-GB" b="1" dirty="0"/>
              <a:t>Process Models: </a:t>
            </a:r>
            <a:r>
              <a:rPr lang="en-GB" dirty="0"/>
              <a:t>The game plans, like 'Waterfall' or 'Incremental Development,' that guide your steps.</a:t>
            </a:r>
          </a:p>
          <a:p>
            <a:r>
              <a:rPr lang="en-GB" b="1" dirty="0"/>
              <a:t>Steps in the Journey:</a:t>
            </a:r>
          </a:p>
          <a:p>
            <a:pPr lvl="1"/>
            <a:r>
              <a:rPr lang="en-GB" dirty="0"/>
              <a:t>Requirements Engineering: Figuring out what the software should do.</a:t>
            </a:r>
          </a:p>
          <a:p>
            <a:pPr lvl="1"/>
            <a:r>
              <a:rPr lang="en-GB" b="1" dirty="0"/>
              <a:t>Design &amp; Implementation: </a:t>
            </a:r>
            <a:r>
              <a:rPr lang="en-GB" dirty="0"/>
              <a:t>Turning those 'what it should do' ideas into a working program.</a:t>
            </a:r>
          </a:p>
          <a:p>
            <a:pPr lvl="1"/>
            <a:r>
              <a:rPr lang="en-GB" b="1" dirty="0"/>
              <a:t>Validation: </a:t>
            </a:r>
            <a:r>
              <a:rPr lang="en-GB" dirty="0"/>
              <a:t>Making sure it does what it's supposed to do and that users find it useful.</a:t>
            </a:r>
          </a:p>
          <a:p>
            <a:pPr lvl="1"/>
            <a:r>
              <a:rPr lang="en-GB" b="1" dirty="0"/>
              <a:t>Evolution: </a:t>
            </a:r>
            <a:r>
              <a:rPr lang="en-GB" dirty="0"/>
              <a:t>Updating the software as needs change over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Handling Change:</a:t>
            </a:r>
          </a:p>
          <a:p>
            <a:pPr lvl="1"/>
            <a:r>
              <a:rPr lang="en-GB" b="1" dirty="0"/>
              <a:t>Prototyping &amp; Incremental Delivery: </a:t>
            </a:r>
            <a:r>
              <a:rPr lang="en-GB" dirty="0"/>
              <a:t>Methods to test and adapt the software as you go.</a:t>
            </a:r>
          </a:p>
          <a:p>
            <a:r>
              <a:rPr lang="en-GB" b="1" dirty="0"/>
              <a:t>Improving the Process:</a:t>
            </a:r>
          </a:p>
          <a:p>
            <a:pPr lvl="1"/>
            <a:r>
              <a:rPr lang="en-GB" b="1" dirty="0"/>
              <a:t>Agile: </a:t>
            </a:r>
            <a:r>
              <a:rPr lang="en-GB" dirty="0"/>
              <a:t>Makes everything lean and flexible.</a:t>
            </a:r>
          </a:p>
          <a:p>
            <a:pPr lvl="1"/>
            <a:r>
              <a:rPr lang="en-GB" b="1" dirty="0"/>
              <a:t>Maturity-Based: </a:t>
            </a:r>
            <a:r>
              <a:rPr lang="en-GB" dirty="0"/>
              <a:t>Focuses on structured practices and good habits.</a:t>
            </a:r>
          </a:p>
          <a:p>
            <a:r>
              <a:rPr lang="en-GB" b="1" dirty="0"/>
              <a:t>Bonus Point:</a:t>
            </a:r>
          </a:p>
          <a:p>
            <a:pPr lvl="1"/>
            <a:r>
              <a:rPr lang="en-GB" b="1" dirty="0"/>
              <a:t>SEI Maturity Framework: </a:t>
            </a:r>
            <a:r>
              <a:rPr lang="en-GB" dirty="0"/>
              <a:t>Think of it as a scoreboard that rates how well you're applying good software habits.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632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Takeaways:</a:t>
            </a:r>
          </a:p>
          <a:p>
            <a:pPr lvl="1"/>
            <a:r>
              <a:rPr lang="en-GB" dirty="0"/>
              <a:t>Building software is a structured journey, with different roadmaps (models) to follow.</a:t>
            </a:r>
          </a:p>
          <a:p>
            <a:pPr lvl="1"/>
            <a:r>
              <a:rPr lang="en-GB" dirty="0"/>
              <a:t>The journey has key stops—Requirements, Design, Validation, and Evolution.</a:t>
            </a:r>
          </a:p>
          <a:p>
            <a:pPr lvl="1"/>
            <a:r>
              <a:rPr lang="en-GB" dirty="0"/>
              <a:t>Being flexible and continuously improving makes for a smoother ride.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descriptions are a guide to the sequence of activities and roles involved in software development.</a:t>
            </a:r>
          </a:p>
          <a:p>
            <a:r>
              <a:rPr lang="en-GB" b="1" dirty="0"/>
              <a:t>Key Elements:</a:t>
            </a:r>
          </a:p>
          <a:p>
            <a:pPr lvl="1"/>
            <a:r>
              <a:rPr lang="en-GB" dirty="0"/>
              <a:t>Activities: The specific tasks, like data </a:t>
            </a:r>
            <a:r>
              <a:rPr lang="en-GB" dirty="0" err="1"/>
              <a:t>modeling</a:t>
            </a:r>
            <a:r>
              <a:rPr lang="en-GB" dirty="0"/>
              <a:t> or UI design.</a:t>
            </a:r>
          </a:p>
          <a:p>
            <a:pPr lvl="1"/>
            <a:r>
              <a:rPr lang="en-GB" dirty="0"/>
              <a:t>Sequence: The order in which activities occur.</a:t>
            </a:r>
          </a:p>
          <a:p>
            <a:r>
              <a:rPr lang="en-GB" b="1" dirty="0"/>
              <a:t>Additional Components:</a:t>
            </a:r>
          </a:p>
          <a:p>
            <a:pPr lvl="1"/>
            <a:r>
              <a:rPr lang="en-GB" dirty="0"/>
              <a:t>Products: Outcomes of each activity.</a:t>
            </a:r>
          </a:p>
          <a:p>
            <a:pPr lvl="1"/>
            <a:r>
              <a:rPr lang="en-GB" dirty="0"/>
              <a:t>Roles: Responsibilities assigned to team members.</a:t>
            </a:r>
          </a:p>
          <a:p>
            <a:pPr lvl="1"/>
            <a:r>
              <a:rPr lang="en-GB" dirty="0"/>
              <a:t>Conditions: Requirements before and after each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vs.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Key Points:</a:t>
            </a:r>
          </a:p>
          <a:p>
            <a:pPr lvl="1"/>
            <a:r>
              <a:rPr lang="en-GB" b="1" dirty="0"/>
              <a:t>Plan-Driven: </a:t>
            </a:r>
            <a:r>
              <a:rPr lang="en-GB" dirty="0"/>
              <a:t>Pre-planned activities with progress measured against initial plans.</a:t>
            </a:r>
          </a:p>
          <a:p>
            <a:pPr lvl="1"/>
            <a:r>
              <a:rPr lang="en-GB" b="1" dirty="0"/>
              <a:t>Agile: </a:t>
            </a:r>
            <a:r>
              <a:rPr lang="en-GB" dirty="0"/>
              <a:t>Incremental planning allows for flexibility and adaptability.</a:t>
            </a:r>
          </a:p>
          <a:p>
            <a:r>
              <a:rPr lang="en-US" b="1" dirty="0"/>
              <a:t>In Reality:</a:t>
            </a:r>
          </a:p>
          <a:p>
            <a:pPr lvl="1"/>
            <a:r>
              <a:rPr lang="en-US" b="1" dirty="0"/>
              <a:t>Hybrid Approach: </a:t>
            </a:r>
            <a:r>
              <a:rPr lang="en-US" dirty="0"/>
              <a:t>Most processes combine elements of both methods.</a:t>
            </a:r>
          </a:p>
          <a:p>
            <a:pPr lvl="1"/>
            <a:r>
              <a:rPr lang="en-US" b="1" dirty="0"/>
              <a:t>No One-Size-Fits-All: </a:t>
            </a:r>
            <a:r>
              <a:rPr lang="en-US" dirty="0"/>
              <a:t>No universally "right" or "wrong" process.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Model: Key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Requirements Analysis and Definition: </a:t>
            </a:r>
            <a:r>
              <a:rPr lang="en-GB" dirty="0"/>
              <a:t>Understanding and documenting what the software must accomplish.</a:t>
            </a:r>
          </a:p>
          <a:p>
            <a:r>
              <a:rPr lang="en-GB" b="1" dirty="0"/>
              <a:t>System and Software Design: </a:t>
            </a:r>
            <a:r>
              <a:rPr lang="en-GB" dirty="0"/>
              <a:t>Architecting the blueprint for the software.</a:t>
            </a:r>
          </a:p>
          <a:p>
            <a:r>
              <a:rPr lang="en-GB" b="1" dirty="0"/>
              <a:t>Implementation and Unit Testing: </a:t>
            </a:r>
            <a:r>
              <a:rPr lang="en-GB" dirty="0"/>
              <a:t>Translating design into code and validating individual components.</a:t>
            </a:r>
          </a:p>
          <a:p>
            <a:r>
              <a:rPr lang="en-GB" b="1" dirty="0"/>
              <a:t>Integration and System Testing: </a:t>
            </a:r>
            <a:r>
              <a:rPr lang="en-GB" dirty="0"/>
              <a:t>Combining units and verifying their interactions.</a:t>
            </a:r>
          </a:p>
          <a:p>
            <a:r>
              <a:rPr lang="en-GB" b="1" dirty="0"/>
              <a:t>Operation and Maintenance: </a:t>
            </a:r>
            <a:r>
              <a:rPr lang="en-GB" dirty="0"/>
              <a:t>Deploying the software and implementing ongoing updates and fixes.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Model: Challenges and Use-Cases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Challenges</a:t>
            </a:r>
          </a:p>
          <a:p>
            <a:pPr lvl="1"/>
            <a:r>
              <a:rPr lang="en-GB" b="1" dirty="0"/>
              <a:t>Inflexibility: </a:t>
            </a:r>
            <a:r>
              <a:rPr lang="en-GB" dirty="0"/>
              <a:t>The model’s structured phases make it challenging to adapt to changes once the project is underway.</a:t>
            </a:r>
          </a:p>
          <a:p>
            <a:pPr lvl="1"/>
            <a:r>
              <a:rPr lang="en-GB" b="1" dirty="0"/>
              <a:t>Limited Applicability for Dynamic Requirements: </a:t>
            </a:r>
            <a:r>
              <a:rPr lang="en-GB" dirty="0"/>
              <a:t>It is best suited for projects where requirements are stable and well-understood from the outset.</a:t>
            </a:r>
          </a:p>
          <a:p>
            <a:r>
              <a:rPr lang="en-GB" b="1" dirty="0"/>
              <a:t>Best use-cases</a:t>
            </a:r>
          </a:p>
          <a:p>
            <a:pPr lvl="1"/>
            <a:r>
              <a:rPr lang="en-GB" b="1" dirty="0"/>
              <a:t>Large-Scale Engineering Projects: </a:t>
            </a:r>
            <a:r>
              <a:rPr lang="en-GB" dirty="0"/>
              <a:t>Especially useful when coordinating development across multiple sites.</a:t>
            </a:r>
          </a:p>
          <a:p>
            <a:pPr lvl="1"/>
            <a:r>
              <a:rPr lang="en-GB" b="1" dirty="0"/>
              <a:t>Well-Defined, Stable Requirements: </a:t>
            </a:r>
            <a:r>
              <a:rPr lang="en-GB" dirty="0"/>
              <a:t>Ideal for projects where the scope, specifications, and conditions are clearly outlined and less likely to change.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9077</TotalTime>
  <Words>2211</Words>
  <Application>Microsoft Macintosh PowerPoint</Application>
  <PresentationFormat>On-screen Show (4:3)</PresentationFormat>
  <Paragraphs>303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Söhne</vt:lpstr>
      <vt:lpstr>Wingdings</vt:lpstr>
      <vt:lpstr>SE10 slides</vt:lpstr>
      <vt:lpstr>Chapter 2 – Software Processes</vt:lpstr>
      <vt:lpstr>Topics covered</vt:lpstr>
      <vt:lpstr>The Software Development Lifecycle (SDLC)</vt:lpstr>
      <vt:lpstr>Software process descriptions</vt:lpstr>
      <vt:lpstr>Plan-Driven vs. Agile Processes</vt:lpstr>
      <vt:lpstr>Software process models</vt:lpstr>
      <vt:lpstr>The Waterfall Model: Key Phases</vt:lpstr>
      <vt:lpstr>The Waterfall Model: Challenges and Use-Cases</vt:lpstr>
      <vt:lpstr>The waterfall model </vt:lpstr>
      <vt:lpstr>Incremental development: Key Phases</vt:lpstr>
      <vt:lpstr>Incremental development Challenges</vt:lpstr>
      <vt:lpstr>Incremental development  </vt:lpstr>
      <vt:lpstr>Integration &amp; Configuration: Leveraging Reusability for Efficient Development</vt:lpstr>
      <vt:lpstr>Advantages and Challenges of Software Reuse</vt:lpstr>
      <vt:lpstr>Process activities</vt:lpstr>
      <vt:lpstr>Process Activities in Software Development: A Multifaceted Approach</vt:lpstr>
      <vt:lpstr>The requirements engineering process </vt:lpstr>
      <vt:lpstr>Universal Activities in Software Development: The Four Cornerstones</vt:lpstr>
      <vt:lpstr>Software Design Process</vt:lpstr>
      <vt:lpstr>Key Design Activities: Building the Foundations of a Robust Software System</vt:lpstr>
      <vt:lpstr>A general model of the design process  </vt:lpstr>
      <vt:lpstr>Software Validation and Testing</vt:lpstr>
      <vt:lpstr>Software Validation &amp; Testing: Ensuring Quality and Customer Satisfaction</vt:lpstr>
      <vt:lpstr>Software Validation &amp; Testing: Ensuring Quality and Customer Satisfaction cont. </vt:lpstr>
      <vt:lpstr>Testing phases in a plan-driven software process (V-model)</vt:lpstr>
      <vt:lpstr>Software Evolution</vt:lpstr>
      <vt:lpstr>Software Evolution: Adapting to Change for Long-Term Success</vt:lpstr>
      <vt:lpstr>Software Evolution: Adapting to Change for Long-Term Success</vt:lpstr>
      <vt:lpstr>System evolution </vt:lpstr>
      <vt:lpstr>The process of prototype development </vt:lpstr>
      <vt:lpstr>Incremental Development, Delivery, and Process Improvement: A Synergistic Approach</vt:lpstr>
      <vt:lpstr>Incremental development and delivery</vt:lpstr>
      <vt:lpstr>Incremental delivery </vt:lpstr>
      <vt:lpstr>Process Improvements and Synergy</vt:lpstr>
      <vt:lpstr>Incremental Development, Delivery, and Process Improvement: A Synergistic Approach</vt:lpstr>
      <vt:lpstr>Key points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Smith, Travis</cp:lastModifiedBy>
  <cp:revision>33</cp:revision>
  <dcterms:created xsi:type="dcterms:W3CDTF">2010-01-06T19:57:16Z</dcterms:created>
  <dcterms:modified xsi:type="dcterms:W3CDTF">2023-09-11T23:16:59Z</dcterms:modified>
</cp:coreProperties>
</file>