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6" r:id="rId3"/>
    <p:sldId id="277" r:id="rId4"/>
    <p:sldId id="278" r:id="rId5"/>
    <p:sldId id="257" r:id="rId6"/>
    <p:sldId id="378" r:id="rId7"/>
    <p:sldId id="379" r:id="rId8"/>
    <p:sldId id="381" r:id="rId9"/>
    <p:sldId id="351" r:id="rId10"/>
    <p:sldId id="281" r:id="rId11"/>
    <p:sldId id="401" r:id="rId12"/>
    <p:sldId id="285" r:id="rId13"/>
    <p:sldId id="287" r:id="rId14"/>
    <p:sldId id="402" r:id="rId15"/>
    <p:sldId id="261" r:id="rId16"/>
    <p:sldId id="353" r:id="rId17"/>
    <p:sldId id="302" r:id="rId18"/>
    <p:sldId id="382" r:id="rId19"/>
    <p:sldId id="303" r:id="rId20"/>
    <p:sldId id="403" r:id="rId21"/>
    <p:sldId id="270" r:id="rId22"/>
    <p:sldId id="358" r:id="rId23"/>
    <p:sldId id="392" r:id="rId24"/>
    <p:sldId id="404" r:id="rId25"/>
    <p:sldId id="356" r:id="rId26"/>
    <p:sldId id="295" r:id="rId27"/>
    <p:sldId id="405" r:id="rId28"/>
    <p:sldId id="355" r:id="rId29"/>
    <p:sldId id="347" r:id="rId30"/>
    <p:sldId id="406" r:id="rId31"/>
    <p:sldId id="352" r:id="rId32"/>
    <p:sldId id="407" r:id="rId33"/>
    <p:sldId id="408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1"/>
    <p:restoredTop sz="94682"/>
  </p:normalViewPr>
  <p:slideViewPr>
    <p:cSldViewPr snapToObjects="1">
      <p:cViewPr varScale="1">
        <p:scale>
          <a:sx n="224" d="100"/>
          <a:sy n="224" d="100"/>
        </p:scale>
        <p:origin x="18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3E72A6-F1CE-9A44-92E1-BCD7317752E8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3440264-03AB-7A44-911E-26A2AEFC1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352ED9-E653-9A47-B7A3-C5AB53D5C0B6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60DBBD1-181E-744E-89E7-45F0EE4D9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0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7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7004-E5E5-6642-9C91-F2E102A03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7DF0-9E2E-E045-840A-782E3E137E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A459C-C1F9-AB4D-8E61-68C53B56A0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4A4D-A64F-7740-9E0E-188E9BA47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A6009-9928-FF4C-9FC0-9A5BA7AB8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B1BE-A08E-2A4A-80F9-ED5208CC27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9BA1-70B4-4A48-A4C4-6DB291E465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FB37-48D1-0F43-9835-C4ADFC9E2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5C7A3-6224-2444-BEEE-16F152F7E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 – Requirements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Types of Software Requirements - An Overview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Statements detailing the services the system should provide, its responses to specific inputs, and behaviors under given conditions.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Non-Functional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Constraints affecting the system's services, such as timing, development process, and standards. Typically apply to the system as a whole.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Constraints stemming from the operational environment in which the system functions.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Layers of Functional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User Requirements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High-level statements of what the system should achieve.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System Requirements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Detailed descriptions of specific system services.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Case Study - </a:t>
            </a:r>
            <a:r>
              <a:rPr lang="en-US" b="1" i="0" u="none" strike="noStrike" dirty="0" err="1">
                <a:effectLst/>
                <a:latin typeface="Söhne"/>
              </a:rPr>
              <a:t>Mentcare</a:t>
            </a:r>
            <a:r>
              <a:rPr lang="en-US" b="1" i="0" u="none" strike="noStrike" dirty="0">
                <a:effectLst/>
                <a:latin typeface="Söhne"/>
              </a:rPr>
              <a:t> System Requirements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Requirements in </a:t>
            </a:r>
            <a:r>
              <a:rPr lang="en-US" sz="16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Mentcare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should be able to search appointment lists across all clinics.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patient lists for appointments should be generated for each clinic.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8-digit employee numbers should identify each staff member.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Requirements Matter: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Expectations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Requirements directly tie into the user experience and system utility.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Integrity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Clear requirements help maintain the reliability and functionality of the system.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can vary greatly depending on the type of software, its users, and the operational context.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serve as the foundational building blocks for the entire development lifecycle.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7728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Perils of Requirements Imprecision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Problem: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Imprecise functional requirements can lead to misunderstandings and errors.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Scenario: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term "search" could mean: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Intention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Search for a patient name across all appointments and clinics.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Developer Interpretation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Search within a selected clinic after the user chooses one.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Ideal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Cover all necessary functionalities.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Free from conflicts or contradictions.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Understanding Non-Functional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Are Non-Functional Requirements?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specify system qualities like reliability, response time, and storage needs. They may also include constraints like I/O device capabilities.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 more critical than functional requirements; failure to meet them can render the system useless.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 on System Architecture: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Affect the overall system design, often necessitating specialized arrangements to, for example, minimize communication between components.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 of Non-Functional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Requirements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Dictate how the delivered product must behave (e.g., execution speed, reliability).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Organizational Requirements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Stem from organizational policies (e.g., process standards, implementation needs).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Challenges and Verifiability in Non-Functional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Precise articulation can be difficult, and vague requirements are hard to verify.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 vs. Verifiable Non-Functional Requirement: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general intention, like ease of use.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Verifiable Requirement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specific, measurable statement that can be objectively tested.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system should be user-friendly for medical staff and minimize errors.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Verifiable Requirement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Medical staff shall master the system functions within four hours of training, with experienced users making no more than two errors per hour.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Goals help developers understand user intentions.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Verifiable requirements provide a basis for objective testing and validation.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663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Metrics for specifying nonfunctional requirements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0200"/>
          <a:ext cx="7620000" cy="4876800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1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Property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Measure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7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Speed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Processed transactions/second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User/event response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Screen refresh time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12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Size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Mbytes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ROM chips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12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Ease of use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Training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help frames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4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Reliability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Mean time to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Probability of unavailability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Rate of failure occurrence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Availability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7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Robustness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Time to restart after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Percentage of events causing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Probability of data corruption on failure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12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Portability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Percentage of target dependent statements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target systems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engineering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760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processes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Requirements Engineering (RE)?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methodology for defining system requirements, influenced by the application domain, stakeholders, and organizational context.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Activities in RE:</a:t>
            </a:r>
          </a:p>
          <a:p>
            <a:pPr lvl="1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Elicitation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Initial gathering of system requirements from various stakeholders.</a:t>
            </a:r>
          </a:p>
          <a:p>
            <a:pPr lvl="1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Detailed examination and interpretation of the collected requirements.</a:t>
            </a:r>
          </a:p>
          <a:p>
            <a:pPr lvl="1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Validation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Verification that the analyzed requirements are accurate and meet stakeholder expectations.</a:t>
            </a:r>
          </a:p>
          <a:p>
            <a:pPr lvl="1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Management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Ongoing oversight of requirement changes and their impact on the project.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Iterative Approach: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 is inherently iterative, with these core activities often performed in an interleaved manner.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the RE process may vary, certain activities are universally applicable.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iterative nature of RE allows for adaptability and refinement throughout the project lifecycle.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elicitation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081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Requirements Elicitation - The What and Who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Elicitation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process involving technical staff and stakeholders to identify services, constraints, and application domains of the system.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Stakeholders Involved: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End-users, managers, maintenance engineers, domain experts, etc.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Stages:</a:t>
            </a:r>
          </a:p>
          <a:p>
            <a:pPr lvl="1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Discovery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Initial interaction with stakeholders to identify needs.</a:t>
            </a:r>
          </a:p>
          <a:p>
            <a:pPr lvl="1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&amp; Organization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Grouping related requirements together.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and non-functional requirements</a:t>
            </a:r>
            <a:endParaRPr lang="en-GB" dirty="0"/>
          </a:p>
          <a:p>
            <a:r>
              <a:rPr lang="en-US" dirty="0"/>
              <a:t>Requirements engineering processes</a:t>
            </a:r>
          </a:p>
          <a:p>
            <a:r>
              <a:rPr lang="en-US" dirty="0"/>
              <a:t>Requirements elicitation</a:t>
            </a:r>
            <a:endParaRPr lang="en-GB" dirty="0"/>
          </a:p>
          <a:p>
            <a:r>
              <a:rPr lang="en-US" dirty="0"/>
              <a:t>Requirements </a:t>
            </a:r>
            <a:r>
              <a:rPr lang="en-GB" dirty="0"/>
              <a:t>specification</a:t>
            </a:r>
          </a:p>
          <a:p>
            <a:r>
              <a:rPr lang="en-US" dirty="0"/>
              <a:t>Requirements validation</a:t>
            </a:r>
            <a:endParaRPr lang="en-GB" dirty="0"/>
          </a:p>
          <a:p>
            <a:r>
              <a:rPr lang="en-US" dirty="0"/>
              <a:t>Requirements change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Challenges and Techniques in Requirements Elicitation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Conflicting requirements among stakeholders.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Evolving requirements due to organizational or environmental changes.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Elicitation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Interviews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Both closed and open-ended, aiming to understand stakeholder needs and terminology.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Ethnography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Observing how people actually work to derive requirements.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elicitation is a crucial, complex stage in system development.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Effective elicitation addresses challenges and employs multiple techniques to capture accurate, actionable requirements.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30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requirements elicitation and analysis process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" name="Picture 3" descr="4.13 RequirementsElicita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5950107" cy="39086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specification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2173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 - Fundamentals and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Specification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act of formally documenting user and system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vs. System Requirements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User requirements are non-technical and understandable by end-users, while system requirements are more detailed and technical.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Natural Language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Simple, numbered sentences for each requirement.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Structured Natural Language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templates to provide additional details.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Graphical Notations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UML use case and sequence diagrams to visualize functional requirements.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 Considerations: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Clarity and Precision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Aim for clarity without sacrificing detail. Use consistent language and avoid jargon.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Contractual Nature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Requirements often form part of a development contract, requiring completeness and accuracy.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7572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Special Cases in 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Ambiguity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Lack of clarity can lead to misunderstandings.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Mixing Types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Functional and non-functional requirements often get confused.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Mathematical Specifications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Offers precision but is often not user-friendly.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Regulatory Requirements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May dictate the architecture or specific functionalities.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Requirements Specification is not a design document but should focus on 'What' rather than 'How'.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level of detail may vary depending on the development approach, such as incremental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95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44" y="2348880"/>
            <a:ext cx="8239555" cy="1143000"/>
          </a:xfrm>
        </p:spPr>
        <p:txBody>
          <a:bodyPr/>
          <a:lstStyle/>
          <a:p>
            <a:pPr algn="ctr"/>
            <a:r>
              <a:rPr lang="en-US" dirty="0"/>
              <a:t>Requirements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549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Requirements Validation - The Importance and Criteria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Requirements Validation?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Ensuring the requirements accurately define the system the customer needs.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It's Crucial: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costs associated with fixing requirements errors post-delivery, sometimes up to 100x the cost of an implementation error.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Criteria: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Validity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Aligns with customer needs.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No conflicting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Includes all customer-required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Realism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Feasible within budget and technology constraints.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Techniques and Best Practices in Requirements Validation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Reviews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Manual, systematic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Executable system models for validation.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Test-Case Generation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Developing tests to check testability.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Practices: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 reviews involving both client and contractor.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Reviews can be formal or informal but should foster good communication.</a:t>
            </a:r>
          </a:p>
          <a:p>
            <a:pPr algn="l"/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 Criteria: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Verifiability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Is the requirement testable?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Traceability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Is the origin clear?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Adaptability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Can it be changed without major impact?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53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958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Requirements Change - Why Changes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Change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evolution of system needs due to various internal and external factors.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Triggers for Change: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Technological advancements, new hardware, and software integration.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Shifts in business priorities, legislation, or regulations.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Diverse and evolving user community.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Stakeholder Dynamics: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Often, the system’s financiers and its end-users are different, leading to conflicting requirements.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Requirements Engineering - Understanding User and System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1"/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methodical process of defining the services and constraints a system must adhere to.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 of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Requirements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Described in natural language and supplemented by diagrams, these outline the system's services and operational constraints for customers.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structured document outlining detailed functions, services, and limitations. Often serves as a contractual basis between clients and developers.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It's Important: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Clarity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comprehensive set of requirements lays the foundation for all subsequent development activities.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Requirements Change - How to Adapt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Overview: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Management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discipline of tracking and adapting to changing requirements throughout the system's lifecycle.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Essential Steps:</a:t>
            </a:r>
          </a:p>
          <a:p>
            <a:pPr lvl="1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Analysis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Validate the necessity and relevance of the proposed change.</a:t>
            </a:r>
          </a:p>
          <a:p>
            <a:pPr lvl="1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 Analysis &amp; Costing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 the impact and feasibility of implementing the change.</a:t>
            </a:r>
          </a:p>
          <a:p>
            <a:pPr lvl="1"/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 Implementation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Modify the requirements document and, if needed, the system design.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&amp; Policies: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specialized requirements management systems or simpler tools like spreadsheets.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traceability policies to understand the relationships between requirements.</a:t>
            </a:r>
          </a:p>
          <a:p>
            <a:pPr algn="l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Adapting to requirements change is crucial for project success.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structured approach to managing changes ensures alignment with evolving needs and constraints.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7480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- Types of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vs Non-Functional: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Define the services and computations the system must perform.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Non-Functional Requirements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Constraints that apply globally, often relating to emergent system properties.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it Matters: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the types of requirements is foundational for successful software development.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23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- The Journey of Requirements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 Processes: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Elicitation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Iterative cycle involving discovery, classification, organization, and negotiation.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Specification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Formal documentation in a Software Requirements Document (SRD).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Elicitation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Utilizes interviews, ethnography, and user stories to capture comprehensive requirements.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8913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- Ensuring Quality and Adaptability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Validation: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Aims to ensure requirements are valid, consistent, complete, realistic, and verifiable.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Management: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Manages ongoing changes in requirements due to shifts in business, organizational, or technical contexts.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Takeaway: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Effective requirements engineering is adaptive and focuses on quality from inception to completion.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3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 The Dual Nature and Importance of Requirements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Dual Nature of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for Interpretation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May serve as the basis for contract bids, requiring flexibility.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Defined in Detail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When forming the contract itself, requirements must be specific and comprehensive.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Satisfaction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Accurate requirements ensure the final product meets customer expectations.</a:t>
            </a:r>
          </a:p>
          <a:p>
            <a:pPr algn="l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Engineering is crucial for the success of the project.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can serve diverse roles, ranging from bid foundations to contractual agreements.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and system requirements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 descr="4.1 UserSysReq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0" y="1556791"/>
            <a:ext cx="6262207" cy="483084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Stakeholders - Who Has a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 System Stakeholder?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individual or organization affected by the system and thus having a legitimate interest in its development and operation.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 of Stakeholders: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Those who will use the system directly.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Managers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Responsible for overseeing system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Owners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Own the assets and have financial stakes.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External Stakeholders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Outside entities that are affected by the system.</a:t>
            </a:r>
          </a:p>
          <a:p>
            <a:pPr algn="l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Stakeholders in the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Mentcare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Patients, Doctors, Nurses, Medical Receptionists, and IT Staff.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24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Approach to Requirements in Stakeholder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Perspective: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system requirements are often considered redundant as requirements evolve rapidly.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methods usually employ incremental requirements engineering and may utilize 'User Stories'.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Outdated Requirements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Traditional requirements documents may quickly become obsolete.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 Cases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approach is less suitable for critical systems requiring pre-delivery analysis or for systems developed by multiple teams.</a:t>
            </a:r>
          </a:p>
          <a:p>
            <a:pPr algn="l"/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 stakeholders is vital for any requirements engineering approach.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methods offer a practical but sometimes limited solution for capturing requirements.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7537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agile methods argue that producing detailed system requirements is a waste of time as requirements change so quickly.</a:t>
            </a:r>
          </a:p>
          <a:p>
            <a:r>
              <a:rPr lang="en-US" dirty="0"/>
              <a:t>The requirements document is therefore always out of date.</a:t>
            </a:r>
          </a:p>
          <a:p>
            <a:r>
              <a:rPr lang="en-US" dirty="0"/>
              <a:t>Agile methods usually use incremental requirements engineering and may express requirements as ‘user stories’ (discussed in Chapter 3).</a:t>
            </a:r>
          </a:p>
          <a:p>
            <a:r>
              <a:rPr lang="en-US" dirty="0"/>
              <a:t>This is practical for business systems but problematic for systems that require pre-delivery analysis (e.g. critical systems) or systems developed by several teams.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68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Functional and non-functional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557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4538</TotalTime>
  <Words>2367</Words>
  <Application>Microsoft Macintosh PowerPoint</Application>
  <PresentationFormat>On-screen Show (4:3)</PresentationFormat>
  <Paragraphs>355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Söhne</vt:lpstr>
      <vt:lpstr>Wingdings</vt:lpstr>
      <vt:lpstr>SE10 slides</vt:lpstr>
      <vt:lpstr>Chapter 4 – Requirements Engineering</vt:lpstr>
      <vt:lpstr>Topics covered</vt:lpstr>
      <vt:lpstr>Requirements Engineering - Understanding User and System Requirements</vt:lpstr>
      <vt:lpstr> The Dual Nature and Importance of Requirements</vt:lpstr>
      <vt:lpstr>User and system requirements </vt:lpstr>
      <vt:lpstr>System Stakeholders - Who Has a Say?</vt:lpstr>
      <vt:lpstr>Agile Approach to Requirements in Stakeholder Context</vt:lpstr>
      <vt:lpstr>Agile methods and requirements</vt:lpstr>
      <vt:lpstr>Functional and non-functional requirements</vt:lpstr>
      <vt:lpstr>Types of Software Requirements - An Overview</vt:lpstr>
      <vt:lpstr>Case Study - Mentcare System Requirements</vt:lpstr>
      <vt:lpstr>The Perils of Requirements Imprecision</vt:lpstr>
      <vt:lpstr>Understanding Non-Functional Requirements</vt:lpstr>
      <vt:lpstr>Challenges and Verifiability in Non-Functional Requirements</vt:lpstr>
      <vt:lpstr>Metrics for specifying nonfunctional requirements</vt:lpstr>
      <vt:lpstr>Requirements engineering processes</vt:lpstr>
      <vt:lpstr>Requirements engineering processes</vt:lpstr>
      <vt:lpstr>Requirements elicitation</vt:lpstr>
      <vt:lpstr>Requirements Elicitation - The What and Who</vt:lpstr>
      <vt:lpstr>Challenges and Techniques in Requirements Elicitation</vt:lpstr>
      <vt:lpstr>The requirements elicitation and analysis process </vt:lpstr>
      <vt:lpstr>Requirements specification</vt:lpstr>
      <vt:lpstr>Requirements Specification - Fundamentals and Formats</vt:lpstr>
      <vt:lpstr>Challenges and Special Cases in Requirements Specification</vt:lpstr>
      <vt:lpstr>Requirements validation</vt:lpstr>
      <vt:lpstr>Requirements Validation - The Importance and Criteria</vt:lpstr>
      <vt:lpstr>Techniques and Best Practices in Requirements Validation</vt:lpstr>
      <vt:lpstr>Requirements change</vt:lpstr>
      <vt:lpstr>Understanding Requirements Change - Why Changes Happen</vt:lpstr>
      <vt:lpstr>Managing Requirements Change - How to Adapt</vt:lpstr>
      <vt:lpstr>Key points - Types of Software Requirements</vt:lpstr>
      <vt:lpstr>Key points - The Journey of Requirements Engineering</vt:lpstr>
      <vt:lpstr>Key points - Ensuring Quality and Adaptability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4</dc:title>
  <dc:creator>Ian Sommerville</dc:creator>
  <cp:lastModifiedBy>Smith, Travis</cp:lastModifiedBy>
  <cp:revision>31</cp:revision>
  <cp:lastPrinted>2010-01-11T10:54:43Z</cp:lastPrinted>
  <dcterms:created xsi:type="dcterms:W3CDTF">2010-01-08T19:43:52Z</dcterms:created>
  <dcterms:modified xsi:type="dcterms:W3CDTF">2023-09-17T23:43:12Z</dcterms:modified>
</cp:coreProperties>
</file>