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3"/>
  </p:notesMasterIdLst>
  <p:handoutMasterIdLst>
    <p:handoutMasterId r:id="rId44"/>
  </p:handoutMasterIdLst>
  <p:sldIdLst>
    <p:sldId id="256" r:id="rId2"/>
    <p:sldId id="281" r:id="rId3"/>
    <p:sldId id="282" r:id="rId4"/>
    <p:sldId id="320" r:id="rId5"/>
    <p:sldId id="284" r:id="rId6"/>
    <p:sldId id="285" r:id="rId7"/>
    <p:sldId id="311" r:id="rId8"/>
    <p:sldId id="287" r:id="rId9"/>
    <p:sldId id="257" r:id="rId10"/>
    <p:sldId id="313" r:id="rId11"/>
    <p:sldId id="289" r:id="rId12"/>
    <p:sldId id="259" r:id="rId13"/>
    <p:sldId id="299" r:id="rId14"/>
    <p:sldId id="262" r:id="rId15"/>
    <p:sldId id="263" r:id="rId16"/>
    <p:sldId id="312" r:id="rId17"/>
    <p:sldId id="291" r:id="rId18"/>
    <p:sldId id="265" r:id="rId19"/>
    <p:sldId id="266" r:id="rId20"/>
    <p:sldId id="300" r:id="rId21"/>
    <p:sldId id="267" r:id="rId22"/>
    <p:sldId id="268" r:id="rId23"/>
    <p:sldId id="293" r:id="rId24"/>
    <p:sldId id="269" r:id="rId25"/>
    <p:sldId id="315" r:id="rId26"/>
    <p:sldId id="294" r:id="rId27"/>
    <p:sldId id="270" r:id="rId28"/>
    <p:sldId id="271" r:id="rId29"/>
    <p:sldId id="302" r:id="rId30"/>
    <p:sldId id="272" r:id="rId31"/>
    <p:sldId id="273" r:id="rId32"/>
    <p:sldId id="316" r:id="rId33"/>
    <p:sldId id="303" r:id="rId34"/>
    <p:sldId id="304" r:id="rId35"/>
    <p:sldId id="321" r:id="rId36"/>
    <p:sldId id="322" r:id="rId37"/>
    <p:sldId id="275" r:id="rId38"/>
    <p:sldId id="306" r:id="rId39"/>
    <p:sldId id="314" r:id="rId40"/>
    <p:sldId id="323" r:id="rId41"/>
    <p:sldId id="298" r:id="rId4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71"/>
    <p:restoredTop sz="94682"/>
  </p:normalViewPr>
  <p:slideViewPr>
    <p:cSldViewPr snapToGrid="0" snapToObjects="1">
      <p:cViewPr varScale="1">
        <p:scale>
          <a:sx n="224" d="100"/>
          <a:sy n="224" d="100"/>
        </p:scale>
        <p:origin x="184" y="5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9/24/23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extLst>
      <p:ext uri="{BB962C8B-B14F-4D97-AF65-F5344CB8AC3E}">
        <p14:creationId xmlns:p14="http://schemas.microsoft.com/office/powerpoint/2010/main" val="29478693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9/24/23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extLst>
      <p:ext uri="{BB962C8B-B14F-4D97-AF65-F5344CB8AC3E}">
        <p14:creationId xmlns:p14="http://schemas.microsoft.com/office/powerpoint/2010/main" val="2008713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5 System Modeling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Interaction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10</a:t>
            </a:fld>
            <a:endParaRPr lang="en-US"/>
          </a:p>
        </p:txBody>
      </p:sp>
      <p:sp>
        <p:nvSpPr>
          <p:cNvPr id="5" name="Date Placeholder 4"/>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541773823"/>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Models &amp; Use Cases in Software Engineering</a:t>
            </a:r>
          </a:p>
        </p:txBody>
      </p:sp>
      <p:sp>
        <p:nvSpPr>
          <p:cNvPr id="3" name="Content Placeholder 2"/>
          <p:cNvSpPr>
            <a:spLocks noGrp="1"/>
          </p:cNvSpPr>
          <p:nvPr>
            <p:ph idx="1"/>
          </p:nvPr>
        </p:nvSpPr>
        <p:spPr/>
        <p:txBody>
          <a:bodyPr/>
          <a:lstStyle/>
          <a:p>
            <a:pPr algn="l"/>
            <a:r>
              <a:rPr lang="en-US" sz="1400" b="0" i="0" u="none" strike="noStrike" dirty="0">
                <a:solidFill>
                  <a:schemeClr val="tx1"/>
                </a:solidFill>
                <a:effectLst/>
                <a:latin typeface="Arial" panose="020B0604020202020204" pitchFamily="34" charset="0"/>
                <a:cs typeface="Arial" panose="020B0604020202020204" pitchFamily="34" charset="0"/>
              </a:rPr>
              <a:t>Interaction models are key to visualizing how elements within a system communicate. They help in pinpointing user needs, identifying communication challenges, and assessing how well a system performs and can be relied upon.</a:t>
            </a:r>
          </a:p>
          <a:p>
            <a:pPr algn="l"/>
            <a:r>
              <a:rPr lang="en-US" sz="1400" b="1" i="0" u="none" strike="noStrike" dirty="0">
                <a:solidFill>
                  <a:schemeClr val="tx1"/>
                </a:solidFill>
                <a:effectLst/>
                <a:latin typeface="Arial" panose="020B0604020202020204" pitchFamily="34" charset="0"/>
                <a:cs typeface="Arial" panose="020B0604020202020204" pitchFamily="34" charset="0"/>
              </a:rPr>
              <a:t>Types of Interaction Models:</a:t>
            </a:r>
            <a:endParaRPr lang="en-US" sz="1400" b="0" i="0" u="none" strike="noStrike" dirty="0">
              <a:solidFill>
                <a:schemeClr val="tx1"/>
              </a:solidFill>
              <a:effectLst/>
              <a:latin typeface="Arial" panose="020B0604020202020204" pitchFamily="34" charset="0"/>
              <a:cs typeface="Arial" panose="020B0604020202020204" pitchFamily="34" charset="0"/>
            </a:endParaRPr>
          </a:p>
          <a:p>
            <a:pPr lvl="1">
              <a:buFont typeface="+mj-lt"/>
              <a:buAutoNum type="arabicPeriod"/>
            </a:pPr>
            <a:r>
              <a:rPr lang="en-US" sz="1400" b="1" i="0" u="none" strike="noStrike" dirty="0">
                <a:solidFill>
                  <a:schemeClr val="tx1"/>
                </a:solidFill>
                <a:effectLst/>
                <a:latin typeface="Arial" panose="020B0604020202020204" pitchFamily="34" charset="0"/>
                <a:cs typeface="Arial" panose="020B0604020202020204" pitchFamily="34" charset="0"/>
              </a:rPr>
              <a:t>User Interaction:</a:t>
            </a:r>
            <a:r>
              <a:rPr lang="en-US" sz="1400" b="0" i="0" u="none" strike="noStrike" dirty="0">
                <a:solidFill>
                  <a:schemeClr val="tx1"/>
                </a:solidFill>
                <a:effectLst/>
                <a:latin typeface="Arial" panose="020B0604020202020204" pitchFamily="34" charset="0"/>
                <a:cs typeface="Arial" panose="020B0604020202020204" pitchFamily="34" charset="0"/>
              </a:rPr>
              <a:t> Focuses on enhancing user experience and uncovering user needs.</a:t>
            </a:r>
          </a:p>
          <a:p>
            <a:pPr lvl="1">
              <a:buFont typeface="+mj-lt"/>
              <a:buAutoNum type="arabicPeriod"/>
            </a:pPr>
            <a:r>
              <a:rPr lang="en-US" sz="1400" b="1" i="0" u="none" strike="noStrike" dirty="0">
                <a:solidFill>
                  <a:schemeClr val="tx1"/>
                </a:solidFill>
                <a:effectLst/>
                <a:latin typeface="Arial" panose="020B0604020202020204" pitchFamily="34" charset="0"/>
                <a:cs typeface="Arial" panose="020B0604020202020204" pitchFamily="34" charset="0"/>
              </a:rPr>
              <a:t>System-to-System:</a:t>
            </a:r>
            <a:r>
              <a:rPr lang="en-US" sz="1400" b="0" i="0" u="none" strike="noStrike" dirty="0">
                <a:solidFill>
                  <a:schemeClr val="tx1"/>
                </a:solidFill>
                <a:effectLst/>
                <a:latin typeface="Arial" panose="020B0604020202020204" pitchFamily="34" charset="0"/>
                <a:cs typeface="Arial" panose="020B0604020202020204" pitchFamily="34" charset="0"/>
              </a:rPr>
              <a:t> Examines and resolves communication issues between different systems.</a:t>
            </a:r>
          </a:p>
          <a:p>
            <a:pPr lvl="1">
              <a:buFont typeface="+mj-lt"/>
              <a:buAutoNum type="arabicPeriod"/>
            </a:pPr>
            <a:r>
              <a:rPr lang="en-US" sz="1400" b="1" i="0" u="none" strike="noStrike" dirty="0">
                <a:solidFill>
                  <a:schemeClr val="tx1"/>
                </a:solidFill>
                <a:effectLst/>
                <a:latin typeface="Arial" panose="020B0604020202020204" pitchFamily="34" charset="0"/>
                <a:cs typeface="Arial" panose="020B0604020202020204" pitchFamily="34" charset="0"/>
              </a:rPr>
              <a:t>Component Interaction:</a:t>
            </a:r>
            <a:r>
              <a:rPr lang="en-US" sz="1400" b="0" i="0" u="none" strike="noStrike" dirty="0">
                <a:solidFill>
                  <a:schemeClr val="tx1"/>
                </a:solidFill>
                <a:effectLst/>
                <a:latin typeface="Arial" panose="020B0604020202020204" pitchFamily="34" charset="0"/>
                <a:cs typeface="Arial" panose="020B0604020202020204" pitchFamily="34" charset="0"/>
              </a:rPr>
              <a:t> Assesses whether the proposed structure of a system is practical and effective.</a:t>
            </a:r>
          </a:p>
          <a:p>
            <a:pPr algn="l"/>
            <a:r>
              <a:rPr lang="en-US" sz="1400" b="1" i="0" u="none" strike="noStrike" dirty="0">
                <a:solidFill>
                  <a:schemeClr val="tx1"/>
                </a:solidFill>
                <a:effectLst/>
                <a:latin typeface="Arial" panose="020B0604020202020204" pitchFamily="34" charset="0"/>
                <a:cs typeface="Arial" panose="020B0604020202020204" pitchFamily="34" charset="0"/>
              </a:rPr>
              <a:t>Interaction Models use Cases in UML:</a:t>
            </a:r>
            <a:endParaRPr lang="en-US" sz="1400" b="0" i="0" u="none" strike="noStrike" dirty="0">
              <a:solidFill>
                <a:schemeClr val="tx1"/>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sz="1400" b="0" i="0" u="none" strike="noStrike" dirty="0">
                <a:solidFill>
                  <a:schemeClr val="tx1"/>
                </a:solidFill>
                <a:effectLst/>
                <a:latin typeface="Arial" panose="020B0604020202020204" pitchFamily="34" charset="0"/>
                <a:cs typeface="Arial" panose="020B0604020202020204" pitchFamily="34" charset="0"/>
              </a:rPr>
              <a:t>Developed to help clarify requirements.</a:t>
            </a:r>
          </a:p>
          <a:p>
            <a:pPr lvl="1">
              <a:buFont typeface="Arial" panose="020B0604020202020204" pitchFamily="34" charset="0"/>
              <a:buChar char="•"/>
            </a:pPr>
            <a:r>
              <a:rPr lang="en-US" sz="1400" b="0" i="0" u="none" strike="noStrike" dirty="0">
                <a:solidFill>
                  <a:schemeClr val="tx1"/>
                </a:solidFill>
                <a:effectLst/>
                <a:latin typeface="Arial" panose="020B0604020202020204" pitchFamily="34" charset="0"/>
                <a:cs typeface="Arial" panose="020B0604020202020204" pitchFamily="34" charset="0"/>
              </a:rPr>
              <a:t>Each represents a specific task involving interaction with external actors, which could be people or other systems.</a:t>
            </a:r>
          </a:p>
          <a:p>
            <a:pPr lvl="1">
              <a:buFont typeface="Arial" panose="020B0604020202020204" pitchFamily="34" charset="0"/>
              <a:buChar char="•"/>
            </a:pPr>
            <a:r>
              <a:rPr lang="en-US" sz="1400" b="0" i="0" u="none" strike="noStrike" dirty="0">
                <a:solidFill>
                  <a:schemeClr val="tx1"/>
                </a:solidFill>
                <a:effectLst/>
                <a:latin typeface="Arial" panose="020B0604020202020204" pitchFamily="34" charset="0"/>
                <a:cs typeface="Arial" panose="020B0604020202020204" pitchFamily="34" charset="0"/>
              </a:rPr>
              <a:t>Provides a clear visual and detailed textual overview, aiding in understanding and clarity.</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dirty="0"/>
              <a:t>30/10/2014</a:t>
            </a:r>
            <a:endParaRPr lang="en-US" dirty="0"/>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Transfer-data use case</a:t>
            </a:r>
            <a:r>
              <a:rPr lang="en-GB" dirty="0"/>
              <a:t> </a:t>
            </a:r>
            <a:endParaRPr lang="en-US" dirty="0"/>
          </a:p>
        </p:txBody>
      </p:sp>
      <p:sp>
        <p:nvSpPr>
          <p:cNvPr id="5" name="Content Placeholder 4"/>
          <p:cNvSpPr>
            <a:spLocks noGrp="1"/>
          </p:cNvSpPr>
          <p:nvPr>
            <p:ph idx="1"/>
          </p:nvPr>
        </p:nvSpPr>
        <p:spPr/>
        <p:txBody>
          <a:bodyPr/>
          <a:lstStyle/>
          <a:p>
            <a:r>
              <a:rPr lang="en-US" dirty="0"/>
              <a:t>A use case in the </a:t>
            </a:r>
            <a:r>
              <a:rPr lang="en-US" dirty="0" err="1"/>
              <a:t>Mentcare</a:t>
            </a:r>
            <a:r>
              <a:rPr lang="en-US" dirty="0"/>
              <a:t> system</a:t>
            </a:r>
          </a:p>
        </p:txBody>
      </p:sp>
      <p:sp>
        <p:nvSpPr>
          <p:cNvPr id="7" name="Footer Placeholder 6"/>
          <p:cNvSpPr>
            <a:spLocks noGrp="1"/>
          </p:cNvSpPr>
          <p:nvPr>
            <p:ph type="ftr" sz="quarter" idx="11"/>
          </p:nvPr>
        </p:nvSpPr>
        <p:spPr/>
        <p:txBody>
          <a:bodyPr/>
          <a:lstStyle/>
          <a:p>
            <a:pPr>
              <a:defRPr/>
            </a:pPr>
            <a:r>
              <a:rPr lang="en-US"/>
              <a:t>Chapter 5 System Modeling</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12</a:t>
            </a:fld>
            <a:endParaRPr lang="en-US"/>
          </a:p>
        </p:txBody>
      </p:sp>
      <p:pic>
        <p:nvPicPr>
          <p:cNvPr id="4" name="Picture 3" descr="5.3 UseCase.eps"/>
          <p:cNvPicPr>
            <a:picLocks noChangeAspect="1"/>
          </p:cNvPicPr>
          <p:nvPr/>
        </p:nvPicPr>
        <p:blipFill>
          <a:blip r:embed="rId2"/>
          <a:stretch>
            <a:fillRect/>
          </a:stretch>
        </p:blipFill>
        <p:spPr>
          <a:xfrm>
            <a:off x="866722" y="3259717"/>
            <a:ext cx="7486946" cy="121486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sp>
        <p:nvSpPr>
          <p:cNvPr id="3" name="Content Placeholder 2"/>
          <p:cNvSpPr>
            <a:spLocks noGrp="1"/>
          </p:cNvSpPr>
          <p:nvPr>
            <p:ph idx="1"/>
          </p:nvPr>
        </p:nvSpPr>
        <p:spPr/>
        <p:txBody>
          <a:bodyPr/>
          <a:lstStyle/>
          <a:p>
            <a:pPr algn="l"/>
            <a:r>
              <a:rPr lang="en-US" sz="1400" b="1" i="0" u="none" strike="noStrike" dirty="0">
                <a:solidFill>
                  <a:schemeClr val="tx1"/>
                </a:solidFill>
                <a:effectLst/>
                <a:latin typeface="Arial" panose="020B0604020202020204" pitchFamily="34" charset="0"/>
                <a:cs typeface="Arial" panose="020B0604020202020204" pitchFamily="34" charset="0"/>
              </a:rPr>
              <a:t>What are Sequence Diagrams?</a:t>
            </a:r>
            <a:endParaRPr lang="en-US" sz="1400" b="0" i="0" u="none" strike="noStrike" dirty="0">
              <a:solidFill>
                <a:schemeClr val="tx1"/>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sz="1400" b="0" i="0" u="none" strike="noStrike" dirty="0">
                <a:solidFill>
                  <a:schemeClr val="tx1"/>
                </a:solidFill>
                <a:effectLst/>
                <a:latin typeface="Arial" panose="020B0604020202020204" pitchFamily="34" charset="0"/>
                <a:cs typeface="Arial" panose="020B0604020202020204" pitchFamily="34" charset="0"/>
              </a:rPr>
              <a:t>They are part of UML and help visualize how different parts (actors and objects) of a system interact during a specific task or use case.</a:t>
            </a:r>
          </a:p>
          <a:p>
            <a:pPr algn="l"/>
            <a:r>
              <a:rPr lang="en-US" sz="1400" b="1" i="0" u="none" strike="noStrike" dirty="0">
                <a:solidFill>
                  <a:schemeClr val="tx1"/>
                </a:solidFill>
                <a:effectLst/>
                <a:latin typeface="Arial" panose="020B0604020202020204" pitchFamily="34" charset="0"/>
                <a:cs typeface="Arial" panose="020B0604020202020204" pitchFamily="34" charset="0"/>
              </a:rPr>
              <a:t>Structure &amp; Elements:</a:t>
            </a:r>
            <a:endParaRPr lang="en-US" sz="1400" b="0" i="0" u="none" strike="noStrike" dirty="0">
              <a:solidFill>
                <a:schemeClr val="tx1"/>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sz="1400" b="1" i="0" u="none" strike="noStrike" dirty="0">
                <a:solidFill>
                  <a:schemeClr val="tx1"/>
                </a:solidFill>
                <a:effectLst/>
                <a:latin typeface="Arial" panose="020B0604020202020204" pitchFamily="34" charset="0"/>
                <a:cs typeface="Arial" panose="020B0604020202020204" pitchFamily="34" charset="0"/>
              </a:rPr>
              <a:t>Objects &amp; Actors:</a:t>
            </a:r>
            <a:r>
              <a:rPr lang="en-US" sz="1400" b="0" i="0" u="none" strike="noStrike" dirty="0">
                <a:solidFill>
                  <a:schemeClr val="tx1"/>
                </a:solidFill>
                <a:effectLst/>
                <a:latin typeface="Arial" panose="020B0604020202020204" pitchFamily="34" charset="0"/>
                <a:cs typeface="Arial" panose="020B0604020202020204" pitchFamily="34" charset="0"/>
              </a:rPr>
              <a:t> These are positioned along the top of the diagram.</a:t>
            </a:r>
          </a:p>
          <a:p>
            <a:pPr lvl="1">
              <a:buFont typeface="Arial" panose="020B0604020202020204" pitchFamily="34" charset="0"/>
              <a:buChar char="•"/>
            </a:pPr>
            <a:r>
              <a:rPr lang="en-US" sz="1400" b="1" i="0" u="none" strike="noStrike" dirty="0">
                <a:solidFill>
                  <a:schemeClr val="tx1"/>
                </a:solidFill>
                <a:effectLst/>
                <a:latin typeface="Arial" panose="020B0604020202020204" pitchFamily="34" charset="0"/>
                <a:cs typeface="Arial" panose="020B0604020202020204" pitchFamily="34" charset="0"/>
              </a:rPr>
              <a:t>Dotted Line:</a:t>
            </a:r>
            <a:r>
              <a:rPr lang="en-US" sz="1400" b="0" i="0" u="none" strike="noStrike" dirty="0">
                <a:solidFill>
                  <a:schemeClr val="tx1"/>
                </a:solidFill>
                <a:effectLst/>
                <a:latin typeface="Arial" panose="020B0604020202020204" pitchFamily="34" charset="0"/>
                <a:cs typeface="Arial" panose="020B0604020202020204" pitchFamily="34" charset="0"/>
              </a:rPr>
              <a:t> Extends vertically from each object and actor, showcasing their ‘lifeline’.</a:t>
            </a:r>
          </a:p>
          <a:p>
            <a:pPr lvl="1">
              <a:buFont typeface="Arial" panose="020B0604020202020204" pitchFamily="34" charset="0"/>
              <a:buChar char="•"/>
            </a:pPr>
            <a:r>
              <a:rPr lang="en-US" sz="1400" b="1" i="0" u="none" strike="noStrike" dirty="0">
                <a:solidFill>
                  <a:schemeClr val="tx1"/>
                </a:solidFill>
                <a:effectLst/>
                <a:latin typeface="Arial" panose="020B0604020202020204" pitchFamily="34" charset="0"/>
                <a:cs typeface="Arial" panose="020B0604020202020204" pitchFamily="34" charset="0"/>
              </a:rPr>
              <a:t>Annotated Arrows:</a:t>
            </a:r>
            <a:r>
              <a:rPr lang="en-US" sz="1400" b="0" i="0" u="none" strike="noStrike" dirty="0">
                <a:solidFill>
                  <a:schemeClr val="tx1"/>
                </a:solidFill>
                <a:effectLst/>
                <a:latin typeface="Arial" panose="020B0604020202020204" pitchFamily="34" charset="0"/>
                <a:cs typeface="Arial" panose="020B0604020202020204" pitchFamily="34" charset="0"/>
              </a:rPr>
              <a:t> These arrows map out the interactions and order of control between the objects.</a:t>
            </a:r>
          </a:p>
          <a:p>
            <a:pPr algn="l"/>
            <a:r>
              <a:rPr lang="en-US" sz="1400" b="1" i="0" u="none" strike="noStrike" dirty="0">
                <a:solidFill>
                  <a:schemeClr val="tx1"/>
                </a:solidFill>
                <a:effectLst/>
                <a:latin typeface="Arial" panose="020B0604020202020204" pitchFamily="34" charset="0"/>
                <a:cs typeface="Arial" panose="020B0604020202020204" pitchFamily="34" charset="0"/>
              </a:rPr>
              <a:t>Why Use Sequence Diagrams?</a:t>
            </a:r>
            <a:endParaRPr lang="en-US" sz="1400" b="0" i="0" u="none" strike="noStrike" dirty="0">
              <a:solidFill>
                <a:schemeClr val="tx1"/>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sz="1400" b="0" i="0" u="none" strike="noStrike" dirty="0">
                <a:solidFill>
                  <a:schemeClr val="tx1"/>
                </a:solidFill>
                <a:effectLst/>
                <a:latin typeface="Arial" panose="020B0604020202020204" pitchFamily="34" charset="0"/>
                <a:cs typeface="Arial" panose="020B0604020202020204" pitchFamily="34" charset="0"/>
              </a:rPr>
              <a:t>They offer a clear picture of how the system operates and interacts during particular scenarios, making them key for understanding in-depth functionality and interaction patterns.</a:t>
            </a:r>
          </a:p>
          <a:p>
            <a:pPr algn="l"/>
            <a:r>
              <a:rPr lang="en-US" sz="1400" b="1" i="0" u="none" strike="noStrike" dirty="0">
                <a:solidFill>
                  <a:schemeClr val="tx1"/>
                </a:solidFill>
                <a:effectLst/>
                <a:latin typeface="Arial" panose="020B0604020202020204" pitchFamily="34" charset="0"/>
                <a:cs typeface="Arial" panose="020B0604020202020204" pitchFamily="34" charset="0"/>
              </a:rPr>
              <a:t>Current Relevance:</a:t>
            </a:r>
            <a:endParaRPr lang="en-US" sz="1400" b="0" i="0" u="none" strike="noStrike" dirty="0">
              <a:solidFill>
                <a:schemeClr val="tx1"/>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sz="1400" b="0" i="0" u="none" strike="noStrike" dirty="0">
                <a:solidFill>
                  <a:schemeClr val="tx1"/>
                </a:solidFill>
                <a:effectLst/>
                <a:latin typeface="Arial" panose="020B0604020202020204" pitchFamily="34" charset="0"/>
                <a:cs typeface="Arial" panose="020B0604020202020204" pitchFamily="34" charset="0"/>
              </a:rPr>
              <a:t>In an era where clear and efficient communication within systems is pivotal, sequence diagrams remain essential tools for visualizing and comprehending intricate interaction sequences.</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Sequence diagram for View patient information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14</a:t>
            </a:fld>
            <a:endParaRPr lang="en-US"/>
          </a:p>
        </p:txBody>
      </p:sp>
      <p:pic>
        <p:nvPicPr>
          <p:cNvPr id="2" name="Picture 1" descr="5.6 ViewInfo Seq Dia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400" y="1663698"/>
            <a:ext cx="6201032" cy="4724597"/>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756400" y="5213350"/>
            <a:ext cx="2260600" cy="1143000"/>
          </a:xfrm>
        </p:spPr>
        <p:txBody>
          <a:bodyPr/>
          <a:lstStyle/>
          <a:p>
            <a:r>
              <a:rPr lang="en-US" dirty="0"/>
              <a:t>Sequence diagram for Transfer Data</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15</a:t>
            </a:fld>
            <a:endParaRPr lang="en-US"/>
          </a:p>
        </p:txBody>
      </p:sp>
      <p:pic>
        <p:nvPicPr>
          <p:cNvPr id="2" name="Picture 1" descr="5.7 Transfer Data.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 y="155574"/>
            <a:ext cx="5988050" cy="6049153"/>
          </a:xfrm>
          <a:prstGeom prst="rect">
            <a:avLst/>
          </a:prstGeom>
        </p:spPr>
      </p:pic>
      <p:sp>
        <p:nvSpPr>
          <p:cNvPr id="3" name="Rectangle 2"/>
          <p:cNvSpPr/>
          <p:nvPr/>
        </p:nvSpPr>
        <p:spPr>
          <a:xfrm>
            <a:off x="368300" y="1231900"/>
            <a:ext cx="7378700" cy="3175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9638"/>
            <a:ext cx="8229600" cy="1143000"/>
          </a:xfrm>
        </p:spPr>
        <p:txBody>
          <a:bodyPr/>
          <a:lstStyle/>
          <a:p>
            <a:pPr algn="ctr"/>
            <a:r>
              <a:rPr lang="en-US" dirty="0"/>
              <a:t>Structural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16</a:t>
            </a:fld>
            <a:endParaRPr lang="en-US"/>
          </a:p>
        </p:txBody>
      </p:sp>
      <p:sp>
        <p:nvSpPr>
          <p:cNvPr id="5" name="Date Placeholder 4"/>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61216242"/>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Structural Models</a:t>
            </a:r>
          </a:p>
        </p:txBody>
      </p:sp>
      <p:sp>
        <p:nvSpPr>
          <p:cNvPr id="3" name="Content Placeholder 2"/>
          <p:cNvSpPr>
            <a:spLocks noGrp="1"/>
          </p:cNvSpPr>
          <p:nvPr>
            <p:ph idx="1"/>
          </p:nvPr>
        </p:nvSpPr>
        <p:spPr/>
        <p:txBody>
          <a:bodyPr/>
          <a:lstStyle/>
          <a:p>
            <a:pPr algn="l"/>
            <a:r>
              <a:rPr lang="en-US" sz="1600" b="1" i="0" u="none" strike="noStrike" dirty="0">
                <a:solidFill>
                  <a:schemeClr val="tx1"/>
                </a:solidFill>
                <a:effectLst/>
                <a:latin typeface="Arial" panose="020B0604020202020204" pitchFamily="34" charset="0"/>
                <a:cs typeface="Arial" panose="020B0604020202020204" pitchFamily="34" charset="0"/>
              </a:rPr>
              <a:t>What are Structural Models?</a:t>
            </a:r>
            <a:endParaRPr lang="en-US" sz="1600" b="0" i="0" u="none" strike="noStrike" dirty="0">
              <a:solidFill>
                <a:schemeClr val="tx1"/>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sz="1600" b="0" i="0" u="none" strike="noStrike" dirty="0">
                <a:solidFill>
                  <a:schemeClr val="tx1"/>
                </a:solidFill>
                <a:effectLst/>
                <a:latin typeface="Arial" panose="020B0604020202020204" pitchFamily="34" charset="0"/>
                <a:cs typeface="Arial" panose="020B0604020202020204" pitchFamily="34" charset="0"/>
              </a:rPr>
              <a:t>These models help us visualize a system’s organization by showing its parts (components) and how they connect (relationships).</a:t>
            </a:r>
          </a:p>
          <a:p>
            <a:pPr lvl="1">
              <a:buFont typeface="Arial" panose="020B0604020202020204" pitchFamily="34" charset="0"/>
              <a:buChar char="•"/>
            </a:pPr>
            <a:r>
              <a:rPr lang="en-US" sz="1600" b="0" i="0" u="none" strike="noStrike" dirty="0">
                <a:solidFill>
                  <a:schemeClr val="tx1"/>
                </a:solidFill>
                <a:effectLst/>
                <a:latin typeface="Arial" panose="020B0604020202020204" pitchFamily="34" charset="0"/>
                <a:cs typeface="Arial" panose="020B0604020202020204" pitchFamily="34" charset="0"/>
              </a:rPr>
              <a:t>They’re like blueprints when we’re talking and planning the system’s structure.</a:t>
            </a:r>
          </a:p>
          <a:p>
            <a:pPr algn="l"/>
            <a:r>
              <a:rPr lang="en-US" sz="1600" b="1" i="0" u="none" strike="noStrike" dirty="0">
                <a:solidFill>
                  <a:schemeClr val="tx1"/>
                </a:solidFill>
                <a:effectLst/>
                <a:latin typeface="Arial" panose="020B0604020202020204" pitchFamily="34" charset="0"/>
                <a:cs typeface="Arial" panose="020B0604020202020204" pitchFamily="34" charset="0"/>
              </a:rPr>
              <a:t>Two Main Types:</a:t>
            </a:r>
            <a:endParaRPr lang="en-US" sz="1600" b="0" i="0" u="none" strike="noStrike" dirty="0">
              <a:solidFill>
                <a:schemeClr val="tx1"/>
              </a:solidFill>
              <a:effectLst/>
              <a:latin typeface="Arial" panose="020B0604020202020204" pitchFamily="34" charset="0"/>
              <a:cs typeface="Arial" panose="020B0604020202020204" pitchFamily="34" charset="0"/>
            </a:endParaRPr>
          </a:p>
          <a:p>
            <a:pPr lvl="1">
              <a:buFont typeface="+mj-lt"/>
              <a:buAutoNum type="arabicPeriod"/>
            </a:pPr>
            <a:r>
              <a:rPr lang="en-US" sz="1600" b="1" i="0" u="none" strike="noStrike" dirty="0">
                <a:solidFill>
                  <a:schemeClr val="tx1"/>
                </a:solidFill>
                <a:effectLst/>
                <a:latin typeface="Arial" panose="020B0604020202020204" pitchFamily="34" charset="0"/>
                <a:cs typeface="Arial" panose="020B0604020202020204" pitchFamily="34" charset="0"/>
              </a:rPr>
              <a:t>Static Models:</a:t>
            </a:r>
            <a:r>
              <a:rPr lang="en-US" sz="1600" b="0" i="0" u="none" strike="noStrike" dirty="0">
                <a:solidFill>
                  <a:schemeClr val="tx1"/>
                </a:solidFill>
                <a:effectLst/>
                <a:latin typeface="Arial" panose="020B0604020202020204" pitchFamily="34" charset="0"/>
                <a:cs typeface="Arial" panose="020B0604020202020204" pitchFamily="34" charset="0"/>
              </a:rPr>
              <a:t> Picture the system’s design – it’s a snapshot of how things are set up.</a:t>
            </a:r>
          </a:p>
          <a:p>
            <a:pPr lvl="1">
              <a:buFont typeface="+mj-lt"/>
              <a:buAutoNum type="arabicPeriod"/>
            </a:pPr>
            <a:r>
              <a:rPr lang="en-US" sz="1600" b="1" i="0" u="none" strike="noStrike" dirty="0">
                <a:solidFill>
                  <a:schemeClr val="tx1"/>
                </a:solidFill>
                <a:effectLst/>
                <a:latin typeface="Arial" panose="020B0604020202020204" pitchFamily="34" charset="0"/>
                <a:cs typeface="Arial" panose="020B0604020202020204" pitchFamily="34" charset="0"/>
              </a:rPr>
              <a:t>Dynamic Models:</a:t>
            </a:r>
            <a:r>
              <a:rPr lang="en-US" sz="1600" b="0" i="0" u="none" strike="noStrike" dirty="0">
                <a:solidFill>
                  <a:schemeClr val="tx1"/>
                </a:solidFill>
                <a:effectLst/>
                <a:latin typeface="Arial" panose="020B0604020202020204" pitchFamily="34" charset="0"/>
                <a:cs typeface="Arial" panose="020B0604020202020204" pitchFamily="34" charset="0"/>
              </a:rPr>
              <a:t> Display the system in action – imagine it as a video of the system working.</a:t>
            </a:r>
          </a:p>
          <a:p>
            <a:pPr algn="l"/>
            <a:r>
              <a:rPr lang="en-US" sz="1600" b="1" i="0" u="none" strike="noStrike" dirty="0">
                <a:solidFill>
                  <a:schemeClr val="tx1"/>
                </a:solidFill>
                <a:effectLst/>
                <a:latin typeface="Arial" panose="020B0604020202020204" pitchFamily="34" charset="0"/>
                <a:cs typeface="Arial" panose="020B0604020202020204" pitchFamily="34" charset="0"/>
              </a:rPr>
              <a:t>Class Diagrams in Detail:</a:t>
            </a:r>
            <a:endParaRPr lang="en-US" sz="1600" b="0" i="0" u="none" strike="noStrike" dirty="0">
              <a:solidFill>
                <a:schemeClr val="tx1"/>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sz="1600" b="0" i="0" u="none" strike="noStrike" dirty="0">
                <a:solidFill>
                  <a:schemeClr val="tx1"/>
                </a:solidFill>
                <a:effectLst/>
                <a:latin typeface="Arial" panose="020B0604020202020204" pitchFamily="34" charset="0"/>
                <a:cs typeface="Arial" panose="020B0604020202020204" pitchFamily="34" charset="0"/>
              </a:rPr>
              <a:t>Used in designing object-oriented systems.</a:t>
            </a:r>
          </a:p>
          <a:p>
            <a:pPr lvl="1">
              <a:buFont typeface="Arial" panose="020B0604020202020204" pitchFamily="34" charset="0"/>
              <a:buChar char="•"/>
            </a:pPr>
            <a:r>
              <a:rPr lang="en-US" sz="1600" b="0" i="0" u="none" strike="noStrike" dirty="0">
                <a:solidFill>
                  <a:schemeClr val="tx1"/>
                </a:solidFill>
                <a:effectLst/>
                <a:latin typeface="Arial" panose="020B0604020202020204" pitchFamily="34" charset="0"/>
                <a:cs typeface="Arial" panose="020B0604020202020204" pitchFamily="34" charset="0"/>
              </a:rPr>
              <a:t>Show different classes (groups) and how they’re linked.</a:t>
            </a:r>
          </a:p>
          <a:p>
            <a:pPr lvl="1">
              <a:buFont typeface="Arial" panose="020B0604020202020204" pitchFamily="34" charset="0"/>
              <a:buChar char="•"/>
            </a:pPr>
            <a:r>
              <a:rPr lang="en-US" sz="1600" b="0" i="0" u="none" strike="noStrike" dirty="0">
                <a:solidFill>
                  <a:schemeClr val="tx1"/>
                </a:solidFill>
                <a:effectLst/>
                <a:latin typeface="Arial" panose="020B0604020202020204" pitchFamily="34" charset="0"/>
                <a:cs typeface="Arial" panose="020B0604020202020204" pitchFamily="34" charset="0"/>
              </a:rPr>
              <a:t>Think of a class like a category that defines a type of object in the system.</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Classes and associations in the MHC-PMS </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18</a:t>
            </a:fld>
            <a:endParaRPr lang="en-US"/>
          </a:p>
        </p:txBody>
      </p:sp>
      <p:pic>
        <p:nvPicPr>
          <p:cNvPr id="4" name="Picture 3" descr="5.9 MHCPMS-classes.eps"/>
          <p:cNvPicPr>
            <a:picLocks noChangeAspect="1"/>
          </p:cNvPicPr>
          <p:nvPr/>
        </p:nvPicPr>
        <p:blipFill>
          <a:blip r:embed="rId2"/>
          <a:stretch>
            <a:fillRect/>
          </a:stretch>
        </p:blipFill>
        <p:spPr>
          <a:xfrm>
            <a:off x="1073149" y="1746249"/>
            <a:ext cx="6677283" cy="4477707"/>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The Consultation class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pic>
        <p:nvPicPr>
          <p:cNvPr id="4" name="Picture 3" descr="5.10 Consultation Class.eps"/>
          <p:cNvPicPr>
            <a:picLocks noChangeAspect="1"/>
          </p:cNvPicPr>
          <p:nvPr/>
        </p:nvPicPr>
        <p:blipFill>
          <a:blip r:embed="rId2"/>
          <a:stretch>
            <a:fillRect/>
          </a:stretch>
        </p:blipFill>
        <p:spPr>
          <a:xfrm>
            <a:off x="3263900" y="1727199"/>
            <a:ext cx="2654300" cy="4550229"/>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Context models</a:t>
            </a:r>
            <a:endParaRPr lang="en-GB" dirty="0"/>
          </a:p>
          <a:p>
            <a:r>
              <a:rPr lang="en-US" dirty="0"/>
              <a:t>Interaction models</a:t>
            </a:r>
            <a:endParaRPr lang="en-GB" dirty="0"/>
          </a:p>
          <a:p>
            <a:r>
              <a:rPr lang="en-US" dirty="0"/>
              <a:t>Structural models</a:t>
            </a:r>
            <a:endParaRPr lang="en-GB" dirty="0"/>
          </a:p>
          <a:p>
            <a:r>
              <a:rPr lang="en-US" dirty="0"/>
              <a:t>Behavioral models</a:t>
            </a:r>
            <a:endParaRPr lang="en-GB" dirty="0"/>
          </a:p>
          <a:p>
            <a:r>
              <a:rPr lang="en-US" dirty="0"/>
              <a:t>Model-driven engineering</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Structural Models &amp; Generalization</a:t>
            </a:r>
          </a:p>
        </p:txBody>
      </p:sp>
      <p:sp>
        <p:nvSpPr>
          <p:cNvPr id="5" name="Content Placeholder 4"/>
          <p:cNvSpPr>
            <a:spLocks noGrp="1"/>
          </p:cNvSpPr>
          <p:nvPr>
            <p:ph idx="1"/>
          </p:nvPr>
        </p:nvSpPr>
        <p:spPr/>
        <p:txBody>
          <a:bodyPr/>
          <a:lstStyle/>
          <a:p>
            <a:pPr algn="l"/>
            <a:r>
              <a:rPr lang="en-US" sz="1600" b="1" i="0" u="none" strike="noStrike" dirty="0">
                <a:solidFill>
                  <a:schemeClr val="tx1"/>
                </a:solidFill>
                <a:effectLst/>
                <a:latin typeface="Arial" panose="020B0604020202020204" pitchFamily="34" charset="0"/>
                <a:cs typeface="Arial" panose="020B0604020202020204" pitchFamily="34" charset="0"/>
              </a:rPr>
              <a:t>Models Represent Real World:</a:t>
            </a:r>
            <a:endParaRPr lang="en-US" sz="1600" b="0" i="0" u="none" strike="noStrike" dirty="0">
              <a:solidFill>
                <a:schemeClr val="tx1"/>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O</a:t>
            </a:r>
            <a:r>
              <a:rPr lang="en-US" sz="1600" b="0" i="0" u="none" strike="noStrike" dirty="0">
                <a:solidFill>
                  <a:schemeClr val="tx1"/>
                </a:solidFill>
                <a:effectLst/>
                <a:latin typeface="Arial" panose="020B0604020202020204" pitchFamily="34" charset="0"/>
                <a:cs typeface="Arial" panose="020B0604020202020204" pitchFamily="34" charset="0"/>
              </a:rPr>
              <a:t>bjects in the models stand for real things like patients and doctors.</a:t>
            </a:r>
          </a:p>
          <a:p>
            <a:pPr algn="l"/>
            <a:r>
              <a:rPr lang="en-US" sz="1600" b="1" i="0" u="none" strike="noStrike" dirty="0">
                <a:solidFill>
                  <a:schemeClr val="tx1"/>
                </a:solidFill>
                <a:effectLst/>
                <a:latin typeface="Arial" panose="020B0604020202020204" pitchFamily="34" charset="0"/>
                <a:cs typeface="Arial" panose="020B0604020202020204" pitchFamily="34" charset="0"/>
              </a:rPr>
              <a:t>Using Generalization:</a:t>
            </a:r>
            <a:endParaRPr lang="en-US" sz="1600" b="0" i="0" u="none" strike="noStrike" dirty="0">
              <a:solidFill>
                <a:schemeClr val="tx1"/>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sz="1600" b="0" i="0" u="none" strike="noStrike" dirty="0">
                <a:solidFill>
                  <a:schemeClr val="tx1"/>
                </a:solidFill>
                <a:effectLst/>
                <a:latin typeface="Arial" panose="020B0604020202020204" pitchFamily="34" charset="0"/>
                <a:cs typeface="Arial" panose="020B0604020202020204" pitchFamily="34" charset="0"/>
              </a:rPr>
              <a:t>It’s a technique to simplify things. Imagine not knowing every type of car but knowing the general idea of what cars are.</a:t>
            </a:r>
          </a:p>
          <a:p>
            <a:pPr lvl="1">
              <a:buFont typeface="Arial" panose="020B0604020202020204" pitchFamily="34" charset="0"/>
              <a:buChar char="•"/>
            </a:pPr>
            <a:r>
              <a:rPr lang="en-US" sz="1600" b="0" i="0" u="none" strike="noStrike" dirty="0">
                <a:solidFill>
                  <a:schemeClr val="tx1"/>
                </a:solidFill>
                <a:effectLst/>
                <a:latin typeface="Arial" panose="020B0604020202020204" pitchFamily="34" charset="0"/>
                <a:cs typeface="Arial" panose="020B0604020202020204" pitchFamily="34" charset="0"/>
              </a:rPr>
              <a:t>This way, we learn about general categories (like animals) and understand that different members (like squirrels and rats) share common features.</a:t>
            </a:r>
          </a:p>
          <a:p>
            <a:pPr algn="l"/>
            <a:r>
              <a:rPr lang="en-US" sz="1600" b="1" i="0" u="none" strike="noStrike" dirty="0">
                <a:solidFill>
                  <a:schemeClr val="tx1"/>
                </a:solidFill>
                <a:effectLst/>
                <a:latin typeface="Arial" panose="020B0604020202020204" pitchFamily="34" charset="0"/>
                <a:cs typeface="Arial" panose="020B0604020202020204" pitchFamily="34" charset="0"/>
              </a:rPr>
              <a:t>Why This Matters in Today:</a:t>
            </a:r>
            <a:endParaRPr lang="en-US" sz="1600" b="0" i="0" u="none" strike="noStrike" dirty="0">
              <a:solidFill>
                <a:schemeClr val="tx1"/>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sz="1600" b="0" i="0" u="none" strike="noStrike" dirty="0">
                <a:solidFill>
                  <a:schemeClr val="tx1"/>
                </a:solidFill>
                <a:effectLst/>
                <a:latin typeface="Arial" panose="020B0604020202020204" pitchFamily="34" charset="0"/>
                <a:cs typeface="Arial" panose="020B0604020202020204" pitchFamily="34" charset="0"/>
              </a:rPr>
              <a:t>Focus on creating systems that can grow and adapt.</a:t>
            </a:r>
          </a:p>
          <a:p>
            <a:pPr lvl="1">
              <a:buFont typeface="Arial" panose="020B0604020202020204" pitchFamily="34" charset="0"/>
              <a:buChar char="•"/>
            </a:pPr>
            <a:r>
              <a:rPr lang="en-US" sz="1600" b="0" i="0" u="none" strike="noStrike" dirty="0">
                <a:solidFill>
                  <a:schemeClr val="tx1"/>
                </a:solidFill>
                <a:effectLst/>
                <a:latin typeface="Arial" panose="020B0604020202020204" pitchFamily="34" charset="0"/>
                <a:cs typeface="Arial" panose="020B0604020202020204" pitchFamily="34" charset="0"/>
              </a:rPr>
              <a:t>Advanced tools make designing and understanding relationships easier.</a:t>
            </a:r>
          </a:p>
          <a:p>
            <a:pPr lvl="1">
              <a:buFont typeface="Arial" panose="020B0604020202020204" pitchFamily="34" charset="0"/>
              <a:buChar char="•"/>
            </a:pPr>
            <a:r>
              <a:rPr lang="en-US" sz="1600" b="0" i="0" u="none" strike="noStrike" dirty="0">
                <a:solidFill>
                  <a:schemeClr val="tx1"/>
                </a:solidFill>
                <a:effectLst/>
                <a:latin typeface="Arial" panose="020B0604020202020204" pitchFamily="34" charset="0"/>
                <a:cs typeface="Arial" panose="020B0604020202020204" pitchFamily="34" charset="0"/>
              </a:rPr>
              <a:t>These models are used in many fields, representing a variety of real-world entities and their interactions.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20</a:t>
            </a:fld>
            <a:endParaRPr lang="en-US"/>
          </a:p>
        </p:txBody>
      </p:sp>
      <p:sp>
        <p:nvSpPr>
          <p:cNvPr id="6" name="Date Placeholder 5"/>
          <p:cNvSpPr>
            <a:spLocks noGrp="1"/>
          </p:cNvSpPr>
          <p:nvPr>
            <p:ph type="dt" sz="half" idx="10"/>
          </p:nvPr>
        </p:nvSpPr>
        <p:spPr/>
        <p:txBody>
          <a:bodyPr/>
          <a:lstStyle/>
          <a:p>
            <a:pPr>
              <a:defRPr/>
            </a:pPr>
            <a:r>
              <a:rPr lang="en-GB" dirty="0"/>
              <a:t>30/10/2014</a:t>
            </a:r>
            <a:endParaRPr lang="en-US" dirty="0"/>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A generalization hierarchy</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21</a:t>
            </a:fld>
            <a:endParaRPr lang="en-US"/>
          </a:p>
        </p:txBody>
      </p:sp>
      <p:pic>
        <p:nvPicPr>
          <p:cNvPr id="4" name="Picture 3" descr="5.11 GeneralizationHierarchy.eps"/>
          <p:cNvPicPr>
            <a:picLocks noChangeAspect="1"/>
          </p:cNvPicPr>
          <p:nvPr/>
        </p:nvPicPr>
        <p:blipFill>
          <a:blip r:embed="rId2"/>
          <a:stretch>
            <a:fillRect/>
          </a:stretch>
        </p:blipFill>
        <p:spPr>
          <a:xfrm>
            <a:off x="2374900" y="2133600"/>
            <a:ext cx="4495800" cy="32385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A generalization hierarchy with added detail</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22</a:t>
            </a:fld>
            <a:endParaRPr lang="en-US"/>
          </a:p>
        </p:txBody>
      </p:sp>
      <p:pic>
        <p:nvPicPr>
          <p:cNvPr id="4" name="Picture 3" descr="5.12 GeneralisationDetail.eps"/>
          <p:cNvPicPr>
            <a:picLocks noChangeAspect="1"/>
          </p:cNvPicPr>
          <p:nvPr/>
        </p:nvPicPr>
        <p:blipFill>
          <a:blip r:embed="rId2"/>
          <a:stretch>
            <a:fillRect/>
          </a:stretch>
        </p:blipFill>
        <p:spPr>
          <a:xfrm>
            <a:off x="2432049" y="1879600"/>
            <a:ext cx="4576879" cy="37719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 class aggregation models</a:t>
            </a:r>
          </a:p>
        </p:txBody>
      </p:sp>
      <p:sp>
        <p:nvSpPr>
          <p:cNvPr id="25603" name="Rectangle 3"/>
          <p:cNvSpPr>
            <a:spLocks noGrp="1" noChangeArrowheads="1"/>
          </p:cNvSpPr>
          <p:nvPr>
            <p:ph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The aggregation association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24</a:t>
            </a:fld>
            <a:endParaRPr lang="en-US"/>
          </a:p>
        </p:txBody>
      </p:sp>
      <p:pic>
        <p:nvPicPr>
          <p:cNvPr id="4" name="Picture 3" descr="5.13 Aggregation.eps"/>
          <p:cNvPicPr>
            <a:picLocks noChangeAspect="1"/>
          </p:cNvPicPr>
          <p:nvPr/>
        </p:nvPicPr>
        <p:blipFill>
          <a:blip r:embed="rId2"/>
          <a:stretch>
            <a:fillRect/>
          </a:stretch>
        </p:blipFill>
        <p:spPr>
          <a:xfrm>
            <a:off x="2425699" y="2540000"/>
            <a:ext cx="4199467" cy="23622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9338"/>
            <a:ext cx="8229600" cy="1143000"/>
          </a:xfrm>
        </p:spPr>
        <p:txBody>
          <a:bodyPr/>
          <a:lstStyle/>
          <a:p>
            <a:pPr algn="ctr"/>
            <a:r>
              <a:rPr lang="en-US" dirty="0"/>
              <a:t>Behavioral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25</a:t>
            </a:fld>
            <a:endParaRPr lang="en-US"/>
          </a:p>
        </p:txBody>
      </p:sp>
      <p:sp>
        <p:nvSpPr>
          <p:cNvPr id="5" name="Date Placeholder 4"/>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3548603"/>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models</a:t>
            </a:r>
          </a:p>
        </p:txBody>
      </p:sp>
      <p:sp>
        <p:nvSpPr>
          <p:cNvPr id="3" name="Content Placeholder 2"/>
          <p:cNvSpPr>
            <a:spLocks noGrp="1"/>
          </p:cNvSpPr>
          <p:nvPr>
            <p:ph idx="1"/>
          </p:nvPr>
        </p:nvSpPr>
        <p:spPr/>
        <p:txBody>
          <a:bodyPr/>
          <a:lstStyle/>
          <a:p>
            <a:pPr algn="l"/>
            <a:r>
              <a:rPr lang="en-US" sz="1600" b="1" i="0" u="none" strike="noStrike" dirty="0">
                <a:solidFill>
                  <a:schemeClr val="tx1"/>
                </a:solidFill>
                <a:effectLst/>
                <a:latin typeface="Arial" panose="020B0604020202020204" pitchFamily="34" charset="0"/>
                <a:cs typeface="Arial" panose="020B0604020202020204" pitchFamily="34" charset="0"/>
              </a:rPr>
              <a:t>Definition:</a:t>
            </a:r>
            <a:endParaRPr lang="en-US" sz="1600" b="0" i="0" u="none" strike="noStrike" dirty="0">
              <a:solidFill>
                <a:schemeClr val="tx1"/>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sz="1600" b="0" i="0" u="none" strike="noStrike" dirty="0">
                <a:solidFill>
                  <a:schemeClr val="tx1"/>
                </a:solidFill>
                <a:effectLst/>
                <a:latin typeface="Arial" panose="020B0604020202020204" pitchFamily="34" charset="0"/>
                <a:cs typeface="Arial" panose="020B0604020202020204" pitchFamily="34" charset="0"/>
              </a:rPr>
              <a:t>Behavioral models illustrate the dynamic actions of a system in response to external stimuli, showcasing what is happening or supposed to happen.</a:t>
            </a:r>
          </a:p>
          <a:p>
            <a:pPr algn="l"/>
            <a:r>
              <a:rPr lang="en-US" sz="1600" b="1" i="0" u="none" strike="noStrike" dirty="0">
                <a:solidFill>
                  <a:schemeClr val="tx1"/>
                </a:solidFill>
                <a:effectLst/>
                <a:latin typeface="Arial" panose="020B0604020202020204" pitchFamily="34" charset="0"/>
                <a:cs typeface="Arial" panose="020B0604020202020204" pitchFamily="34" charset="0"/>
              </a:rPr>
              <a:t>Types of Stimuli:</a:t>
            </a:r>
            <a:endParaRPr lang="en-US" sz="1600" b="0" i="0" u="none" strike="noStrike" dirty="0">
              <a:solidFill>
                <a:schemeClr val="tx1"/>
              </a:solidFill>
              <a:effectLst/>
              <a:latin typeface="Arial" panose="020B0604020202020204" pitchFamily="34" charset="0"/>
              <a:cs typeface="Arial" panose="020B0604020202020204" pitchFamily="34" charset="0"/>
            </a:endParaRPr>
          </a:p>
          <a:p>
            <a:pPr lvl="1">
              <a:buFont typeface="+mj-lt"/>
              <a:buAutoNum type="arabicPeriod"/>
            </a:pPr>
            <a:r>
              <a:rPr lang="en-US" sz="1600" b="1" i="0" u="none" strike="noStrike" dirty="0">
                <a:solidFill>
                  <a:schemeClr val="tx1"/>
                </a:solidFill>
                <a:effectLst/>
                <a:latin typeface="Arial" panose="020B0604020202020204" pitchFamily="34" charset="0"/>
                <a:cs typeface="Arial" panose="020B0604020202020204" pitchFamily="34" charset="0"/>
              </a:rPr>
              <a:t>Data:</a:t>
            </a:r>
            <a:r>
              <a:rPr lang="en-US" sz="1600" b="0" i="0" u="none" strike="noStrike" dirty="0">
                <a:solidFill>
                  <a:schemeClr val="tx1"/>
                </a:solidFill>
                <a:effectLst/>
                <a:latin typeface="Arial" panose="020B0604020202020204" pitchFamily="34" charset="0"/>
                <a:cs typeface="Arial" panose="020B0604020202020204" pitchFamily="34" charset="0"/>
              </a:rPr>
              <a:t> Information arriving for processing.</a:t>
            </a:r>
          </a:p>
          <a:p>
            <a:pPr lvl="1">
              <a:buFont typeface="+mj-lt"/>
              <a:buAutoNum type="arabicPeriod"/>
            </a:pPr>
            <a:r>
              <a:rPr lang="en-US" sz="1600" b="1" i="0" u="none" strike="noStrike" dirty="0">
                <a:solidFill>
                  <a:schemeClr val="tx1"/>
                </a:solidFill>
                <a:effectLst/>
                <a:latin typeface="Arial" panose="020B0604020202020204" pitchFamily="34" charset="0"/>
                <a:cs typeface="Arial" panose="020B0604020202020204" pitchFamily="34" charset="0"/>
              </a:rPr>
              <a:t>Events:</a:t>
            </a:r>
            <a:r>
              <a:rPr lang="en-US" sz="1600" b="0" i="0" u="none" strike="noStrike" dirty="0">
                <a:solidFill>
                  <a:schemeClr val="tx1"/>
                </a:solidFill>
                <a:effectLst/>
                <a:latin typeface="Arial" panose="020B0604020202020204" pitchFamily="34" charset="0"/>
                <a:cs typeface="Arial" panose="020B0604020202020204" pitchFamily="34" charset="0"/>
              </a:rPr>
              <a:t> Triggers causing system processing, may or may not involve data.</a:t>
            </a:r>
          </a:p>
          <a:p>
            <a:pPr algn="l"/>
            <a:r>
              <a:rPr lang="en-US" sz="1600" b="1" i="0" u="none" strike="noStrike" dirty="0">
                <a:solidFill>
                  <a:schemeClr val="tx1"/>
                </a:solidFill>
                <a:effectLst/>
                <a:latin typeface="Arial" panose="020B0604020202020204" pitchFamily="34" charset="0"/>
                <a:cs typeface="Arial" panose="020B0604020202020204" pitchFamily="34" charset="0"/>
              </a:rPr>
              <a:t>Data-Driven vs. Event-Driven:</a:t>
            </a:r>
            <a:endParaRPr lang="en-US" sz="1600" b="0" i="0" u="none" strike="noStrike" dirty="0">
              <a:solidFill>
                <a:schemeClr val="tx1"/>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sz="1600" b="1" i="0" u="none" strike="noStrike" dirty="0">
                <a:solidFill>
                  <a:schemeClr val="tx1"/>
                </a:solidFill>
                <a:effectLst/>
                <a:latin typeface="Arial" panose="020B0604020202020204" pitchFamily="34" charset="0"/>
                <a:cs typeface="Arial" panose="020B0604020202020204" pitchFamily="34" charset="0"/>
              </a:rPr>
              <a:t>Data-Driven Models:</a:t>
            </a:r>
            <a:r>
              <a:rPr lang="en-US" sz="1600" b="0" i="0" u="none" strike="noStrike" dirty="0">
                <a:solidFill>
                  <a:schemeClr val="tx1"/>
                </a:solidFill>
                <a:effectLst/>
                <a:latin typeface="Arial" panose="020B0604020202020204" pitchFamily="34" charset="0"/>
                <a:cs typeface="Arial" panose="020B0604020202020204" pitchFamily="34" charset="0"/>
              </a:rPr>
              <a:t> Common in business, showing actions from input data to output. Useful for end-to-end requirement analysis.</a:t>
            </a:r>
          </a:p>
          <a:p>
            <a:pPr lvl="1">
              <a:buFont typeface="Arial" panose="020B0604020202020204" pitchFamily="34" charset="0"/>
              <a:buChar char="•"/>
            </a:pPr>
            <a:r>
              <a:rPr lang="en-US" sz="1600" b="1" i="0" u="none" strike="noStrike" dirty="0">
                <a:solidFill>
                  <a:schemeClr val="tx1"/>
                </a:solidFill>
                <a:effectLst/>
                <a:latin typeface="Arial" panose="020B0604020202020204" pitchFamily="34" charset="0"/>
                <a:cs typeface="Arial" panose="020B0604020202020204" pitchFamily="34" charset="0"/>
              </a:rPr>
              <a:t>Event-Driven Models:</a:t>
            </a:r>
            <a:r>
              <a:rPr lang="en-US" sz="1600" b="0" i="0" u="none" strike="noStrike" dirty="0">
                <a:solidFill>
                  <a:schemeClr val="tx1"/>
                </a:solidFill>
                <a:effectLst/>
                <a:latin typeface="Arial" panose="020B0604020202020204" pitchFamily="34" charset="0"/>
                <a:cs typeface="Arial" panose="020B0604020202020204" pitchFamily="34" charset="0"/>
              </a:rPr>
              <a:t> Typical in real-time systems, reacting to events with minimal data processing. E.g., a phone system responding to 'receiver off hook'.</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An activity model of the insulin pump’s operation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27</a:t>
            </a:fld>
            <a:endParaRPr lang="en-US"/>
          </a:p>
        </p:txBody>
      </p:sp>
      <p:pic>
        <p:nvPicPr>
          <p:cNvPr id="4" name="Picture 3" descr="5.14 PumpDFD.eps"/>
          <p:cNvPicPr>
            <a:picLocks noChangeAspect="1"/>
          </p:cNvPicPr>
          <p:nvPr/>
        </p:nvPicPr>
        <p:blipFill>
          <a:blip r:embed="rId2"/>
          <a:stretch>
            <a:fillRect/>
          </a:stretch>
        </p:blipFill>
        <p:spPr>
          <a:xfrm>
            <a:off x="1035049" y="2355850"/>
            <a:ext cx="7215073" cy="24574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Order processing</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pic>
        <p:nvPicPr>
          <p:cNvPr id="4" name="Picture 3" descr="5.15 OrderSeq.eps"/>
          <p:cNvPicPr>
            <a:picLocks noChangeAspect="1"/>
          </p:cNvPicPr>
          <p:nvPr/>
        </p:nvPicPr>
        <p:blipFill rotWithShape="1">
          <a:blip r:embed="rId2"/>
          <a:srcRect b="13436"/>
          <a:stretch/>
        </p:blipFill>
        <p:spPr>
          <a:xfrm>
            <a:off x="632742" y="1758950"/>
            <a:ext cx="7393658" cy="42354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Machine Models &amp; UML </a:t>
            </a:r>
            <a:r>
              <a:rPr lang="en-US" dirty="0" err="1"/>
              <a:t>Statecharts</a:t>
            </a:r>
            <a:endParaRPr lang="en-US" dirty="0"/>
          </a:p>
        </p:txBody>
      </p:sp>
      <p:sp>
        <p:nvSpPr>
          <p:cNvPr id="5" name="Content Placeholder 4"/>
          <p:cNvSpPr>
            <a:spLocks noGrp="1"/>
          </p:cNvSpPr>
          <p:nvPr>
            <p:ph idx="1"/>
          </p:nvPr>
        </p:nvSpPr>
        <p:spPr/>
        <p:txBody>
          <a:bodyPr/>
          <a:lstStyle/>
          <a:p>
            <a:pPr algn="l"/>
            <a:r>
              <a:rPr lang="en-US" sz="2000" b="1" i="0" u="none" strike="noStrike" dirty="0">
                <a:solidFill>
                  <a:schemeClr val="tx1"/>
                </a:solidFill>
                <a:effectLst/>
                <a:latin typeface="Arial" panose="020B0604020202020204" pitchFamily="34" charset="0"/>
                <a:cs typeface="Arial" panose="020B0604020202020204" pitchFamily="34" charset="0"/>
              </a:rPr>
              <a:t>Event-Driven Modeling:</a:t>
            </a:r>
            <a:endParaRPr lang="en-US" sz="2000" b="0" i="0" u="none" strike="noStrike" dirty="0">
              <a:solidFill>
                <a:schemeClr val="tx1"/>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sz="1600" b="0" i="0" u="none" strike="noStrike" dirty="0">
                <a:solidFill>
                  <a:schemeClr val="tx1"/>
                </a:solidFill>
                <a:effectLst/>
                <a:latin typeface="Arial" panose="020B0604020202020204" pitchFamily="34" charset="0"/>
                <a:cs typeface="Arial" panose="020B0604020202020204" pitchFamily="34" charset="0"/>
              </a:rPr>
              <a:t>Assumes a finite number of states.</a:t>
            </a:r>
          </a:p>
          <a:p>
            <a:pPr lvl="1">
              <a:buFont typeface="Arial" panose="020B0604020202020204" pitchFamily="34" charset="0"/>
              <a:buChar char="•"/>
            </a:pPr>
            <a:r>
              <a:rPr lang="en-US" sz="1600" b="0" i="0" u="none" strike="noStrike" dirty="0">
                <a:solidFill>
                  <a:schemeClr val="tx1"/>
                </a:solidFill>
                <a:effectLst/>
                <a:latin typeface="Arial" panose="020B0604020202020204" pitchFamily="34" charset="0"/>
                <a:cs typeface="Arial" panose="020B0604020202020204" pitchFamily="34" charset="0"/>
              </a:rPr>
              <a:t>Events cause transitions between states.</a:t>
            </a:r>
          </a:p>
          <a:p>
            <a:pPr lvl="1">
              <a:buFont typeface="Arial" panose="020B0604020202020204" pitchFamily="34" charset="0"/>
              <a:buChar char="•"/>
            </a:pPr>
            <a:r>
              <a:rPr lang="en-US" sz="1600" b="0" i="0" u="none" strike="noStrike" dirty="0">
                <a:solidFill>
                  <a:schemeClr val="tx1"/>
                </a:solidFill>
                <a:effectLst/>
                <a:latin typeface="Arial" panose="020B0604020202020204" pitchFamily="34" charset="0"/>
                <a:cs typeface="Arial" panose="020B0604020202020204" pitchFamily="34" charset="0"/>
              </a:rPr>
              <a:t>Models system behavior in response to internal and external events.</a:t>
            </a:r>
          </a:p>
          <a:p>
            <a:pPr lvl="1">
              <a:buFont typeface="Arial" panose="020B0604020202020204" pitchFamily="34" charset="0"/>
              <a:buChar char="•"/>
            </a:pPr>
            <a:r>
              <a:rPr lang="en-US" sz="1600" b="0" i="0" u="none" strike="noStrike" dirty="0">
                <a:solidFill>
                  <a:schemeClr val="tx1"/>
                </a:solidFill>
                <a:effectLst/>
                <a:latin typeface="Arial" panose="020B0604020202020204" pitchFamily="34" charset="0"/>
                <a:cs typeface="Arial" panose="020B0604020202020204" pitchFamily="34" charset="0"/>
              </a:rPr>
              <a:t>Often used for real-time systems.</a:t>
            </a:r>
          </a:p>
          <a:p>
            <a:pPr algn="l"/>
            <a:r>
              <a:rPr lang="en-US" sz="2000" b="1" i="0" u="none" strike="noStrike" dirty="0">
                <a:solidFill>
                  <a:schemeClr val="tx1"/>
                </a:solidFill>
                <a:effectLst/>
                <a:latin typeface="Arial" panose="020B0604020202020204" pitchFamily="34" charset="0"/>
                <a:cs typeface="Arial" panose="020B0604020202020204" pitchFamily="34" charset="0"/>
              </a:rPr>
              <a:t>State Machine Models:</a:t>
            </a:r>
            <a:endParaRPr lang="en-US" sz="2000" b="0" i="0" u="none" strike="noStrike" dirty="0">
              <a:solidFill>
                <a:schemeClr val="tx1"/>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sz="1600" b="0" i="0" u="none" strike="noStrike" dirty="0">
                <a:solidFill>
                  <a:schemeClr val="tx1"/>
                </a:solidFill>
                <a:effectLst/>
                <a:latin typeface="Arial" panose="020B0604020202020204" pitchFamily="34" charset="0"/>
                <a:cs typeface="Arial" panose="020B0604020202020204" pitchFamily="34" charset="0"/>
              </a:rPr>
              <a:t>Display system states as nodes and events as arcs.</a:t>
            </a:r>
          </a:p>
          <a:p>
            <a:pPr lvl="1">
              <a:buFont typeface="Arial" panose="020B0604020202020204" pitchFamily="34" charset="0"/>
              <a:buChar char="•"/>
            </a:pPr>
            <a:r>
              <a:rPr lang="en-US" sz="1600" b="0" i="0" u="none" strike="noStrike" dirty="0">
                <a:solidFill>
                  <a:schemeClr val="tx1"/>
                </a:solidFill>
                <a:effectLst/>
                <a:latin typeface="Arial" panose="020B0604020202020204" pitchFamily="34" charset="0"/>
                <a:cs typeface="Arial" panose="020B0604020202020204" pitchFamily="34" charset="0"/>
              </a:rPr>
              <a:t>Represent transitions between different states of a system in response to events.</a:t>
            </a:r>
          </a:p>
          <a:p>
            <a:pPr algn="l"/>
            <a:r>
              <a:rPr lang="en-US" sz="2000" b="1" i="0" u="none" strike="noStrike" dirty="0">
                <a:solidFill>
                  <a:schemeClr val="tx1"/>
                </a:solidFill>
                <a:effectLst/>
                <a:latin typeface="Arial" panose="020B0604020202020204" pitchFamily="34" charset="0"/>
                <a:cs typeface="Arial" panose="020B0604020202020204" pitchFamily="34" charset="0"/>
              </a:rPr>
              <a:t>UML </a:t>
            </a:r>
            <a:r>
              <a:rPr lang="en-US" sz="2000" b="1" i="0" u="none" strike="noStrike" dirty="0" err="1">
                <a:solidFill>
                  <a:schemeClr val="tx1"/>
                </a:solidFill>
                <a:effectLst/>
                <a:latin typeface="Arial" panose="020B0604020202020204" pitchFamily="34" charset="0"/>
                <a:cs typeface="Arial" panose="020B0604020202020204" pitchFamily="34" charset="0"/>
              </a:rPr>
              <a:t>Statecharts</a:t>
            </a:r>
            <a:r>
              <a:rPr lang="en-US" sz="2000" b="1" i="0" u="none" strike="noStrike" dirty="0">
                <a:solidFill>
                  <a:schemeClr val="tx1"/>
                </a:solidFill>
                <a:effectLst/>
                <a:latin typeface="Arial" panose="020B0604020202020204" pitchFamily="34" charset="0"/>
                <a:cs typeface="Arial" panose="020B0604020202020204" pitchFamily="34" charset="0"/>
              </a:rPr>
              <a:t>:</a:t>
            </a:r>
            <a:endParaRPr lang="en-US" sz="2000" b="0" i="0" u="none" strike="noStrike" dirty="0">
              <a:solidFill>
                <a:schemeClr val="tx1"/>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sz="1600" b="0" i="0" u="none" strike="noStrike" dirty="0">
                <a:solidFill>
                  <a:schemeClr val="tx1"/>
                </a:solidFill>
                <a:effectLst/>
                <a:latin typeface="Arial" panose="020B0604020202020204" pitchFamily="34" charset="0"/>
                <a:cs typeface="Arial" panose="020B0604020202020204" pitchFamily="34" charset="0"/>
              </a:rPr>
              <a:t>Integral for representing state machine models.</a:t>
            </a:r>
          </a:p>
          <a:p>
            <a:pPr lvl="1">
              <a:buFont typeface="Arial" panose="020B0604020202020204" pitchFamily="34" charset="0"/>
              <a:buChar char="•"/>
            </a:pPr>
            <a:r>
              <a:rPr lang="en-US" sz="1600" b="0" i="0" u="none" strike="noStrike" dirty="0">
                <a:solidFill>
                  <a:schemeClr val="tx1"/>
                </a:solidFill>
                <a:effectLst/>
                <a:latin typeface="Arial" panose="020B0604020202020204" pitchFamily="34" charset="0"/>
                <a:cs typeface="Arial" panose="020B0604020202020204" pitchFamily="34" charset="0"/>
              </a:rPr>
              <a:t>Help in visualizing how a system reacts to different events and transitions between states.</a:t>
            </a:r>
            <a:br>
              <a:rPr lang="en-US" dirty="0"/>
            </a:br>
            <a:endParaRPr lang="en-US"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modeling</a:t>
            </a:r>
          </a:p>
        </p:txBody>
      </p:sp>
      <p:sp>
        <p:nvSpPr>
          <p:cNvPr id="3" name="Content Placeholder 2"/>
          <p:cNvSpPr>
            <a:spLocks noGrp="1"/>
          </p:cNvSpPr>
          <p:nvPr>
            <p:ph idx="1"/>
          </p:nvPr>
        </p:nvSpPr>
        <p:spPr/>
        <p:txBody>
          <a:bodyPr/>
          <a:lstStyle/>
          <a:p>
            <a:r>
              <a:rPr lang="en-US" sz="1800" dirty="0"/>
              <a:t>System modeling is the process of developing abstract representations of a system, each offering a different view or perspective.</a:t>
            </a:r>
          </a:p>
          <a:p>
            <a:r>
              <a:rPr lang="en-US" sz="1800" dirty="0"/>
              <a:t>Purpose:</a:t>
            </a:r>
          </a:p>
          <a:p>
            <a:pPr lvl="1"/>
            <a:r>
              <a:rPr lang="en-US" sz="1800" dirty="0"/>
              <a:t>Aids analysts in understanding system functionality.</a:t>
            </a:r>
          </a:p>
          <a:p>
            <a:pPr lvl="1"/>
            <a:r>
              <a:rPr lang="en-US" sz="1800" dirty="0"/>
              <a:t>Facilitates communication with customers through graphical notations.</a:t>
            </a:r>
          </a:p>
          <a:p>
            <a:pPr lvl="1"/>
            <a:r>
              <a:rPr lang="en-US" sz="1800" dirty="0"/>
              <a:t>Essential for discussing and documenting design proposals.</a:t>
            </a:r>
          </a:p>
          <a:p>
            <a:r>
              <a:rPr lang="en-US" sz="1800" dirty="0"/>
              <a:t>Current Trends:</a:t>
            </a:r>
          </a:p>
          <a:p>
            <a:pPr lvl="1"/>
            <a:r>
              <a:rPr lang="en-US" sz="1800" dirty="0"/>
              <a:t>Predominantly based on Unified Modeling Language (UML) notations.</a:t>
            </a:r>
          </a:p>
          <a:p>
            <a:pPr lvl="1"/>
            <a:r>
              <a:rPr lang="en-US" sz="1800" dirty="0"/>
              <a:t>Incorporates diverse perspectives for a holistic view.</a:t>
            </a:r>
          </a:p>
          <a:p>
            <a:pPr lvl="1"/>
            <a:r>
              <a:rPr lang="en-US" sz="1800" dirty="0"/>
              <a:t>Fundamental in model-driven engineering for generating system implementations.</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dirty="0"/>
              <a:t>30/10	/2014</a:t>
            </a:r>
            <a:endParaRPr lang="en-US" dirty="0"/>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State diagram of a microwave oven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30</a:t>
            </a:fld>
            <a:endParaRPr lang="en-US"/>
          </a:p>
        </p:txBody>
      </p:sp>
      <p:pic>
        <p:nvPicPr>
          <p:cNvPr id="4" name="Picture 3" descr="5.16 MWOvenStateDiag.eps"/>
          <p:cNvPicPr>
            <a:picLocks noChangeAspect="1"/>
          </p:cNvPicPr>
          <p:nvPr/>
        </p:nvPicPr>
        <p:blipFill>
          <a:blip r:embed="rId2"/>
          <a:stretch>
            <a:fillRect/>
          </a:stretch>
        </p:blipFill>
        <p:spPr>
          <a:xfrm>
            <a:off x="1276349" y="1689100"/>
            <a:ext cx="7086461" cy="43053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States and stimuli for the microwave oven (a)</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31</a:t>
            </a:fld>
            <a:endParaRPr lang="en-US"/>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State</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Waiting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8238"/>
            <a:ext cx="8229600" cy="1143000"/>
          </a:xfrm>
        </p:spPr>
        <p:txBody>
          <a:bodyPr/>
          <a:lstStyle/>
          <a:p>
            <a:pPr algn="ctr"/>
            <a:r>
              <a:rPr lang="en-US" dirty="0"/>
              <a:t>Model-driven engineering</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32</a:t>
            </a:fld>
            <a:endParaRPr lang="en-US"/>
          </a:p>
        </p:txBody>
      </p:sp>
      <p:sp>
        <p:nvSpPr>
          <p:cNvPr id="5" name="Date Placeholder 4"/>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67563530"/>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Model-Driven Engineering (MDE)</a:t>
            </a:r>
          </a:p>
        </p:txBody>
      </p:sp>
      <p:sp>
        <p:nvSpPr>
          <p:cNvPr id="5" name="Content Placeholder 4"/>
          <p:cNvSpPr>
            <a:spLocks noGrp="1"/>
          </p:cNvSpPr>
          <p:nvPr>
            <p:ph idx="1"/>
          </p:nvPr>
        </p:nvSpPr>
        <p:spPr/>
        <p:txBody>
          <a:bodyPr/>
          <a:lstStyle/>
          <a:p>
            <a:pPr algn="l"/>
            <a:r>
              <a:rPr lang="en-US" sz="1600" b="1" i="0" u="none" strike="noStrike" dirty="0">
                <a:solidFill>
                  <a:schemeClr val="tx1"/>
                </a:solidFill>
                <a:effectLst/>
                <a:latin typeface="Söhne"/>
              </a:rPr>
              <a:t>What is MDE?</a:t>
            </a:r>
            <a:endParaRPr lang="en-US" sz="1600" b="0" i="0" u="none" strike="noStrike" dirty="0">
              <a:solidFill>
                <a:schemeClr val="tx1"/>
              </a:solidFill>
              <a:effectLst/>
              <a:latin typeface="Söhne"/>
            </a:endParaRPr>
          </a:p>
          <a:p>
            <a:pPr lvl="1">
              <a:buFont typeface="Arial" panose="020B0604020202020204" pitchFamily="34" charset="0"/>
              <a:buChar char="•"/>
            </a:pPr>
            <a:r>
              <a:rPr lang="en-US" sz="1600" b="0" i="0" u="none" strike="noStrike" dirty="0">
                <a:solidFill>
                  <a:schemeClr val="tx1"/>
                </a:solidFill>
                <a:effectLst/>
                <a:latin typeface="Söhne"/>
              </a:rPr>
              <a:t>Think of MDE as using blueprints (models) to build software. These blueprints are the main focus, and the actual building (program) is automatically created from them.</a:t>
            </a:r>
          </a:p>
          <a:p>
            <a:pPr lvl="1">
              <a:buFont typeface="Arial" panose="020B0604020202020204" pitchFamily="34" charset="0"/>
              <a:buChar char="•"/>
            </a:pPr>
            <a:r>
              <a:rPr lang="en-US" sz="1600" b="0" i="0" u="none" strike="noStrike" dirty="0">
                <a:solidFill>
                  <a:schemeClr val="tx1"/>
                </a:solidFill>
                <a:effectLst/>
                <a:latin typeface="Söhne"/>
              </a:rPr>
              <a:t>The idea is to make software development less about the nitty-gritty details and more about the big picture.</a:t>
            </a:r>
          </a:p>
          <a:p>
            <a:pPr algn="l"/>
            <a:r>
              <a:rPr lang="en-US" sz="1600" b="1" i="0" u="none" strike="noStrike" dirty="0">
                <a:solidFill>
                  <a:schemeClr val="tx1"/>
                </a:solidFill>
                <a:effectLst/>
                <a:latin typeface="Söhne"/>
              </a:rPr>
              <a:t>Pros and Cons:</a:t>
            </a:r>
            <a:endParaRPr lang="en-US" sz="1600" b="0" i="0" u="none" strike="noStrike" dirty="0">
              <a:solidFill>
                <a:schemeClr val="tx1"/>
              </a:solidFill>
              <a:effectLst/>
              <a:latin typeface="Söhne"/>
            </a:endParaRPr>
          </a:p>
          <a:p>
            <a:pPr lvl="1">
              <a:buFont typeface="Arial" panose="020B0604020202020204" pitchFamily="34" charset="0"/>
              <a:buChar char="•"/>
            </a:pPr>
            <a:r>
              <a:rPr lang="en-US" sz="1600" b="1" i="0" u="none" strike="noStrike" dirty="0">
                <a:solidFill>
                  <a:schemeClr val="tx1"/>
                </a:solidFill>
                <a:effectLst/>
                <a:latin typeface="Söhne"/>
              </a:rPr>
              <a:t>Pros:</a:t>
            </a:r>
            <a:r>
              <a:rPr lang="en-US" sz="1600" dirty="0">
                <a:solidFill>
                  <a:schemeClr val="tx1"/>
                </a:solidFill>
                <a:latin typeface="Söhne"/>
              </a:rPr>
              <a:t> </a:t>
            </a:r>
            <a:r>
              <a:rPr lang="en-US" sz="1600" b="0" i="0" u="none" strike="noStrike" dirty="0">
                <a:solidFill>
                  <a:schemeClr val="tx1"/>
                </a:solidFill>
                <a:effectLst/>
                <a:latin typeface="Söhne"/>
              </a:rPr>
              <a:t>Focuses on the big picture, making it easier to adapt software to different needs.</a:t>
            </a:r>
          </a:p>
          <a:p>
            <a:pPr lvl="1">
              <a:buFont typeface="Arial" panose="020B0604020202020204" pitchFamily="34" charset="0"/>
              <a:buChar char="•"/>
            </a:pPr>
            <a:r>
              <a:rPr lang="en-US" sz="1600" b="1" i="0" u="none" strike="noStrike" dirty="0">
                <a:solidFill>
                  <a:schemeClr val="tx1"/>
                </a:solidFill>
                <a:effectLst/>
                <a:latin typeface="Söhne"/>
              </a:rPr>
              <a:t>Cons:</a:t>
            </a:r>
            <a:r>
              <a:rPr lang="en-US" sz="1600" dirty="0">
                <a:solidFill>
                  <a:schemeClr val="tx1"/>
                </a:solidFill>
                <a:latin typeface="Söhne"/>
              </a:rPr>
              <a:t> </a:t>
            </a:r>
            <a:r>
              <a:rPr lang="en-US" sz="1600" b="0" i="0" u="none" strike="noStrike" dirty="0">
                <a:solidFill>
                  <a:schemeClr val="tx1"/>
                </a:solidFill>
                <a:effectLst/>
                <a:latin typeface="Söhne"/>
              </a:rPr>
              <a:t>Sometimes, a good blueprint doesn’t mean an easy build. The savings from auto-building can be offset by the need to tweak the blueprints for different uses.</a:t>
            </a:r>
          </a:p>
          <a:p>
            <a:pPr algn="l"/>
            <a:r>
              <a:rPr lang="en-US" sz="1600" b="1" i="0" u="none" strike="noStrike" dirty="0">
                <a:solidFill>
                  <a:schemeClr val="tx1"/>
                </a:solidFill>
                <a:effectLst/>
                <a:latin typeface="Söhne"/>
              </a:rPr>
              <a:t>MDE Today:</a:t>
            </a:r>
            <a:endParaRPr lang="en-US" sz="1600" b="0" i="0" u="none" strike="noStrike" dirty="0">
              <a:solidFill>
                <a:schemeClr val="tx1"/>
              </a:solidFill>
              <a:effectLst/>
              <a:latin typeface="Söhne"/>
            </a:endParaRPr>
          </a:p>
          <a:p>
            <a:pPr lvl="1">
              <a:buFont typeface="Arial" panose="020B0604020202020204" pitchFamily="34" charset="0"/>
              <a:buChar char="•"/>
            </a:pPr>
            <a:r>
              <a:rPr lang="en-US" sz="1600" b="0" i="0" u="none" strike="noStrike" dirty="0">
                <a:solidFill>
                  <a:schemeClr val="tx1"/>
                </a:solidFill>
                <a:effectLst/>
                <a:latin typeface="Söhne"/>
              </a:rPr>
              <a:t>In the early 2010s, MDE was a budding idea. Its potential impact on how we develop software was still unclear. Fast forward to the 2020s, MDE has seen adoption, but it’s not a one-size-fits-all solution. It’s a valuable tool, but its use depends on the project’s needs.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dirty="0"/>
              <a:t>30/10/2014</a:t>
            </a:r>
            <a:endParaRPr lang="en-US" dirty="0"/>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of model-driven engineering</a:t>
            </a:r>
          </a:p>
        </p:txBody>
      </p:sp>
      <p:sp>
        <p:nvSpPr>
          <p:cNvPr id="3" name="Content Placeholder 2"/>
          <p:cNvSpPr>
            <a:spLocks noGrp="1"/>
          </p:cNvSpPr>
          <p:nvPr>
            <p:ph idx="1"/>
          </p:nvPr>
        </p:nvSpPr>
        <p:spPr/>
        <p:txBody>
          <a:bodyPr/>
          <a:lstStyle/>
          <a:p>
            <a:r>
              <a:rPr lang="en-US" dirty="0"/>
              <a:t>Model-driven engineering is still at an early stage of development, and it is unclear whether or not it will have a significant effect on software engineering practice.</a:t>
            </a:r>
            <a:r>
              <a:rPr lang="en-GB" dirty="0"/>
              <a:t> </a:t>
            </a:r>
          </a:p>
          <a:p>
            <a:r>
              <a:rPr lang="en-GB" dirty="0"/>
              <a:t>Pros</a:t>
            </a:r>
          </a:p>
          <a:p>
            <a:pPr lvl="1"/>
            <a:r>
              <a:rPr lang="en-GB" dirty="0"/>
              <a:t>Allows systems to be considered at higher levels of abstraction</a:t>
            </a:r>
          </a:p>
          <a:p>
            <a:pPr lvl="1"/>
            <a:r>
              <a:rPr lang="en-GB" dirty="0"/>
              <a:t>Generating code automatically means that it is cheaper to adapt systems to new platforms.</a:t>
            </a:r>
          </a:p>
          <a:p>
            <a:r>
              <a:rPr lang="en-GB" dirty="0"/>
              <a:t>Cons</a:t>
            </a:r>
          </a:p>
          <a:p>
            <a:pPr lvl="1"/>
            <a:r>
              <a:rPr lang="en-GB" dirty="0"/>
              <a:t>Models for abstraction and not necessarily right for implementation.</a:t>
            </a:r>
          </a:p>
          <a:p>
            <a:pPr lvl="1"/>
            <a:r>
              <a:rPr lang="en-GB" dirty="0"/>
              <a:t>Savings from generating code may be outweighed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Model-Driven Architecture (MDA)</a:t>
            </a:r>
          </a:p>
        </p:txBody>
      </p:sp>
      <p:sp>
        <p:nvSpPr>
          <p:cNvPr id="3" name="Content Placeholder 2"/>
          <p:cNvSpPr>
            <a:spLocks noGrp="1"/>
          </p:cNvSpPr>
          <p:nvPr>
            <p:ph idx="1"/>
          </p:nvPr>
        </p:nvSpPr>
        <p:spPr/>
        <p:txBody>
          <a:bodyPr/>
          <a:lstStyle/>
          <a:p>
            <a:pPr algn="l"/>
            <a:r>
              <a:rPr lang="en-US" sz="1800" b="1" i="0" u="none" strike="noStrike" dirty="0">
                <a:solidFill>
                  <a:schemeClr val="tx1"/>
                </a:solidFill>
                <a:effectLst/>
                <a:latin typeface="Söhne"/>
              </a:rPr>
              <a:t>What is MDA?</a:t>
            </a:r>
            <a:endParaRPr lang="en-US" sz="1800" b="0" i="0" u="none" strike="noStrike" dirty="0">
              <a:solidFill>
                <a:schemeClr val="tx1"/>
              </a:solidFill>
              <a:effectLst/>
              <a:latin typeface="Söhne"/>
            </a:endParaRPr>
          </a:p>
          <a:p>
            <a:pPr lvl="1">
              <a:buFont typeface="Arial" panose="020B0604020202020204" pitchFamily="34" charset="0"/>
              <a:buChar char="•"/>
            </a:pPr>
            <a:r>
              <a:rPr lang="en-US" sz="1800" b="0" i="0" u="none" strike="noStrike" dirty="0">
                <a:solidFill>
                  <a:schemeClr val="tx1"/>
                </a:solidFill>
                <a:effectLst/>
                <a:latin typeface="Söhne"/>
              </a:rPr>
              <a:t>MDA is like the parent of MDE. It focused on using a specific type of blueprint (UML models) to design and build software.</a:t>
            </a:r>
          </a:p>
          <a:p>
            <a:pPr algn="l"/>
            <a:r>
              <a:rPr lang="en-US" sz="1800" b="1" i="0" u="none" strike="noStrike" dirty="0">
                <a:solidFill>
                  <a:schemeClr val="tx1"/>
                </a:solidFill>
                <a:effectLst/>
                <a:latin typeface="Söhne"/>
              </a:rPr>
              <a:t>Types of Models in MDA:</a:t>
            </a:r>
            <a:endParaRPr lang="en-US" sz="1800" b="0" i="0" u="none" strike="noStrike" dirty="0">
              <a:solidFill>
                <a:schemeClr val="tx1"/>
              </a:solidFill>
              <a:effectLst/>
              <a:latin typeface="Söhne"/>
            </a:endParaRPr>
          </a:p>
          <a:p>
            <a:pPr lvl="1">
              <a:buFont typeface="+mj-lt"/>
              <a:buAutoNum type="arabicPeriod"/>
            </a:pPr>
            <a:r>
              <a:rPr lang="en-US" sz="1800" b="1" i="0" u="none" strike="noStrike" dirty="0">
                <a:solidFill>
                  <a:schemeClr val="tx1"/>
                </a:solidFill>
                <a:effectLst/>
                <a:latin typeface="Söhne"/>
              </a:rPr>
              <a:t>Computation Independent Model (CIM):</a:t>
            </a:r>
            <a:r>
              <a:rPr lang="en-US" sz="1800" b="0" i="0" u="none" strike="noStrike" dirty="0">
                <a:solidFill>
                  <a:schemeClr val="tx1"/>
                </a:solidFill>
                <a:effectLst/>
                <a:latin typeface="Söhne"/>
              </a:rPr>
              <a:t> The abstract idea – like thinking of building a house without drawing it.</a:t>
            </a:r>
          </a:p>
          <a:p>
            <a:pPr lvl="1">
              <a:buFont typeface="+mj-lt"/>
              <a:buAutoNum type="arabicPeriod"/>
            </a:pPr>
            <a:r>
              <a:rPr lang="en-US" sz="1800" b="1" i="0" u="none" strike="noStrike" dirty="0">
                <a:solidFill>
                  <a:schemeClr val="tx1"/>
                </a:solidFill>
                <a:effectLst/>
                <a:latin typeface="Söhne"/>
              </a:rPr>
              <a:t>Platform Independent Model (PIM):</a:t>
            </a:r>
            <a:r>
              <a:rPr lang="en-US" sz="1800" b="0" i="0" u="none" strike="noStrike" dirty="0">
                <a:solidFill>
                  <a:schemeClr val="tx1"/>
                </a:solidFill>
                <a:effectLst/>
                <a:latin typeface="Söhne"/>
              </a:rPr>
              <a:t> The general blueprint – it shows what the house will look like but not the materials you’ll use.</a:t>
            </a:r>
          </a:p>
          <a:p>
            <a:pPr lvl="1">
              <a:buFont typeface="+mj-lt"/>
              <a:buAutoNum type="arabicPeriod"/>
            </a:pPr>
            <a:r>
              <a:rPr lang="en-US" sz="1800" b="1" i="0" u="none" strike="noStrike" dirty="0">
                <a:solidFill>
                  <a:schemeClr val="tx1"/>
                </a:solidFill>
                <a:effectLst/>
                <a:latin typeface="Söhne"/>
              </a:rPr>
              <a:t>Platform Specific Model (PSM):</a:t>
            </a:r>
            <a:r>
              <a:rPr lang="en-US" sz="1800" b="0" i="0" u="none" strike="noStrike" dirty="0">
                <a:solidFill>
                  <a:schemeClr val="tx1"/>
                </a:solidFill>
                <a:effectLst/>
                <a:latin typeface="Söhne"/>
              </a:rPr>
              <a:t> The detailed blueprint – it includes all the specifics, like what type of wood or bricks you’ll use.</a:t>
            </a:r>
          </a:p>
          <a:p>
            <a:pPr algn="l"/>
            <a:r>
              <a:rPr lang="en-US" sz="1800" b="1" i="0" u="none" strike="noStrike" dirty="0">
                <a:solidFill>
                  <a:schemeClr val="tx1"/>
                </a:solidFill>
                <a:effectLst/>
                <a:latin typeface="Söhne"/>
              </a:rPr>
              <a:t>MDA in the 2020s:</a:t>
            </a:r>
            <a:endParaRPr lang="en-US" sz="1800" b="0" i="0" u="none" strike="noStrike" dirty="0">
              <a:solidFill>
                <a:schemeClr val="tx1"/>
              </a:solidFill>
              <a:effectLst/>
              <a:latin typeface="Söhne"/>
            </a:endParaRPr>
          </a:p>
          <a:p>
            <a:pPr lvl="1">
              <a:buFont typeface="Arial" panose="020B0604020202020204" pitchFamily="34" charset="0"/>
              <a:buChar char="•"/>
            </a:pPr>
            <a:r>
              <a:rPr lang="en-US" sz="1800" b="0" i="0" u="none" strike="noStrike" dirty="0">
                <a:solidFill>
                  <a:schemeClr val="tx1"/>
                </a:solidFill>
                <a:effectLst/>
                <a:latin typeface="Söhne"/>
              </a:rPr>
              <a:t>MDA paved the way for various modeling approaches. While not every project will use MDA specifically, the principles of using detailed models to guide software development are widely embraced.</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35</a:t>
            </a:fld>
            <a:endParaRPr lang="en-US" dirty="0"/>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194016188"/>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MDE and MDA Tools</a:t>
            </a:r>
          </a:p>
        </p:txBody>
      </p:sp>
      <p:sp>
        <p:nvSpPr>
          <p:cNvPr id="3" name="Content Placeholder 2"/>
          <p:cNvSpPr>
            <a:spLocks noGrp="1"/>
          </p:cNvSpPr>
          <p:nvPr>
            <p:ph idx="1"/>
          </p:nvPr>
        </p:nvSpPr>
        <p:spPr/>
        <p:txBody>
          <a:bodyPr/>
          <a:lstStyle/>
          <a:p>
            <a:pPr algn="l"/>
            <a:r>
              <a:rPr lang="en-US" sz="1400" b="1" i="0" u="none" strike="noStrike" dirty="0">
                <a:solidFill>
                  <a:schemeClr val="tx1"/>
                </a:solidFill>
                <a:effectLst/>
                <a:latin typeface="Arial" panose="020B0604020202020204" pitchFamily="34" charset="0"/>
                <a:cs typeface="Arial" panose="020B0604020202020204" pitchFamily="34" charset="0"/>
              </a:rPr>
              <a:t>Model-Driven Engineering (MDE) Tools:</a:t>
            </a:r>
          </a:p>
          <a:p>
            <a:pPr lvl="1"/>
            <a:r>
              <a:rPr lang="en-US" sz="1400" b="1" i="0" u="none" strike="noStrike" dirty="0">
                <a:solidFill>
                  <a:schemeClr val="tx1"/>
                </a:solidFill>
                <a:effectLst/>
                <a:latin typeface="Arial" panose="020B0604020202020204" pitchFamily="34" charset="0"/>
                <a:cs typeface="Arial" panose="020B0604020202020204" pitchFamily="34" charset="0"/>
              </a:rPr>
              <a:t>Eclipse Modeling Framework (EMF):</a:t>
            </a:r>
            <a:endParaRPr lang="en-US" sz="1400" b="0" i="0" u="none" strike="noStrike" dirty="0">
              <a:solidFill>
                <a:schemeClr val="tx1"/>
              </a:solidFill>
              <a:effectLst/>
              <a:latin typeface="Arial" panose="020B0604020202020204" pitchFamily="34" charset="0"/>
              <a:cs typeface="Arial" panose="020B0604020202020204" pitchFamily="34" charset="0"/>
            </a:endParaRPr>
          </a:p>
          <a:p>
            <a:pPr lvl="2"/>
            <a:r>
              <a:rPr lang="en-US" sz="1400" b="0" i="0" u="none" strike="noStrike" dirty="0">
                <a:solidFill>
                  <a:schemeClr val="tx1"/>
                </a:solidFill>
                <a:effectLst/>
                <a:latin typeface="Arial" panose="020B0604020202020204" pitchFamily="34" charset="0"/>
                <a:cs typeface="Arial" panose="020B0604020202020204" pitchFamily="34" charset="0"/>
              </a:rPr>
              <a:t>Eclipse-based tool for building applications based on structured data models.</a:t>
            </a:r>
          </a:p>
          <a:p>
            <a:pPr lvl="1"/>
            <a:r>
              <a:rPr lang="en-US" sz="1400" b="1" i="0" u="none" strike="noStrike" dirty="0" err="1">
                <a:solidFill>
                  <a:schemeClr val="tx1"/>
                </a:solidFill>
                <a:effectLst/>
                <a:latin typeface="Arial" panose="020B0604020202020204" pitchFamily="34" charset="0"/>
                <a:cs typeface="Arial" panose="020B0604020202020204" pitchFamily="34" charset="0"/>
              </a:rPr>
              <a:t>MetaEdit</a:t>
            </a:r>
            <a:r>
              <a:rPr lang="en-US" sz="1400" b="1" i="0" u="none" strike="noStrike" dirty="0">
                <a:solidFill>
                  <a:schemeClr val="tx1"/>
                </a:solidFill>
                <a:effectLst/>
                <a:latin typeface="Arial" panose="020B0604020202020204" pitchFamily="34" charset="0"/>
                <a:cs typeface="Arial" panose="020B0604020202020204" pitchFamily="34" charset="0"/>
              </a:rPr>
              <a:t>+:</a:t>
            </a:r>
            <a:endParaRPr lang="en-US" sz="1400" b="0" i="0" u="none" strike="noStrike" dirty="0">
              <a:solidFill>
                <a:schemeClr val="tx1"/>
              </a:solidFill>
              <a:effectLst/>
              <a:latin typeface="Arial" panose="020B0604020202020204" pitchFamily="34" charset="0"/>
              <a:cs typeface="Arial" panose="020B0604020202020204" pitchFamily="34" charset="0"/>
            </a:endParaRPr>
          </a:p>
          <a:p>
            <a:pPr lvl="2"/>
            <a:r>
              <a:rPr lang="en-US" sz="1400" b="0" i="0" u="none" strike="noStrike" dirty="0">
                <a:solidFill>
                  <a:schemeClr val="tx1"/>
                </a:solidFill>
                <a:effectLst/>
                <a:latin typeface="Arial" panose="020B0604020202020204" pitchFamily="34" charset="0"/>
                <a:cs typeface="Arial" panose="020B0604020202020204" pitchFamily="34" charset="0"/>
              </a:rPr>
              <a:t>Offers domain-specific modeling and full code generation from high-level models.</a:t>
            </a:r>
          </a:p>
          <a:p>
            <a:pPr lvl="1"/>
            <a:r>
              <a:rPr lang="en-US" sz="1400" b="1" i="0" u="none" strike="noStrike" dirty="0" err="1">
                <a:solidFill>
                  <a:schemeClr val="tx1"/>
                </a:solidFill>
                <a:effectLst/>
                <a:latin typeface="Arial" panose="020B0604020202020204" pitchFamily="34" charset="0"/>
                <a:cs typeface="Arial" panose="020B0604020202020204" pitchFamily="34" charset="0"/>
              </a:rPr>
              <a:t>Xtext</a:t>
            </a:r>
            <a:r>
              <a:rPr lang="en-US" sz="1400" b="1" i="0" u="none" strike="noStrike" dirty="0">
                <a:solidFill>
                  <a:schemeClr val="tx1"/>
                </a:solidFill>
                <a:effectLst/>
                <a:latin typeface="Arial" panose="020B0604020202020204" pitchFamily="34" charset="0"/>
                <a:cs typeface="Arial" panose="020B0604020202020204" pitchFamily="34" charset="0"/>
              </a:rPr>
              <a:t>:</a:t>
            </a:r>
            <a:endParaRPr lang="en-US" sz="1400" b="0" i="0" u="none" strike="noStrike" dirty="0">
              <a:solidFill>
                <a:schemeClr val="tx1"/>
              </a:solidFill>
              <a:effectLst/>
              <a:latin typeface="Arial" panose="020B0604020202020204" pitchFamily="34" charset="0"/>
              <a:cs typeface="Arial" panose="020B0604020202020204" pitchFamily="34" charset="0"/>
            </a:endParaRPr>
          </a:p>
          <a:p>
            <a:pPr lvl="2"/>
            <a:r>
              <a:rPr lang="en-US" sz="1400" b="0" i="0" u="none" strike="noStrike" dirty="0">
                <a:solidFill>
                  <a:schemeClr val="tx1"/>
                </a:solidFill>
                <a:effectLst/>
                <a:latin typeface="Arial" panose="020B0604020202020204" pitchFamily="34" charset="0"/>
                <a:cs typeface="Arial" panose="020B0604020202020204" pitchFamily="34" charset="0"/>
              </a:rPr>
              <a:t>Framework for developing domain-specific languages and enabling MDE with Eclipse.</a:t>
            </a:r>
          </a:p>
          <a:p>
            <a:pPr algn="l"/>
            <a:r>
              <a:rPr lang="en-US" sz="1400" b="1" i="0" u="none" strike="noStrike" dirty="0">
                <a:solidFill>
                  <a:schemeClr val="tx1"/>
                </a:solidFill>
                <a:effectLst/>
                <a:latin typeface="Arial" panose="020B0604020202020204" pitchFamily="34" charset="0"/>
                <a:cs typeface="Arial" panose="020B0604020202020204" pitchFamily="34" charset="0"/>
              </a:rPr>
              <a:t>Model-Driven Architecture (MDA) Tools:</a:t>
            </a:r>
          </a:p>
          <a:p>
            <a:pPr lvl="1"/>
            <a:r>
              <a:rPr lang="en-US" sz="1400" b="1" i="0" u="none" strike="noStrike" dirty="0" err="1">
                <a:solidFill>
                  <a:schemeClr val="tx1"/>
                </a:solidFill>
                <a:effectLst/>
                <a:latin typeface="Arial" panose="020B0604020202020204" pitchFamily="34" charset="0"/>
                <a:cs typeface="Arial" panose="020B0604020202020204" pitchFamily="34" charset="0"/>
              </a:rPr>
              <a:t>MagicDraw</a:t>
            </a:r>
            <a:r>
              <a:rPr lang="en-US" sz="1400" b="1" i="0" u="none" strike="noStrike" dirty="0">
                <a:solidFill>
                  <a:schemeClr val="tx1"/>
                </a:solidFill>
                <a:effectLst/>
                <a:latin typeface="Arial" panose="020B0604020202020204" pitchFamily="34" charset="0"/>
                <a:cs typeface="Arial" panose="020B0604020202020204" pitchFamily="34" charset="0"/>
              </a:rPr>
              <a:t>:</a:t>
            </a:r>
            <a:endParaRPr lang="en-US" sz="1400" b="0" i="0" u="none" strike="noStrike" dirty="0">
              <a:solidFill>
                <a:schemeClr val="tx1"/>
              </a:solidFill>
              <a:effectLst/>
              <a:latin typeface="Arial" panose="020B0604020202020204" pitchFamily="34" charset="0"/>
              <a:cs typeface="Arial" panose="020B0604020202020204" pitchFamily="34" charset="0"/>
            </a:endParaRPr>
          </a:p>
          <a:p>
            <a:pPr lvl="2"/>
            <a:r>
              <a:rPr lang="en-US" sz="1400" b="0" i="0" u="none" strike="noStrike" dirty="0">
                <a:solidFill>
                  <a:schemeClr val="tx1"/>
                </a:solidFill>
                <a:effectLst/>
                <a:latin typeface="Arial" panose="020B0604020202020204" pitchFamily="34" charset="0"/>
                <a:cs typeface="Arial" panose="020B0604020202020204" pitchFamily="34" charset="0"/>
              </a:rPr>
              <a:t>Visual UML modeling tool with support for model-driven development.</a:t>
            </a:r>
          </a:p>
          <a:p>
            <a:pPr lvl="1"/>
            <a:r>
              <a:rPr lang="en-US" sz="1400" b="1" i="0" u="none" strike="noStrike" dirty="0">
                <a:solidFill>
                  <a:schemeClr val="tx1"/>
                </a:solidFill>
                <a:effectLst/>
                <a:latin typeface="Arial" panose="020B0604020202020204" pitchFamily="34" charset="0"/>
                <a:cs typeface="Arial" panose="020B0604020202020204" pitchFamily="34" charset="0"/>
              </a:rPr>
              <a:t>IBM Rhapsody:</a:t>
            </a:r>
            <a:endParaRPr lang="en-US" sz="1400" b="0" i="0" u="none" strike="noStrike" dirty="0">
              <a:solidFill>
                <a:schemeClr val="tx1"/>
              </a:solidFill>
              <a:effectLst/>
              <a:latin typeface="Arial" panose="020B0604020202020204" pitchFamily="34" charset="0"/>
              <a:cs typeface="Arial" panose="020B0604020202020204" pitchFamily="34" charset="0"/>
            </a:endParaRPr>
          </a:p>
          <a:p>
            <a:pPr lvl="2"/>
            <a:r>
              <a:rPr lang="en-US" sz="1400" b="0" i="0" u="none" strike="noStrike" dirty="0">
                <a:solidFill>
                  <a:schemeClr val="tx1"/>
                </a:solidFill>
                <a:effectLst/>
                <a:latin typeface="Arial" panose="020B0604020202020204" pitchFamily="34" charset="0"/>
                <a:cs typeface="Arial" panose="020B0604020202020204" pitchFamily="34" charset="0"/>
              </a:rPr>
              <a:t>Development environment for systems engineers creating real-time or embedded systems.</a:t>
            </a:r>
          </a:p>
          <a:p>
            <a:pPr lvl="1"/>
            <a:r>
              <a:rPr lang="en-US" sz="1400" b="1" i="0" u="none" strike="noStrike" dirty="0" err="1">
                <a:solidFill>
                  <a:schemeClr val="tx1"/>
                </a:solidFill>
                <a:effectLst/>
                <a:latin typeface="Arial" panose="020B0604020202020204" pitchFamily="34" charset="0"/>
                <a:cs typeface="Arial" panose="020B0604020202020204" pitchFamily="34" charset="0"/>
              </a:rPr>
              <a:t>ArgoUML</a:t>
            </a:r>
            <a:r>
              <a:rPr lang="en-US" sz="1400" b="1" i="0" u="none" strike="noStrike" dirty="0">
                <a:solidFill>
                  <a:schemeClr val="tx1"/>
                </a:solidFill>
                <a:effectLst/>
                <a:latin typeface="Arial" panose="020B0604020202020204" pitchFamily="34" charset="0"/>
                <a:cs typeface="Arial" panose="020B0604020202020204" pitchFamily="34" charset="0"/>
              </a:rPr>
              <a:t>:</a:t>
            </a:r>
            <a:endParaRPr lang="en-US" sz="1400" b="0" i="0" u="none" strike="noStrike" dirty="0">
              <a:solidFill>
                <a:schemeClr val="tx1"/>
              </a:solidFill>
              <a:effectLst/>
              <a:latin typeface="Arial" panose="020B0604020202020204" pitchFamily="34" charset="0"/>
              <a:cs typeface="Arial" panose="020B0604020202020204" pitchFamily="34" charset="0"/>
            </a:endParaRPr>
          </a:p>
          <a:p>
            <a:pPr lvl="2"/>
            <a:r>
              <a:rPr lang="en-US" sz="1400" b="0" i="0" u="none" strike="noStrike" dirty="0">
                <a:solidFill>
                  <a:schemeClr val="tx1"/>
                </a:solidFill>
                <a:effectLst/>
                <a:latin typeface="Arial" panose="020B0604020202020204" pitchFamily="34" charset="0"/>
                <a:cs typeface="Arial" panose="020B0604020202020204" pitchFamily="34" charset="0"/>
              </a:rPr>
              <a:t>Open-source UML tool with support for all standard UML 1.4 diagrams and MDA.</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36</a:t>
            </a:fld>
            <a:endParaRPr lang="en-US" dirty="0"/>
          </a:p>
        </p:txBody>
      </p:sp>
      <p:sp>
        <p:nvSpPr>
          <p:cNvPr id="6" name="Date Placeholder 5"/>
          <p:cNvSpPr>
            <a:spLocks noGrp="1"/>
          </p:cNvSpPr>
          <p:nvPr>
            <p:ph type="dt" sz="half" idx="10"/>
          </p:nvPr>
        </p:nvSpPr>
        <p:spPr/>
        <p:txBody>
          <a:bodyPr/>
          <a:lstStyle/>
          <a:p>
            <a:pPr>
              <a:defRPr/>
            </a:pPr>
            <a:r>
              <a:rPr lang="en-GB" dirty="0"/>
              <a:t>30/10/2014</a:t>
            </a:r>
            <a:endParaRPr lang="en-US" dirty="0"/>
          </a:p>
        </p:txBody>
      </p:sp>
    </p:spTree>
    <p:extLst>
      <p:ext uri="{BB962C8B-B14F-4D97-AF65-F5344CB8AC3E}">
        <p14:creationId xmlns:p14="http://schemas.microsoft.com/office/powerpoint/2010/main" val="3121536162"/>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t>MDA transformations</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37</a:t>
            </a:fld>
            <a:endParaRPr lang="en-US"/>
          </a:p>
        </p:txBody>
      </p:sp>
      <p:pic>
        <p:nvPicPr>
          <p:cNvPr id="4" name="Picture 3" descr="5.19 MDA-Transformations.eps"/>
          <p:cNvPicPr>
            <a:picLocks noChangeAspect="1"/>
          </p:cNvPicPr>
          <p:nvPr/>
        </p:nvPicPr>
        <p:blipFill>
          <a:blip r:embed="rId2"/>
          <a:stretch>
            <a:fillRect/>
          </a:stretch>
        </p:blipFill>
        <p:spPr>
          <a:xfrm>
            <a:off x="1365250" y="2273300"/>
            <a:ext cx="6789738" cy="28067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Model-Driven Architecture</a:t>
            </a:r>
          </a:p>
        </p:txBody>
      </p:sp>
      <p:sp>
        <p:nvSpPr>
          <p:cNvPr id="5" name="Content Placeholder 4"/>
          <p:cNvSpPr>
            <a:spLocks noGrp="1"/>
          </p:cNvSpPr>
          <p:nvPr>
            <p:ph idx="1"/>
          </p:nvPr>
        </p:nvSpPr>
        <p:spPr/>
        <p:txBody>
          <a:bodyPr/>
          <a:lstStyle/>
          <a:p>
            <a:pPr algn="l"/>
            <a:r>
              <a:rPr lang="en-US" sz="1400" b="1" i="0" u="none" strike="noStrike" dirty="0">
                <a:solidFill>
                  <a:schemeClr val="tx1"/>
                </a:solidFill>
                <a:effectLst/>
                <a:latin typeface="Arial" panose="020B0604020202020204" pitchFamily="34" charset="0"/>
                <a:cs typeface="Arial" panose="020B0604020202020204" pitchFamily="34" charset="0"/>
              </a:rPr>
              <a:t>Agile Methods and MDA: A Theoretical Synergy</a:t>
            </a:r>
            <a:endParaRPr lang="en-US" sz="1400" b="0" i="0" u="none" strike="noStrike" dirty="0">
              <a:solidFill>
                <a:schemeClr val="tx1"/>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sz="1400" b="1" i="0" u="none" strike="noStrike" dirty="0">
                <a:solidFill>
                  <a:schemeClr val="tx1"/>
                </a:solidFill>
                <a:effectLst/>
                <a:latin typeface="Arial" panose="020B0604020202020204" pitchFamily="34" charset="0"/>
                <a:cs typeface="Arial" panose="020B0604020202020204" pitchFamily="34" charset="0"/>
              </a:rPr>
              <a:t>MDA Developers’ Claim:</a:t>
            </a:r>
            <a:r>
              <a:rPr lang="en-US" sz="1400" b="0" i="0" u="none" strike="noStrike" dirty="0">
                <a:solidFill>
                  <a:schemeClr val="tx1"/>
                </a:solidFill>
                <a:effectLst/>
                <a:latin typeface="Arial" panose="020B0604020202020204" pitchFamily="34" charset="0"/>
                <a:cs typeface="Arial" panose="020B0604020202020204" pitchFamily="34" charset="0"/>
              </a:rPr>
              <a:t> MDA supports iterative development, aligning with Agile methodologies.</a:t>
            </a:r>
          </a:p>
          <a:p>
            <a:pPr lvl="1">
              <a:buFont typeface="Arial" panose="020B0604020202020204" pitchFamily="34" charset="0"/>
              <a:buChar char="•"/>
            </a:pPr>
            <a:r>
              <a:rPr lang="en-US" sz="1400" b="1" i="0" u="none" strike="noStrike" dirty="0">
                <a:solidFill>
                  <a:schemeClr val="tx1"/>
                </a:solidFill>
                <a:effectLst/>
                <a:latin typeface="Arial" panose="020B0604020202020204" pitchFamily="34" charset="0"/>
                <a:cs typeface="Arial" panose="020B0604020202020204" pitchFamily="34" charset="0"/>
              </a:rPr>
              <a:t>Contradiction with Agile Manifesto:</a:t>
            </a:r>
            <a:r>
              <a:rPr lang="en-US" sz="1400" b="0" i="0" u="none" strike="noStrike" dirty="0">
                <a:solidFill>
                  <a:schemeClr val="tx1"/>
                </a:solidFill>
                <a:effectLst/>
                <a:latin typeface="Arial" panose="020B0604020202020204" pitchFamily="34" charset="0"/>
                <a:cs typeface="Arial" panose="020B0604020202020204" pitchFamily="34" charset="0"/>
              </a:rPr>
              <a:t> The Agile approach emphasizes minimal upfront planning, which seems at odds with extensive upfront modeling in MDA.</a:t>
            </a:r>
          </a:p>
          <a:p>
            <a:pPr lvl="1">
              <a:buFont typeface="Arial" panose="020B0604020202020204" pitchFamily="34" charset="0"/>
              <a:buChar char="•"/>
            </a:pPr>
            <a:r>
              <a:rPr lang="en-US" sz="1400" b="1" i="0" u="none" strike="noStrike" dirty="0">
                <a:solidFill>
                  <a:schemeClr val="tx1"/>
                </a:solidFill>
                <a:effectLst/>
                <a:latin typeface="Arial" panose="020B0604020202020204" pitchFamily="34" charset="0"/>
                <a:cs typeface="Arial" panose="020B0604020202020204" pitchFamily="34" charset="0"/>
              </a:rPr>
              <a:t>Potential Compatibility:</a:t>
            </a:r>
            <a:r>
              <a:rPr lang="en-US" sz="1400" b="0" i="0" u="none" strike="noStrike" dirty="0">
                <a:solidFill>
                  <a:schemeClr val="tx1"/>
                </a:solidFill>
                <a:effectLst/>
                <a:latin typeface="Arial" panose="020B0604020202020204" pitchFamily="34" charset="0"/>
                <a:cs typeface="Arial" panose="020B0604020202020204" pitchFamily="34" charset="0"/>
              </a:rPr>
              <a:t> If transformations from Platform Independent Model (PIM) to code can be fully automated, MDA could theoretically integrate with Agile, eliminating the need for separate coding.</a:t>
            </a:r>
          </a:p>
          <a:p>
            <a:pPr algn="l"/>
            <a:r>
              <a:rPr lang="en-US" sz="1400" b="1" i="0" u="none" strike="noStrike" dirty="0">
                <a:solidFill>
                  <a:schemeClr val="tx1"/>
                </a:solidFill>
                <a:effectLst/>
                <a:latin typeface="Arial" panose="020B0604020202020204" pitchFamily="34" charset="0"/>
                <a:cs typeface="Arial" panose="020B0604020202020204" pitchFamily="34" charset="0"/>
              </a:rPr>
              <a:t>Challenges &amp; Considerations:</a:t>
            </a:r>
            <a:endParaRPr lang="en-US" sz="1400" b="0" i="0" u="none" strike="noStrike" dirty="0">
              <a:solidFill>
                <a:schemeClr val="tx1"/>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sz="1400" b="1" i="0" u="none" strike="noStrike" dirty="0">
                <a:solidFill>
                  <a:schemeClr val="tx1"/>
                </a:solidFill>
                <a:effectLst/>
                <a:latin typeface="Arial" panose="020B0604020202020204" pitchFamily="34" charset="0"/>
                <a:cs typeface="Arial" panose="020B0604020202020204" pitchFamily="34" charset="0"/>
              </a:rPr>
              <a:t>Agile Developers’ Skepticism:</a:t>
            </a:r>
            <a:r>
              <a:rPr lang="en-US" sz="1400" b="0" i="0" u="none" strike="noStrike" dirty="0">
                <a:solidFill>
                  <a:schemeClr val="tx1"/>
                </a:solidFill>
                <a:effectLst/>
                <a:latin typeface="Arial" panose="020B0604020202020204" pitchFamily="34" charset="0"/>
                <a:cs typeface="Arial" panose="020B0604020202020204" pitchFamily="34" charset="0"/>
              </a:rPr>
              <a:t> The contrast in foundational principles leads to skepticism among Agile developers regarding the practicality of integrating MDA.</a:t>
            </a:r>
          </a:p>
          <a:p>
            <a:pPr lvl="1">
              <a:buFont typeface="Arial" panose="020B0604020202020204" pitchFamily="34" charset="0"/>
              <a:buChar char="•"/>
            </a:pPr>
            <a:r>
              <a:rPr lang="en-US" sz="1400" b="1" i="0" u="none" strike="noStrike" dirty="0">
                <a:solidFill>
                  <a:schemeClr val="tx1"/>
                </a:solidFill>
                <a:effectLst/>
                <a:latin typeface="Arial" panose="020B0604020202020204" pitchFamily="34" charset="0"/>
                <a:cs typeface="Arial" panose="020B0604020202020204" pitchFamily="34" charset="0"/>
              </a:rPr>
              <a:t>Automation &amp; Adaptation:</a:t>
            </a:r>
            <a:r>
              <a:rPr lang="en-US" sz="1400" b="0" i="0" u="none" strike="noStrike" dirty="0">
                <a:solidFill>
                  <a:schemeClr val="tx1"/>
                </a:solidFill>
                <a:effectLst/>
                <a:latin typeface="Arial" panose="020B0604020202020204" pitchFamily="34" charset="0"/>
                <a:cs typeface="Arial" panose="020B0604020202020204" pitchFamily="34" charset="0"/>
              </a:rPr>
              <a:t> The feasibility of complete automation and adaptation to Agile processes remain pivotal for successful integration.</a:t>
            </a:r>
          </a:p>
          <a:p>
            <a:pPr algn="l"/>
            <a:r>
              <a:rPr lang="en-US" sz="1400" b="1" i="0" u="none" strike="noStrike" dirty="0">
                <a:solidFill>
                  <a:schemeClr val="tx1"/>
                </a:solidFill>
                <a:effectLst/>
                <a:latin typeface="Arial" panose="020B0604020202020204" pitchFamily="34" charset="0"/>
                <a:cs typeface="Arial" panose="020B0604020202020204" pitchFamily="34" charset="0"/>
              </a:rPr>
              <a:t>Reflecting on Current Trends:</a:t>
            </a:r>
            <a:endParaRPr lang="en-US" sz="1400" b="0" i="0" u="none" strike="noStrike" dirty="0">
              <a:solidFill>
                <a:schemeClr val="tx1"/>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sz="1400" b="1" i="0" u="none" strike="noStrike" dirty="0">
                <a:solidFill>
                  <a:schemeClr val="tx1"/>
                </a:solidFill>
                <a:effectLst/>
                <a:latin typeface="Arial" panose="020B0604020202020204" pitchFamily="34" charset="0"/>
                <a:cs typeface="Arial" panose="020B0604020202020204" pitchFamily="34" charset="0"/>
              </a:rPr>
              <a:t>Reconciling Differences:</a:t>
            </a:r>
            <a:r>
              <a:rPr lang="en-US" sz="1400" b="0" i="0" u="none" strike="noStrike" dirty="0">
                <a:solidFill>
                  <a:schemeClr val="tx1"/>
                </a:solidFill>
                <a:effectLst/>
                <a:latin typeface="Arial" panose="020B0604020202020204" pitchFamily="34" charset="0"/>
                <a:cs typeface="Arial" panose="020B0604020202020204" pitchFamily="34" charset="0"/>
              </a:rPr>
              <a:t> Ongoing efforts to reconcile the differences and explore synergies between Agile methods and MDA.</a:t>
            </a:r>
          </a:p>
          <a:p>
            <a:pPr lvl="1">
              <a:buFont typeface="Arial" panose="020B0604020202020204" pitchFamily="34" charset="0"/>
              <a:buChar char="•"/>
            </a:pPr>
            <a:r>
              <a:rPr lang="en-US" sz="1400" b="1" i="0" u="none" strike="noStrike" dirty="0">
                <a:solidFill>
                  <a:schemeClr val="tx1"/>
                </a:solidFill>
                <a:effectLst/>
                <a:latin typeface="Arial" panose="020B0604020202020204" pitchFamily="34" charset="0"/>
                <a:cs typeface="Arial" panose="020B0604020202020204" pitchFamily="34" charset="0"/>
              </a:rPr>
              <a:t>Evolving Practices:</a:t>
            </a:r>
            <a:r>
              <a:rPr lang="en-US" sz="1400" b="0" i="0" u="none" strike="noStrike" dirty="0">
                <a:solidFill>
                  <a:schemeClr val="tx1"/>
                </a:solidFill>
                <a:effectLst/>
                <a:latin typeface="Arial" panose="020B0604020202020204" pitchFamily="34" charset="0"/>
                <a:cs typeface="Arial" panose="020B0604020202020204" pitchFamily="34" charset="0"/>
              </a:rPr>
              <a:t> Continuous advancements in automation and development practices offer potential pathways for convergence.</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5" name="Content Placeholder 4"/>
          <p:cNvSpPr>
            <a:spLocks noGrp="1"/>
          </p:cNvSpPr>
          <p:nvPr>
            <p:ph idx="1"/>
          </p:nvPr>
        </p:nvSpPr>
        <p:spPr/>
        <p:txBody>
          <a:bodyPr/>
          <a:lstStyle/>
          <a:p>
            <a:pPr>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Defining a Model: </a:t>
            </a:r>
            <a:r>
              <a:rPr lang="en-US" sz="1800" b="0" i="0" u="none" strike="noStrike" dirty="0">
                <a:solidFill>
                  <a:schemeClr val="tx1"/>
                </a:solidFill>
                <a:effectLst/>
                <a:latin typeface="Arial" panose="020B0604020202020204" pitchFamily="34" charset="0"/>
                <a:cs typeface="Arial" panose="020B0604020202020204" pitchFamily="34" charset="0"/>
              </a:rPr>
              <a:t>A model offers an abstract perspective of a system, focusing on specific aspects while omitting intricate details.</a:t>
            </a:r>
            <a:endParaRPr lang="en-US" sz="1800" b="1"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Context Model:</a:t>
            </a:r>
            <a:endParaRPr lang="en-US" sz="1800" b="0" i="0" u="none" strike="noStrike" dirty="0">
              <a:solidFill>
                <a:schemeClr val="tx1"/>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800" b="0" i="0" u="none" strike="noStrike" dirty="0">
                <a:solidFill>
                  <a:schemeClr val="tx1"/>
                </a:solidFill>
                <a:effectLst/>
                <a:latin typeface="Arial" panose="020B0604020202020204" pitchFamily="34" charset="0"/>
                <a:cs typeface="Arial" panose="020B0604020202020204" pitchFamily="34" charset="0"/>
              </a:rPr>
              <a:t>Sets the stage, illustrating the system's environment and interactions.</a:t>
            </a:r>
          </a:p>
          <a:p>
            <a:pPr algn="l">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Interaction Models:</a:t>
            </a:r>
            <a:endParaRPr lang="en-US" sz="1800" b="0" i="0" u="none" strike="noStrike" dirty="0">
              <a:solidFill>
                <a:schemeClr val="tx1"/>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800" b="0" i="0" u="none" strike="noStrike" dirty="0">
                <a:solidFill>
                  <a:schemeClr val="tx1"/>
                </a:solidFill>
                <a:effectLst/>
                <a:latin typeface="Arial" panose="020B0604020202020204" pitchFamily="34" charset="0"/>
                <a:cs typeface="Arial" panose="020B0604020202020204" pitchFamily="34" charset="0"/>
              </a:rPr>
              <a:t>Serve as the script, detailing dialogue and interactions.</a:t>
            </a:r>
          </a:p>
          <a:p>
            <a:pPr marL="742950" lvl="1" indent="-285750" algn="l">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Use Case Diagrams:</a:t>
            </a:r>
            <a:r>
              <a:rPr lang="en-US" sz="1800" b="0" i="0" u="none" strike="noStrike" dirty="0">
                <a:solidFill>
                  <a:schemeClr val="tx1"/>
                </a:solidFill>
                <a:effectLst/>
                <a:latin typeface="Arial" panose="020B0604020202020204" pitchFamily="34" charset="0"/>
                <a:cs typeface="Arial" panose="020B0604020202020204" pitchFamily="34" charset="0"/>
              </a:rPr>
              <a:t> Outline scenes of interaction.</a:t>
            </a:r>
          </a:p>
          <a:p>
            <a:pPr marL="742950" lvl="1" indent="-285750" algn="l">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Sequence Diagrams:</a:t>
            </a:r>
            <a:r>
              <a:rPr lang="en-US" sz="1800" b="0" i="0" u="none" strike="noStrike" dirty="0">
                <a:solidFill>
                  <a:schemeClr val="tx1"/>
                </a:solidFill>
                <a:effectLst/>
                <a:latin typeface="Arial" panose="020B0604020202020204" pitchFamily="34" charset="0"/>
                <a:cs typeface="Arial" panose="020B0604020202020204" pitchFamily="34" charset="0"/>
              </a:rPr>
              <a:t> Provide specific interaction details.</a:t>
            </a:r>
          </a:p>
          <a:p>
            <a:pPr algn="l">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Structural Models:</a:t>
            </a:r>
            <a:endParaRPr lang="en-US" sz="1800" b="0" i="0" u="none" strike="noStrike" dirty="0">
              <a:solidFill>
                <a:schemeClr val="tx1"/>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800" b="0" i="0" u="none" strike="noStrike" dirty="0">
                <a:solidFill>
                  <a:schemeClr val="tx1"/>
                </a:solidFill>
                <a:effectLst/>
                <a:latin typeface="Arial" panose="020B0604020202020204" pitchFamily="34" charset="0"/>
                <a:cs typeface="Arial" panose="020B0604020202020204" pitchFamily="34" charset="0"/>
              </a:rPr>
              <a:t>Function as the architectural blueprint.</a:t>
            </a:r>
          </a:p>
          <a:p>
            <a:pPr marL="742950" lvl="1" indent="-285750" algn="l">
              <a:buFont typeface="Arial" panose="020B0604020202020204" pitchFamily="34" charset="0"/>
              <a:buChar char="•"/>
            </a:pPr>
            <a:r>
              <a:rPr lang="en-US" sz="1800" b="1" i="0" u="none" strike="noStrike" dirty="0">
                <a:solidFill>
                  <a:schemeClr val="tx1"/>
                </a:solidFill>
                <a:effectLst/>
                <a:latin typeface="Arial" panose="020B0604020202020204" pitchFamily="34" charset="0"/>
                <a:cs typeface="Arial" panose="020B0604020202020204" pitchFamily="34" charset="0"/>
              </a:rPr>
              <a:t>Class Diagrams:</a:t>
            </a:r>
            <a:r>
              <a:rPr lang="en-US" sz="1800" b="0" i="0" u="none" strike="noStrike" dirty="0">
                <a:solidFill>
                  <a:schemeClr val="tx1"/>
                </a:solidFill>
                <a:effectLst/>
                <a:latin typeface="Arial" panose="020B0604020202020204" pitchFamily="34" charset="0"/>
                <a:cs typeface="Arial" panose="020B0604020202020204" pitchFamily="34" charset="0"/>
              </a:rPr>
              <a:t> Define structure and interlinkages of classes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r>
              <a:rPr lang="en-GB" dirty="0"/>
              <a:t>30/10/2014</a:t>
            </a:r>
            <a:endParaRPr lang="en-US" dirty="0"/>
          </a:p>
        </p:txBody>
      </p:sp>
    </p:spTree>
    <p:extLst>
      <p:ext uri="{BB962C8B-B14F-4D97-AF65-F5344CB8AC3E}">
        <p14:creationId xmlns:p14="http://schemas.microsoft.com/office/powerpoint/2010/main" val="3320102005"/>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&amp; Perspectives in System Modeling</a:t>
            </a:r>
          </a:p>
        </p:txBody>
      </p:sp>
      <p:sp>
        <p:nvSpPr>
          <p:cNvPr id="3" name="Content Placeholder 2"/>
          <p:cNvSpPr>
            <a:spLocks noGrp="1"/>
          </p:cNvSpPr>
          <p:nvPr>
            <p:ph idx="1"/>
          </p:nvPr>
        </p:nvSpPr>
        <p:spPr/>
        <p:txBody>
          <a:bodyPr/>
          <a:lstStyle/>
          <a:p>
            <a:r>
              <a:rPr lang="en-US" sz="1800" dirty="0"/>
              <a:t>Application of System Modeling in Engineering:</a:t>
            </a:r>
          </a:p>
          <a:p>
            <a:pPr lvl="1"/>
            <a:r>
              <a:rPr lang="en-US" sz="1400" b="1" dirty="0"/>
              <a:t>Existing Systems: </a:t>
            </a:r>
            <a:r>
              <a:rPr lang="en-US" sz="1400" dirty="0"/>
              <a:t>Models clarify functions, aiding in discussing strengths, weaknesses, and leading to new system requirements.</a:t>
            </a:r>
          </a:p>
          <a:p>
            <a:pPr lvl="1"/>
            <a:r>
              <a:rPr lang="en-US" sz="1400" b="1" dirty="0"/>
              <a:t>New Systems: </a:t>
            </a:r>
            <a:r>
              <a:rPr lang="en-US" sz="1400" dirty="0"/>
              <a:t>Utilized to explain proposed requirements to stakeholders and document the system for implementation.</a:t>
            </a:r>
          </a:p>
          <a:p>
            <a:r>
              <a:rPr lang="en-US" sz="1800" dirty="0"/>
              <a:t>System Perspectives:</a:t>
            </a:r>
          </a:p>
          <a:p>
            <a:pPr lvl="1"/>
            <a:r>
              <a:rPr lang="en-US" sz="1400" b="1" dirty="0"/>
              <a:t>External Perspective: </a:t>
            </a:r>
            <a:r>
              <a:rPr lang="en-US" sz="1400" dirty="0"/>
              <a:t>Modeling the context or environment of the system.</a:t>
            </a:r>
          </a:p>
          <a:p>
            <a:pPr lvl="1"/>
            <a:r>
              <a:rPr lang="en-US" sz="1400" dirty="0"/>
              <a:t>Interaction Perspective: Representing interactions between a system &amp; its environment or among system components.</a:t>
            </a:r>
          </a:p>
          <a:p>
            <a:pPr lvl="1"/>
            <a:r>
              <a:rPr lang="en-US" sz="1400" b="1" dirty="0"/>
              <a:t>Structural Perspective: </a:t>
            </a:r>
            <a:r>
              <a:rPr lang="en-US" sz="1400" dirty="0"/>
              <a:t>Organizing the system or the structure of the processed data.</a:t>
            </a:r>
          </a:p>
          <a:p>
            <a:pPr lvl="1"/>
            <a:r>
              <a:rPr lang="en-US" sz="1400" b="1" dirty="0"/>
              <a:t>Behavioral Perspective: </a:t>
            </a:r>
            <a:r>
              <a:rPr lang="en-US" sz="1400" dirty="0"/>
              <a:t>Modeling dynamic behavior and system responses to events.</a:t>
            </a:r>
          </a:p>
          <a:p>
            <a:r>
              <a:rPr lang="en-US" sz="1800" dirty="0"/>
              <a:t>Relevance:</a:t>
            </a:r>
          </a:p>
          <a:p>
            <a:pPr lvl="1"/>
            <a:r>
              <a:rPr lang="en-US" sz="1400" dirty="0"/>
              <a:t>Enhanced collaboration and communication through advanced UML tools.</a:t>
            </a:r>
          </a:p>
          <a:p>
            <a:pPr lvl="1"/>
            <a:r>
              <a:rPr lang="en-US" sz="1400" dirty="0"/>
              <a:t>Integration with Agile and DevOps for continuous improvement.</a:t>
            </a:r>
          </a:p>
          <a:p>
            <a:pPr lvl="1"/>
            <a:r>
              <a:rPr lang="en-US" sz="1400" dirty="0"/>
              <a:t>Emphasis on adaptability and scalability in modeling to accommodate evolving technologies.</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GB" dirty="0"/>
              <a:t>30/10	/2014</a:t>
            </a:r>
            <a:endParaRPr lang="en-US" dirty="0"/>
          </a:p>
        </p:txBody>
      </p:sp>
    </p:spTree>
    <p:extLst>
      <p:ext uri="{BB962C8B-B14F-4D97-AF65-F5344CB8AC3E}">
        <p14:creationId xmlns:p14="http://schemas.microsoft.com/office/powerpoint/2010/main" val="3585394005"/>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5" name="Content Placeholder 4"/>
          <p:cNvSpPr>
            <a:spLocks noGrp="1"/>
          </p:cNvSpPr>
          <p:nvPr>
            <p:ph idx="1"/>
          </p:nvPr>
        </p:nvSpPr>
        <p:spPr/>
        <p:txBody>
          <a:bodyPr/>
          <a:lstStyle/>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Behavioral Models:</a:t>
            </a:r>
            <a:endParaRPr lang="en-US" b="0" i="0" u="none" strike="noStrike" dirty="0">
              <a:solidFill>
                <a:schemeClr val="tx1"/>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Showcase dynamic actions and system reactions.</a:t>
            </a:r>
          </a:p>
          <a:p>
            <a:pPr marL="742950" lvl="1" indent="-285750"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Activity Diagrams:</a:t>
            </a:r>
            <a:r>
              <a:rPr lang="en-US" b="0" i="0" u="none" strike="noStrike" dirty="0">
                <a:solidFill>
                  <a:schemeClr val="tx1"/>
                </a:solidFill>
                <a:effectLst/>
                <a:latin typeface="Arial" panose="020B0604020202020204" pitchFamily="34" charset="0"/>
                <a:cs typeface="Arial" panose="020B0604020202020204" pitchFamily="34" charset="0"/>
              </a:rPr>
              <a:t> Enumerate step-by-step data processing.</a:t>
            </a:r>
          </a:p>
          <a:p>
            <a:pPr marL="742950" lvl="1" indent="-285750"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State Diagrams:</a:t>
            </a:r>
            <a:r>
              <a:rPr lang="en-US" b="0" i="0" u="none" strike="noStrike" dirty="0">
                <a:solidFill>
                  <a:schemeClr val="tx1"/>
                </a:solidFill>
                <a:effectLst/>
                <a:latin typeface="Arial" panose="020B0604020202020204" pitchFamily="34" charset="0"/>
                <a:cs typeface="Arial" panose="020B0604020202020204" pitchFamily="34" charset="0"/>
              </a:rPr>
              <a:t> Capture reactions to various events.</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Model-Driven Engineering (MDE):</a:t>
            </a:r>
            <a:endParaRPr lang="en-US" b="0" i="0" u="none" strike="noStrike" dirty="0">
              <a:solidFill>
                <a:schemeClr val="tx1"/>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Crafts comprehensive instructions using diverse models.</a:t>
            </a:r>
          </a:p>
          <a:p>
            <a:pPr marL="742950" lvl="1" indent="-285750" algn="l">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Auto-translates amalgamated information into functioning software.</a:t>
            </a:r>
          </a:p>
          <a:p>
            <a:pPr algn="l">
              <a:buFont typeface="Arial" panose="020B0604020202020204" pitchFamily="34" charset="0"/>
              <a:buChar char="•"/>
            </a:pPr>
            <a:r>
              <a:rPr lang="en-US" b="1" i="0" u="none" strike="noStrike" dirty="0">
                <a:solidFill>
                  <a:schemeClr val="tx1"/>
                </a:solidFill>
                <a:effectLst/>
                <a:latin typeface="Arial" panose="020B0604020202020204" pitchFamily="34" charset="0"/>
                <a:cs typeface="Arial" panose="020B0604020202020204" pitchFamily="34" charset="0"/>
              </a:rPr>
              <a:t>Holistic Approach:</a:t>
            </a:r>
            <a:endParaRPr lang="en-US" b="0" i="0" u="none" strike="noStrike" dirty="0">
              <a:solidFill>
                <a:schemeClr val="tx1"/>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Every distinct model plays a part in crafting a multifaceted and coherent view of the entire system.</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497915985"/>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p>
        </p:txBody>
      </p:sp>
      <p:sp>
        <p:nvSpPr>
          <p:cNvPr id="5" name="Content Placeholder 4"/>
          <p:cNvSpPr>
            <a:spLocks noGrp="1"/>
          </p:cNvSpPr>
          <p:nvPr>
            <p:ph idx="1"/>
          </p:nvPr>
        </p:nvSpPr>
        <p:spPr/>
        <p:txBody>
          <a:bodyPr/>
          <a:lstStyle/>
          <a:p>
            <a:pPr algn="l"/>
            <a:r>
              <a:rPr lang="en-US" sz="1600" b="1" i="0" u="none" strike="noStrike" dirty="0">
                <a:solidFill>
                  <a:schemeClr val="tx1"/>
                </a:solidFill>
                <a:effectLst/>
                <a:latin typeface="Arial" panose="020B0604020202020204" pitchFamily="34" charset="0"/>
                <a:cs typeface="Arial" panose="020B0604020202020204" pitchFamily="34" charset="0"/>
              </a:rPr>
              <a:t>Model-Driven Engineering (MDE):</a:t>
            </a:r>
            <a:endParaRPr lang="en-US" sz="1600" b="0" i="0" u="none" strike="noStrike" dirty="0">
              <a:solidFill>
                <a:schemeClr val="tx1"/>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sz="1600" b="0" i="0" u="none" strike="noStrike" dirty="0">
                <a:solidFill>
                  <a:schemeClr val="tx1"/>
                </a:solidFill>
                <a:effectLst/>
                <a:latin typeface="Arial" panose="020B0604020202020204" pitchFamily="34" charset="0"/>
                <a:cs typeface="Arial" panose="020B0604020202020204" pitchFamily="34" charset="0"/>
              </a:rPr>
              <a:t>It’s like using the above models to create a set of instructions, which can then be automatically turned into a working program.</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 Types &amp; Applications</a:t>
            </a:r>
          </a:p>
        </p:txBody>
      </p:sp>
      <p:sp>
        <p:nvSpPr>
          <p:cNvPr id="3" name="Content Placeholder 2"/>
          <p:cNvSpPr>
            <a:spLocks noGrp="1"/>
          </p:cNvSpPr>
          <p:nvPr>
            <p:ph idx="1"/>
          </p:nvPr>
        </p:nvSpPr>
        <p:spPr/>
        <p:txBody>
          <a:bodyPr/>
          <a:lstStyle/>
          <a:p>
            <a:r>
              <a:rPr lang="en-US" sz="1800" dirty="0"/>
              <a:t>Overview: Unified Modeling Language (UML) offers various diagram types to represent different aspects of a system, aiding in both development and discussion.</a:t>
            </a:r>
          </a:p>
          <a:p>
            <a:pPr lvl="1"/>
            <a:r>
              <a:rPr lang="en-US" sz="1800" b="1" dirty="0"/>
              <a:t>Activity Diagrams: </a:t>
            </a:r>
            <a:r>
              <a:rPr lang="en-US" sz="1800" dirty="0"/>
              <a:t>Illustrate the activities involved in a process or in data processing.</a:t>
            </a:r>
          </a:p>
          <a:p>
            <a:pPr lvl="1"/>
            <a:r>
              <a:rPr lang="en-US" sz="1800" b="1" dirty="0"/>
              <a:t>Use Case Diagrams: </a:t>
            </a:r>
            <a:r>
              <a:rPr lang="en-US" sz="1800" dirty="0"/>
              <a:t>Depict interactions between a system and its environment.</a:t>
            </a:r>
          </a:p>
          <a:p>
            <a:pPr lvl="1"/>
            <a:r>
              <a:rPr lang="en-US" sz="1800" b="1" dirty="0"/>
              <a:t>Sequence Diagrams: </a:t>
            </a:r>
            <a:r>
              <a:rPr lang="en-US" sz="1800" dirty="0"/>
              <a:t>Represent interactions between actors and the system and amongst system components.</a:t>
            </a:r>
          </a:p>
          <a:p>
            <a:pPr lvl="1"/>
            <a:r>
              <a:rPr lang="en-US" sz="1800" b="1" dirty="0"/>
              <a:t>Class Diagrams: </a:t>
            </a:r>
            <a:r>
              <a:rPr lang="en-US" sz="1800" dirty="0"/>
              <a:t>Show object classes in the system and the associations between them.</a:t>
            </a:r>
          </a:p>
          <a:p>
            <a:pPr lvl="1"/>
            <a:r>
              <a:rPr lang="en-US" sz="1800" b="1" dirty="0"/>
              <a:t>State Diagrams: </a:t>
            </a:r>
            <a:r>
              <a:rPr lang="en-US" sz="1800" dirty="0"/>
              <a:t>Demonstrate how the system reacts to internal and external events.</a:t>
            </a:r>
          </a:p>
        </p:txBody>
      </p:sp>
      <p:sp>
        <p:nvSpPr>
          <p:cNvPr id="5" name="Footer Placeholder 4"/>
          <p:cNvSpPr>
            <a:spLocks noGrp="1"/>
          </p:cNvSpPr>
          <p:nvPr>
            <p:ph type="ftr" sz="quarter" idx="11"/>
          </p:nvPr>
        </p:nvSpPr>
        <p:spPr/>
        <p:txBody>
          <a:bodyPr/>
          <a:lstStyle/>
          <a:p>
            <a:pPr>
              <a:defRPr/>
            </a:pPr>
            <a:r>
              <a:rPr lang="en-US" dirty="0"/>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6" name="Date Placeholder 5"/>
          <p:cNvSpPr>
            <a:spLocks noGrp="1"/>
          </p:cNvSpPr>
          <p:nvPr>
            <p:ph type="dt" sz="half" idx="10"/>
          </p:nvPr>
        </p:nvSpPr>
        <p:spPr/>
        <p:txBody>
          <a:bodyPr/>
          <a:lstStyle/>
          <a:p>
            <a:pPr>
              <a:defRPr/>
            </a:pPr>
            <a:r>
              <a:rPr lang="en-GB" dirty="0"/>
              <a:t>30/10/2014</a:t>
            </a:r>
            <a:endParaRPr lang="en-US" dirty="0"/>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Utilizing Graphical Models in System Engineering</a:t>
            </a:r>
          </a:p>
        </p:txBody>
      </p:sp>
      <p:sp>
        <p:nvSpPr>
          <p:cNvPr id="3" name="Content Placeholder 2"/>
          <p:cNvSpPr>
            <a:spLocks noGrp="1"/>
          </p:cNvSpPr>
          <p:nvPr>
            <p:ph idx="1"/>
          </p:nvPr>
        </p:nvSpPr>
        <p:spPr/>
        <p:txBody>
          <a:bodyPr/>
          <a:lstStyle/>
          <a:p>
            <a:pPr algn="l">
              <a:buFont typeface="+mj-lt"/>
              <a:buAutoNum type="arabicPeriod"/>
            </a:pPr>
            <a:r>
              <a:rPr lang="en-US" sz="1800" b="1" i="0" u="none" strike="noStrike" dirty="0">
                <a:solidFill>
                  <a:schemeClr val="tx1"/>
                </a:solidFill>
                <a:effectLst/>
                <a:latin typeface="Arial" panose="020B0604020202020204" pitchFamily="34" charset="0"/>
                <a:cs typeface="Arial" panose="020B0604020202020204" pitchFamily="34" charset="0"/>
              </a:rPr>
              <a:t>Facilitating Discussion:</a:t>
            </a:r>
            <a:endParaRPr lang="en-US" sz="1800" b="0" i="0" u="none" strike="noStrike" dirty="0">
              <a:solidFill>
                <a:schemeClr val="tx1"/>
              </a:solidFill>
              <a:effectLst/>
              <a:latin typeface="Arial" panose="020B0604020202020204" pitchFamily="34" charset="0"/>
              <a:cs typeface="Arial" panose="020B0604020202020204" pitchFamily="34" charset="0"/>
            </a:endParaRPr>
          </a:p>
          <a:p>
            <a:pPr marL="742950" lvl="1" indent="-285750" algn="l">
              <a:buFont typeface="+mj-lt"/>
              <a:buAutoNum type="arabicPeriod"/>
            </a:pPr>
            <a:r>
              <a:rPr lang="en-US" sz="1800" b="1" i="0" u="none" strike="noStrike" dirty="0">
                <a:solidFill>
                  <a:schemeClr val="tx1"/>
                </a:solidFill>
                <a:effectLst/>
                <a:latin typeface="Arial" panose="020B0604020202020204" pitchFamily="34" charset="0"/>
                <a:cs typeface="Arial" panose="020B0604020202020204" pitchFamily="34" charset="0"/>
              </a:rPr>
              <a:t>Usage:</a:t>
            </a:r>
            <a:r>
              <a:rPr lang="en-US" sz="1800" b="0" i="0" u="none" strike="noStrike" dirty="0">
                <a:solidFill>
                  <a:schemeClr val="tx1"/>
                </a:solidFill>
                <a:effectLst/>
                <a:latin typeface="Arial" panose="020B0604020202020204" pitchFamily="34" charset="0"/>
                <a:cs typeface="Arial" panose="020B0604020202020204" pitchFamily="34" charset="0"/>
              </a:rPr>
              <a:t> Ideal for discussing existing or proposed systems.</a:t>
            </a:r>
          </a:p>
          <a:p>
            <a:pPr marL="742950" lvl="1" indent="-285750" algn="l">
              <a:buFont typeface="+mj-lt"/>
              <a:buAutoNum type="arabicPeriod"/>
            </a:pPr>
            <a:r>
              <a:rPr lang="en-US" sz="1800" b="1" i="0" u="none" strike="noStrike" dirty="0">
                <a:solidFill>
                  <a:schemeClr val="tx1"/>
                </a:solidFill>
                <a:effectLst/>
                <a:latin typeface="Arial" panose="020B0604020202020204" pitchFamily="34" charset="0"/>
                <a:cs typeface="Arial" panose="020B0604020202020204" pitchFamily="34" charset="0"/>
              </a:rPr>
              <a:t>Characteristics:</a:t>
            </a:r>
            <a:r>
              <a:rPr lang="en-US" sz="1800" b="0" i="0" u="none" strike="noStrike" dirty="0">
                <a:solidFill>
                  <a:schemeClr val="tx1"/>
                </a:solidFill>
                <a:effectLst/>
                <a:latin typeface="Arial" panose="020B0604020202020204" pitchFamily="34" charset="0"/>
                <a:cs typeface="Arial" panose="020B0604020202020204" pitchFamily="34" charset="0"/>
              </a:rPr>
              <a:t> Incomplete and incorrect models are acceptable.</a:t>
            </a:r>
          </a:p>
          <a:p>
            <a:pPr marL="742950" lvl="1" indent="-285750" algn="l">
              <a:buFont typeface="+mj-lt"/>
              <a:buAutoNum type="arabicPeriod"/>
            </a:pPr>
            <a:r>
              <a:rPr lang="en-US" sz="1800" b="1" i="0" u="none" strike="noStrike" dirty="0">
                <a:solidFill>
                  <a:schemeClr val="tx1"/>
                </a:solidFill>
                <a:effectLst/>
                <a:latin typeface="Arial" panose="020B0604020202020204" pitchFamily="34" charset="0"/>
                <a:cs typeface="Arial" panose="020B0604020202020204" pitchFamily="34" charset="0"/>
              </a:rPr>
              <a:t>Role:</a:t>
            </a:r>
            <a:r>
              <a:rPr lang="en-US" sz="1800" b="0" i="0" u="none" strike="noStrike" dirty="0">
                <a:solidFill>
                  <a:schemeClr val="tx1"/>
                </a:solidFill>
                <a:effectLst/>
                <a:latin typeface="Arial" panose="020B0604020202020204" pitchFamily="34" charset="0"/>
                <a:cs typeface="Arial" panose="020B0604020202020204" pitchFamily="34" charset="0"/>
              </a:rPr>
              <a:t> Mainly to support and enhance communication and discussion.</a:t>
            </a:r>
          </a:p>
          <a:p>
            <a:pPr algn="l">
              <a:buFont typeface="+mj-lt"/>
              <a:buAutoNum type="arabicPeriod"/>
            </a:pPr>
            <a:r>
              <a:rPr lang="en-US" sz="1800" b="1" i="0" u="none" strike="noStrike" dirty="0">
                <a:solidFill>
                  <a:schemeClr val="tx1"/>
                </a:solidFill>
                <a:effectLst/>
                <a:latin typeface="Arial" panose="020B0604020202020204" pitchFamily="34" charset="0"/>
                <a:cs typeface="Arial" panose="020B0604020202020204" pitchFamily="34" charset="0"/>
              </a:rPr>
              <a:t>Documenting Existing System:</a:t>
            </a:r>
            <a:endParaRPr lang="en-US" sz="1800" b="0" i="0" u="none" strike="noStrike" dirty="0">
              <a:solidFill>
                <a:schemeClr val="tx1"/>
              </a:solidFill>
              <a:effectLst/>
              <a:latin typeface="Arial" panose="020B0604020202020204" pitchFamily="34" charset="0"/>
              <a:cs typeface="Arial" panose="020B0604020202020204" pitchFamily="34" charset="0"/>
            </a:endParaRPr>
          </a:p>
          <a:p>
            <a:pPr marL="742950" lvl="1" indent="-285750" algn="l">
              <a:buFont typeface="+mj-lt"/>
              <a:buAutoNum type="arabicPeriod"/>
            </a:pPr>
            <a:r>
              <a:rPr lang="en-US" sz="1800" b="1" i="0" u="none" strike="noStrike" dirty="0">
                <a:solidFill>
                  <a:schemeClr val="tx1"/>
                </a:solidFill>
                <a:effectLst/>
                <a:latin typeface="Arial" panose="020B0604020202020204" pitchFamily="34" charset="0"/>
                <a:cs typeface="Arial" panose="020B0604020202020204" pitchFamily="34" charset="0"/>
              </a:rPr>
              <a:t>Requirement:</a:t>
            </a:r>
            <a:r>
              <a:rPr lang="en-US" sz="1800" b="0" i="0" u="none" strike="noStrike" dirty="0">
                <a:solidFill>
                  <a:schemeClr val="tx1"/>
                </a:solidFill>
                <a:effectLst/>
                <a:latin typeface="Arial" panose="020B0604020202020204" pitchFamily="34" charset="0"/>
                <a:cs typeface="Arial" panose="020B0604020202020204" pitchFamily="34" charset="0"/>
              </a:rPr>
              <a:t> Should be an accurate representation but not necessarily complete.</a:t>
            </a:r>
          </a:p>
          <a:p>
            <a:pPr marL="742950" lvl="1" indent="-285750" algn="l">
              <a:buFont typeface="+mj-lt"/>
              <a:buAutoNum type="arabicPeriod"/>
            </a:pPr>
            <a:r>
              <a:rPr lang="en-US" sz="1800" b="1" i="0" u="none" strike="noStrike" dirty="0">
                <a:solidFill>
                  <a:schemeClr val="tx1"/>
                </a:solidFill>
                <a:effectLst/>
                <a:latin typeface="Arial" panose="020B0604020202020204" pitchFamily="34" charset="0"/>
                <a:cs typeface="Arial" panose="020B0604020202020204" pitchFamily="34" charset="0"/>
              </a:rPr>
              <a:t>Focus:</a:t>
            </a:r>
            <a:r>
              <a:rPr lang="en-US" sz="1800" b="0" i="0" u="none" strike="noStrike" dirty="0">
                <a:solidFill>
                  <a:schemeClr val="tx1"/>
                </a:solidFill>
                <a:effectLst/>
                <a:latin typeface="Arial" panose="020B0604020202020204" pitchFamily="34" charset="0"/>
                <a:cs typeface="Arial" panose="020B0604020202020204" pitchFamily="34" charset="0"/>
              </a:rPr>
              <a:t> Aids in preserving the system’s details for reference and analysis.</a:t>
            </a:r>
          </a:p>
          <a:p>
            <a:pPr algn="l">
              <a:buFont typeface="+mj-lt"/>
              <a:buAutoNum type="arabicPeriod"/>
            </a:pPr>
            <a:r>
              <a:rPr lang="en-US" sz="1800" b="1" i="0" u="none" strike="noStrike" dirty="0">
                <a:solidFill>
                  <a:schemeClr val="tx1"/>
                </a:solidFill>
                <a:effectLst/>
                <a:latin typeface="Arial" panose="020B0604020202020204" pitchFamily="34" charset="0"/>
                <a:cs typeface="Arial" panose="020B0604020202020204" pitchFamily="34" charset="0"/>
              </a:rPr>
              <a:t>Detailed System Description:</a:t>
            </a:r>
            <a:endParaRPr lang="en-US" sz="1800" b="0" i="0" u="none" strike="noStrike" dirty="0">
              <a:solidFill>
                <a:schemeClr val="tx1"/>
              </a:solidFill>
              <a:effectLst/>
              <a:latin typeface="Arial" panose="020B0604020202020204" pitchFamily="34" charset="0"/>
              <a:cs typeface="Arial" panose="020B0604020202020204" pitchFamily="34" charset="0"/>
            </a:endParaRPr>
          </a:p>
          <a:p>
            <a:pPr marL="742950" lvl="1" indent="-285750" algn="l">
              <a:buFont typeface="+mj-lt"/>
              <a:buAutoNum type="arabicPeriod"/>
            </a:pPr>
            <a:r>
              <a:rPr lang="en-US" sz="1800" b="1" i="0" u="none" strike="noStrike" dirty="0">
                <a:solidFill>
                  <a:schemeClr val="tx1"/>
                </a:solidFill>
                <a:effectLst/>
                <a:latin typeface="Arial" panose="020B0604020202020204" pitchFamily="34" charset="0"/>
                <a:cs typeface="Arial" panose="020B0604020202020204" pitchFamily="34" charset="0"/>
              </a:rPr>
              <a:t>Objective:</a:t>
            </a:r>
            <a:r>
              <a:rPr lang="en-US" sz="1800" b="0" i="0" u="none" strike="noStrike" dirty="0">
                <a:solidFill>
                  <a:schemeClr val="tx1"/>
                </a:solidFill>
                <a:effectLst/>
                <a:latin typeface="Arial" panose="020B0604020202020204" pitchFamily="34" charset="0"/>
                <a:cs typeface="Arial" panose="020B0604020202020204" pitchFamily="34" charset="0"/>
              </a:rPr>
              <a:t> Generating a system implementation.</a:t>
            </a:r>
          </a:p>
          <a:p>
            <a:pPr marL="742950" lvl="1" indent="-285750" algn="l">
              <a:buFont typeface="+mj-lt"/>
              <a:buAutoNum type="arabicPeriod"/>
            </a:pPr>
            <a:r>
              <a:rPr lang="en-US" sz="1800" b="1" i="0" u="none" strike="noStrike" dirty="0">
                <a:solidFill>
                  <a:schemeClr val="tx1"/>
                </a:solidFill>
                <a:effectLst/>
                <a:latin typeface="Arial" panose="020B0604020202020204" pitchFamily="34" charset="0"/>
                <a:cs typeface="Arial" panose="020B0604020202020204" pitchFamily="34" charset="0"/>
              </a:rPr>
              <a:t>Necessity:</a:t>
            </a:r>
            <a:r>
              <a:rPr lang="en-US" sz="1800" b="0" i="0" u="none" strike="noStrike" dirty="0">
                <a:solidFill>
                  <a:schemeClr val="tx1"/>
                </a:solidFill>
                <a:effectLst/>
                <a:latin typeface="Arial" panose="020B0604020202020204" pitchFamily="34" charset="0"/>
                <a:cs typeface="Arial" panose="020B0604020202020204" pitchFamily="34" charset="0"/>
              </a:rPr>
              <a:t> Models must be both correct and complete.</a:t>
            </a:r>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3938"/>
            <a:ext cx="8229600" cy="1143000"/>
          </a:xfrm>
        </p:spPr>
        <p:txBody>
          <a:bodyPr/>
          <a:lstStyle/>
          <a:p>
            <a:pPr algn="ctr"/>
            <a:r>
              <a:rPr lang="en-US" dirty="0"/>
              <a:t>Context models</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42427380"/>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dirty="0"/>
              <a:t>Understanding Context Models</a:t>
            </a:r>
          </a:p>
        </p:txBody>
      </p:sp>
      <p:sp>
        <p:nvSpPr>
          <p:cNvPr id="35843" name="Rectangle 3"/>
          <p:cNvSpPr>
            <a:spLocks noGrp="1" noChangeArrowheads="1"/>
          </p:cNvSpPr>
          <p:nvPr>
            <p:ph idx="1"/>
          </p:nvPr>
        </p:nvSpPr>
        <p:spPr/>
        <p:txBody>
          <a:bodyPr/>
          <a:lstStyle/>
          <a:p>
            <a:pPr algn="l"/>
            <a:r>
              <a:rPr lang="en-US" sz="1400" b="0" i="0" u="none" strike="noStrike" dirty="0">
                <a:solidFill>
                  <a:schemeClr val="tx1"/>
                </a:solidFill>
                <a:effectLst/>
                <a:latin typeface="Arial" panose="020B0604020202020204" pitchFamily="34" charset="0"/>
                <a:cs typeface="Arial" panose="020B0604020202020204" pitchFamily="34" charset="0"/>
              </a:rPr>
              <a:t>Context models sketch out the operational surroundings of a system, clearly marking what is within and outside the system's boundaries.</a:t>
            </a:r>
          </a:p>
          <a:p>
            <a:pPr algn="l"/>
            <a:r>
              <a:rPr lang="en-US" sz="1400" b="1" i="0" u="none" strike="noStrike" dirty="0">
                <a:solidFill>
                  <a:schemeClr val="tx1"/>
                </a:solidFill>
                <a:effectLst/>
                <a:latin typeface="Arial" panose="020B0604020202020204" pitchFamily="34" charset="0"/>
                <a:cs typeface="Arial" panose="020B0604020202020204" pitchFamily="34" charset="0"/>
              </a:rPr>
              <a:t>Key Components:</a:t>
            </a:r>
            <a:endParaRPr lang="en-US" sz="1400" b="0" i="0" u="none" strike="noStrike" dirty="0">
              <a:solidFill>
                <a:schemeClr val="tx1"/>
              </a:solidFill>
              <a:effectLst/>
              <a:latin typeface="Arial" panose="020B0604020202020204" pitchFamily="34" charset="0"/>
              <a:cs typeface="Arial" panose="020B0604020202020204" pitchFamily="34" charset="0"/>
            </a:endParaRPr>
          </a:p>
          <a:p>
            <a:pPr lvl="1">
              <a:buFont typeface="+mj-lt"/>
              <a:buAutoNum type="arabicPeriod"/>
            </a:pPr>
            <a:r>
              <a:rPr lang="en-US" sz="1400" b="1" i="0" u="none" strike="noStrike" dirty="0">
                <a:solidFill>
                  <a:schemeClr val="tx1"/>
                </a:solidFill>
                <a:effectLst/>
                <a:latin typeface="Arial" panose="020B0604020202020204" pitchFamily="34" charset="0"/>
                <a:cs typeface="Arial" panose="020B0604020202020204" pitchFamily="34" charset="0"/>
              </a:rPr>
              <a:t>System Boundaries:</a:t>
            </a:r>
            <a:r>
              <a:rPr lang="en-US" sz="1400" b="0" i="0" u="none" strike="noStrike" dirty="0">
                <a:solidFill>
                  <a:schemeClr val="tx1"/>
                </a:solidFill>
                <a:effectLst/>
                <a:latin typeface="Arial" panose="020B0604020202020204" pitchFamily="34" charset="0"/>
                <a:cs typeface="Arial" panose="020B0604020202020204" pitchFamily="34" charset="0"/>
              </a:rPr>
              <a:t> They outline the system's scope, showing what’s included and what’s not.</a:t>
            </a:r>
          </a:p>
          <a:p>
            <a:pPr lvl="1">
              <a:buFont typeface="+mj-lt"/>
              <a:buAutoNum type="arabicPeriod"/>
            </a:pPr>
            <a:r>
              <a:rPr lang="en-US" sz="1400" b="1" i="0" u="none" strike="noStrike" dirty="0">
                <a:solidFill>
                  <a:schemeClr val="tx1"/>
                </a:solidFill>
                <a:effectLst/>
                <a:latin typeface="Arial" panose="020B0604020202020204" pitchFamily="34" charset="0"/>
                <a:cs typeface="Arial" panose="020B0604020202020204" pitchFamily="34" charset="0"/>
              </a:rPr>
              <a:t>Architectural Models:</a:t>
            </a:r>
            <a:r>
              <a:rPr lang="en-US" sz="1400" b="0" i="0" u="none" strike="noStrike" dirty="0">
                <a:solidFill>
                  <a:schemeClr val="tx1"/>
                </a:solidFill>
                <a:effectLst/>
                <a:latin typeface="Arial" panose="020B0604020202020204" pitchFamily="34" charset="0"/>
                <a:cs typeface="Arial" panose="020B0604020202020204" pitchFamily="34" charset="0"/>
              </a:rPr>
              <a:t> These demonstrate the system and how it connects with others.</a:t>
            </a:r>
          </a:p>
          <a:p>
            <a:pPr lvl="1">
              <a:buFont typeface="+mj-lt"/>
              <a:buAutoNum type="arabicPeriod"/>
            </a:pPr>
            <a:r>
              <a:rPr lang="en-US" sz="1400" b="1" i="0" u="none" strike="noStrike" dirty="0">
                <a:solidFill>
                  <a:schemeClr val="tx1"/>
                </a:solidFill>
                <a:effectLst/>
                <a:latin typeface="Arial" panose="020B0604020202020204" pitchFamily="34" charset="0"/>
                <a:cs typeface="Arial" panose="020B0604020202020204" pitchFamily="34" charset="0"/>
              </a:rPr>
              <a:t>Other Systems:</a:t>
            </a:r>
            <a:r>
              <a:rPr lang="en-US" sz="1400" b="0" i="0" u="none" strike="noStrike" dirty="0">
                <a:solidFill>
                  <a:schemeClr val="tx1"/>
                </a:solidFill>
                <a:effectLst/>
                <a:latin typeface="Arial" panose="020B0604020202020204" pitchFamily="34" charset="0"/>
                <a:cs typeface="Arial" panose="020B0604020202020204" pitchFamily="34" charset="0"/>
              </a:rPr>
              <a:t> Represented are systems that interact with or rely on the system under development.</a:t>
            </a:r>
          </a:p>
          <a:p>
            <a:pPr algn="l"/>
            <a:r>
              <a:rPr lang="en-US" sz="1400" b="1" i="0" u="none" strike="noStrike" dirty="0">
                <a:solidFill>
                  <a:schemeClr val="tx1"/>
                </a:solidFill>
                <a:effectLst/>
                <a:latin typeface="Arial" panose="020B0604020202020204" pitchFamily="34" charset="0"/>
                <a:cs typeface="Arial" panose="020B0604020202020204" pitchFamily="34" charset="0"/>
              </a:rPr>
              <a:t>Considerations in Context Modeling:</a:t>
            </a:r>
            <a:endParaRPr lang="en-US" sz="1400" b="0" i="0" u="none" strike="noStrike" dirty="0">
              <a:solidFill>
                <a:schemeClr val="tx1"/>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US" sz="1400" b="1" i="0" u="none" strike="noStrike" dirty="0">
                <a:solidFill>
                  <a:schemeClr val="tx1"/>
                </a:solidFill>
                <a:effectLst/>
                <a:latin typeface="Arial" panose="020B0604020202020204" pitchFamily="34" charset="0"/>
                <a:cs typeface="Arial" panose="020B0604020202020204" pitchFamily="34" charset="0"/>
              </a:rPr>
              <a:t>Influencing Factors:</a:t>
            </a:r>
            <a:r>
              <a:rPr lang="en-US" sz="1400" b="0" i="0" u="none" strike="noStrike" dirty="0">
                <a:solidFill>
                  <a:schemeClr val="tx1"/>
                </a:solidFill>
                <a:effectLst/>
                <a:latin typeface="Arial" panose="020B0604020202020204" pitchFamily="34" charset="0"/>
                <a:cs typeface="Arial" panose="020B0604020202020204" pitchFamily="34" charset="0"/>
              </a:rPr>
              <a:t> Social and organizational aspects affect where we draw the system boundaries.</a:t>
            </a:r>
          </a:p>
          <a:p>
            <a:pPr lvl="1">
              <a:buFont typeface="Arial" panose="020B0604020202020204" pitchFamily="34" charset="0"/>
              <a:buChar char="•"/>
            </a:pPr>
            <a:r>
              <a:rPr lang="en-US" sz="1400" b="1" i="0" u="none" strike="noStrike" dirty="0">
                <a:solidFill>
                  <a:schemeClr val="tx1"/>
                </a:solidFill>
                <a:effectLst/>
                <a:latin typeface="Arial" panose="020B0604020202020204" pitchFamily="34" charset="0"/>
                <a:cs typeface="Arial" panose="020B0604020202020204" pitchFamily="34" charset="0"/>
              </a:rPr>
              <a:t>Impact:</a:t>
            </a:r>
            <a:r>
              <a:rPr lang="en-US" sz="1400" b="0" i="0" u="none" strike="noStrike" dirty="0">
                <a:solidFill>
                  <a:schemeClr val="tx1"/>
                </a:solidFill>
                <a:effectLst/>
                <a:latin typeface="Arial" panose="020B0604020202020204" pitchFamily="34" charset="0"/>
                <a:cs typeface="Arial" panose="020B0604020202020204" pitchFamily="34" charset="0"/>
              </a:rPr>
              <a:t> The placement of system boundaries greatly shapes the system's requirements.</a:t>
            </a:r>
          </a:p>
          <a:p>
            <a:pPr lvl="1">
              <a:buFont typeface="Arial" panose="020B0604020202020204" pitchFamily="34" charset="0"/>
              <a:buChar char="•"/>
            </a:pPr>
            <a:r>
              <a:rPr lang="en-US" sz="1400" b="1" i="0" u="none" strike="noStrike" dirty="0">
                <a:solidFill>
                  <a:schemeClr val="tx1"/>
                </a:solidFill>
                <a:effectLst/>
                <a:latin typeface="Arial" panose="020B0604020202020204" pitchFamily="34" charset="0"/>
                <a:cs typeface="Arial" panose="020B0604020202020204" pitchFamily="34" charset="0"/>
              </a:rPr>
              <a:t>Political &amp; Organizational Dynamics:</a:t>
            </a:r>
            <a:r>
              <a:rPr lang="en-US" sz="1400" b="0" i="0" u="none" strike="noStrike" dirty="0">
                <a:solidFill>
                  <a:schemeClr val="tx1"/>
                </a:solidFill>
                <a:effectLst/>
                <a:latin typeface="Arial" panose="020B0604020202020204" pitchFamily="34" charset="0"/>
                <a:cs typeface="Arial" panose="020B0604020202020204" pitchFamily="34" charset="0"/>
              </a:rPr>
              <a:t> Defining boundaries can involve judgments influenced by the dynamics within an organization.</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8</a:t>
            </a:fld>
            <a:endParaRPr lang="en-US" dirty="0"/>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context of the </a:t>
            </a:r>
            <a:r>
              <a:rPr lang="en-GB" dirty="0" err="1"/>
              <a:t>Mentcare</a:t>
            </a:r>
            <a:r>
              <a:rPr lang="en-GB" dirty="0"/>
              <a:t> system</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9</a:t>
            </a:fld>
            <a:endParaRPr lang="en-US"/>
          </a:p>
        </p:txBody>
      </p:sp>
      <p:pic>
        <p:nvPicPr>
          <p:cNvPr id="2" name="Picture 1" descr="5.1 Mentcare contex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0" y="2057400"/>
            <a:ext cx="5645150" cy="35560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1850</TotalTime>
  <Words>2692</Words>
  <Application>Microsoft Macintosh PowerPoint</Application>
  <PresentationFormat>On-screen Show (4:3)</PresentationFormat>
  <Paragraphs>359</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Söhne</vt:lpstr>
      <vt:lpstr>Wingdings</vt:lpstr>
      <vt:lpstr>SE10 slides</vt:lpstr>
      <vt:lpstr>Chapter 5 – System Modeling</vt:lpstr>
      <vt:lpstr>Topics covered</vt:lpstr>
      <vt:lpstr>System modeling</vt:lpstr>
      <vt:lpstr>Application &amp; Perspectives in System Modeling</vt:lpstr>
      <vt:lpstr>UML Diagram Types &amp; Applications</vt:lpstr>
      <vt:lpstr>Utilizing Graphical Models in System Engineering</vt:lpstr>
      <vt:lpstr>Context models</vt:lpstr>
      <vt:lpstr>Understanding Context Models</vt:lpstr>
      <vt:lpstr>The context of the Mentcare system</vt:lpstr>
      <vt:lpstr>Interaction models</vt:lpstr>
      <vt:lpstr>Interaction Models &amp; Use Cases in Software Engineering</vt:lpstr>
      <vt:lpstr>Transfer-data use case </vt:lpstr>
      <vt:lpstr>Sequence diagrams</vt:lpstr>
      <vt:lpstr>Sequence diagram for View patient information </vt:lpstr>
      <vt:lpstr>Sequence diagram for Transfer Data </vt:lpstr>
      <vt:lpstr>Structural models</vt:lpstr>
      <vt:lpstr>Understanding Structural Models</vt:lpstr>
      <vt:lpstr>Classes and associations in the MHC-PMS </vt:lpstr>
      <vt:lpstr>The Consultation class </vt:lpstr>
      <vt:lpstr>Applying Structural Models &amp; Generalization</vt:lpstr>
      <vt:lpstr>A generalization hierarchy </vt:lpstr>
      <vt:lpstr>A generalization hierarchy with added detail </vt:lpstr>
      <vt:lpstr>Object class aggregation models</vt:lpstr>
      <vt:lpstr>The aggregation association </vt:lpstr>
      <vt:lpstr>Behavioral models</vt:lpstr>
      <vt:lpstr>Behavioral models</vt:lpstr>
      <vt:lpstr>An activity model of the insulin pump’s operation </vt:lpstr>
      <vt:lpstr>Order processing </vt:lpstr>
      <vt:lpstr>State Machine Models &amp; UML Statecharts</vt:lpstr>
      <vt:lpstr>State diagram of a microwave oven </vt:lpstr>
      <vt:lpstr>States and stimuli for the microwave oven (a) </vt:lpstr>
      <vt:lpstr>Model-driven engineering</vt:lpstr>
      <vt:lpstr>Introduction to Model-Driven Engineering (MDE)</vt:lpstr>
      <vt:lpstr>Usage of model-driven engineering</vt:lpstr>
      <vt:lpstr>Model-Driven Architecture (MDA)</vt:lpstr>
      <vt:lpstr>Examples of MDE and MDA Tools</vt:lpstr>
      <vt:lpstr>MDA transformations</vt:lpstr>
      <vt:lpstr>Agile Methods and Model-Driven Architecture</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Smith, Travis</cp:lastModifiedBy>
  <cp:revision>26</cp:revision>
  <dcterms:created xsi:type="dcterms:W3CDTF">2010-01-15T13:50:47Z</dcterms:created>
  <dcterms:modified xsi:type="dcterms:W3CDTF">2023-09-24T20:26:46Z</dcterms:modified>
</cp:coreProperties>
</file>