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7" r:id="rId3"/>
    <p:sldId id="330" r:id="rId4"/>
    <p:sldId id="278" r:id="rId5"/>
    <p:sldId id="257" r:id="rId6"/>
    <p:sldId id="308" r:id="rId7"/>
    <p:sldId id="319" r:id="rId8"/>
    <p:sldId id="285" r:id="rId9"/>
    <p:sldId id="321" r:id="rId10"/>
    <p:sldId id="322" r:id="rId11"/>
    <p:sldId id="298" r:id="rId12"/>
    <p:sldId id="325" r:id="rId13"/>
    <p:sldId id="299" r:id="rId14"/>
    <p:sldId id="328" r:id="rId15"/>
    <p:sldId id="259" r:id="rId16"/>
    <p:sldId id="260" r:id="rId17"/>
    <p:sldId id="292" r:id="rId18"/>
    <p:sldId id="265" r:id="rId19"/>
    <p:sldId id="295" r:id="rId20"/>
    <p:sldId id="267" r:id="rId21"/>
    <p:sldId id="289" r:id="rId22"/>
    <p:sldId id="269" r:id="rId23"/>
    <p:sldId id="329" r:id="rId24"/>
    <p:sldId id="327" r:id="rId25"/>
    <p:sldId id="300" r:id="rId26"/>
    <p:sldId id="301" r:id="rId27"/>
    <p:sldId id="304" r:id="rId28"/>
    <p:sldId id="270" r:id="rId29"/>
    <p:sldId id="271" r:id="rId30"/>
    <p:sldId id="305" r:id="rId31"/>
    <p:sldId id="273" r:id="rId32"/>
    <p:sldId id="313" r:id="rId33"/>
    <p:sldId id="306" r:id="rId34"/>
    <p:sldId id="274" r:id="rId35"/>
    <p:sldId id="315" r:id="rId36"/>
    <p:sldId id="276" r:id="rId37"/>
    <p:sldId id="326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61"/>
    <p:restoredTop sz="94664"/>
  </p:normalViewPr>
  <p:slideViewPr>
    <p:cSldViewPr snapToGrid="0" snapToObjects="1">
      <p:cViewPr>
        <p:scale>
          <a:sx n="185" d="100"/>
          <a:sy n="185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ABA5E8-7032-4C4C-BD13-C061119FBAD6}" type="datetime1">
              <a:rPr lang="en-GB" smtClean="0"/>
              <a:t>24/09/2023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8691E-7EFE-4148-870D-0B8BE9F956BB}" type="datetime1">
              <a:rPr lang="en-GB" smtClean="0"/>
              <a:t>24/09/2023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7A262-4F3C-B64A-B35F-47CFE930BB05}" type="datetime1">
              <a:rPr lang="en-GB" smtClean="0"/>
              <a:t>24/09/2023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4D177-3FD8-1541-B11E-1C53E75416D7}" type="datetime1">
              <a:rPr lang="en-GB" smtClean="0"/>
              <a:t>24/09/2023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752AC-8988-5D49-BA13-2655F7EFA58A}" type="datetime1">
              <a:rPr lang="en-GB" smtClean="0"/>
              <a:t>24/09/2023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1CCAB-69C6-0143-A029-A2CB647FDE54}" type="datetime1">
              <a:rPr lang="en-GB" smtClean="0"/>
              <a:t>24/09/2023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D5F3E-3AC9-8840-9259-96E2BB9925B9}" type="datetime1">
              <a:rPr lang="en-GB" smtClean="0"/>
              <a:t>24/09/2023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C09D2-2289-654C-867B-0F64265113A4}" type="datetime1">
              <a:rPr lang="en-GB" smtClean="0"/>
              <a:t>24/09/2023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58948-1FA8-8D45-94BB-181B90A29353}" type="datetime1">
              <a:rPr lang="en-GB" smtClean="0"/>
              <a:t>24/09/2023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7AC79-C540-0C4D-BCB6-9ED127487D92}" type="datetime1">
              <a:rPr lang="en-GB" smtClean="0"/>
              <a:t>24/09/2023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1AF8B-42B8-F645-B2DB-B2A80189257D}" type="datetime1">
              <a:rPr lang="en-GB" smtClean="0"/>
              <a:t>24/09/2023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9272679-3BA1-B047-8536-308C6E7E7BEE}" type="datetime1">
              <a:rPr lang="en-GB" smtClean="0"/>
              <a:t>24/09/2023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04B-3581-E041-9FA4-34A2DB63B5D7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95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Architectural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79A5-34C8-A24C-B96B-DD17163DEB3B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268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Defining Architectural Views: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Architectural views are different perspectives useful in designing and documenting a system’s architecture.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model shows only one view, revealing different aspects like module decomposition, run-time processes interaction, or component distribution</a:t>
            </a:r>
          </a:p>
          <a:p>
            <a:pPr algn="l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+ 1 View Model of Software Architecture: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View: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Displays key abstractions as objects or classes.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View: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Reveals interacting processes at run-time.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View: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Illustrates software decomposition for development.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View: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Maps software components to system hardware.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+1 – Scenarios/Use Cases: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Relates different views through scenarios or use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69-D6C0-374C-A163-C22226977C99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95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1CF8-8542-A840-BABB-E0B22B2F0879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142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Architectural Patterns &amp;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Architectural Patterns: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Patterns represent, share, and reuse design knowledge.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describe good design practices tested in various environments.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crucial to know when they are useful and when they are not.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Patterns can be represented using tables and graphics</a:t>
            </a:r>
            <a:r>
              <a:rPr lang="en-US" sz="1400" b="0" i="0" u="none" strike="noStrike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Diving into MVC Pattern: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Manages system data and operations on that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Defines and manages data presentation to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Manages user interactions and communicates with Model and View.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Applicability of MVC: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Ideal when multiple views and interactions with data are required or future requirements are unknown.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 independent changes in data and its representation, with synchronized updates in all presentations.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Considerations: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introduce additional code and complexity, especially when the data model and interactions are simple.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17C4-8B81-BB44-A73D-FC0C8589C762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Development Examples Across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Ruby on Rails: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employing MVC principles for clean and organized code 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 (Python):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MVC used for building scalable and maintainable applications.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Applications: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 (Swift/Objective-C):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MVC is fundamental in structuring iOS apps, separating data, display, and user interaction.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(Java/Kotlin):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Adopts MVC variations like Model-View-Presenter (MVP) for structured app development.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Desktop Applications: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JavaFX: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Implements MVC for modular and structured desktop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Qt (C++):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Utilizes MVC in developing cross-platform applications.</a:t>
            </a:r>
          </a:p>
          <a:p>
            <a:pPr algn="l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Front-End Frameworks: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Follows Model-View-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(MVVM) for developing single-page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+ Redux: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paired, can be structured to follow the MVC pattern for UI and state management.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17C4-8B81-BB44-A73D-FC0C8589C762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579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 of the Model-View-Controller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6386" name="Picture 2" descr="6"/>
          <p:cNvPicPr>
            <a:picLocks noChangeAspect="1" noChangeArrowheads="1"/>
          </p:cNvPicPr>
          <p:nvPr/>
        </p:nvPicPr>
        <p:blipFill>
          <a:blip r:embed="rId2"/>
          <a:srcRect t="-10443" b="-8620"/>
          <a:stretch>
            <a:fillRect/>
          </a:stretch>
        </p:blipFill>
        <p:spPr bwMode="auto">
          <a:xfrm>
            <a:off x="2063367" y="1952625"/>
            <a:ext cx="481965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558B-A437-FB4B-AFA0-D703D735E63F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 using the MVC pattern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7410" name="Picture 2" descr="6"/>
          <p:cNvPicPr>
            <a:picLocks noChangeAspect="1" noChangeArrowheads="1"/>
          </p:cNvPicPr>
          <p:nvPr/>
        </p:nvPicPr>
        <p:blipFill>
          <a:blip r:embed="rId2"/>
          <a:srcRect b="-8466"/>
          <a:stretch>
            <a:fillRect/>
          </a:stretch>
        </p:blipFill>
        <p:spPr bwMode="auto">
          <a:xfrm>
            <a:off x="2166591" y="1828800"/>
            <a:ext cx="45656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F1A-CCF5-AD44-A0A1-B250465DC830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Repository architecture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Facilitates data exchange between sub-systems.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a) Central repository holds shared data accessed by all sub-systems. b) Each sub-system maintains its own database and passes data explicitly.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Used: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Preferable when large amounts of data are shared; efficient data-sharing mechanism.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Distributed system model showing data and processing distribution across components.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D8B-9CA5-9743-B64B-E7016EE305D0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repository architecture for an IDE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9 RepositoryIDE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2287" b="-12287"/>
          <a:stretch>
            <a:fillRect/>
          </a:stretch>
        </p:blipFill>
        <p:spPr>
          <a:xfrm>
            <a:off x="754456" y="1600200"/>
            <a:ext cx="7244433" cy="398415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D6FC-FDE3-7142-8191-38F6A5A2805F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Client-server architecture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Divides tasks across service providers (servers) and service requesters (clients).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a) Stand-alone servers provide specific services. b) Clients call on these services via a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Flexibility: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implemented on a single computer or multiple ones.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CA6E-3D7C-8343-BB5B-4B9793CA0A9B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design decisions</a:t>
            </a:r>
            <a:endParaRPr lang="en-GB" dirty="0"/>
          </a:p>
          <a:p>
            <a:r>
              <a:rPr lang="en-US" dirty="0"/>
              <a:t>Architectural views</a:t>
            </a:r>
            <a:endParaRPr lang="en-GB" dirty="0"/>
          </a:p>
          <a:p>
            <a:r>
              <a:rPr lang="en-US" dirty="0"/>
              <a:t>Architectural patterns</a:t>
            </a:r>
            <a:endParaRPr lang="en-GB" dirty="0"/>
          </a:p>
          <a:p>
            <a:r>
              <a:rPr lang="en-US" dirty="0"/>
              <a:t>Application architectures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222A-6274-584F-843B-597E4D81CC7C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client–server architecture for a film library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1 ClientServerFilmPhoto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62" r="-1062"/>
          <a:stretch>
            <a:fillRect/>
          </a:stretch>
        </p:blipFill>
        <p:spPr>
          <a:xfrm>
            <a:off x="822014" y="1775831"/>
            <a:ext cx="7203898" cy="396186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2F96-6324-C64B-BAFD-9AF7A9B7480C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Pipe and filter architecture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Applies functional transformations to process inputs into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Components (filters) transform input data to output, passed sequentially through pipes.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Variants: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sequential model used extensively in data processing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Suitability: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 ideal for interactive systems; better for data processing tasks.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2F55-7F03-7B43-8C53-2202169C82AB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pipe and filter architecture used in a payments system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3 InvoiceProc.eps"/>
          <p:cNvPicPr>
            <a:picLocks noGrp="1" noChangeAspect="1"/>
          </p:cNvPicPr>
          <p:nvPr>
            <p:ph idx="1"/>
          </p:nvPr>
        </p:nvPicPr>
        <p:blipFill>
          <a:blip r:embed="rId2"/>
          <a:srcRect l="24024" r="24024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9BB6-03AB-0043-BF6C-06967B402B40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Mental Model of these architectures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of these architectures like organizing a study group: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Everyone accessing and contributing to a shared study guide.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Client-Server: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Some students offer specific help (e.g., notes, tutoring), others reach out as needed.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 and Filter: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Each student adds their part, building upon the previous one, to complete a project.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2F55-7F03-7B43-8C53-2202169C82AB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13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74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F99-C949-C342-9C09-4F6A44CADEA5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864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vs. Generic Architectures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Architectures: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Custom-designed to meet a specific organization's needs.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Tailored for particular business contexts.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Application Architecture: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versatile blueprint for creating systems that meet specific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Adaptable for various industries and contexts.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Shared Goal: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aim to fulfill organizational needs, providing solutions for businesses.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Differences:</a:t>
            </a:r>
          </a:p>
          <a:p>
            <a:pPr lvl="1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vs. General: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Application Architectures are like tailor-made clothes for one person, while Generic Architectures are like adjustable clothes that fit many.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Application Architectures are specialized, like tools designed for specific jobs, whereas Generic ones are versatile, like tools that work in many situations.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0F-774B-1444-B7D2-BCC57C718D4C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Types of Application Architectures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Söhne"/>
              </a:rPr>
              <a:t>Data Processing Applications: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lvl="1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Operates in batches, processing data without user intervention.</a:t>
            </a:r>
          </a:p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Söhne"/>
              </a:rPr>
              <a:t>Transaction Processing Applications: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lvl="1"/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Centred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 on user requests and updating system databases.</a:t>
            </a:r>
          </a:p>
          <a:p>
            <a:pPr lvl="1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Examples: E-commerce and Reservation systems.</a:t>
            </a:r>
          </a:p>
          <a:p>
            <a:pPr lvl="1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User Perspective: Any sequence of operations fulfilling a goal, e.g., flight timings.</a:t>
            </a:r>
          </a:p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Söhne"/>
              </a:rPr>
              <a:t>Event Processing Systems: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lvl="1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Actions are dependent on interpreting external events.</a:t>
            </a:r>
          </a:p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Söhne"/>
              </a:rPr>
              <a:t>Language Processing Systems: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lvl="1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Interpret intentions specified in formal language.</a:t>
            </a:r>
          </a:p>
          <a:p>
            <a:pPr lvl="1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öhne"/>
              </a:rPr>
              <a:t>Examples: Compilers, Command interpreters.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4BB-04E1-CF40-8920-D410C409BE69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Utilizing Generic Application Architectures in SWE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Checklist: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of it like a Recipe: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Just as you use a recipe to start cooking, a design checklist is the starting point for building software, ensuring you have all the needed ingredients and steps.</a:t>
            </a:r>
          </a:p>
          <a:p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Organizational Tool: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it as a Team Playbook: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helps organize and manage the work of the development team, like a playbook helps a sports team play cohesively and efficiently.</a:t>
            </a:r>
          </a:p>
          <a:p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Assessment &amp; Reuse: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 it as Recycling: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Just like you'd recycle materials, this tool evaluates which parts (components) of other projects can be reused in the current one, saving time and resources.</a:t>
            </a:r>
          </a:p>
          <a:p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Like Learning a New Language: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a common vocabulary or set of terms to talk about different types of application architectures, making it easier for everyone on the team to understand and communicate effectively.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6C1C-493D-2B4C-A5BF-2B4524F873BF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transaction processing applications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53395" b="-253395"/>
          <a:stretch>
            <a:fillRect/>
          </a:stretch>
        </p:blipFill>
        <p:spPr>
          <a:xfrm>
            <a:off x="659875" y="1600200"/>
            <a:ext cx="7649782" cy="420708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C317-EC48-5045-AA39-7A2474D1A045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architecture of an ATM system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3074" b="-13074"/>
          <a:stretch>
            <a:fillRect/>
          </a:stretch>
        </p:blipFill>
        <p:spPr>
          <a:xfrm>
            <a:off x="1011177" y="1600201"/>
            <a:ext cx="7082293" cy="389498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6C54-C195-AA42-8CE4-C690B1694ACA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Overview: Understanding Software Architecture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 in Software Engineering: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engineering is like constructing a complex building; it needs a solid architectural plan.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as an architect plans a structure, software architects design the organization and structure of software systems.</a:t>
            </a:r>
          </a:p>
          <a:p>
            <a:pPr algn="l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Purpose: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chapter delves into the realm of software architecture, providing a foundation for designing and structuring software effectively.</a:t>
            </a:r>
          </a:p>
          <a:p>
            <a:pPr algn="l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It Matters to Software Engineering: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architecture is the backbone of every software system, impacting its performance, scalability, and maintainability.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future software engineers, understanding how to craft well-structured software is essential for your success.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222A-6274-584F-843B-597E4D81CC7C}" type="datetime1">
              <a:rPr lang="en-GB" smtClean="0"/>
              <a:t>24/09/2023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72640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systems architecture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 algn="l"/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Information Systems: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systems have a common architecture often organized in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systems usually involve database transactions.</a:t>
            </a:r>
          </a:p>
          <a:p>
            <a:pPr algn="l"/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Layers in the Architecture: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Interface: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part users interact with directly.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Communications: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Handles interactions with users.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Retrieval: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Manages fetching and storing data.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Database: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Stores essential information.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3A1-B737-064B-8822-889C1CDECC19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</a:t>
            </a:r>
            <a:r>
              <a:rPr lang="en-GB" dirty="0" err="1"/>
              <a:t>Mentcare</a:t>
            </a:r>
            <a:r>
              <a:rPr lang="en-GB" dirty="0"/>
              <a:t> system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940" r="-14940"/>
          <a:stretch>
            <a:fillRect/>
          </a:stretch>
        </p:blipFill>
        <p:spPr>
          <a:xfrm>
            <a:off x="794991" y="1600200"/>
            <a:ext cx="7137553" cy="392537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B56D-2A3F-9442-B517-58A55055058C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Information Systems &amp; Multi-Tier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Information Systems: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 information systems are web-based, with user interfaces using web browsers.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E-commerce systems, like online stores.</a:t>
            </a:r>
          </a:p>
          <a:p>
            <a:pPr algn="l"/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Multi-Tier Client Server/Architecture: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Server: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Manages user communications and interfaces through web browsers.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Server: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Implements application-specific logic and handles data storage and retrieval.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Server: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Facilitates data movement, handles transaction management.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545-AFD5-A848-BC73-813CA8EAC98E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and Meta-Case Tools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Processing Systems: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 language input (natural or artificial) and generate another form of that language.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include an interpreter for executing instructions in the processed language.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Useful when describing algorithms or system data is the easiest way to solve a problem.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Meta-Case Tools: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tool descriptions and method rules to generate other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automation for tool generation based on predefined rules and descriptions.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Relevance to us: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systems today often have a web-based 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Multi-tier architecture improves system organization.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processing and meta-case tools streamline complex processes for problem-solving and tool generation.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2494-8EB8-1246-B80F-E4B604FA4A08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 language processing system </a:t>
            </a:r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387" r="-10387"/>
          <a:stretch>
            <a:fillRect/>
          </a:stretch>
        </p:blipFill>
        <p:spPr>
          <a:xfrm>
            <a:off x="916596" y="1600201"/>
            <a:ext cx="7014735" cy="3857834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883F-AA7C-A147-B74B-7518C74B89CB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60" y="1600200"/>
            <a:ext cx="4166640" cy="4525963"/>
          </a:xfrm>
        </p:spPr>
        <p:txBody>
          <a:bodyPr/>
          <a:lstStyle/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Lexical Analyzer: Token Detective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Takes code words (tokens) and translates them into a secret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 organize the code for further steps.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Symbol Table: Name Keeper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the names of things like variables and classes.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 sure we keep track of these names.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Syntax Analyzer: Syntax Checker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 sure our code follows the rules of the language.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Tells us if there are any rule-breaking mistakes.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8DE7-EE7E-B347-915A-C788E083A91C}" type="datetime1">
              <a:rPr lang="en-GB" smtClean="0"/>
              <a:pPr/>
              <a:t>24/09/2023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01D0D-FE7E-994C-76B5-7723614E32ED}"/>
              </a:ext>
            </a:extLst>
          </p:cNvPr>
          <p:cNvSpPr txBox="1"/>
          <p:nvPr/>
        </p:nvSpPr>
        <p:spPr>
          <a:xfrm>
            <a:off x="4572000" y="1670775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Syntax Tree: Code Blueprint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Shows us how our code is organized like a tree.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Helps us understand its structure.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Semantic Analyzer: Logic Detective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Checks if our code makes sense.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Looks for logical errors and inconsistencies.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Code Generator: Code Creator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Turns our code into instructions the computer can understand.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Essential for making our programs run.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repository architecture for a language processing system</a:t>
            </a:r>
          </a:p>
        </p:txBody>
      </p:sp>
      <p:pic>
        <p:nvPicPr>
          <p:cNvPr id="4" name="Content Placeholder 3" descr="6.20 RepositoryLP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471" b="-1471"/>
          <a:stretch>
            <a:fillRect/>
          </a:stretch>
        </p:blipFill>
        <p:spPr>
          <a:xfrm>
            <a:off x="1038200" y="1937951"/>
            <a:ext cx="6676944" cy="367206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A5B2-6190-5D4C-9FBF-06CD78F0D899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160"/>
            <a:ext cx="8229600" cy="4525963"/>
          </a:xfrm>
        </p:spPr>
        <p:txBody>
          <a:bodyPr/>
          <a:lstStyle/>
          <a:p>
            <a:r>
              <a:rPr lang="en-US" dirty="0"/>
              <a:t>A software architecture is a description of how a software system is organized. </a:t>
            </a:r>
            <a:endParaRPr lang="en-GB" dirty="0"/>
          </a:p>
          <a:p>
            <a:r>
              <a:rPr lang="en-US" dirty="0"/>
              <a:t>Architectural design decisions include decisions on the type of application, the distribution of the system, the architectural styles to be used.</a:t>
            </a:r>
            <a:endParaRPr lang="en-GB" dirty="0"/>
          </a:p>
          <a:p>
            <a:r>
              <a:rPr lang="en-US" dirty="0"/>
              <a:t>Architectures may be documented from several different perspectives or views such as a conceptual view, a logical view, a process view, and a development view.</a:t>
            </a:r>
            <a:endParaRPr lang="en-GB" dirty="0"/>
          </a:p>
          <a:p>
            <a:r>
              <a:rPr lang="en-US" dirty="0"/>
              <a:t>Architectural patterns are a means of reusing knowledge about generic system architectures. They describe the architecture, explain when it may be used and describe its advantages and disadvantages.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B8B-2D7F-FC49-B8DF-38971076F605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0306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of application systems architectures help us understand and compare applications, validate application system designs and assess large-scale components for reuse.</a:t>
            </a:r>
            <a:endParaRPr lang="en-GB" dirty="0"/>
          </a:p>
          <a:p>
            <a:r>
              <a:rPr lang="en-US" dirty="0"/>
              <a:t>Transaction processing systems are interactive systems that allow information in a database to be remotely accessed and modified by a number of users. </a:t>
            </a:r>
          </a:p>
          <a:p>
            <a:r>
              <a:rPr lang="en-US" dirty="0"/>
              <a:t>Language processing systems are used to translate texts from one language into another and to carry out the instructions specified in the input language. They include a translator and an abstract machine that executes the generated language.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F8FA-AC2E-5544-A7FC-F5D975AC1D94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Fundamentals of Architectural Design in Software Engineering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Architectural Design?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about planning how a software system should be organized and designing its overall 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Serves as a critical link between design and requirements, identifying key components and their relationships.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result? An architectural model showing how the system’s components communicate.</a:t>
            </a:r>
          </a:p>
          <a:p>
            <a:pPr algn="l"/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Agility and Architecture: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Essential in agile processes, designing an overall system architecture is a priority.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Changing the system architecture later can be costly due to its impact on numerous components.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21B-EA13-2E45-9ABB-0DAEA836331C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 packing robot control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2"/>
          <a:srcRect b="-8765"/>
          <a:stretch>
            <a:fillRect/>
          </a:stretch>
        </p:blipFill>
        <p:spPr bwMode="auto">
          <a:xfrm>
            <a:off x="1870880" y="1667100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C6AF-DA87-0042-8D35-8C16E82516A7}" type="datetime1">
              <a:rPr lang="en-GB" smtClean="0"/>
              <a:t>24/09/2023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 in the Small vs. the Large: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Focuses on individual programs and how they are broken down into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Deals with complex enterprise systems, involving multiple programs and components across different computers and companies.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and Analysis: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 serves as a discussion focus for stakeholders.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Explicit architecture allows analysis of whether the system can meet its non-functional requirements.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 &amp; Reuse: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Commonly represented through simple block diagrams, but this method faces criticism for lacking detail.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Architectural models and their requirements vary based on their usage.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 can be reusable, and product-line architectures may be developed, promoting large-scale reuse.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FC12-CD08-1841-B4E7-6447ABCA8C41}" type="datetime1">
              <a:rPr lang="en-GB" smtClean="0"/>
              <a:t>24/09/2023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3119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Architectural design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6E96-18A3-F849-B163-F417995BEE9C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580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Architectural Design Decisions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Nature of Design: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Creative and adaptable, varying with each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Influenced by common decisions affecting non-functional characteristics.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&amp; Architecture: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Similarities exist in architectures within the same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architecture is the foundation, with variations developed for specific needs.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Architectural Styles: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Distill the essence of an architecture, allowing for diverse instantiations.</a:t>
            </a:r>
          </a:p>
          <a:p>
            <a:pPr algn="l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Design Considerations: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 critical operations and component size.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Prioritize layered architectures for asset protection.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Centralize safety-critical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Build in redundancy for fault tolerance.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Maintainability: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Choose replaceable, fine-grain components.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FAF-8728-3741-BE51-A0D01615043E}" type="datetime1">
              <a:rPr lang="en-GB" smtClean="0"/>
              <a:t>24/09/2023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9" y="1684421"/>
            <a:ext cx="8705841" cy="46719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886-3A82-414C-AE09-89E7C04AB97D}" type="datetime1">
              <a:rPr lang="en-GB" smtClean="0"/>
              <a:t>24/09/2023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662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7479</TotalTime>
  <Words>2388</Words>
  <Application>Microsoft Macintosh PowerPoint</Application>
  <PresentationFormat>On-screen Show (4:3)</PresentationFormat>
  <Paragraphs>327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Söhne</vt:lpstr>
      <vt:lpstr>Wingdings</vt:lpstr>
      <vt:lpstr>Zapf Dingbats</vt:lpstr>
      <vt:lpstr>SE10 slides</vt:lpstr>
      <vt:lpstr>Chapter 6 – Architectural Design</vt:lpstr>
      <vt:lpstr>Topics covered</vt:lpstr>
      <vt:lpstr>Chapter Overview: Understanding Software Architecture</vt:lpstr>
      <vt:lpstr>Fundamentals of Architectural Design in Software Engineering</vt:lpstr>
      <vt:lpstr>The architecture of a packing robot control system</vt:lpstr>
      <vt:lpstr>Architectural abstraction</vt:lpstr>
      <vt:lpstr>Architectural design decisions</vt:lpstr>
      <vt:lpstr>Essentials of Architectural Design Decisions</vt:lpstr>
      <vt:lpstr>Architectural design decisions</vt:lpstr>
      <vt:lpstr>Architectural views</vt:lpstr>
      <vt:lpstr>Architectural views</vt:lpstr>
      <vt:lpstr>Architectural patterns</vt:lpstr>
      <vt:lpstr>Introduction to Architectural Patterns &amp; MVC</vt:lpstr>
      <vt:lpstr>MVC Development Examples Across Platforms</vt:lpstr>
      <vt:lpstr>The organization of the Model-View-Controller </vt:lpstr>
      <vt:lpstr>Web application architecture using the MVC pattern </vt:lpstr>
      <vt:lpstr>Repository architecture</vt:lpstr>
      <vt:lpstr>A repository architecture for an IDE </vt:lpstr>
      <vt:lpstr>Client-server architecture</vt:lpstr>
      <vt:lpstr>A client–server architecture for a film library </vt:lpstr>
      <vt:lpstr>Pipe and filter architecture</vt:lpstr>
      <vt:lpstr>An example of the pipe and filter architecture used in a payments system </vt:lpstr>
      <vt:lpstr>Mental Model of these architectures</vt:lpstr>
      <vt:lpstr>Application architectures</vt:lpstr>
      <vt:lpstr>Application vs. Generic Architectures</vt:lpstr>
      <vt:lpstr>Types of Application Architectures</vt:lpstr>
      <vt:lpstr>Utilizing Generic Application Architectures in SWE</vt:lpstr>
      <vt:lpstr>The structure of transaction processing applications </vt:lpstr>
      <vt:lpstr>The software architecture of an ATM system </vt:lpstr>
      <vt:lpstr>Information systems architecture</vt:lpstr>
      <vt:lpstr>The architecture of the Mentcare system</vt:lpstr>
      <vt:lpstr>Web-Based Information Systems &amp; Multi-Tier Architecture</vt:lpstr>
      <vt:lpstr>Language Processing and Meta-Case Tools</vt:lpstr>
      <vt:lpstr>The architecture of a language processing system </vt:lpstr>
      <vt:lpstr>Compiler components</vt:lpstr>
      <vt:lpstr>A repository architecture for a language processing system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Smith, Travis</cp:lastModifiedBy>
  <cp:revision>21</cp:revision>
  <dcterms:created xsi:type="dcterms:W3CDTF">2010-01-18T20:35:25Z</dcterms:created>
  <dcterms:modified xsi:type="dcterms:W3CDTF">2023-09-25T22:57:55Z</dcterms:modified>
</cp:coreProperties>
</file>