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4"/>
  </p:notesMasterIdLst>
  <p:handoutMasterIdLst>
    <p:handoutMasterId r:id="rId45"/>
  </p:handoutMasterIdLst>
  <p:sldIdLst>
    <p:sldId id="256" r:id="rId2"/>
    <p:sldId id="287" r:id="rId3"/>
    <p:sldId id="288" r:id="rId4"/>
    <p:sldId id="294" r:id="rId5"/>
    <p:sldId id="315" r:id="rId6"/>
    <p:sldId id="269" r:id="rId7"/>
    <p:sldId id="270" r:id="rId8"/>
    <p:sldId id="257" r:id="rId9"/>
    <p:sldId id="258" r:id="rId10"/>
    <p:sldId id="259" r:id="rId11"/>
    <p:sldId id="273" r:id="rId12"/>
    <p:sldId id="260" r:id="rId13"/>
    <p:sldId id="261" r:id="rId14"/>
    <p:sldId id="274" r:id="rId15"/>
    <p:sldId id="275" r:id="rId16"/>
    <p:sldId id="262" r:id="rId17"/>
    <p:sldId id="278" r:id="rId18"/>
    <p:sldId id="279" r:id="rId19"/>
    <p:sldId id="263" r:id="rId20"/>
    <p:sldId id="282" r:id="rId21"/>
    <p:sldId id="264" r:id="rId22"/>
    <p:sldId id="283" r:id="rId23"/>
    <p:sldId id="265" r:id="rId24"/>
    <p:sldId id="314" r:id="rId25"/>
    <p:sldId id="284" r:id="rId26"/>
    <p:sldId id="267" r:id="rId27"/>
    <p:sldId id="300" r:id="rId28"/>
    <p:sldId id="317" r:id="rId29"/>
    <p:sldId id="289" r:id="rId30"/>
    <p:sldId id="290" r:id="rId31"/>
    <p:sldId id="320" r:id="rId32"/>
    <p:sldId id="291" r:id="rId33"/>
    <p:sldId id="319" r:id="rId34"/>
    <p:sldId id="302" r:id="rId35"/>
    <p:sldId id="321" r:id="rId36"/>
    <p:sldId id="303" r:id="rId37"/>
    <p:sldId id="318" r:id="rId38"/>
    <p:sldId id="306" r:id="rId39"/>
    <p:sldId id="307" r:id="rId40"/>
    <p:sldId id="322" r:id="rId41"/>
    <p:sldId id="313" r:id="rId42"/>
    <p:sldId id="32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56"/>
    <p:restoredTop sz="94719"/>
  </p:normalViewPr>
  <p:slideViewPr>
    <p:cSldViewPr snapToGrid="0" snapToObjects="1">
      <p:cViewPr>
        <p:scale>
          <a:sx n="80" d="100"/>
          <a:sy n="80" d="100"/>
        </p:scale>
        <p:origin x="656" y="1728"/>
      </p:cViewPr>
      <p:guideLst>
        <p:guide orient="horz" pos="2160"/>
        <p:guide pos="2880"/>
      </p:guideLst>
    </p:cSldViewPr>
  </p:slideViewPr>
  <p:notesTextViewPr>
    <p:cViewPr>
      <p:scale>
        <a:sx n="100" d="100"/>
        <a:sy n="100" d="100"/>
      </p:scale>
      <p:origin x="0" y="0"/>
    </p:cViewPr>
  </p:notesTextViewPr>
  <p:sorterViewPr>
    <p:cViewPr>
      <p:scale>
        <a:sx n="1" d="1"/>
        <a:sy n="1" d="1"/>
      </p:scale>
      <p:origin x="0" y="119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10/1/23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10/1/23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dirty="0"/>
              <a:t>Designing System Architecture</a:t>
            </a:r>
          </a:p>
        </p:txBody>
      </p:sp>
      <p:sp>
        <p:nvSpPr>
          <p:cNvPr id="120835" name="Rectangle 3"/>
          <p:cNvSpPr>
            <a:spLocks noGrp="1" noChangeArrowheads="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Steps</a:t>
            </a:r>
            <a:r>
              <a:rPr lang="en-US"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Understand system-environment interactions.</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Identify major components and their interactions.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Organizational Patterns</a:t>
            </a:r>
            <a:r>
              <a:rPr lang="en-US" b="0" i="0" u="none" strike="noStrike" dirty="0">
                <a:solidFill>
                  <a:schemeClr val="tx1"/>
                </a:solidFill>
                <a:effectLst/>
                <a:latin typeface="Arial" panose="020B0604020202020204" pitchFamily="34" charset="0"/>
                <a:cs typeface="Arial" panose="020B0604020202020204" pitchFamily="34" charset="0"/>
              </a:rPr>
              <a:t>: Layered, Client-Server, etc.</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Example</a:t>
            </a:r>
            <a:r>
              <a:rPr lang="en-US" b="0" i="0" u="none" strike="noStrike" dirty="0">
                <a:solidFill>
                  <a:schemeClr val="tx1"/>
                </a:solidFill>
                <a:effectLst/>
                <a:latin typeface="Arial" panose="020B0604020202020204" pitchFamily="34" charset="0"/>
                <a:cs typeface="Arial" panose="020B0604020202020204" pitchFamily="34" charset="0"/>
              </a:rPr>
              <a:t>: Weather station uses independent subsystems communicating via a common infrastructure.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noFill/>
          <a:ln/>
        </p:spPr>
        <p:txBody>
          <a:bodyPr lIns="90840" tIns="44623" rIns="90840" bIns="44623"/>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Challenges</a:t>
            </a:r>
            <a:r>
              <a:rPr lang="en-US" b="0" i="0" u="none" strike="noStrike" dirty="0">
                <a:solidFill>
                  <a:schemeClr val="tx1"/>
                </a:solidFill>
                <a:effectLst/>
                <a:latin typeface="Arial" panose="020B0604020202020204" pitchFamily="34" charset="0"/>
                <a:cs typeface="Arial" panose="020B0604020202020204" pitchFamily="34" charset="0"/>
              </a:rPr>
              <a:t>: No 'magic formula'; relies on skill, experience, and domain knowledge.</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Iterative Process</a:t>
            </a:r>
            <a:r>
              <a:rPr lang="en-US" b="0" i="0" u="none" strike="noStrike" dirty="0">
                <a:solidFill>
                  <a:schemeClr val="tx1"/>
                </a:solidFill>
                <a:effectLst/>
                <a:latin typeface="Arial" panose="020B0604020202020204" pitchFamily="34" charset="0"/>
                <a:cs typeface="Arial" panose="020B0604020202020204" pitchFamily="34" charset="0"/>
              </a:rPr>
              <a:t>: Unlikely to get it right the first time.</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Approaches</a:t>
            </a:r>
            <a:r>
              <a:rPr lang="en-US"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Grammatical: Based on natural language description.</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Behavioral: Identify objects based on their roles in behavior.</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Scenario-based: Identify objects, attributes, and methods in each scenario.</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dirty="0"/>
              <a:t>Weather Station System</a:t>
            </a:r>
          </a:p>
        </p:txBody>
      </p:sp>
      <p:sp>
        <p:nvSpPr>
          <p:cNvPr id="44035" name="Rectangle 3"/>
          <p:cNvSpPr>
            <a:spLocks noGrp="1" noChangeArrowheads="1"/>
          </p:cNvSpPr>
          <p:nvPr>
            <p:ph idx="1"/>
          </p:nvPr>
        </p:nvSpPr>
        <p:spPr>
          <a:noFill/>
          <a:ln/>
        </p:spPr>
        <p:txBody>
          <a:bodyPr lIns="90840" tIns="44623" rIns="90840" bIns="44623"/>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Hardware Objects</a:t>
            </a:r>
            <a:r>
              <a:rPr lang="en-US" b="0" i="0" u="none" strike="noStrike" dirty="0">
                <a:solidFill>
                  <a:schemeClr val="tx1"/>
                </a:solidFill>
                <a:effectLst/>
                <a:latin typeface="Arial" panose="020B0604020202020204" pitchFamily="34" charset="0"/>
                <a:cs typeface="Arial" panose="020B0604020202020204" pitchFamily="34" charset="0"/>
              </a:rPr>
              <a:t>: Ground thermometer, Anemometer, Barometer.</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Weather Station</a:t>
            </a:r>
            <a:r>
              <a:rPr lang="en-US" b="0" i="0" u="none" strike="noStrike" dirty="0">
                <a:solidFill>
                  <a:schemeClr val="tx1"/>
                </a:solidFill>
                <a:effectLst/>
                <a:latin typeface="Arial" panose="020B0604020202020204" pitchFamily="34" charset="0"/>
                <a:cs typeface="Arial" panose="020B0604020202020204" pitchFamily="34" charset="0"/>
              </a:rPr>
              <a:t>: Interface to the environment, reflects use-case interactions.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Weather Data</a:t>
            </a:r>
            <a:r>
              <a:rPr lang="en-US" b="0" i="0" u="none" strike="noStrike" dirty="0">
                <a:solidFill>
                  <a:schemeClr val="tx1"/>
                </a:solidFill>
                <a:effectLst/>
                <a:latin typeface="Arial" panose="020B0604020202020204" pitchFamily="34" charset="0"/>
                <a:cs typeface="Arial" panose="020B0604020202020204" pitchFamily="34" charset="0"/>
              </a:rPr>
              <a:t>: Summarized data from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p:blipFill>
          <a:blip r:embed="rId2"/>
          <a:srcRect t="17133" b="17133"/>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dirty="0"/>
              <a:t>Understanding Design Models</a:t>
            </a:r>
          </a:p>
        </p:txBody>
      </p:sp>
      <p:sp>
        <p:nvSpPr>
          <p:cNvPr id="61445" name="Rectangle 5"/>
          <p:cNvSpPr>
            <a:spLocks noGrp="1" noChangeArrowheads="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What are Design Models?</a:t>
            </a:r>
            <a:r>
              <a:rPr lang="en-US" b="0" i="0" u="none" strike="noStrike" dirty="0">
                <a:solidFill>
                  <a:schemeClr val="tx1"/>
                </a:solidFill>
                <a:effectLst/>
                <a:latin typeface="Arial" panose="020B0604020202020204" pitchFamily="34" charset="0"/>
                <a:cs typeface="Arial" panose="020B0604020202020204" pitchFamily="34" charset="0"/>
              </a:rPr>
              <a:t>: They are visual representations that show the objects, object classes, and the relationships between them.</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Two Main Types</a:t>
            </a:r>
            <a:r>
              <a:rPr lang="en-US"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Structural Models</a:t>
            </a:r>
            <a:r>
              <a:rPr lang="en-US" b="0" i="0" u="none" strike="noStrike" dirty="0">
                <a:solidFill>
                  <a:schemeClr val="tx1"/>
                </a:solidFill>
                <a:effectLst/>
                <a:latin typeface="Arial" panose="020B0604020202020204" pitchFamily="34" charset="0"/>
                <a:cs typeface="Arial" panose="020B0604020202020204" pitchFamily="34" charset="0"/>
              </a:rPr>
              <a:t>: These models focus on the static aspects of the system. They outline what the system is made of, detailing object classes and how they relate to each other.</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Dynamic Models</a:t>
            </a:r>
            <a:r>
              <a:rPr lang="en-US" b="0" i="0" u="none" strike="noStrike" dirty="0">
                <a:solidFill>
                  <a:schemeClr val="tx1"/>
                </a:solidFill>
                <a:effectLst/>
                <a:latin typeface="Arial" panose="020B0604020202020204" pitchFamily="34" charset="0"/>
                <a:cs typeface="Arial" panose="020B0604020202020204" pitchFamily="34" charset="0"/>
              </a:rPr>
              <a:t>: These models capture the interactions between objects over time. They help in understanding how the system behaves when it's running.</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Specialized Models &amp; UML</a:t>
            </a:r>
          </a:p>
        </p:txBody>
      </p:sp>
      <p:sp>
        <p:nvSpPr>
          <p:cNvPr id="62467" name="Rectangle 3"/>
          <p:cNvSpPr>
            <a:spLocks noGrp="1" noChangeArrowheads="1"/>
          </p:cNvSpPr>
          <p:nvPr>
            <p:ph idx="1"/>
          </p:nvPr>
        </p:nvSpPr>
        <p:spPr>
          <a:noFill/>
          <a:ln/>
        </p:spPr>
        <p:txBody>
          <a:bodyPr lIns="90840" tIns="44623" rIns="90840" bIns="44623"/>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Subsystem Models</a:t>
            </a:r>
            <a:r>
              <a:rPr lang="en-US" b="0" i="0" u="none" strike="noStrike" dirty="0">
                <a:solidFill>
                  <a:schemeClr val="tx1"/>
                </a:solidFill>
                <a:effectLst/>
                <a:latin typeface="Arial" panose="020B0604020202020204" pitchFamily="34" charset="0"/>
                <a:cs typeface="Arial" panose="020B0604020202020204" pitchFamily="34" charset="0"/>
              </a:rPr>
              <a:t>: These show how objects are logically grouped into coherent subsystems for better organization and functionality.</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Sequence Models</a:t>
            </a:r>
            <a:r>
              <a:rPr lang="en-US" b="0" i="0" u="none" strike="noStrike" dirty="0">
                <a:solidFill>
                  <a:schemeClr val="tx1"/>
                </a:solidFill>
                <a:effectLst/>
                <a:latin typeface="Arial" panose="020B0604020202020204" pitchFamily="34" charset="0"/>
                <a:cs typeface="Arial" panose="020B0604020202020204" pitchFamily="34" charset="0"/>
              </a:rPr>
              <a:t>: These are a part of dynamic models and specifically show the sequence of interactions between objects. In UML, they are read from top to bottom, with time represented vertically.</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UML Packages</a:t>
            </a:r>
            <a:r>
              <a:rPr lang="en-US" b="0" i="0" u="none" strike="noStrike" dirty="0">
                <a:solidFill>
                  <a:schemeClr val="tx1"/>
                </a:solidFill>
                <a:effectLst/>
                <a:latin typeface="Arial" panose="020B0604020202020204" pitchFamily="34" charset="0"/>
                <a:cs typeface="Arial" panose="020B0604020202020204" pitchFamily="34" charset="0"/>
              </a:rPr>
              <a:t>: In the Unified Modeling Language (UML), packages are used to encapsulate logically related groups of objects. This is more of a logical model, and the actual organization in the system might differ.</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Understanding State Diagrams in System Design</a:t>
            </a:r>
          </a:p>
        </p:txBody>
      </p:sp>
      <p:sp>
        <p:nvSpPr>
          <p:cNvPr id="124931" name="Rectangle 3"/>
          <p:cNvSpPr>
            <a:spLocks noGrp="1" noChangeArrowheads="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What are State Diagrams?</a:t>
            </a:r>
            <a:r>
              <a:rPr lang="en-US" b="0" i="0" u="none" strike="noStrike" dirty="0">
                <a:solidFill>
                  <a:schemeClr val="tx1"/>
                </a:solidFill>
                <a:effectLst/>
                <a:latin typeface="Arial" panose="020B0604020202020204" pitchFamily="34" charset="0"/>
                <a:cs typeface="Arial" panose="020B0604020202020204" pitchFamily="34" charset="0"/>
              </a:rPr>
              <a:t>: Visual tools that depict how objects in a system respond to service requests and undergo state transitions.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Purpose</a:t>
            </a:r>
            <a:r>
              <a:rPr lang="en-US" b="0" i="0" u="none" strike="noStrike" dirty="0">
                <a:solidFill>
                  <a:schemeClr val="tx1"/>
                </a:solidFill>
                <a:effectLst/>
                <a:latin typeface="Arial" panose="020B0604020202020204" pitchFamily="34" charset="0"/>
                <a:cs typeface="Arial" panose="020B0604020202020204" pitchFamily="34" charset="0"/>
              </a:rPr>
              <a:t>: They serve as high-level models to understand an object's run-time behavior, providing insights into how a system or object evolves over time.</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When to Use</a:t>
            </a:r>
            <a:r>
              <a:rPr lang="en-US" b="0" i="0" u="none" strike="noStrike" dirty="0">
                <a:solidFill>
                  <a:schemeClr val="tx1"/>
                </a:solidFill>
                <a:effectLst/>
                <a:latin typeface="Arial" panose="020B0604020202020204" pitchFamily="34" charset="0"/>
                <a:cs typeface="Arial" panose="020B0604020202020204" pitchFamily="34" charset="0"/>
              </a:rPr>
              <a:t>: Not all objects in a system require a state diagram. For simpler objects, adding a state diagram may introduce unnecessary complexity.</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21</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Object Interfaces in Design &amp; Development</a:t>
            </a:r>
          </a:p>
        </p:txBody>
      </p:sp>
      <p:sp>
        <p:nvSpPr>
          <p:cNvPr id="116739" name="Rectangle 3"/>
          <p:cNvSpPr>
            <a:spLocks noGrp="1" noChangeArrowheads="1"/>
          </p:cNvSpPr>
          <p:nvPr>
            <p:ph idx="1"/>
          </p:nvPr>
        </p:nvSpPr>
        <p:spPr/>
        <p:txBody>
          <a:bodyPr/>
          <a:lstStyle/>
          <a:p>
            <a:pPr algn="l">
              <a:buFont typeface="Arial" panose="020B0604020202020204" pitchFamily="34" charset="0"/>
              <a:buChar char="•"/>
            </a:pPr>
            <a:r>
              <a:rPr lang="en-US" sz="2000" b="1" i="0" u="none" strike="noStrike" dirty="0">
                <a:solidFill>
                  <a:schemeClr val="tx1"/>
                </a:solidFill>
                <a:effectLst/>
                <a:latin typeface="Arial" panose="020B0604020202020204" pitchFamily="34" charset="0"/>
                <a:cs typeface="Arial" panose="020B0604020202020204" pitchFamily="34" charset="0"/>
              </a:rPr>
              <a:t>What are Object Interfaces?</a:t>
            </a:r>
            <a:r>
              <a:rPr lang="en-US" sz="2000" b="0" i="0" u="none" strike="noStrike" dirty="0">
                <a:solidFill>
                  <a:schemeClr val="tx1"/>
                </a:solidFill>
                <a:effectLst/>
                <a:latin typeface="Arial" panose="020B0604020202020204" pitchFamily="34" charset="0"/>
                <a:cs typeface="Arial" panose="020B0604020202020204" pitchFamily="34" charset="0"/>
              </a:rPr>
              <a:t>: They define how objects and components interact, enabling parallel design and development.</a:t>
            </a:r>
          </a:p>
          <a:p>
            <a:pPr algn="l">
              <a:buFont typeface="Arial" panose="020B0604020202020204" pitchFamily="34" charset="0"/>
              <a:buChar char="•"/>
            </a:pPr>
            <a:r>
              <a:rPr lang="en-US" sz="2000" b="1" i="0" u="none" strike="noStrike" dirty="0">
                <a:solidFill>
                  <a:schemeClr val="tx1"/>
                </a:solidFill>
                <a:effectLst/>
                <a:latin typeface="Arial" panose="020B0604020202020204" pitchFamily="34" charset="0"/>
                <a:cs typeface="Arial" panose="020B0604020202020204" pitchFamily="34" charset="0"/>
              </a:rPr>
              <a:t>Design Consideration</a:t>
            </a:r>
            <a:r>
              <a:rPr lang="en-US" sz="2000" b="0" i="0" u="none" strike="noStrike" dirty="0">
                <a:solidFill>
                  <a:schemeClr val="tx1"/>
                </a:solidFill>
                <a:effectLst/>
                <a:latin typeface="Arial" panose="020B0604020202020204" pitchFamily="34" charset="0"/>
                <a:cs typeface="Arial" panose="020B0604020202020204" pitchFamily="34" charset="0"/>
              </a:rPr>
              <a:t>: The interface representation should be hidden within the object to maintain encapsulation.</a:t>
            </a:r>
          </a:p>
          <a:p>
            <a:pPr algn="l">
              <a:buFont typeface="Arial" panose="020B0604020202020204" pitchFamily="34" charset="0"/>
              <a:buChar char="•"/>
            </a:pPr>
            <a:r>
              <a:rPr lang="en-US" sz="2000" b="1" i="0" u="none" strike="noStrike" dirty="0">
                <a:solidFill>
                  <a:schemeClr val="tx1"/>
                </a:solidFill>
                <a:effectLst/>
                <a:latin typeface="Arial" panose="020B0604020202020204" pitchFamily="34" charset="0"/>
                <a:cs typeface="Arial" panose="020B0604020202020204" pitchFamily="34" charset="0"/>
              </a:rPr>
              <a:t>Multiple Interfaces</a:t>
            </a:r>
            <a:r>
              <a:rPr lang="en-US" sz="2000" b="0" i="0" u="none" strike="noStrike" dirty="0">
                <a:solidFill>
                  <a:schemeClr val="tx1"/>
                </a:solidFill>
                <a:effectLst/>
                <a:latin typeface="Arial" panose="020B0604020202020204" pitchFamily="34" charset="0"/>
                <a:cs typeface="Arial" panose="020B0604020202020204" pitchFamily="34" charset="0"/>
              </a:rPr>
              <a:t>: An object can have several interfaces, each offering a different viewpoint on the methods provided.</a:t>
            </a:r>
          </a:p>
          <a:p>
            <a:pPr algn="l">
              <a:buFont typeface="Arial" panose="020B0604020202020204" pitchFamily="34" charset="0"/>
              <a:buChar char="•"/>
            </a:pPr>
            <a:r>
              <a:rPr lang="en-US" sz="2000" b="1" i="0" u="none" strike="noStrike" dirty="0">
                <a:solidFill>
                  <a:schemeClr val="tx1"/>
                </a:solidFill>
                <a:effectLst/>
                <a:latin typeface="Arial" panose="020B0604020202020204" pitchFamily="34" charset="0"/>
                <a:cs typeface="Arial" panose="020B0604020202020204" pitchFamily="34" charset="0"/>
              </a:rPr>
              <a:t>Tools for Specification</a:t>
            </a:r>
            <a:r>
              <a:rPr lang="en-US" sz="2000" b="0" i="0" u="none" strike="noStrike" dirty="0">
                <a:solidFill>
                  <a:schemeClr val="tx1"/>
                </a:solidFill>
                <a:effectLst/>
                <a:latin typeface="Arial" panose="020B0604020202020204" pitchFamily="34" charset="0"/>
                <a:cs typeface="Arial" panose="020B0604020202020204" pitchFamily="34" charset="0"/>
              </a:rPr>
              <a:t>: UML class diagrams are commonly used, but Java can also be employed for interface specification.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Design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20993392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a:t>Understanding Design Patterns in Software Engineering</a:t>
            </a:r>
          </a:p>
        </p:txBody>
      </p:sp>
      <p:sp>
        <p:nvSpPr>
          <p:cNvPr id="145411" name="Rectangle 3"/>
          <p:cNvSpPr>
            <a:spLocks noGrp="1" noChangeArrowheads="1"/>
          </p:cNvSpPr>
          <p:nvPr>
            <p:ph idx="1"/>
          </p:nvPr>
        </p:nvSpPr>
        <p:spPr/>
        <p:txBody>
          <a:bodyPr lIns="91797" tIns="45898" rIns="91797" bIns="45898"/>
          <a:lstStyle/>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What is a Design Pattern?</a:t>
            </a:r>
            <a:r>
              <a:rPr lang="en-US" sz="1800" b="0" i="0" u="none" strike="noStrike" dirty="0">
                <a:solidFill>
                  <a:schemeClr val="tx1"/>
                </a:solidFill>
                <a:effectLst/>
                <a:latin typeface="Arial" panose="020B0604020202020204" pitchFamily="34" charset="0"/>
                <a:cs typeface="Arial" panose="020B0604020202020204" pitchFamily="34" charset="0"/>
              </a:rPr>
              <a:t>: It's a reusable solution to a common problem, described in an abstract way to fit multiple contexts.</a:t>
            </a:r>
          </a:p>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Key Components</a:t>
            </a:r>
            <a:r>
              <a:rPr lang="en-US" sz="1800"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Name</a:t>
            </a:r>
            <a:r>
              <a:rPr lang="en-US" sz="1800" b="0" i="0" u="none" strike="noStrike" dirty="0">
                <a:solidFill>
                  <a:schemeClr val="tx1"/>
                </a:solidFill>
                <a:effectLst/>
                <a:latin typeface="Arial" panose="020B0604020202020204" pitchFamily="34" charset="0"/>
                <a:cs typeface="Arial" panose="020B0604020202020204" pitchFamily="34" charset="0"/>
              </a:rPr>
              <a:t>: A meaningful identifier for the pattern.</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Problem Description</a:t>
            </a:r>
            <a:r>
              <a:rPr lang="en-US" sz="1800" b="0" i="0" u="none" strike="noStrike" dirty="0">
                <a:solidFill>
                  <a:schemeClr val="tx1"/>
                </a:solidFill>
                <a:effectLst/>
                <a:latin typeface="Arial" panose="020B0604020202020204" pitchFamily="34" charset="0"/>
                <a:cs typeface="Arial" panose="020B0604020202020204" pitchFamily="34" charset="0"/>
              </a:rPr>
              <a:t>: What issue the pattern aims to solve.</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Solution Description</a:t>
            </a:r>
            <a:r>
              <a:rPr lang="en-US" sz="1800" b="0" i="0" u="none" strike="noStrike" dirty="0">
                <a:solidFill>
                  <a:schemeClr val="tx1"/>
                </a:solidFill>
                <a:effectLst/>
                <a:latin typeface="Arial" panose="020B0604020202020204" pitchFamily="34" charset="0"/>
                <a:cs typeface="Arial" panose="020B0604020202020204" pitchFamily="34" charset="0"/>
              </a:rPr>
              <a:t>: An abstract template for solving the problem, often using object-oriented features like inheritance and polymorphism.</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Consequences</a:t>
            </a:r>
            <a:r>
              <a:rPr lang="en-US" sz="1800" b="0" i="0" u="none" strike="noStrike" dirty="0">
                <a:solidFill>
                  <a:schemeClr val="tx1"/>
                </a:solidFill>
                <a:effectLst/>
                <a:latin typeface="Arial" panose="020B0604020202020204" pitchFamily="34" charset="0"/>
                <a:cs typeface="Arial" panose="020B0604020202020204" pitchFamily="34" charset="0"/>
              </a:rPr>
              <a:t>: The results and trade-offs of applying the pattern.</a:t>
            </a:r>
          </a:p>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Example: Observer Pattern</a:t>
            </a:r>
            <a:r>
              <a:rPr lang="en-US" sz="1800"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Problem</a:t>
            </a:r>
            <a:r>
              <a:rPr lang="en-US" sz="1800" b="0" i="0" u="none" strike="noStrike" dirty="0">
                <a:solidFill>
                  <a:schemeClr val="tx1"/>
                </a:solidFill>
                <a:effectLst/>
                <a:latin typeface="Arial" panose="020B0604020202020204" pitchFamily="34" charset="0"/>
                <a:cs typeface="Arial" panose="020B0604020202020204" pitchFamily="34" charset="0"/>
              </a:rPr>
              <a:t>: Need for multiple displays of an object's state.</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Solution</a:t>
            </a:r>
            <a:r>
              <a:rPr lang="en-US" sz="1800" b="0" i="0" u="none" strike="noStrike" dirty="0">
                <a:solidFill>
                  <a:schemeClr val="tx1"/>
                </a:solidFill>
                <a:effectLst/>
                <a:latin typeface="Arial" panose="020B0604020202020204" pitchFamily="34" charset="0"/>
                <a:cs typeface="Arial" panose="020B0604020202020204" pitchFamily="34" charset="0"/>
              </a:rPr>
              <a:t>: Separates the display from the object itself.</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Consequences</a:t>
            </a:r>
            <a:r>
              <a:rPr lang="en-US" sz="1800" b="0" i="0" u="none" strike="noStrike" dirty="0">
                <a:solidFill>
                  <a:schemeClr val="tx1"/>
                </a:solidFill>
                <a:effectLst/>
                <a:latin typeface="Arial" panose="020B0604020202020204" pitchFamily="34" charset="0"/>
                <a:cs typeface="Arial" panose="020B0604020202020204" pitchFamily="34" charset="0"/>
              </a:rPr>
              <a:t>: Difficult to optimize display performance.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Design Patterns in Your Projects</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2000" b="1" i="0" u="none" strike="noStrike" dirty="0">
                <a:solidFill>
                  <a:schemeClr val="tx1"/>
                </a:solidFill>
                <a:effectLst/>
                <a:latin typeface="Arial" panose="020B0604020202020204" pitchFamily="34" charset="0"/>
                <a:cs typeface="Arial" panose="020B0604020202020204" pitchFamily="34" charset="0"/>
              </a:rPr>
              <a:t>Recognizing the Need</a:t>
            </a:r>
            <a:r>
              <a:rPr lang="en-US" sz="2000" b="0" i="0" u="none" strike="noStrike" dirty="0">
                <a:solidFill>
                  <a:schemeClr val="tx1"/>
                </a:solidFill>
                <a:effectLst/>
                <a:latin typeface="Arial" panose="020B0604020202020204" pitchFamily="34" charset="0"/>
                <a:cs typeface="Arial" panose="020B0604020202020204" pitchFamily="34" charset="0"/>
              </a:rPr>
              <a:t>: The first step is to identify that a design problem you're facing could have a corresponding pattern solution.</a:t>
            </a:r>
          </a:p>
          <a:p>
            <a:pPr algn="l">
              <a:buFont typeface="Arial" panose="020B0604020202020204" pitchFamily="34" charset="0"/>
              <a:buChar char="•"/>
            </a:pPr>
            <a:r>
              <a:rPr lang="en-US" sz="2000" b="1" i="0" u="none" strike="noStrike" dirty="0">
                <a:solidFill>
                  <a:schemeClr val="tx1"/>
                </a:solidFill>
                <a:effectLst/>
                <a:latin typeface="Arial" panose="020B0604020202020204" pitchFamily="34" charset="0"/>
                <a:cs typeface="Arial" panose="020B0604020202020204" pitchFamily="34" charset="0"/>
              </a:rPr>
              <a:t>Examples of Common Patterns</a:t>
            </a:r>
            <a:r>
              <a:rPr lang="en-US" sz="2000"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Observer Pattern</a:t>
            </a:r>
            <a:r>
              <a:rPr lang="en-US" b="0" i="0" u="none" strike="noStrike" dirty="0">
                <a:solidFill>
                  <a:schemeClr val="tx1"/>
                </a:solidFill>
                <a:effectLst/>
                <a:latin typeface="Arial" panose="020B0604020202020204" pitchFamily="34" charset="0"/>
                <a:cs typeface="Arial" panose="020B0604020202020204" pitchFamily="34" charset="0"/>
              </a:rPr>
              <a:t>: Use when you need to notify multiple objects about the state change of another object.</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Façade Pattern</a:t>
            </a:r>
            <a:r>
              <a:rPr lang="en-US" b="0" i="0" u="none" strike="noStrike" dirty="0">
                <a:solidFill>
                  <a:schemeClr val="tx1"/>
                </a:solidFill>
                <a:effectLst/>
                <a:latin typeface="Arial" panose="020B0604020202020204" pitchFamily="34" charset="0"/>
                <a:cs typeface="Arial" panose="020B0604020202020204" pitchFamily="34" charset="0"/>
              </a:rPr>
              <a:t>: Ideal for simplifying the interfaces of a set of related objects, especially if they've been developed incrementally.</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Iterator Pattern</a:t>
            </a:r>
            <a:r>
              <a:rPr lang="en-US" b="0" i="0" u="none" strike="noStrike" dirty="0">
                <a:solidFill>
                  <a:schemeClr val="tx1"/>
                </a:solidFill>
                <a:effectLst/>
                <a:latin typeface="Arial" panose="020B0604020202020204" pitchFamily="34" charset="0"/>
                <a:cs typeface="Arial" panose="020B0604020202020204" pitchFamily="34" charset="0"/>
              </a:rPr>
              <a:t>: Provides a uniform way to access elements in a collection, regardless of its implementation.</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Decorator Pattern</a:t>
            </a:r>
            <a:r>
              <a:rPr lang="en-US" b="0" i="0" u="none" strike="noStrike" dirty="0">
                <a:solidFill>
                  <a:schemeClr val="tx1"/>
                </a:solidFill>
                <a:effectLst/>
                <a:latin typeface="Arial" panose="020B0604020202020204" pitchFamily="34" charset="0"/>
                <a:cs typeface="Arial" panose="020B0604020202020204" pitchFamily="34" charset="0"/>
              </a:rPr>
              <a:t>: Allows you to add functionality to an existing class at run-time without altering its structure.</a:t>
            </a:r>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Implementation issues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 Beyond Programming</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Reuse</a:t>
            </a:r>
            <a:r>
              <a:rPr lang="en-US" b="0" i="0" u="none" strike="noStrike" dirty="0">
                <a:solidFill>
                  <a:schemeClr val="tx1"/>
                </a:solidFill>
                <a:effectLst/>
                <a:latin typeface="Arial" panose="020B0604020202020204" pitchFamily="34" charset="0"/>
                <a:cs typeface="Arial" panose="020B0604020202020204" pitchFamily="34" charset="0"/>
              </a:rPr>
              <a:t>: The modern approach focuses on reusing existing components or systems to save time and resources.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Configuration Management</a:t>
            </a:r>
            <a:r>
              <a:rPr lang="en-US" b="0" i="0" u="none" strike="noStrike" dirty="0">
                <a:solidFill>
                  <a:schemeClr val="tx1"/>
                </a:solidFill>
                <a:effectLst/>
                <a:latin typeface="Arial" panose="020B0604020202020204" pitchFamily="34" charset="0"/>
                <a:cs typeface="Arial" panose="020B0604020202020204" pitchFamily="34" charset="0"/>
              </a:rPr>
              <a:t>: It's crucial to manage different versions of each software component throughout the development process.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Host-Target Development</a:t>
            </a:r>
            <a:r>
              <a:rPr lang="en-US" b="0" i="0" u="none" strike="noStrike" dirty="0">
                <a:solidFill>
                  <a:schemeClr val="tx1"/>
                </a:solidFill>
                <a:effectLst/>
                <a:latin typeface="Arial" panose="020B0604020202020204" pitchFamily="34" charset="0"/>
                <a:cs typeface="Arial" panose="020B0604020202020204" pitchFamily="34" charset="0"/>
              </a:rPr>
              <a:t>: Software is often developed on one computer (the host) and executed on another (the target).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Software Design</a:t>
            </a:r>
            <a:r>
              <a:rPr lang="en-US" b="0" i="0" u="none" strike="noStrike" dirty="0">
                <a:solidFill>
                  <a:schemeClr val="tx1"/>
                </a:solidFill>
                <a:effectLst/>
                <a:latin typeface="Arial" panose="020B0604020202020204" pitchFamily="34" charset="0"/>
                <a:cs typeface="Arial" panose="020B0604020202020204" pitchFamily="34" charset="0"/>
              </a:rPr>
              <a:t>: Creative process to identify components and relationships based on customer requirements.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Implementation</a:t>
            </a:r>
            <a:r>
              <a:rPr lang="en-US" b="0" i="0" u="none" strike="noStrike" dirty="0">
                <a:solidFill>
                  <a:schemeClr val="tx1"/>
                </a:solidFill>
                <a:effectLst/>
                <a:latin typeface="Arial" panose="020B0604020202020204" pitchFamily="34" charset="0"/>
                <a:cs typeface="Arial" panose="020B0604020202020204" pitchFamily="34" charset="0"/>
              </a:rPr>
              <a:t>: Turning the design into a functional program.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&amp; Levels of Reuse</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Evolution of Reuse</a:t>
            </a:r>
            <a:r>
              <a:rPr lang="en-US" b="0" i="0" u="none" strike="noStrike" dirty="0">
                <a:solidFill>
                  <a:schemeClr val="tx1"/>
                </a:solidFill>
                <a:effectLst/>
                <a:latin typeface="Arial" panose="020B0604020202020204" pitchFamily="34" charset="0"/>
                <a:cs typeface="Arial" panose="020B0604020202020204" pitchFamily="34" charset="0"/>
              </a:rPr>
              <a:t>: From the 1960s to the 1990s, reuse was limited to functions and objects in language libraries. Now, entire systems are reused.</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Levels of Reuse</a:t>
            </a:r>
            <a:r>
              <a:rPr lang="en-US"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Abstraction Level</a:t>
            </a:r>
            <a:r>
              <a:rPr lang="en-US" b="0" i="0" u="none" strike="noStrike" dirty="0">
                <a:solidFill>
                  <a:schemeClr val="tx1"/>
                </a:solidFill>
                <a:effectLst/>
                <a:latin typeface="Arial" panose="020B0604020202020204" pitchFamily="34" charset="0"/>
                <a:cs typeface="Arial" panose="020B0604020202020204" pitchFamily="34" charset="0"/>
              </a:rPr>
              <a:t>: Reuse of successful design abstractions.</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Object Level</a:t>
            </a:r>
            <a:r>
              <a:rPr lang="en-US" b="0" i="0" u="none" strike="noStrike" dirty="0">
                <a:solidFill>
                  <a:schemeClr val="tx1"/>
                </a:solidFill>
                <a:effectLst/>
                <a:latin typeface="Arial" panose="020B0604020202020204" pitchFamily="34" charset="0"/>
                <a:cs typeface="Arial" panose="020B0604020202020204" pitchFamily="34" charset="0"/>
              </a:rPr>
              <a:t>: Direct reuse of objects from libraries.</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Component Level</a:t>
            </a:r>
            <a:r>
              <a:rPr lang="en-US" b="0" i="0" u="none" strike="noStrike" dirty="0">
                <a:solidFill>
                  <a:schemeClr val="tx1"/>
                </a:solidFill>
                <a:effectLst/>
                <a:latin typeface="Arial" panose="020B0604020202020204" pitchFamily="34" charset="0"/>
                <a:cs typeface="Arial" panose="020B0604020202020204" pitchFamily="34" charset="0"/>
              </a:rPr>
              <a:t>: Reuse of collections of objects and classes.</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System Level</a:t>
            </a:r>
            <a:r>
              <a:rPr lang="en-US" b="0" i="0" u="none" strike="noStrike" dirty="0">
                <a:solidFill>
                  <a:schemeClr val="tx1"/>
                </a:solidFill>
                <a:effectLst/>
                <a:latin typeface="Arial" panose="020B0604020202020204" pitchFamily="34" charset="0"/>
                <a:cs typeface="Arial" panose="020B0604020202020204" pitchFamily="34" charset="0"/>
              </a:rPr>
              <a:t>: Reuse of entire application systems.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Associated Costs</a:t>
            </a:r>
            <a:r>
              <a:rPr lang="en-US" b="0" i="0" u="none" strike="noStrike" dirty="0">
                <a:solidFill>
                  <a:schemeClr val="tx1"/>
                </a:solidFill>
                <a:effectLst/>
                <a:latin typeface="Arial" panose="020B0604020202020204" pitchFamily="34" charset="0"/>
                <a:cs typeface="Arial" panose="020B0604020202020204" pitchFamily="34" charset="0"/>
              </a:rPr>
              <a:t>: Costs include time spent searching, purchasing, adapting, and integrating reusable software.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reuse</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9805422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Configuration Management in Software Development</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What is Configuration Management?</a:t>
            </a:r>
            <a:r>
              <a:rPr lang="en-US" sz="1800" b="0" i="0" u="none" strike="noStrike" dirty="0">
                <a:solidFill>
                  <a:schemeClr val="tx1"/>
                </a:solidFill>
                <a:effectLst/>
                <a:latin typeface="Arial" panose="020B0604020202020204" pitchFamily="34" charset="0"/>
                <a:cs typeface="Arial" panose="020B0604020202020204" pitchFamily="34" charset="0"/>
              </a:rPr>
              <a:t>: It's the structured approach to managing changes in a software system.</a:t>
            </a:r>
          </a:p>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Primary Goals</a:t>
            </a:r>
            <a:r>
              <a:rPr lang="en-US" sz="1800"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Enable controlled access to project code and documents.</a:t>
            </a:r>
          </a:p>
          <a:p>
            <a:pPr marL="742950" lvl="1" indent="-285750" algn="l">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Track changes and versions.</a:t>
            </a:r>
          </a:p>
          <a:p>
            <a:pPr marL="742950" lvl="1" indent="-285750" algn="l">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Facilitate system integration by compiling and linking components.</a:t>
            </a:r>
          </a:p>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Key Features</a:t>
            </a:r>
            <a:r>
              <a:rPr lang="en-US" sz="1800"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Version Management</a:t>
            </a:r>
            <a:r>
              <a:rPr lang="en-US" sz="1800" b="0" i="0" u="none" strike="noStrike" dirty="0">
                <a:solidFill>
                  <a:schemeClr val="tx1"/>
                </a:solidFill>
                <a:effectLst/>
                <a:latin typeface="Arial" panose="020B0604020202020204" pitchFamily="34" charset="0"/>
                <a:cs typeface="Arial" panose="020B0604020202020204" pitchFamily="34" charset="0"/>
              </a:rPr>
              <a:t>: Keeps track of different versions of software components and coordinates multi-developer efforts.</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System Integration</a:t>
            </a:r>
            <a:r>
              <a:rPr lang="en-US" sz="1800" b="0" i="0" u="none" strike="noStrike" dirty="0">
                <a:solidFill>
                  <a:schemeClr val="tx1"/>
                </a:solidFill>
                <a:effectLst/>
                <a:latin typeface="Arial" panose="020B0604020202020204" pitchFamily="34" charset="0"/>
                <a:cs typeface="Arial" panose="020B0604020202020204" pitchFamily="34" charset="0"/>
              </a:rPr>
              <a:t>: Defines what versions of components create each system version, automating the build process.</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Problem Tracking</a:t>
            </a:r>
            <a:r>
              <a:rPr lang="en-US" sz="1800" b="0" i="0" u="none" strike="noStrike" dirty="0">
                <a:solidFill>
                  <a:schemeClr val="tx1"/>
                </a:solidFill>
                <a:effectLst/>
                <a:latin typeface="Arial" panose="020B0604020202020204" pitchFamily="34" charset="0"/>
                <a:cs typeface="Arial" panose="020B0604020202020204" pitchFamily="34" charset="0"/>
              </a:rPr>
              <a:t>: Allows users to report bugs and tracks who is working on resolving them.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tool interaction</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33</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36750"/>
            <a:ext cx="7864829" cy="375708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549324257"/>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 &amp; Platforms</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Host vs. Target</a:t>
            </a:r>
            <a:r>
              <a:rPr lang="en-US" b="0" i="0" u="none" strike="noStrike" dirty="0">
                <a:solidFill>
                  <a:schemeClr val="tx1"/>
                </a:solidFill>
                <a:effectLst/>
                <a:latin typeface="Arial" panose="020B0604020202020204" pitchFamily="34" charset="0"/>
                <a:cs typeface="Arial" panose="020B0604020202020204" pitchFamily="34" charset="0"/>
              </a:rPr>
              <a:t>: Software is often developed on one computer (the host) and executed on another (the target).</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What is a Platform?</a:t>
            </a:r>
            <a:r>
              <a:rPr lang="en-US" b="0" i="0" u="none" strike="noStrike" dirty="0">
                <a:solidFill>
                  <a:schemeClr val="tx1"/>
                </a:solidFill>
                <a:effectLst/>
                <a:latin typeface="Arial" panose="020B0604020202020204" pitchFamily="34" charset="0"/>
                <a:cs typeface="Arial" panose="020B0604020202020204" pitchFamily="34" charset="0"/>
              </a:rPr>
              <a:t>: It's not just hardware; it includes the operating system and other supporting software like databases or development environments.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Development vs. Execution Platforms</a:t>
            </a:r>
            <a:r>
              <a:rPr lang="en-US"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Development platforms usually have different software installed for building the application.</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Execution platforms are configured for running the application and may have different architectures.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3056676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Tools &amp; Considerations for Software Development</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Development Tools</a:t>
            </a:r>
            <a:r>
              <a:rPr lang="en-US" sz="1800"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Integrated Compiler</a:t>
            </a:r>
            <a:r>
              <a:rPr lang="en-US" sz="1800" b="0" i="0" u="none" strike="noStrike" dirty="0">
                <a:solidFill>
                  <a:schemeClr val="tx1"/>
                </a:solidFill>
                <a:effectLst/>
                <a:latin typeface="Arial" panose="020B0604020202020204" pitchFamily="34" charset="0"/>
                <a:cs typeface="Arial" panose="020B0604020202020204" pitchFamily="34" charset="0"/>
              </a:rPr>
              <a:t>: Allows code creation, editing, and compilation.</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Debugging System</a:t>
            </a:r>
            <a:r>
              <a:rPr lang="en-US" sz="1800" b="0" i="0" u="none" strike="noStrike" dirty="0">
                <a:solidFill>
                  <a:schemeClr val="tx1"/>
                </a:solidFill>
                <a:effectLst/>
                <a:latin typeface="Arial" panose="020B0604020202020204" pitchFamily="34" charset="0"/>
                <a:cs typeface="Arial" panose="020B0604020202020204" pitchFamily="34" charset="0"/>
              </a:rPr>
              <a:t>: For troubleshooting code.</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Graphical Editors</a:t>
            </a:r>
            <a:r>
              <a:rPr lang="en-US" sz="1800" b="0" i="0" u="none" strike="noStrike" dirty="0">
                <a:solidFill>
                  <a:schemeClr val="tx1"/>
                </a:solidFill>
                <a:effectLst/>
                <a:latin typeface="Arial" panose="020B0604020202020204" pitchFamily="34" charset="0"/>
                <a:cs typeface="Arial" panose="020B0604020202020204" pitchFamily="34" charset="0"/>
              </a:rPr>
              <a:t>: For editing UML models.</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Testing Tools</a:t>
            </a:r>
            <a:r>
              <a:rPr lang="en-US" sz="1800" b="0" i="0" u="none" strike="noStrike" dirty="0">
                <a:solidFill>
                  <a:schemeClr val="tx1"/>
                </a:solidFill>
                <a:effectLst/>
                <a:latin typeface="Arial" panose="020B0604020202020204" pitchFamily="34" charset="0"/>
                <a:cs typeface="Arial" panose="020B0604020202020204" pitchFamily="34" charset="0"/>
              </a:rPr>
              <a:t>: Like Junit for automated testing.</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Project Support Tools</a:t>
            </a:r>
            <a:r>
              <a:rPr lang="en-US" sz="1800" b="0" i="0" u="none" strike="noStrike" dirty="0">
                <a:solidFill>
                  <a:schemeClr val="tx1"/>
                </a:solidFill>
                <a:effectLst/>
                <a:latin typeface="Arial" panose="020B0604020202020204" pitchFamily="34" charset="0"/>
                <a:cs typeface="Arial" panose="020B0604020202020204" pitchFamily="34" charset="0"/>
              </a:rPr>
              <a:t>: Helps in organizing code for various projects.</a:t>
            </a:r>
          </a:p>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Deployment Considerations</a:t>
            </a:r>
            <a:r>
              <a:rPr lang="en-US" sz="1800"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Platform Compatibility</a:t>
            </a:r>
            <a:r>
              <a:rPr lang="en-US" sz="1800" b="0" i="0" u="none" strike="noStrike" dirty="0">
                <a:solidFill>
                  <a:schemeClr val="tx1"/>
                </a:solidFill>
                <a:effectLst/>
                <a:latin typeface="Arial" panose="020B0604020202020204" pitchFamily="34" charset="0"/>
                <a:cs typeface="Arial" panose="020B0604020202020204" pitchFamily="34" charset="0"/>
              </a:rPr>
              <a:t>: Ensure hardware and software support for specific components.</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High Availability</a:t>
            </a:r>
            <a:r>
              <a:rPr lang="en-US" sz="1800" b="0" i="0" u="none" strike="noStrike" dirty="0">
                <a:solidFill>
                  <a:schemeClr val="tx1"/>
                </a:solidFill>
                <a:effectLst/>
                <a:latin typeface="Arial" panose="020B0604020202020204" pitchFamily="34" charset="0"/>
                <a:cs typeface="Arial" panose="020B0604020202020204" pitchFamily="34" charset="0"/>
              </a:rPr>
              <a:t>: Deploy components on multiple platforms for redundancy.</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Communication Efficiency</a:t>
            </a:r>
            <a:r>
              <a:rPr lang="en-US" sz="1800" b="0" i="0" u="none" strike="noStrike" dirty="0">
                <a:solidFill>
                  <a:schemeClr val="tx1"/>
                </a:solidFill>
                <a:effectLst/>
                <a:latin typeface="Arial" panose="020B0604020202020204" pitchFamily="34" charset="0"/>
                <a:cs typeface="Arial" panose="020B0604020202020204" pitchFamily="34" charset="0"/>
              </a:rPr>
              <a:t>: Place components with high traffic close to each other to reduce delays.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a:t>Open source development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to Open Source Development</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What is Open Source?</a:t>
            </a:r>
            <a:r>
              <a:rPr lang="en-US" b="0" i="0" u="none" strike="noStrike" dirty="0">
                <a:solidFill>
                  <a:schemeClr val="tx1"/>
                </a:solidFill>
                <a:effectLst/>
                <a:latin typeface="Arial" panose="020B0604020202020204" pitchFamily="34" charset="0"/>
                <a:cs typeface="Arial" panose="020B0604020202020204" pitchFamily="34" charset="0"/>
              </a:rPr>
              <a:t>: An approach where the source code is publicly available, inviting volunteers to participate in development.</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Origins</a:t>
            </a:r>
            <a:r>
              <a:rPr lang="en-US" b="0" i="0" u="none" strike="noStrike" dirty="0">
                <a:solidFill>
                  <a:schemeClr val="tx1"/>
                </a:solidFill>
                <a:effectLst/>
                <a:latin typeface="Arial" panose="020B0604020202020204" pitchFamily="34" charset="0"/>
                <a:cs typeface="Arial" panose="020B0604020202020204" pitchFamily="34" charset="0"/>
              </a:rPr>
              <a:t>: Rooted in the Free Software Foundation, advocating for non-proprietary source code.</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Popular Products</a:t>
            </a:r>
            <a:r>
              <a:rPr lang="en-US" b="0" i="0" u="none" strike="noStrike" dirty="0">
                <a:solidFill>
                  <a:schemeClr val="tx1"/>
                </a:solidFill>
                <a:effectLst/>
                <a:latin typeface="Arial" panose="020B0604020202020204" pitchFamily="34" charset="0"/>
                <a:cs typeface="Arial" panose="020B0604020202020204" pitchFamily="34" charset="0"/>
              </a:rPr>
              <a:t>: Linux, Java, Apache web server, and </a:t>
            </a:r>
            <a:r>
              <a:rPr lang="en-US" b="0" i="0" u="none" strike="noStrike" dirty="0" err="1">
                <a:solidFill>
                  <a:schemeClr val="tx1"/>
                </a:solidFill>
                <a:effectLst/>
                <a:latin typeface="Arial" panose="020B0604020202020204" pitchFamily="34" charset="0"/>
                <a:cs typeface="Arial" panose="020B0604020202020204" pitchFamily="34" charset="0"/>
              </a:rPr>
              <a:t>mySQL</a:t>
            </a:r>
            <a:r>
              <a:rPr lang="en-US" b="0" i="0" u="none" strike="noStrike" dirty="0">
                <a:solidFill>
                  <a:schemeClr val="tx1"/>
                </a:solidFill>
                <a:effectLst/>
                <a:latin typeface="Arial" panose="020B0604020202020204" pitchFamily="34" charset="0"/>
                <a:cs typeface="Arial" panose="020B0604020202020204" pitchFamily="34" charset="0"/>
              </a:rPr>
              <a:t> database.</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Business Model</a:t>
            </a:r>
            <a:r>
              <a:rPr lang="en-US" b="0" i="0" u="none" strike="noStrike" dirty="0">
                <a:solidFill>
                  <a:schemeClr val="tx1"/>
                </a:solidFill>
                <a:effectLst/>
                <a:latin typeface="Arial" panose="020B0604020202020204" pitchFamily="34" charset="0"/>
                <a:cs typeface="Arial" panose="020B0604020202020204" pitchFamily="34" charset="0"/>
              </a:rPr>
              <a:t>: Companies often make money by selling support rather than the software product itself.</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&amp; Ethical Considerations of Open Source</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Ownership &amp; Licensing</a:t>
            </a:r>
            <a:r>
              <a:rPr lang="en-US" b="0" i="0" u="none" strike="noStrike" dirty="0">
                <a:solidFill>
                  <a:schemeClr val="tx1"/>
                </a:solidFill>
                <a:effectLst/>
                <a:latin typeface="Arial" panose="020B0604020202020204" pitchFamily="34" charset="0"/>
                <a:cs typeface="Arial" panose="020B0604020202020204" pitchFamily="34" charset="0"/>
              </a:rPr>
              <a:t>: Developers can still own the code and place restrictions via open source licenses.</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GNU GPL</a:t>
            </a:r>
            <a:r>
              <a:rPr lang="en-US" b="0" i="0" u="none" strike="noStrike" dirty="0">
                <a:solidFill>
                  <a:schemeClr val="tx1"/>
                </a:solidFill>
                <a:effectLst/>
                <a:latin typeface="Arial" panose="020B0604020202020204" pitchFamily="34" charset="0"/>
                <a:cs typeface="Arial" panose="020B0604020202020204" pitchFamily="34" charset="0"/>
              </a:rPr>
              <a:t>: Requires any derivative work to be open source.</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GNU LGPL</a:t>
            </a:r>
            <a:r>
              <a:rPr lang="en-US" b="0" i="0" u="none" strike="noStrike" dirty="0">
                <a:solidFill>
                  <a:schemeClr val="tx1"/>
                </a:solidFill>
                <a:effectLst/>
                <a:latin typeface="Arial" panose="020B0604020202020204" pitchFamily="34" charset="0"/>
                <a:cs typeface="Arial" panose="020B0604020202020204" pitchFamily="34" charset="0"/>
              </a:rPr>
              <a:t>: Allows linking to open source code without making the entire project open source.</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BSD License</a:t>
            </a:r>
            <a:r>
              <a:rPr lang="en-US" b="0" i="0" u="none" strike="noStrike" dirty="0">
                <a:solidFill>
                  <a:schemeClr val="tx1"/>
                </a:solidFill>
                <a:effectLst/>
                <a:latin typeface="Arial" panose="020B0604020202020204" pitchFamily="34" charset="0"/>
                <a:cs typeface="Arial" panose="020B0604020202020204" pitchFamily="34" charset="0"/>
              </a:rPr>
              <a:t>: Allows incorporation into proprietary systems.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Best Practices</a:t>
            </a:r>
            <a:r>
              <a:rPr lang="en-US"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Be aware of license types.</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Maintain information about used components.</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Participate in the community.</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Off-the-Shelf Systems (COTS)</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What are they?</a:t>
            </a:r>
            <a:r>
              <a:rPr lang="en-US" b="0" i="0" u="none" strike="noStrike" dirty="0">
                <a:solidFill>
                  <a:schemeClr val="tx1"/>
                </a:solidFill>
                <a:effectLst/>
                <a:latin typeface="Arial" panose="020B0604020202020204" pitchFamily="34" charset="0"/>
                <a:cs typeface="Arial" panose="020B0604020202020204" pitchFamily="34" charset="0"/>
              </a:rPr>
              <a:t>: Pre-built systems that can be adapted to user needs.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Example</a:t>
            </a:r>
            <a:r>
              <a:rPr lang="en-US" b="0" i="0" u="none" strike="noStrike" dirty="0">
                <a:solidFill>
                  <a:schemeClr val="tx1"/>
                </a:solidFill>
                <a:effectLst/>
                <a:latin typeface="Arial" panose="020B0604020202020204" pitchFamily="34" charset="0"/>
                <a:cs typeface="Arial" panose="020B0604020202020204" pitchFamily="34" charset="0"/>
              </a:rPr>
              <a:t>: Medical records systems already used in hospitals.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Advantage</a:t>
            </a:r>
            <a:r>
              <a:rPr lang="en-US" b="0" i="0" u="none" strike="noStrike" dirty="0">
                <a:solidFill>
                  <a:schemeClr val="tx1"/>
                </a:solidFill>
                <a:effectLst/>
                <a:latin typeface="Arial" panose="020B0604020202020204" pitchFamily="34" charset="0"/>
                <a:cs typeface="Arial" panose="020B0604020202020204" pitchFamily="34" charset="0"/>
              </a:rPr>
              <a:t>: Cheaper and faster than building from scratch.</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Software Design &amp; Implementation</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Inter-leaved Activities</a:t>
            </a:r>
            <a:r>
              <a:rPr lang="en-US" b="0" i="0" u="none" strike="noStrike" dirty="0">
                <a:solidFill>
                  <a:schemeClr val="tx1"/>
                </a:solidFill>
                <a:effectLst/>
                <a:latin typeface="Arial" panose="020B0604020202020204" pitchFamily="34" charset="0"/>
                <a:cs typeface="Arial" panose="020B0604020202020204" pitchFamily="34" charset="0"/>
              </a:rPr>
              <a:t>: Design and implementation are closely linked. The level of detail depends on system type and development approach (plan-driven or agile).</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Object-Oriented Design Process</a:t>
            </a:r>
            <a:r>
              <a:rPr lang="en-US" b="0" i="0" u="none" strike="noStrike" dirty="0">
                <a:solidFill>
                  <a:schemeClr val="tx1"/>
                </a:solidFill>
                <a:effectLst/>
                <a:latin typeface="Arial" panose="020B0604020202020204" pitchFamily="34" charset="0"/>
                <a:cs typeface="Arial" panose="020B0604020202020204" pitchFamily="34" charset="0"/>
              </a:rPr>
              <a:t>: Includes designing system architecture, identifying objects, and using various object models to describe the design.</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Component Interfaces</a:t>
            </a:r>
            <a:r>
              <a:rPr lang="en-US" b="0" i="0" u="none" strike="noStrike" dirty="0">
                <a:solidFill>
                  <a:schemeClr val="tx1"/>
                </a:solidFill>
                <a:effectLst/>
                <a:latin typeface="Arial" panose="020B0604020202020204" pitchFamily="34" charset="0"/>
                <a:cs typeface="Arial" panose="020B0604020202020204" pitchFamily="34" charset="0"/>
              </a:rPr>
              <a:t>: Must be defined precisely, often using a UML interface stereotype, for seamless interaction between objects.</a:t>
            </a:r>
          </a:p>
          <a:p>
            <a:pPr marL="0" indent="0">
              <a:buNone/>
            </a:pP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178167297"/>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Models, Reuse, and Management</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Types of Models in OOD</a:t>
            </a:r>
            <a:r>
              <a:rPr lang="en-US" b="0" i="0" u="none" strike="noStrike" dirty="0">
                <a:solidFill>
                  <a:schemeClr val="tx1"/>
                </a:solidFill>
                <a:effectLst/>
                <a:latin typeface="Arial" panose="020B0604020202020204" pitchFamily="34" charset="0"/>
                <a:cs typeface="Arial" panose="020B0604020202020204" pitchFamily="34" charset="0"/>
              </a:rPr>
              <a:t>: Static models like class models, generalization models, association models, and dynamic models like sequence models and state machine models.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Software Reuse</a:t>
            </a:r>
            <a:r>
              <a:rPr lang="en-US" b="0" i="0" u="none" strike="noStrike" dirty="0">
                <a:solidFill>
                  <a:schemeClr val="tx1"/>
                </a:solidFill>
                <a:effectLst/>
                <a:latin typeface="Arial" panose="020B0604020202020204" pitchFamily="34" charset="0"/>
                <a:cs typeface="Arial" panose="020B0604020202020204" pitchFamily="34" charset="0"/>
              </a:rPr>
              <a:t>: Always consider reusing existing software components, services, or complete systems.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Configuration Management</a:t>
            </a:r>
            <a:r>
              <a:rPr lang="en-US" b="0" i="0" u="none" strike="noStrike" dirty="0">
                <a:solidFill>
                  <a:schemeClr val="tx1"/>
                </a:solidFill>
                <a:effectLst/>
                <a:latin typeface="Arial" panose="020B0604020202020204" pitchFamily="34" charset="0"/>
                <a:cs typeface="Arial" panose="020B0604020202020204" pitchFamily="34" charset="0"/>
              </a:rPr>
              <a:t>: Essential for managing changes in an evolving software system, especially in team settings.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Development Environments &amp; Open Source</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Host-Target Development</a:t>
            </a:r>
            <a:r>
              <a:rPr lang="en-US" b="0" i="0" u="none" strike="noStrike" dirty="0">
                <a:solidFill>
                  <a:schemeClr val="tx1"/>
                </a:solidFill>
                <a:effectLst/>
                <a:latin typeface="Arial" panose="020B0604020202020204" pitchFamily="34" charset="0"/>
                <a:cs typeface="Arial" panose="020B0604020202020204" pitchFamily="34" charset="0"/>
              </a:rPr>
              <a:t>: Software is usually developed on one machine (host) and executed on another (target).</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Open Source Development</a:t>
            </a:r>
            <a:r>
              <a:rPr lang="en-US" b="0" i="0" u="none" strike="noStrike" dirty="0">
                <a:solidFill>
                  <a:schemeClr val="tx1"/>
                </a:solidFill>
                <a:effectLst/>
                <a:latin typeface="Arial" panose="020B0604020202020204" pitchFamily="34" charset="0"/>
                <a:cs typeface="Arial" panose="020B0604020202020204" pitchFamily="34" charset="0"/>
              </a:rPr>
              <a:t>: Source code is publicly available, allowing for community-driven changes and improvements.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73199474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a:t>Object-oriented design using the UML</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dirty="0"/>
              <a:t>An object-oriented design process</a:t>
            </a:r>
          </a:p>
        </p:txBody>
      </p:sp>
      <p:sp>
        <p:nvSpPr>
          <p:cNvPr id="126979" name="Rectangle 3"/>
          <p:cNvSpPr>
            <a:spLocks noGrp="1" noChangeArrowheads="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Common Activities</a:t>
            </a:r>
            <a:r>
              <a:rPr lang="en-US" b="0" i="0" u="none" strike="noStrike" dirty="0">
                <a:solidFill>
                  <a:schemeClr val="tx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Define context &amp; modes of use</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Design system architecture</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Identify principal objects</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Develop design models</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Specify object interfaces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Example</a:t>
            </a:r>
            <a:r>
              <a:rPr lang="en-US" b="0" i="0" u="none" strike="noStrike" dirty="0">
                <a:solidFill>
                  <a:schemeClr val="tx1"/>
                </a:solidFill>
                <a:effectLst/>
                <a:latin typeface="Arial" panose="020B0604020202020204" pitchFamily="34" charset="0"/>
                <a:cs typeface="Arial" panose="020B0604020202020204" pitchFamily="34" charset="0"/>
              </a:rPr>
              <a:t>: Wilderness weather station design.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Understanding System Context</a:t>
            </a:r>
          </a:p>
        </p:txBody>
      </p:sp>
      <p:sp>
        <p:nvSpPr>
          <p:cNvPr id="107523" name="Rectangle 3"/>
          <p:cNvSpPr>
            <a:spLocks noGrp="1" noChangeArrowheads="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Why it's Essential</a:t>
            </a:r>
            <a:r>
              <a:rPr lang="en-US" b="0" i="0" u="none" strike="noStrike" dirty="0">
                <a:solidFill>
                  <a:schemeClr val="tx1"/>
                </a:solidFill>
                <a:effectLst/>
                <a:latin typeface="Arial" panose="020B0604020202020204" pitchFamily="34" charset="0"/>
                <a:cs typeface="Arial" panose="020B0604020202020204" pitchFamily="34" charset="0"/>
              </a:rPr>
              <a:t>: Determines functionality and communication with the environment.</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System Context Model</a:t>
            </a:r>
            <a:r>
              <a:rPr lang="en-US" b="0" i="0" u="none" strike="noStrike" dirty="0">
                <a:solidFill>
                  <a:schemeClr val="tx1"/>
                </a:solidFill>
                <a:effectLst/>
                <a:latin typeface="Arial" panose="020B0604020202020204" pitchFamily="34" charset="0"/>
                <a:cs typeface="Arial" panose="020B0604020202020204" pitchFamily="34" charset="0"/>
              </a:rPr>
              <a:t>: Shows other systems in the environment.</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Interaction Model</a:t>
            </a:r>
            <a:r>
              <a:rPr lang="en-US" b="0" i="0" u="none" strike="noStrike" dirty="0">
                <a:solidFill>
                  <a:schemeClr val="tx1"/>
                </a:solidFill>
                <a:effectLst/>
                <a:latin typeface="Arial" panose="020B0604020202020204" pitchFamily="34" charset="0"/>
                <a:cs typeface="Arial" panose="020B0604020202020204" pitchFamily="34" charset="0"/>
              </a:rPr>
              <a:t>: Shows dynamic interactions with the environment.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1146</TotalTime>
  <Words>2189</Words>
  <Application>Microsoft Macintosh PowerPoint</Application>
  <PresentationFormat>On-screen Show (4:3)</PresentationFormat>
  <Paragraphs>299</Paragraphs>
  <Slides>42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Wingdings</vt:lpstr>
      <vt:lpstr>SE10 slides</vt:lpstr>
      <vt:lpstr>Chapter 7 – Design and Implementation</vt:lpstr>
      <vt:lpstr>Topics covered</vt:lpstr>
      <vt:lpstr>Design and implementation</vt:lpstr>
      <vt:lpstr>Off-the-Shelf Systems (COTS)</vt:lpstr>
      <vt:lpstr>Object-oriented design using the UML</vt:lpstr>
      <vt:lpstr>An object-oriented design process</vt:lpstr>
      <vt:lpstr>Understanding System Context</vt:lpstr>
      <vt:lpstr>System context for the weather station </vt:lpstr>
      <vt:lpstr>Weather station use cases </vt:lpstr>
      <vt:lpstr>Use case description—Report weather </vt:lpstr>
      <vt:lpstr>Designing System Architecture</vt:lpstr>
      <vt:lpstr>High-level architecture of the weather station </vt:lpstr>
      <vt:lpstr>Architecture of data collection system </vt:lpstr>
      <vt:lpstr>Object class identification</vt:lpstr>
      <vt:lpstr>Weather Station System</vt:lpstr>
      <vt:lpstr>Weather station object classes </vt:lpstr>
      <vt:lpstr>Understanding Design Models</vt:lpstr>
      <vt:lpstr>Specialized Models &amp; UML</vt:lpstr>
      <vt:lpstr>Sequence diagram describing data collection </vt:lpstr>
      <vt:lpstr>Understanding State Diagrams in System Design</vt:lpstr>
      <vt:lpstr>Weather station state diagram </vt:lpstr>
      <vt:lpstr>Object Interfaces in Design &amp; Development</vt:lpstr>
      <vt:lpstr>Weather station interfaces </vt:lpstr>
      <vt:lpstr>Design patterns</vt:lpstr>
      <vt:lpstr>Understanding Design Patterns in Software Engineering</vt:lpstr>
      <vt:lpstr>Multiple displays using the Observer pattern </vt:lpstr>
      <vt:lpstr>Applying Design Patterns in Your Projects</vt:lpstr>
      <vt:lpstr>Implementation issues</vt:lpstr>
      <vt:lpstr>Implementation Issues Beyond Programming</vt:lpstr>
      <vt:lpstr>Costs &amp; Levels of Reuse</vt:lpstr>
      <vt:lpstr>Software reuse</vt:lpstr>
      <vt:lpstr>Understanding Configuration Management in Software Development</vt:lpstr>
      <vt:lpstr>Configuration management tool interaction</vt:lpstr>
      <vt:lpstr>Host-Target Development &amp; Platforms</vt:lpstr>
      <vt:lpstr>Host-target development</vt:lpstr>
      <vt:lpstr>Essential Tools &amp; Considerations for Software Development</vt:lpstr>
      <vt:lpstr>Open source development</vt:lpstr>
      <vt:lpstr> Introduction to Open Source Development</vt:lpstr>
      <vt:lpstr>Legal &amp; Ethical Considerations of Open Source</vt:lpstr>
      <vt:lpstr>Key points: Software Design &amp; Implementation</vt:lpstr>
      <vt:lpstr>Key points: Models, Reuse, and Management</vt:lpstr>
      <vt:lpstr>Key points: Development Environments &amp; Open Source</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Smith, Travis</cp:lastModifiedBy>
  <cp:revision>17</cp:revision>
  <dcterms:created xsi:type="dcterms:W3CDTF">2010-01-21T17:21:03Z</dcterms:created>
  <dcterms:modified xsi:type="dcterms:W3CDTF">2023-10-02T01:33:24Z</dcterms:modified>
</cp:coreProperties>
</file>