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56" r:id="rId2"/>
    <p:sldId id="384" r:id="rId3"/>
    <p:sldId id="272" r:id="rId4"/>
    <p:sldId id="313" r:id="rId5"/>
    <p:sldId id="274" r:id="rId6"/>
    <p:sldId id="257" r:id="rId7"/>
    <p:sldId id="385" r:id="rId8"/>
    <p:sldId id="388" r:id="rId9"/>
    <p:sldId id="263" r:id="rId10"/>
    <p:sldId id="307" r:id="rId11"/>
    <p:sldId id="371" r:id="rId12"/>
    <p:sldId id="284" r:id="rId13"/>
    <p:sldId id="389" r:id="rId14"/>
    <p:sldId id="386" r:id="rId15"/>
    <p:sldId id="387" r:id="rId16"/>
    <p:sldId id="361" r:id="rId17"/>
    <p:sldId id="362" r:id="rId18"/>
    <p:sldId id="310" r:id="rId19"/>
    <p:sldId id="262" r:id="rId20"/>
    <p:sldId id="351" r:id="rId21"/>
    <p:sldId id="353" r:id="rId22"/>
    <p:sldId id="268" r:id="rId23"/>
    <p:sldId id="269" r:id="rId24"/>
    <p:sldId id="280" r:id="rId25"/>
    <p:sldId id="358" r:id="rId26"/>
    <p:sldId id="363" r:id="rId27"/>
    <p:sldId id="364" r:id="rId28"/>
    <p:sldId id="392" r:id="rId29"/>
    <p:sldId id="276" r:id="rId30"/>
    <p:sldId id="373" r:id="rId31"/>
    <p:sldId id="278" r:id="rId32"/>
    <p:sldId id="279" r:id="rId33"/>
    <p:sldId id="355" r:id="rId34"/>
    <p:sldId id="359" r:id="rId35"/>
    <p:sldId id="350" r:id="rId36"/>
    <p:sldId id="365" r:id="rId37"/>
    <p:sldId id="367" r:id="rId38"/>
    <p:sldId id="368" r:id="rId39"/>
    <p:sldId id="369" r:id="rId40"/>
    <p:sldId id="370" r:id="rId41"/>
    <p:sldId id="372" r:id="rId42"/>
    <p:sldId id="295" r:id="rId43"/>
    <p:sldId id="375" r:id="rId44"/>
    <p:sldId id="376" r:id="rId45"/>
    <p:sldId id="374" r:id="rId46"/>
    <p:sldId id="377" r:id="rId47"/>
    <p:sldId id="378" r:id="rId48"/>
    <p:sldId id="379" r:id="rId49"/>
    <p:sldId id="380" r:id="rId50"/>
    <p:sldId id="393" r:id="rId51"/>
    <p:sldId id="381" r:id="rId52"/>
    <p:sldId id="349" r:id="rId53"/>
    <p:sldId id="259" r:id="rId54"/>
    <p:sldId id="261" r:id="rId55"/>
    <p:sldId id="302" r:id="rId56"/>
    <p:sldId id="354" r:id="rId57"/>
    <p:sldId id="285" r:id="rId58"/>
    <p:sldId id="290" r:id="rId59"/>
    <p:sldId id="286" r:id="rId60"/>
    <p:sldId id="296" r:id="rId61"/>
    <p:sldId id="315" r:id="rId62"/>
    <p:sldId id="317" r:id="rId63"/>
    <p:sldId id="320" r:id="rId64"/>
    <p:sldId id="321" r:id="rId65"/>
    <p:sldId id="322" r:id="rId66"/>
    <p:sldId id="356" r:id="rId67"/>
    <p:sldId id="323" r:id="rId68"/>
    <p:sldId id="324" r:id="rId69"/>
    <p:sldId id="325" r:id="rId70"/>
    <p:sldId id="326" r:id="rId71"/>
    <p:sldId id="327" r:id="rId72"/>
    <p:sldId id="328" r:id="rId73"/>
    <p:sldId id="329" r:id="rId74"/>
    <p:sldId id="391" r:id="rId75"/>
    <p:sldId id="34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D2"/>
    <a:srgbClr val="1FE8FF"/>
    <a:srgbClr val="AE31FF"/>
    <a:srgbClr val="64FD7C"/>
    <a:srgbClr val="32FFD4"/>
    <a:srgbClr val="AF2EC4"/>
    <a:srgbClr val="2EC42F"/>
    <a:srgbClr val="FD29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9AEA4-21D3-49A0-AFC2-DDC38FE37A25}" v="1" dt="2023-04-19T23:50:09.309"/>
    <p1510:client id="{24EA188B-58B8-4223-AB77-DA327A45410A}" v="1" dt="2022-04-14T01:59:03.383"/>
    <p1510:client id="{4581BA85-9D92-49BA-A22E-DC26909A8550}" v="7" dt="2022-11-10T02:39:53.440"/>
    <p1510:client id="{51E4C249-AF7F-4D2A-884F-1C524598433C}" v="19" dt="2022-11-17T01:11:36.288"/>
    <p1510:client id="{5781459C-ECFA-45D0-88EC-28A505E99B45}" v="2" dt="2021-11-04T01:07:32.086"/>
    <p1510:client id="{8EC4AF46-1749-4010-A436-C61A7989F314}" v="8" dt="2023-04-11T00:41:29.110"/>
    <p1510:client id="{A36F968D-B0FE-4722-B918-BA92606E91F5}" v="3" dt="2023-11-01T00:22:28.755"/>
    <p1510:client id="{A539EBC6-64AC-41A4-997D-3E0F60CE41F3}" v="60" dt="2023-07-12T16:53:10.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30"/>
    <p:restoredTop sz="94213"/>
  </p:normalViewPr>
  <p:slideViewPr>
    <p:cSldViewPr snapToGrid="0" snapToObjects="1">
      <p:cViewPr varScale="1">
        <p:scale>
          <a:sx n="105" d="100"/>
          <a:sy n="105" d="100"/>
        </p:scale>
        <p:origin x="10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Vanderjack" userId="s28AH2FRLhozcXyu408fMfYKQelpch2oXBvga12vy0s=" providerId="None" clId="Web-{4581BA85-9D92-49BA-A22E-DC26909A8550}"/>
    <pc:docChg chg="modSld">
      <pc:chgData name="Brian Vanderjack" userId="s28AH2FRLhozcXyu408fMfYKQelpch2oXBvga12vy0s=" providerId="None" clId="Web-{4581BA85-9D92-49BA-A22E-DC26909A8550}" dt="2022-11-10T02:39:53.440" v="6" actId="20577"/>
      <pc:docMkLst>
        <pc:docMk/>
      </pc:docMkLst>
      <pc:sldChg chg="modSp">
        <pc:chgData name="Brian Vanderjack" userId="s28AH2FRLhozcXyu408fMfYKQelpch2oXBvga12vy0s=" providerId="None" clId="Web-{4581BA85-9D92-49BA-A22E-DC26909A8550}" dt="2022-11-10T02:24:07.703" v="5" actId="20577"/>
        <pc:sldMkLst>
          <pc:docMk/>
          <pc:sldMk cId="1195469257" sldId="363"/>
        </pc:sldMkLst>
        <pc:spChg chg="mod">
          <ac:chgData name="Brian Vanderjack" userId="s28AH2FRLhozcXyu408fMfYKQelpch2oXBvga12vy0s=" providerId="None" clId="Web-{4581BA85-9D92-49BA-A22E-DC26909A8550}" dt="2022-11-10T02:24:07.703" v="5" actId="20577"/>
          <ac:spMkLst>
            <pc:docMk/>
            <pc:sldMk cId="1195469257" sldId="363"/>
            <ac:spMk id="3" creationId="{19714B84-A13D-2740-A8B7-D2A989A472B2}"/>
          </ac:spMkLst>
        </pc:spChg>
      </pc:sldChg>
      <pc:sldChg chg="modSp">
        <pc:chgData name="Brian Vanderjack" userId="s28AH2FRLhozcXyu408fMfYKQelpch2oXBvga12vy0s=" providerId="None" clId="Web-{4581BA85-9D92-49BA-A22E-DC26909A8550}" dt="2022-11-10T02:39:53.440" v="6" actId="20577"/>
        <pc:sldMkLst>
          <pc:docMk/>
          <pc:sldMk cId="218035541" sldId="392"/>
        </pc:sldMkLst>
        <pc:spChg chg="mod">
          <ac:chgData name="Brian Vanderjack" userId="s28AH2FRLhozcXyu408fMfYKQelpch2oXBvga12vy0s=" providerId="None" clId="Web-{4581BA85-9D92-49BA-A22E-DC26909A8550}" dt="2022-11-10T02:39:53.440" v="6" actId="20577"/>
          <ac:spMkLst>
            <pc:docMk/>
            <pc:sldMk cId="218035541" sldId="392"/>
            <ac:spMk id="3" creationId="{9E9F7FE6-9E40-40AA-831E-A710C827C1A3}"/>
          </ac:spMkLst>
        </pc:spChg>
      </pc:sldChg>
    </pc:docChg>
  </pc:docChgLst>
  <pc:docChgLst>
    <pc:chgData name="Brian Vanderjack" clId="Web-{A539EBC6-64AC-41A4-997D-3E0F60CE41F3}"/>
    <pc:docChg chg="delSld">
      <pc:chgData name="Brian Vanderjack" userId="" providerId="" clId="Web-{A539EBC6-64AC-41A4-997D-3E0F60CE41F3}" dt="2023-07-12T16:53:10.777" v="0"/>
      <pc:docMkLst>
        <pc:docMk/>
      </pc:docMkLst>
      <pc:sldChg chg="del">
        <pc:chgData name="Brian Vanderjack" userId="" providerId="" clId="Web-{A539EBC6-64AC-41A4-997D-3E0F60CE41F3}" dt="2023-07-12T16:53:10.777" v="0"/>
        <pc:sldMkLst>
          <pc:docMk/>
          <pc:sldMk cId="2969557230" sldId="366"/>
        </pc:sldMkLst>
      </pc:sldChg>
    </pc:docChg>
  </pc:docChgLst>
  <pc:docChgLst>
    <pc:chgData name="Brian Vanderjack" userId="s28AH2FRLhozcXyu408fMfYKQelpch2oXBvga12vy0s=" providerId="None" clId="Web-{51E4C249-AF7F-4D2A-884F-1C524598433C}"/>
    <pc:docChg chg="modSld">
      <pc:chgData name="Brian Vanderjack" userId="s28AH2FRLhozcXyu408fMfYKQelpch2oXBvga12vy0s=" providerId="None" clId="Web-{51E4C249-AF7F-4D2A-884F-1C524598433C}" dt="2022-11-17T01:11:36.288" v="18" actId="20577"/>
      <pc:docMkLst>
        <pc:docMk/>
      </pc:docMkLst>
      <pc:sldChg chg="modSp">
        <pc:chgData name="Brian Vanderjack" userId="s28AH2FRLhozcXyu408fMfYKQelpch2oXBvga12vy0s=" providerId="None" clId="Web-{51E4C249-AF7F-4D2A-884F-1C524598433C}" dt="2022-11-17T01:11:36.288" v="18" actId="20577"/>
        <pc:sldMkLst>
          <pc:docMk/>
          <pc:sldMk cId="1808505764" sldId="286"/>
        </pc:sldMkLst>
        <pc:spChg chg="mod">
          <ac:chgData name="Brian Vanderjack" userId="s28AH2FRLhozcXyu408fMfYKQelpch2oXBvga12vy0s=" providerId="None" clId="Web-{51E4C249-AF7F-4D2A-884F-1C524598433C}" dt="2022-11-17T01:11:36.288" v="18" actId="20577"/>
          <ac:spMkLst>
            <pc:docMk/>
            <pc:sldMk cId="1808505764" sldId="286"/>
            <ac:spMk id="3" creationId="{8A05027C-AAE9-5545-8023-A43D8220CFE5}"/>
          </ac:spMkLst>
        </pc:spChg>
      </pc:sldChg>
      <pc:sldChg chg="modSp">
        <pc:chgData name="Brian Vanderjack" userId="s28AH2FRLhozcXyu408fMfYKQelpch2oXBvga12vy0s=" providerId="None" clId="Web-{51E4C249-AF7F-4D2A-884F-1C524598433C}" dt="2022-11-17T01:04:49.499" v="2" actId="1076"/>
        <pc:sldMkLst>
          <pc:docMk/>
          <pc:sldMk cId="4220527587" sldId="380"/>
        </pc:sldMkLst>
        <pc:grpChg chg="mod">
          <ac:chgData name="Brian Vanderjack" userId="s28AH2FRLhozcXyu408fMfYKQelpch2oXBvga12vy0s=" providerId="None" clId="Web-{51E4C249-AF7F-4D2A-884F-1C524598433C}" dt="2022-11-17T01:01:55.386" v="1" actId="1076"/>
          <ac:grpSpMkLst>
            <pc:docMk/>
            <pc:sldMk cId="4220527587" sldId="380"/>
            <ac:grpSpMk id="107" creationId="{6EFEB6A5-8D26-8346-8EAF-ECDAE18AF4DB}"/>
          </ac:grpSpMkLst>
        </pc:grpChg>
        <pc:grpChg chg="mod">
          <ac:chgData name="Brian Vanderjack" userId="s28AH2FRLhozcXyu408fMfYKQelpch2oXBvga12vy0s=" providerId="None" clId="Web-{51E4C249-AF7F-4D2A-884F-1C524598433C}" dt="2022-11-17T01:01:39.183" v="0" actId="1076"/>
          <ac:grpSpMkLst>
            <pc:docMk/>
            <pc:sldMk cId="4220527587" sldId="380"/>
            <ac:grpSpMk id="109" creationId="{CA00E7A5-BD1F-0440-9C80-0863027567BE}"/>
          </ac:grpSpMkLst>
        </pc:grpChg>
        <pc:grpChg chg="mod">
          <ac:chgData name="Brian Vanderjack" userId="s28AH2FRLhozcXyu408fMfYKQelpch2oXBvga12vy0s=" providerId="None" clId="Web-{51E4C249-AF7F-4D2A-884F-1C524598433C}" dt="2022-11-17T01:04:49.499" v="2" actId="1076"/>
          <ac:grpSpMkLst>
            <pc:docMk/>
            <pc:sldMk cId="4220527587" sldId="380"/>
            <ac:grpSpMk id="129" creationId="{7E1602B1-FB2A-2B4E-89DD-844CB88C8D92}"/>
          </ac:grpSpMkLst>
        </pc:grpChg>
        <pc:cxnChg chg="mod">
          <ac:chgData name="Brian Vanderjack" userId="s28AH2FRLhozcXyu408fMfYKQelpch2oXBvga12vy0s=" providerId="None" clId="Web-{51E4C249-AF7F-4D2A-884F-1C524598433C}" dt="2022-11-17T01:01:39.183" v="0" actId="1076"/>
          <ac:cxnSpMkLst>
            <pc:docMk/>
            <pc:sldMk cId="4220527587" sldId="380"/>
            <ac:cxnSpMk id="32" creationId="{5B136D82-9844-8449-A91C-A50CB5C01541}"/>
          </ac:cxnSpMkLst>
        </pc:cxnChg>
      </pc:sldChg>
    </pc:docChg>
  </pc:docChgLst>
  <pc:docChgLst>
    <pc:chgData name="Brian Vanderjack" userId="s28AH2FRLhozcXyu408fMfYKQelpch2oXBvga12vy0s=" providerId="None" clId="Web-{A539EBC6-64AC-41A4-997D-3E0F60CE41F3}"/>
    <pc:docChg chg="modSld">
      <pc:chgData name="Brian Vanderjack" userId="s28AH2FRLhozcXyu408fMfYKQelpch2oXBvga12vy0s=" providerId="None" clId="Web-{A539EBC6-64AC-41A4-997D-3E0F60CE41F3}" dt="2023-07-12T15:55:28.678" v="60" actId="20577"/>
      <pc:docMkLst>
        <pc:docMk/>
      </pc:docMkLst>
      <pc:sldChg chg="modSp">
        <pc:chgData name="Brian Vanderjack" userId="s28AH2FRLhozcXyu408fMfYKQelpch2oXBvga12vy0s=" providerId="None" clId="Web-{A539EBC6-64AC-41A4-997D-3E0F60CE41F3}" dt="2023-07-12T15:41:55.073" v="6" actId="20577"/>
        <pc:sldMkLst>
          <pc:docMk/>
          <pc:sldMk cId="37734936" sldId="274"/>
        </pc:sldMkLst>
        <pc:spChg chg="mod">
          <ac:chgData name="Brian Vanderjack" userId="s28AH2FRLhozcXyu408fMfYKQelpch2oXBvga12vy0s=" providerId="None" clId="Web-{A539EBC6-64AC-41A4-997D-3E0F60CE41F3}" dt="2023-07-12T15:41:55.073" v="6" actId="20577"/>
          <ac:spMkLst>
            <pc:docMk/>
            <pc:sldMk cId="37734936" sldId="274"/>
            <ac:spMk id="3" creationId="{C95E9545-5FC4-7D49-A863-FDEE060235EE}"/>
          </ac:spMkLst>
        </pc:spChg>
      </pc:sldChg>
      <pc:sldChg chg="addSp delSp modSp">
        <pc:chgData name="Brian Vanderjack" userId="s28AH2FRLhozcXyu408fMfYKQelpch2oXBvga12vy0s=" providerId="None" clId="Web-{A539EBC6-64AC-41A4-997D-3E0F60CE41F3}" dt="2023-07-12T15:55:28.678" v="60" actId="20577"/>
        <pc:sldMkLst>
          <pc:docMk/>
          <pc:sldMk cId="3000661925" sldId="371"/>
        </pc:sldMkLst>
        <pc:spChg chg="add del mod">
          <ac:chgData name="Brian Vanderjack" userId="s28AH2FRLhozcXyu408fMfYKQelpch2oXBvga12vy0s=" providerId="None" clId="Web-{A539EBC6-64AC-41A4-997D-3E0F60CE41F3}" dt="2023-07-12T15:55:28.678" v="60" actId="20577"/>
          <ac:spMkLst>
            <pc:docMk/>
            <pc:sldMk cId="3000661925" sldId="371"/>
            <ac:spMk id="3" creationId="{91EAD0C8-2155-734E-8DAE-979A26B53AEE}"/>
          </ac:spMkLst>
        </pc:spChg>
        <pc:spChg chg="add del mod">
          <ac:chgData name="Brian Vanderjack" userId="s28AH2FRLhozcXyu408fMfYKQelpch2oXBvga12vy0s=" providerId="None" clId="Web-{A539EBC6-64AC-41A4-997D-3E0F60CE41F3}" dt="2023-07-12T15:52:36.064" v="9"/>
          <ac:spMkLst>
            <pc:docMk/>
            <pc:sldMk cId="3000661925" sldId="371"/>
            <ac:spMk id="6" creationId="{EB61EAC2-4D80-C3A8-C330-2E017671A24B}"/>
          </ac:spMkLst>
        </pc:spChg>
      </pc:sldChg>
    </pc:docChg>
  </pc:docChgLst>
  <pc:docChgLst>
    <pc:chgData name="Brian Vanderjack" userId="s28AH2FRLhozcXyu408fMfYKQelpch2oXBvga12vy0s=" providerId="None" clId="Web-{5781459C-ECFA-45D0-88EC-28A505E99B45}"/>
    <pc:docChg chg="modSld">
      <pc:chgData name="Brian Vanderjack" userId="s28AH2FRLhozcXyu408fMfYKQelpch2oXBvga12vy0s=" providerId="None" clId="Web-{5781459C-ECFA-45D0-88EC-28A505E99B45}" dt="2021-11-04T01:07:32.086" v="1" actId="20577"/>
      <pc:docMkLst>
        <pc:docMk/>
      </pc:docMkLst>
      <pc:sldChg chg="modSp">
        <pc:chgData name="Brian Vanderjack" userId="s28AH2FRLhozcXyu408fMfYKQelpch2oXBvga12vy0s=" providerId="None" clId="Web-{5781459C-ECFA-45D0-88EC-28A505E99B45}" dt="2021-11-04T01:07:32.086" v="1" actId="20577"/>
        <pc:sldMkLst>
          <pc:docMk/>
          <pc:sldMk cId="218035541" sldId="392"/>
        </pc:sldMkLst>
        <pc:spChg chg="mod">
          <ac:chgData name="Brian Vanderjack" userId="s28AH2FRLhozcXyu408fMfYKQelpch2oXBvga12vy0s=" providerId="None" clId="Web-{5781459C-ECFA-45D0-88EC-28A505E99B45}" dt="2021-11-04T01:07:32.086" v="1" actId="20577"/>
          <ac:spMkLst>
            <pc:docMk/>
            <pc:sldMk cId="218035541" sldId="392"/>
            <ac:spMk id="3" creationId="{9E9F7FE6-9E40-40AA-831E-A710C827C1A3}"/>
          </ac:spMkLst>
        </pc:spChg>
      </pc:sldChg>
    </pc:docChg>
  </pc:docChgLst>
  <pc:docChgLst>
    <pc:chgData name="Brian Vanderjack" clId="Web-{A36F968D-B0FE-4722-B918-BA92606E91F5}"/>
    <pc:docChg chg="delSld modSld">
      <pc:chgData name="Brian Vanderjack" userId="" providerId="" clId="Web-{A36F968D-B0FE-4722-B918-BA92606E91F5}" dt="2023-11-01T00:22:28.755" v="2" actId="20577"/>
      <pc:docMkLst>
        <pc:docMk/>
      </pc:docMkLst>
      <pc:sldChg chg="del">
        <pc:chgData name="Brian Vanderjack" userId="" providerId="" clId="Web-{A36F968D-B0FE-4722-B918-BA92606E91F5}" dt="2023-11-01T00:17:56.248" v="0"/>
        <pc:sldMkLst>
          <pc:docMk/>
          <pc:sldMk cId="2923537149" sldId="258"/>
        </pc:sldMkLst>
      </pc:sldChg>
      <pc:sldChg chg="modSp">
        <pc:chgData name="Brian Vanderjack" userId="" providerId="" clId="Web-{A36F968D-B0FE-4722-B918-BA92606E91F5}" dt="2023-11-01T00:22:28.755" v="2" actId="20577"/>
        <pc:sldMkLst>
          <pc:docMk/>
          <pc:sldMk cId="525404727" sldId="358"/>
        </pc:sldMkLst>
        <pc:spChg chg="mod">
          <ac:chgData name="Brian Vanderjack" userId="" providerId="" clId="Web-{A36F968D-B0FE-4722-B918-BA92606E91F5}" dt="2023-11-01T00:22:28.755" v="2" actId="20577"/>
          <ac:spMkLst>
            <pc:docMk/>
            <pc:sldMk cId="525404727" sldId="358"/>
            <ac:spMk id="3" creationId="{B18CDDB7-8BE5-9C48-BD85-D9F55710EEBE}"/>
          </ac:spMkLst>
        </pc:spChg>
      </pc:sldChg>
    </pc:docChg>
  </pc:docChgLst>
  <pc:docChgLst>
    <pc:chgData name="Brian Vanderjack" clId="Web-{24EA188B-58B8-4223-AB77-DA327A45410A}"/>
    <pc:docChg chg="modSld">
      <pc:chgData name="Brian Vanderjack" userId="" providerId="" clId="Web-{24EA188B-58B8-4223-AB77-DA327A45410A}" dt="2022-04-14T01:59:03.383" v="0" actId="1076"/>
      <pc:docMkLst>
        <pc:docMk/>
      </pc:docMkLst>
      <pc:sldChg chg="modSp">
        <pc:chgData name="Brian Vanderjack" userId="" providerId="" clId="Web-{24EA188B-58B8-4223-AB77-DA327A45410A}" dt="2022-04-14T01:59:03.383" v="0" actId="1076"/>
        <pc:sldMkLst>
          <pc:docMk/>
          <pc:sldMk cId="3420170829" sldId="393"/>
        </pc:sldMkLst>
        <pc:spChg chg="mod">
          <ac:chgData name="Brian Vanderjack" userId="" providerId="" clId="Web-{24EA188B-58B8-4223-AB77-DA327A45410A}" dt="2022-04-14T01:59:03.383" v="0" actId="1076"/>
          <ac:spMkLst>
            <pc:docMk/>
            <pc:sldMk cId="3420170829" sldId="393"/>
            <ac:spMk id="3" creationId="{83DDF461-1397-4CA2-81F8-FB6FD77543C6}"/>
          </ac:spMkLst>
        </pc:spChg>
      </pc:sldChg>
    </pc:docChg>
  </pc:docChgLst>
  <pc:docChgLst>
    <pc:chgData name="Brian Vanderjack" userId="s28AH2FRLhozcXyu408fMfYKQelpch2oXBvga12vy0s=" providerId="None" clId="Web-{8EC4AF46-1749-4010-A436-C61A7989F314}"/>
    <pc:docChg chg="delSld modSld">
      <pc:chgData name="Brian Vanderjack" userId="s28AH2FRLhozcXyu408fMfYKQelpch2oXBvga12vy0s=" providerId="None" clId="Web-{8EC4AF46-1749-4010-A436-C61A7989F314}" dt="2023-04-11T00:41:29.110" v="5"/>
      <pc:docMkLst>
        <pc:docMk/>
      </pc:docMkLst>
      <pc:sldChg chg="modSp">
        <pc:chgData name="Brian Vanderjack" userId="s28AH2FRLhozcXyu408fMfYKQelpch2oXBvga12vy0s=" providerId="None" clId="Web-{8EC4AF46-1749-4010-A436-C61A7989F314}" dt="2023-04-10T23:59:50.722" v="4" actId="20577"/>
        <pc:sldMkLst>
          <pc:docMk/>
          <pc:sldMk cId="4220527587" sldId="380"/>
        </pc:sldMkLst>
        <pc:spChg chg="mod">
          <ac:chgData name="Brian Vanderjack" userId="s28AH2FRLhozcXyu408fMfYKQelpch2oXBvga12vy0s=" providerId="None" clId="Web-{8EC4AF46-1749-4010-A436-C61A7989F314}" dt="2023-04-10T23:59:50.722" v="4" actId="20577"/>
          <ac:spMkLst>
            <pc:docMk/>
            <pc:sldMk cId="4220527587" sldId="380"/>
            <ac:spMk id="74" creationId="{AD97E667-3F5B-8A45-ADB7-67333D0F0A2B}"/>
          </ac:spMkLst>
        </pc:spChg>
      </pc:sldChg>
      <pc:sldChg chg="del">
        <pc:chgData name="Brian Vanderjack" userId="s28AH2FRLhozcXyu408fMfYKQelpch2oXBvga12vy0s=" providerId="None" clId="Web-{8EC4AF46-1749-4010-A436-C61A7989F314}" dt="2023-04-11T00:41:29.110" v="5"/>
        <pc:sldMkLst>
          <pc:docMk/>
          <pc:sldMk cId="2702404152" sldId="382"/>
        </pc:sldMkLst>
      </pc:sldChg>
    </pc:docChg>
  </pc:docChgLst>
  <pc:docChgLst>
    <pc:chgData name="Brian Vanderjack" userId="s28AH2FRLhozcXyu408fMfYKQelpch2oXBvga12vy0s=" providerId="None" clId="Web-{19D9AEA4-21D3-49A0-AFC2-DDC38FE37A25}"/>
    <pc:docChg chg="delSld">
      <pc:chgData name="Brian Vanderjack" userId="s28AH2FRLhozcXyu408fMfYKQelpch2oXBvga12vy0s=" providerId="None" clId="Web-{19D9AEA4-21D3-49A0-AFC2-DDC38FE37A25}" dt="2023-04-19T23:50:09.309" v="0"/>
      <pc:docMkLst>
        <pc:docMk/>
      </pc:docMkLst>
      <pc:sldChg chg="del">
        <pc:chgData name="Brian Vanderjack" userId="s28AH2FRLhozcXyu408fMfYKQelpch2oXBvga12vy0s=" providerId="None" clId="Web-{19D9AEA4-21D3-49A0-AFC2-DDC38FE37A25}" dt="2023-04-19T23:50:09.309" v="0"/>
        <pc:sldMkLst>
          <pc:docMk/>
          <pc:sldMk cId="1923373354"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5421D-E408-D247-AC00-2D44E9833DDC}"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D1181-3E8B-A44B-B27C-5A389427476E}" type="slidenum">
              <a:rPr lang="en-US" smtClean="0"/>
              <a:t>‹#›</a:t>
            </a:fld>
            <a:endParaRPr lang="en-US"/>
          </a:p>
        </p:txBody>
      </p:sp>
    </p:spTree>
    <p:extLst>
      <p:ext uri="{BB962C8B-B14F-4D97-AF65-F5344CB8AC3E}">
        <p14:creationId xmlns:p14="http://schemas.microsoft.com/office/powerpoint/2010/main" val="300487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D1181-3E8B-A44B-B27C-5A389427476E}" type="slidenum">
              <a:rPr lang="en-US" smtClean="0"/>
              <a:t>50</a:t>
            </a:fld>
            <a:endParaRPr lang="en-US"/>
          </a:p>
        </p:txBody>
      </p:sp>
    </p:spTree>
    <p:extLst>
      <p:ext uri="{BB962C8B-B14F-4D97-AF65-F5344CB8AC3E}">
        <p14:creationId xmlns:p14="http://schemas.microsoft.com/office/powerpoint/2010/main" val="36260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D6D7-7159-3041-A952-6E60B18BE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D482B6-B7B6-DE4E-9EB1-7BB69B0D0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E480EA-44C2-0042-BBF9-990ED96CB3C4}"/>
              </a:ext>
            </a:extLst>
          </p:cNvPr>
          <p:cNvSpPr>
            <a:spLocks noGrp="1"/>
          </p:cNvSpPr>
          <p:nvPr>
            <p:ph type="dt" sz="half" idx="10"/>
          </p:nvPr>
        </p:nvSpPr>
        <p:spPr/>
        <p:txBody>
          <a:bodyPr/>
          <a:lstStyle/>
          <a:p>
            <a:fld id="{A0A2F22A-F3E3-204A-9139-86BECEA45B1E}" type="datetime1">
              <a:rPr lang="en-US" smtClean="0"/>
              <a:t>10/31/2023</a:t>
            </a:fld>
            <a:endParaRPr lang="en-US"/>
          </a:p>
        </p:txBody>
      </p:sp>
      <p:sp>
        <p:nvSpPr>
          <p:cNvPr id="5" name="Footer Placeholder 4">
            <a:extLst>
              <a:ext uri="{FF2B5EF4-FFF2-40B4-BE49-F238E27FC236}">
                <a16:creationId xmlns:a16="http://schemas.microsoft.com/office/drawing/2014/main" id="{2662243C-05B1-B34F-B97B-9FAC54EDC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6F631-CC9A-3845-82FA-A599E1C98908}"/>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304706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8AAA-CD27-F145-8FDB-60BAD8E32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86BC9D-5D3C-7844-B11C-CFE6CAEFDB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83894-5E92-4146-9B66-A04279A6FC3D}"/>
              </a:ext>
            </a:extLst>
          </p:cNvPr>
          <p:cNvSpPr>
            <a:spLocks noGrp="1"/>
          </p:cNvSpPr>
          <p:nvPr>
            <p:ph type="dt" sz="half" idx="10"/>
          </p:nvPr>
        </p:nvSpPr>
        <p:spPr/>
        <p:txBody>
          <a:bodyPr/>
          <a:lstStyle/>
          <a:p>
            <a:fld id="{2AA76D44-8CCC-F940-A05A-5A90528191AE}" type="datetime1">
              <a:rPr lang="en-US" smtClean="0"/>
              <a:t>10/31/2023</a:t>
            </a:fld>
            <a:endParaRPr lang="en-US"/>
          </a:p>
        </p:txBody>
      </p:sp>
      <p:sp>
        <p:nvSpPr>
          <p:cNvPr id="5" name="Footer Placeholder 4">
            <a:extLst>
              <a:ext uri="{FF2B5EF4-FFF2-40B4-BE49-F238E27FC236}">
                <a16:creationId xmlns:a16="http://schemas.microsoft.com/office/drawing/2014/main" id="{BDB033F8-0517-394D-92FA-ED225BC97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AD498-A778-E24B-B0C5-39CF4232808A}"/>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187570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AFDEB-B3F5-D64B-A001-F8D3DF6865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7F54A3-0FAF-2D4C-BC1C-14350EA78D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AC366-50D0-F348-BB8A-42B4255C8568}"/>
              </a:ext>
            </a:extLst>
          </p:cNvPr>
          <p:cNvSpPr>
            <a:spLocks noGrp="1"/>
          </p:cNvSpPr>
          <p:nvPr>
            <p:ph type="dt" sz="half" idx="10"/>
          </p:nvPr>
        </p:nvSpPr>
        <p:spPr/>
        <p:txBody>
          <a:bodyPr/>
          <a:lstStyle/>
          <a:p>
            <a:fld id="{B4769840-E165-B44A-9F6B-105B0C46A50D}" type="datetime1">
              <a:rPr lang="en-US" smtClean="0"/>
              <a:t>10/31/2023</a:t>
            </a:fld>
            <a:endParaRPr lang="en-US"/>
          </a:p>
        </p:txBody>
      </p:sp>
      <p:sp>
        <p:nvSpPr>
          <p:cNvPr id="5" name="Footer Placeholder 4">
            <a:extLst>
              <a:ext uri="{FF2B5EF4-FFF2-40B4-BE49-F238E27FC236}">
                <a16:creationId xmlns:a16="http://schemas.microsoft.com/office/drawing/2014/main" id="{FB6F36EE-CFFB-2442-947B-699842978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A8C14-8C9A-4C48-9424-43C7DB339C9E}"/>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337653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3BA1-250E-CC4B-BCB4-3CA7DCFBC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5766F-C4F7-3144-ABFC-AA38DB8B80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20FB-3D33-9042-9D1F-371ECADEFE3A}"/>
              </a:ext>
            </a:extLst>
          </p:cNvPr>
          <p:cNvSpPr>
            <a:spLocks noGrp="1"/>
          </p:cNvSpPr>
          <p:nvPr>
            <p:ph type="dt" sz="half" idx="10"/>
          </p:nvPr>
        </p:nvSpPr>
        <p:spPr/>
        <p:txBody>
          <a:bodyPr/>
          <a:lstStyle/>
          <a:p>
            <a:fld id="{1CD602B6-6F7C-D84E-B3A2-3D8FCC226034}" type="datetime1">
              <a:rPr lang="en-US" smtClean="0"/>
              <a:t>10/31/2023</a:t>
            </a:fld>
            <a:endParaRPr lang="en-US"/>
          </a:p>
        </p:txBody>
      </p:sp>
      <p:sp>
        <p:nvSpPr>
          <p:cNvPr id="5" name="Footer Placeholder 4">
            <a:extLst>
              <a:ext uri="{FF2B5EF4-FFF2-40B4-BE49-F238E27FC236}">
                <a16:creationId xmlns:a16="http://schemas.microsoft.com/office/drawing/2014/main" id="{A739681C-FC4A-C840-9676-3EEEA4EF2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F1C64-1F7D-034F-96CB-0E2466EC8BC2}"/>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387637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BF25-DE20-B247-9F8A-AB2479CA5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F9BA91-DF69-9740-A2C0-81A78917B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1B4AAD-6E03-9148-A99F-32DC4065EBBE}"/>
              </a:ext>
            </a:extLst>
          </p:cNvPr>
          <p:cNvSpPr>
            <a:spLocks noGrp="1"/>
          </p:cNvSpPr>
          <p:nvPr>
            <p:ph type="dt" sz="half" idx="10"/>
          </p:nvPr>
        </p:nvSpPr>
        <p:spPr/>
        <p:txBody>
          <a:bodyPr/>
          <a:lstStyle/>
          <a:p>
            <a:fld id="{D44E97FD-8EA0-C848-98CF-867F0C0C1BD0}" type="datetime1">
              <a:rPr lang="en-US" smtClean="0"/>
              <a:t>10/31/2023</a:t>
            </a:fld>
            <a:endParaRPr lang="en-US"/>
          </a:p>
        </p:txBody>
      </p:sp>
      <p:sp>
        <p:nvSpPr>
          <p:cNvPr id="5" name="Footer Placeholder 4">
            <a:extLst>
              <a:ext uri="{FF2B5EF4-FFF2-40B4-BE49-F238E27FC236}">
                <a16:creationId xmlns:a16="http://schemas.microsoft.com/office/drawing/2014/main" id="{C1744C58-2EB0-1D4E-8B97-36B08FDF2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13D35-A885-C34A-A764-59C0B75DD221}"/>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66712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2734-C69E-D14D-BFBE-9DF40802B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39E24-BAA0-9342-A6AC-A7683D595C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1C40C1-9D93-2943-BE34-7F645C8E5F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C60ED8-2DC7-024D-83CA-40BC047A455B}"/>
              </a:ext>
            </a:extLst>
          </p:cNvPr>
          <p:cNvSpPr>
            <a:spLocks noGrp="1"/>
          </p:cNvSpPr>
          <p:nvPr>
            <p:ph type="dt" sz="half" idx="10"/>
          </p:nvPr>
        </p:nvSpPr>
        <p:spPr/>
        <p:txBody>
          <a:bodyPr/>
          <a:lstStyle/>
          <a:p>
            <a:fld id="{EB3D4AB4-86DD-7847-8F98-ABD6934927F9}" type="datetime1">
              <a:rPr lang="en-US" smtClean="0"/>
              <a:t>10/31/2023</a:t>
            </a:fld>
            <a:endParaRPr lang="en-US"/>
          </a:p>
        </p:txBody>
      </p:sp>
      <p:sp>
        <p:nvSpPr>
          <p:cNvPr id="6" name="Footer Placeholder 5">
            <a:extLst>
              <a:ext uri="{FF2B5EF4-FFF2-40B4-BE49-F238E27FC236}">
                <a16:creationId xmlns:a16="http://schemas.microsoft.com/office/drawing/2014/main" id="{BF6D7E6B-A8EA-464E-89E4-582F87026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512E9-311A-9C4B-8021-A766142260FC}"/>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44149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EE98-23F4-1547-802A-BA67DA183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25B889-8282-C642-8AF2-B2759E425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2D37BD-A21C-D848-85F9-BCEA3E2CC2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4511C3-C498-2A47-A506-7E143857C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BACD79-4965-A542-A86C-3333778A56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8A0C34-0826-DA44-A3ED-3DB8E160A2BA}"/>
              </a:ext>
            </a:extLst>
          </p:cNvPr>
          <p:cNvSpPr>
            <a:spLocks noGrp="1"/>
          </p:cNvSpPr>
          <p:nvPr>
            <p:ph type="dt" sz="half" idx="10"/>
          </p:nvPr>
        </p:nvSpPr>
        <p:spPr/>
        <p:txBody>
          <a:bodyPr/>
          <a:lstStyle/>
          <a:p>
            <a:fld id="{79FC1F71-23F2-2446-B9B3-31B3AF229B20}" type="datetime1">
              <a:rPr lang="en-US" smtClean="0"/>
              <a:t>10/31/2023</a:t>
            </a:fld>
            <a:endParaRPr lang="en-US"/>
          </a:p>
        </p:txBody>
      </p:sp>
      <p:sp>
        <p:nvSpPr>
          <p:cNvPr id="8" name="Footer Placeholder 7">
            <a:extLst>
              <a:ext uri="{FF2B5EF4-FFF2-40B4-BE49-F238E27FC236}">
                <a16:creationId xmlns:a16="http://schemas.microsoft.com/office/drawing/2014/main" id="{2D1A640E-20B1-CB4E-9F19-B4BBFCF6CB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0141D-EC94-B24A-92C2-0CC994BE6229}"/>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180141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477D-6C9B-E740-BEB2-D71D538D7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601D0E-0506-B44F-A072-48404D4910E6}"/>
              </a:ext>
            </a:extLst>
          </p:cNvPr>
          <p:cNvSpPr>
            <a:spLocks noGrp="1"/>
          </p:cNvSpPr>
          <p:nvPr>
            <p:ph type="dt" sz="half" idx="10"/>
          </p:nvPr>
        </p:nvSpPr>
        <p:spPr/>
        <p:txBody>
          <a:bodyPr/>
          <a:lstStyle/>
          <a:p>
            <a:fld id="{8ACC7828-CD7B-764A-A998-D6B0F3F0827B}" type="datetime1">
              <a:rPr lang="en-US" smtClean="0"/>
              <a:t>10/31/2023</a:t>
            </a:fld>
            <a:endParaRPr lang="en-US"/>
          </a:p>
        </p:txBody>
      </p:sp>
      <p:sp>
        <p:nvSpPr>
          <p:cNvPr id="4" name="Footer Placeholder 3">
            <a:extLst>
              <a:ext uri="{FF2B5EF4-FFF2-40B4-BE49-F238E27FC236}">
                <a16:creationId xmlns:a16="http://schemas.microsoft.com/office/drawing/2014/main" id="{17A59E2E-F27C-174A-8597-D22FC5A08B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E047E-C4D3-4046-A95C-3A3A4DA069D6}"/>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308823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9FB78-5221-BA48-852B-EFDC759A9305}"/>
              </a:ext>
            </a:extLst>
          </p:cNvPr>
          <p:cNvSpPr>
            <a:spLocks noGrp="1"/>
          </p:cNvSpPr>
          <p:nvPr>
            <p:ph type="dt" sz="half" idx="10"/>
          </p:nvPr>
        </p:nvSpPr>
        <p:spPr/>
        <p:txBody>
          <a:bodyPr/>
          <a:lstStyle/>
          <a:p>
            <a:fld id="{01A7E407-1C7A-CA4A-B413-DE5575C9AB61}" type="datetime1">
              <a:rPr lang="en-US" smtClean="0"/>
              <a:t>10/31/2023</a:t>
            </a:fld>
            <a:endParaRPr lang="en-US"/>
          </a:p>
        </p:txBody>
      </p:sp>
      <p:sp>
        <p:nvSpPr>
          <p:cNvPr id="3" name="Footer Placeholder 2">
            <a:extLst>
              <a:ext uri="{FF2B5EF4-FFF2-40B4-BE49-F238E27FC236}">
                <a16:creationId xmlns:a16="http://schemas.microsoft.com/office/drawing/2014/main" id="{47C7CAD6-EE4E-2B4E-914F-83801C26C1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1F55F1-3B61-1C4A-BDDD-091738961691}"/>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355239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8211-354C-B848-8FE8-EDF4AD5B5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7007C8-5406-194B-8E9B-F16ABBD91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FD97FC-D612-7F49-89F6-0F7FF7E7B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DC41AE-DF49-1B41-BA93-21BB300AC93D}"/>
              </a:ext>
            </a:extLst>
          </p:cNvPr>
          <p:cNvSpPr>
            <a:spLocks noGrp="1"/>
          </p:cNvSpPr>
          <p:nvPr>
            <p:ph type="dt" sz="half" idx="10"/>
          </p:nvPr>
        </p:nvSpPr>
        <p:spPr/>
        <p:txBody>
          <a:bodyPr/>
          <a:lstStyle/>
          <a:p>
            <a:fld id="{F10898E9-FA42-DE46-ACC7-4D4B62FEFC12}" type="datetime1">
              <a:rPr lang="en-US" smtClean="0"/>
              <a:t>10/31/2023</a:t>
            </a:fld>
            <a:endParaRPr lang="en-US"/>
          </a:p>
        </p:txBody>
      </p:sp>
      <p:sp>
        <p:nvSpPr>
          <p:cNvPr id="6" name="Footer Placeholder 5">
            <a:extLst>
              <a:ext uri="{FF2B5EF4-FFF2-40B4-BE49-F238E27FC236}">
                <a16:creationId xmlns:a16="http://schemas.microsoft.com/office/drawing/2014/main" id="{1100F95A-971A-F747-92C9-0CA8D2620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E7FF0-8662-7549-9EFA-9290E0D385FB}"/>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1967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D68D-BFF8-0B4E-A341-52E0ED84F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F764D-CF34-4141-9ED0-B9560767D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C951E6-D50B-BA4D-AF68-92D7B79A9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974AA-CB4B-6043-B409-B86052AE2C5B}"/>
              </a:ext>
            </a:extLst>
          </p:cNvPr>
          <p:cNvSpPr>
            <a:spLocks noGrp="1"/>
          </p:cNvSpPr>
          <p:nvPr>
            <p:ph type="dt" sz="half" idx="10"/>
          </p:nvPr>
        </p:nvSpPr>
        <p:spPr/>
        <p:txBody>
          <a:bodyPr/>
          <a:lstStyle/>
          <a:p>
            <a:fld id="{D793222A-5A64-CB4C-9CC7-CF286237EAA5}" type="datetime1">
              <a:rPr lang="en-US" smtClean="0"/>
              <a:t>10/31/2023</a:t>
            </a:fld>
            <a:endParaRPr lang="en-US"/>
          </a:p>
        </p:txBody>
      </p:sp>
      <p:sp>
        <p:nvSpPr>
          <p:cNvPr id="6" name="Footer Placeholder 5">
            <a:extLst>
              <a:ext uri="{FF2B5EF4-FFF2-40B4-BE49-F238E27FC236}">
                <a16:creationId xmlns:a16="http://schemas.microsoft.com/office/drawing/2014/main" id="{5FD9089B-E2AF-D041-A8A7-2A10DB21D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C5ECC-7B8B-AE42-9B36-9EBF109DE978}"/>
              </a:ext>
            </a:extLst>
          </p:cNvPr>
          <p:cNvSpPr>
            <a:spLocks noGrp="1"/>
          </p:cNvSpPr>
          <p:nvPr>
            <p:ph type="sldNum" sz="quarter" idx="12"/>
          </p:nvPr>
        </p:nvSpPr>
        <p:spPr/>
        <p:txBody>
          <a:bodyPr/>
          <a:lstStyle/>
          <a:p>
            <a:fld id="{A7C4895A-71D1-D549-ACB4-7ECA99AE0BE4}" type="slidenum">
              <a:rPr lang="en-US" smtClean="0"/>
              <a:t>‹#›</a:t>
            </a:fld>
            <a:endParaRPr lang="en-US"/>
          </a:p>
        </p:txBody>
      </p:sp>
    </p:spTree>
    <p:extLst>
      <p:ext uri="{BB962C8B-B14F-4D97-AF65-F5344CB8AC3E}">
        <p14:creationId xmlns:p14="http://schemas.microsoft.com/office/powerpoint/2010/main" val="101117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939823-DE33-464A-8BC4-CD33489FCD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3E6ADA-A3C2-B840-94BC-5388804A2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FA29A-5D44-D64B-9210-5010E911F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7E399-7C30-384D-A8C5-99A6F87F797D}" type="datetime1">
              <a:rPr lang="en-US" smtClean="0"/>
              <a:t>10/31/2023</a:t>
            </a:fld>
            <a:endParaRPr lang="en-US"/>
          </a:p>
        </p:txBody>
      </p:sp>
      <p:sp>
        <p:nvSpPr>
          <p:cNvPr id="5" name="Footer Placeholder 4">
            <a:extLst>
              <a:ext uri="{FF2B5EF4-FFF2-40B4-BE49-F238E27FC236}">
                <a16:creationId xmlns:a16="http://schemas.microsoft.com/office/drawing/2014/main" id="{3FBA1109-FC33-7146-87DA-2A9B8FF0F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F98F6C-4B51-C849-BAAB-3491D34F6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4895A-71D1-D549-ACB4-7ECA99AE0BE4}" type="slidenum">
              <a:rPr lang="en-US" smtClean="0"/>
              <a:t>‹#›</a:t>
            </a:fld>
            <a:endParaRPr lang="en-US"/>
          </a:p>
        </p:txBody>
      </p:sp>
    </p:spTree>
    <p:extLst>
      <p:ext uri="{BB962C8B-B14F-4D97-AF65-F5344CB8AC3E}">
        <p14:creationId xmlns:p14="http://schemas.microsoft.com/office/powerpoint/2010/main" val="113928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youtube.com/watch?v=zyet9fPS24k"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04F8-D2FB-494A-9A5C-49904A402847}"/>
              </a:ext>
            </a:extLst>
          </p:cNvPr>
          <p:cNvSpPr>
            <a:spLocks noGrp="1"/>
          </p:cNvSpPr>
          <p:nvPr>
            <p:ph type="ctrTitle"/>
          </p:nvPr>
        </p:nvSpPr>
        <p:spPr/>
        <p:txBody>
          <a:bodyPr/>
          <a:lstStyle/>
          <a:p>
            <a:r>
              <a:rPr lang="en-US" dirty="0"/>
              <a:t>Risk</a:t>
            </a:r>
            <a:br>
              <a:rPr lang="en-US" dirty="0"/>
            </a:br>
            <a:endParaRPr lang="en-US" dirty="0"/>
          </a:p>
        </p:txBody>
      </p:sp>
      <p:sp>
        <p:nvSpPr>
          <p:cNvPr id="3" name="Subtitle 2">
            <a:extLst>
              <a:ext uri="{FF2B5EF4-FFF2-40B4-BE49-F238E27FC236}">
                <a16:creationId xmlns:a16="http://schemas.microsoft.com/office/drawing/2014/main" id="{EBA8C331-0656-AF4E-A592-663E741236F6}"/>
              </a:ext>
            </a:extLst>
          </p:cNvPr>
          <p:cNvSpPr>
            <a:spLocks noGrp="1"/>
          </p:cNvSpPr>
          <p:nvPr>
            <p:ph type="subTitle" idx="1"/>
          </p:nvPr>
        </p:nvSpPr>
        <p:spPr/>
        <p:txBody>
          <a:bodyPr/>
          <a:lstStyle/>
          <a:p>
            <a:r>
              <a:rPr lang="en-US" dirty="0"/>
              <a:t>.</a:t>
            </a:r>
          </a:p>
        </p:txBody>
      </p:sp>
      <p:sp>
        <p:nvSpPr>
          <p:cNvPr id="4" name="Slide Number Placeholder 3">
            <a:extLst>
              <a:ext uri="{FF2B5EF4-FFF2-40B4-BE49-F238E27FC236}">
                <a16:creationId xmlns:a16="http://schemas.microsoft.com/office/drawing/2014/main" id="{D9E857AA-C165-434E-AEE4-69EBCF070D03}"/>
              </a:ext>
            </a:extLst>
          </p:cNvPr>
          <p:cNvSpPr>
            <a:spLocks noGrp="1"/>
          </p:cNvSpPr>
          <p:nvPr>
            <p:ph type="sldNum" sz="quarter" idx="12"/>
          </p:nvPr>
        </p:nvSpPr>
        <p:spPr/>
        <p:txBody>
          <a:bodyPr/>
          <a:lstStyle/>
          <a:p>
            <a:fld id="{A7C4895A-71D1-D549-ACB4-7ECA99AE0BE4}" type="slidenum">
              <a:rPr lang="en-US" smtClean="0"/>
              <a:t>1</a:t>
            </a:fld>
            <a:endParaRPr lang="en-US"/>
          </a:p>
        </p:txBody>
      </p:sp>
      <p:sp>
        <p:nvSpPr>
          <p:cNvPr id="5" name="TextBox 4">
            <a:extLst>
              <a:ext uri="{FF2B5EF4-FFF2-40B4-BE49-F238E27FC236}">
                <a16:creationId xmlns:a16="http://schemas.microsoft.com/office/drawing/2014/main" id="{1CC54D4D-5931-C143-8D34-DFE039C7ACF7}"/>
              </a:ext>
            </a:extLst>
          </p:cNvPr>
          <p:cNvSpPr txBox="1"/>
          <p:nvPr/>
        </p:nvSpPr>
        <p:spPr>
          <a:xfrm>
            <a:off x="3972910" y="6538912"/>
            <a:ext cx="3889976" cy="369332"/>
          </a:xfrm>
          <a:prstGeom prst="rect">
            <a:avLst/>
          </a:prstGeom>
          <a:noFill/>
        </p:spPr>
        <p:txBody>
          <a:bodyPr wrap="none" rtlCol="0">
            <a:spAutoFit/>
          </a:bodyPr>
          <a:lstStyle/>
          <a:p>
            <a:r>
              <a:rPr lang="en-US" dirty="0"/>
              <a:t>Provided as is, and use at your own risk</a:t>
            </a:r>
          </a:p>
        </p:txBody>
      </p:sp>
    </p:spTree>
    <p:extLst>
      <p:ext uri="{BB962C8B-B14F-4D97-AF65-F5344CB8AC3E}">
        <p14:creationId xmlns:p14="http://schemas.microsoft.com/office/powerpoint/2010/main" val="276532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EA46-470E-C449-A961-E87526097CC6}"/>
              </a:ext>
            </a:extLst>
          </p:cNvPr>
          <p:cNvSpPr>
            <a:spLocks noGrp="1"/>
          </p:cNvSpPr>
          <p:nvPr>
            <p:ph type="title"/>
          </p:nvPr>
        </p:nvSpPr>
        <p:spPr>
          <a:xfrm>
            <a:off x="454152" y="300701"/>
            <a:ext cx="12192000" cy="1325563"/>
          </a:xfrm>
        </p:spPr>
        <p:txBody>
          <a:bodyPr>
            <a:normAutofit/>
          </a:bodyPr>
          <a:lstStyle/>
          <a:p>
            <a:r>
              <a:rPr lang="en-US" sz="3100" dirty="0"/>
              <a:t>Gathering knowledge for Risk Management (</a:t>
            </a:r>
            <a:r>
              <a:rPr lang="en-US" sz="3100" dirty="0" err="1"/>
              <a:t>bv</a:t>
            </a:r>
            <a:r>
              <a:rPr lang="en-US" sz="3100" dirty="0"/>
              <a:t>)</a:t>
            </a:r>
            <a:br>
              <a:rPr lang="en-US" dirty="0"/>
            </a:br>
            <a:endParaRPr lang="en-US" dirty="0"/>
          </a:p>
        </p:txBody>
      </p:sp>
      <p:sp>
        <p:nvSpPr>
          <p:cNvPr id="3" name="Content Placeholder 2">
            <a:extLst>
              <a:ext uri="{FF2B5EF4-FFF2-40B4-BE49-F238E27FC236}">
                <a16:creationId xmlns:a16="http://schemas.microsoft.com/office/drawing/2014/main" id="{BC553B01-4F06-5D4D-8FC3-889A86962DAA}"/>
              </a:ext>
            </a:extLst>
          </p:cNvPr>
          <p:cNvSpPr>
            <a:spLocks noGrp="1"/>
          </p:cNvSpPr>
          <p:nvPr>
            <p:ph idx="1"/>
          </p:nvPr>
        </p:nvSpPr>
        <p:spPr>
          <a:xfrm>
            <a:off x="454152" y="1890049"/>
            <a:ext cx="11628120" cy="4667250"/>
          </a:xfrm>
        </p:spPr>
        <p:txBody>
          <a:bodyPr>
            <a:normAutofit/>
          </a:bodyPr>
          <a:lstStyle/>
          <a:p>
            <a:pPr marL="0" indent="0">
              <a:buNone/>
            </a:pPr>
            <a:r>
              <a:rPr lang="en-US" dirty="0"/>
              <a:t>There are many ways to gather knowledge for risk identification.  These are covered on the next slide.  My issue is that every component of risk management has a slightly different way of collecting information.  I think pooling all those methods into one area makes more sense (see next slide).</a:t>
            </a:r>
          </a:p>
        </p:txBody>
      </p:sp>
      <p:sp>
        <p:nvSpPr>
          <p:cNvPr id="4" name="Slide Number Placeholder 3">
            <a:extLst>
              <a:ext uri="{FF2B5EF4-FFF2-40B4-BE49-F238E27FC236}">
                <a16:creationId xmlns:a16="http://schemas.microsoft.com/office/drawing/2014/main" id="{541C9878-2D50-444B-8E6F-3C5FE07CC381}"/>
              </a:ext>
            </a:extLst>
          </p:cNvPr>
          <p:cNvSpPr>
            <a:spLocks noGrp="1"/>
          </p:cNvSpPr>
          <p:nvPr>
            <p:ph type="sldNum" sz="quarter" idx="12"/>
          </p:nvPr>
        </p:nvSpPr>
        <p:spPr/>
        <p:txBody>
          <a:bodyPr/>
          <a:lstStyle/>
          <a:p>
            <a:fld id="{A7C4895A-71D1-D549-ACB4-7ECA99AE0BE4}" type="slidenum">
              <a:rPr lang="en-US" smtClean="0"/>
              <a:t>10</a:t>
            </a:fld>
            <a:endParaRPr lang="en-US"/>
          </a:p>
        </p:txBody>
      </p:sp>
    </p:spTree>
    <p:extLst>
      <p:ext uri="{BB962C8B-B14F-4D97-AF65-F5344CB8AC3E}">
        <p14:creationId xmlns:p14="http://schemas.microsoft.com/office/powerpoint/2010/main" val="1364047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F2FA-AE5E-EA49-A353-22930AE1202A}"/>
              </a:ext>
            </a:extLst>
          </p:cNvPr>
          <p:cNvSpPr>
            <a:spLocks noGrp="1"/>
          </p:cNvSpPr>
          <p:nvPr>
            <p:ph type="title"/>
          </p:nvPr>
        </p:nvSpPr>
        <p:spPr/>
        <p:txBody>
          <a:bodyPr/>
          <a:lstStyle/>
          <a:p>
            <a:r>
              <a:rPr lang="en-US" dirty="0"/>
              <a:t>Typical ways of generating knowledge (</a:t>
            </a:r>
            <a:r>
              <a:rPr lang="en-US" dirty="0" err="1"/>
              <a:t>bv</a:t>
            </a:r>
            <a:r>
              <a:rPr lang="en-US" dirty="0"/>
              <a:t>)</a:t>
            </a:r>
          </a:p>
        </p:txBody>
      </p:sp>
      <p:sp>
        <p:nvSpPr>
          <p:cNvPr id="3" name="Content Placeholder 2">
            <a:extLst>
              <a:ext uri="{FF2B5EF4-FFF2-40B4-BE49-F238E27FC236}">
                <a16:creationId xmlns:a16="http://schemas.microsoft.com/office/drawing/2014/main" id="{91EAD0C8-2155-734E-8DAE-979A26B53AEE}"/>
              </a:ext>
            </a:extLst>
          </p:cNvPr>
          <p:cNvSpPr>
            <a:spLocks noGrp="1"/>
          </p:cNvSpPr>
          <p:nvPr>
            <p:ph idx="1"/>
          </p:nvPr>
        </p:nvSpPr>
        <p:spPr/>
        <p:txBody>
          <a:bodyPr vert="horz" lIns="91440" tIns="45720" rIns="91440" bIns="45720" rtlCol="0" anchor="t">
            <a:normAutofit/>
          </a:bodyPr>
          <a:lstStyle/>
          <a:p>
            <a:r>
              <a:rPr lang="en-US" dirty="0"/>
              <a:t>Expert Judgement and Knowledge (interview them)</a:t>
            </a:r>
          </a:p>
          <a:p>
            <a:r>
              <a:rPr lang="en-US" dirty="0"/>
              <a:t>Examine the project charter, assumptions, issue log, contracts, requirements, documentation, risk breakdown structure (RBS) etc.</a:t>
            </a:r>
          </a:p>
          <a:p>
            <a:r>
              <a:rPr lang="en-US" dirty="0"/>
              <a:t>Stakeholder Engagement (Brain storming, facilitated meetings, etc.)</a:t>
            </a:r>
          </a:p>
          <a:p>
            <a:r>
              <a:rPr lang="en-US" dirty="0"/>
              <a:t>Estimates/Forecasts: Cost &amp; Time </a:t>
            </a:r>
          </a:p>
          <a:p>
            <a:r>
              <a:rPr lang="en-US" dirty="0"/>
              <a:t>Industry publications</a:t>
            </a:r>
          </a:p>
          <a:p>
            <a:r>
              <a:rPr lang="en-US" dirty="0"/>
              <a:t>Examining similar projects; either completed or in progress</a:t>
            </a:r>
            <a:endParaRPr lang="en-US">
              <a:ea typeface="Calibri"/>
              <a:cs typeface="Calibri"/>
            </a:endParaRPr>
          </a:p>
          <a:p>
            <a:r>
              <a:rPr lang="en-US" dirty="0"/>
              <a:t>SWOTT (Strengths, Weaknesses, Opportunities, Threats and Trends.) </a:t>
            </a:r>
            <a:endParaRPr lang="en-US" dirty="0">
              <a:ea typeface="Calibri"/>
              <a:cs typeface="Calibri"/>
            </a:endParaRPr>
          </a:p>
          <a:p>
            <a:endParaRPr lang="en-US" dirty="0"/>
          </a:p>
        </p:txBody>
      </p:sp>
      <p:sp>
        <p:nvSpPr>
          <p:cNvPr id="4" name="Slide Number Placeholder 3">
            <a:extLst>
              <a:ext uri="{FF2B5EF4-FFF2-40B4-BE49-F238E27FC236}">
                <a16:creationId xmlns:a16="http://schemas.microsoft.com/office/drawing/2014/main" id="{406BB15A-CC5D-5041-BDBC-D77A4521406B}"/>
              </a:ext>
            </a:extLst>
          </p:cNvPr>
          <p:cNvSpPr>
            <a:spLocks noGrp="1"/>
          </p:cNvSpPr>
          <p:nvPr>
            <p:ph type="sldNum" sz="quarter" idx="12"/>
          </p:nvPr>
        </p:nvSpPr>
        <p:spPr/>
        <p:txBody>
          <a:bodyPr/>
          <a:lstStyle/>
          <a:p>
            <a:fld id="{A7C4895A-71D1-D549-ACB4-7ECA99AE0BE4}" type="slidenum">
              <a:rPr lang="en-US" smtClean="0"/>
              <a:t>11</a:t>
            </a:fld>
            <a:endParaRPr lang="en-US"/>
          </a:p>
        </p:txBody>
      </p:sp>
    </p:spTree>
    <p:extLst>
      <p:ext uri="{BB962C8B-B14F-4D97-AF65-F5344CB8AC3E}">
        <p14:creationId xmlns:p14="http://schemas.microsoft.com/office/powerpoint/2010/main" val="300066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492C-14BE-6F4D-BF4F-BA4B9354A268}"/>
              </a:ext>
            </a:extLst>
          </p:cNvPr>
          <p:cNvSpPr>
            <a:spLocks noGrp="1"/>
          </p:cNvSpPr>
          <p:nvPr>
            <p:ph type="title"/>
          </p:nvPr>
        </p:nvSpPr>
        <p:spPr>
          <a:xfrm>
            <a:off x="838200" y="-97002"/>
            <a:ext cx="10515600" cy="1325563"/>
          </a:xfrm>
        </p:spPr>
        <p:txBody>
          <a:bodyPr/>
          <a:lstStyle/>
          <a:p>
            <a:r>
              <a:rPr lang="en-US" dirty="0"/>
              <a:t>Identifying Risks</a:t>
            </a:r>
          </a:p>
        </p:txBody>
      </p:sp>
      <p:sp>
        <p:nvSpPr>
          <p:cNvPr id="3" name="Content Placeholder 2">
            <a:extLst>
              <a:ext uri="{FF2B5EF4-FFF2-40B4-BE49-F238E27FC236}">
                <a16:creationId xmlns:a16="http://schemas.microsoft.com/office/drawing/2014/main" id="{D95BC827-2897-A941-A23D-5B295B38DAE8}"/>
              </a:ext>
            </a:extLst>
          </p:cNvPr>
          <p:cNvSpPr>
            <a:spLocks noGrp="1"/>
          </p:cNvSpPr>
          <p:nvPr>
            <p:ph idx="1"/>
          </p:nvPr>
        </p:nvSpPr>
        <p:spPr>
          <a:xfrm>
            <a:off x="838200" y="1888638"/>
            <a:ext cx="10515600" cy="4351338"/>
          </a:xfrm>
        </p:spPr>
        <p:txBody>
          <a:bodyPr>
            <a:normAutofit/>
          </a:bodyPr>
          <a:lstStyle/>
          <a:p>
            <a:pPr marL="0" indent="0">
              <a:buNone/>
            </a:pPr>
            <a:r>
              <a:rPr lang="en-US" dirty="0"/>
              <a:t>Comment: PMBOK wisely points out that if you notice inconsistency between various project documents, this is an early indicator that risk due to miss-understandings, or lack of consistent understanding, may adversely impact your project outcomes. </a:t>
            </a:r>
          </a:p>
        </p:txBody>
      </p:sp>
      <p:sp>
        <p:nvSpPr>
          <p:cNvPr id="4" name="Slide Number Placeholder 3">
            <a:extLst>
              <a:ext uri="{FF2B5EF4-FFF2-40B4-BE49-F238E27FC236}">
                <a16:creationId xmlns:a16="http://schemas.microsoft.com/office/drawing/2014/main" id="{E8B2EAB4-8DA2-CA46-9A0F-0FBC05687DCE}"/>
              </a:ext>
            </a:extLst>
          </p:cNvPr>
          <p:cNvSpPr>
            <a:spLocks noGrp="1"/>
          </p:cNvSpPr>
          <p:nvPr>
            <p:ph type="sldNum" sz="quarter" idx="12"/>
          </p:nvPr>
        </p:nvSpPr>
        <p:spPr/>
        <p:txBody>
          <a:bodyPr/>
          <a:lstStyle/>
          <a:p>
            <a:fld id="{A7C4895A-71D1-D549-ACB4-7ECA99AE0BE4}" type="slidenum">
              <a:rPr lang="en-US" smtClean="0"/>
              <a:t>12</a:t>
            </a:fld>
            <a:endParaRPr lang="en-US"/>
          </a:p>
        </p:txBody>
      </p:sp>
      <p:sp>
        <p:nvSpPr>
          <p:cNvPr id="7" name="Rectangle 6">
            <a:extLst>
              <a:ext uri="{FF2B5EF4-FFF2-40B4-BE49-F238E27FC236}">
                <a16:creationId xmlns:a16="http://schemas.microsoft.com/office/drawing/2014/main" id="{41357B40-EAE7-B640-9219-D808BEAF05F4}"/>
              </a:ext>
            </a:extLst>
          </p:cNvPr>
          <p:cNvSpPr/>
          <p:nvPr/>
        </p:nvSpPr>
        <p:spPr>
          <a:xfrm rot="5400000">
            <a:off x="10526802" y="2986556"/>
            <a:ext cx="2961067" cy="369332"/>
          </a:xfrm>
          <a:prstGeom prst="rect">
            <a:avLst/>
          </a:prstGeom>
        </p:spPr>
        <p:txBody>
          <a:bodyPr wrap="none">
            <a:spAutoFit/>
          </a:bodyPr>
          <a:lstStyle/>
          <a:p>
            <a:r>
              <a:rPr lang="en-US" dirty="0"/>
              <a:t>(PMBOK 6</a:t>
            </a:r>
            <a:r>
              <a:rPr lang="en-US" baseline="30000" dirty="0"/>
              <a:t>th</a:t>
            </a:r>
            <a:r>
              <a:rPr lang="en-US" dirty="0"/>
              <a:t> ed., 2017, p. 415)</a:t>
            </a:r>
          </a:p>
        </p:txBody>
      </p:sp>
    </p:spTree>
    <p:extLst>
      <p:ext uri="{BB962C8B-B14F-4D97-AF65-F5344CB8AC3E}">
        <p14:creationId xmlns:p14="http://schemas.microsoft.com/office/powerpoint/2010/main" val="359119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4A38-C00D-DB48-B52E-AD2F7BAC1A6D}"/>
              </a:ext>
            </a:extLst>
          </p:cNvPr>
          <p:cNvSpPr>
            <a:spLocks noGrp="1"/>
          </p:cNvSpPr>
          <p:nvPr>
            <p:ph type="title"/>
          </p:nvPr>
        </p:nvSpPr>
        <p:spPr/>
        <p:txBody>
          <a:bodyPr/>
          <a:lstStyle/>
          <a:p>
            <a:r>
              <a:rPr lang="en-US" dirty="0"/>
              <a:t>Risk Doctor: Sources of Risk (9 min)</a:t>
            </a:r>
          </a:p>
        </p:txBody>
      </p:sp>
      <p:sp>
        <p:nvSpPr>
          <p:cNvPr id="3" name="Content Placeholder 2">
            <a:extLst>
              <a:ext uri="{FF2B5EF4-FFF2-40B4-BE49-F238E27FC236}">
                <a16:creationId xmlns:a16="http://schemas.microsoft.com/office/drawing/2014/main" id="{5094D10D-D7BE-0D45-AFD0-1B1836DFFCC5}"/>
              </a:ext>
            </a:extLst>
          </p:cNvPr>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GGyBOIsFuLQ</a:t>
            </a:r>
            <a:endParaRPr lang="en-US" dirty="0"/>
          </a:p>
        </p:txBody>
      </p:sp>
      <p:sp>
        <p:nvSpPr>
          <p:cNvPr id="4" name="Slide Number Placeholder 3">
            <a:extLst>
              <a:ext uri="{FF2B5EF4-FFF2-40B4-BE49-F238E27FC236}">
                <a16:creationId xmlns:a16="http://schemas.microsoft.com/office/drawing/2014/main" id="{D9EB6E3F-54C3-0E45-8608-82543CEFD69B}"/>
              </a:ext>
            </a:extLst>
          </p:cNvPr>
          <p:cNvSpPr>
            <a:spLocks noGrp="1"/>
          </p:cNvSpPr>
          <p:nvPr>
            <p:ph type="sldNum" sz="quarter" idx="12"/>
          </p:nvPr>
        </p:nvSpPr>
        <p:spPr/>
        <p:txBody>
          <a:bodyPr/>
          <a:lstStyle/>
          <a:p>
            <a:fld id="{A7C4895A-71D1-D549-ACB4-7ECA99AE0BE4}" type="slidenum">
              <a:rPr lang="en-US" smtClean="0"/>
              <a:t>13</a:t>
            </a:fld>
            <a:endParaRPr lang="en-US"/>
          </a:p>
        </p:txBody>
      </p:sp>
    </p:spTree>
    <p:extLst>
      <p:ext uri="{BB962C8B-B14F-4D97-AF65-F5344CB8AC3E}">
        <p14:creationId xmlns:p14="http://schemas.microsoft.com/office/powerpoint/2010/main" val="114096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454835-9AEF-E44A-9445-288482C9C87C}"/>
              </a:ext>
            </a:extLst>
          </p:cNvPr>
          <p:cNvSpPr>
            <a:spLocks noGrp="1"/>
          </p:cNvSpPr>
          <p:nvPr>
            <p:ph type="sldNum" sz="quarter" idx="12"/>
          </p:nvPr>
        </p:nvSpPr>
        <p:spPr/>
        <p:txBody>
          <a:bodyPr/>
          <a:lstStyle/>
          <a:p>
            <a:fld id="{A7C4895A-71D1-D549-ACB4-7ECA99AE0BE4}" type="slidenum">
              <a:rPr lang="en-US" smtClean="0"/>
              <a:t>14</a:t>
            </a:fld>
            <a:endParaRPr lang="en-US"/>
          </a:p>
        </p:txBody>
      </p:sp>
      <p:pic>
        <p:nvPicPr>
          <p:cNvPr id="5" name="Picture 4">
            <a:extLst>
              <a:ext uri="{FF2B5EF4-FFF2-40B4-BE49-F238E27FC236}">
                <a16:creationId xmlns:a16="http://schemas.microsoft.com/office/drawing/2014/main" id="{1E0D818A-13DD-024C-97F4-0A7B7B6F34C7}"/>
              </a:ext>
            </a:extLst>
          </p:cNvPr>
          <p:cNvPicPr>
            <a:picLocks noChangeAspect="1"/>
          </p:cNvPicPr>
          <p:nvPr/>
        </p:nvPicPr>
        <p:blipFill>
          <a:blip r:embed="rId2"/>
          <a:stretch>
            <a:fillRect/>
          </a:stretch>
        </p:blipFill>
        <p:spPr>
          <a:xfrm>
            <a:off x="983411" y="376293"/>
            <a:ext cx="8611439" cy="5141857"/>
          </a:xfrm>
          <a:prstGeom prst="rect">
            <a:avLst/>
          </a:prstGeom>
        </p:spPr>
      </p:pic>
      <p:sp>
        <p:nvSpPr>
          <p:cNvPr id="6" name="Rectangle 5">
            <a:extLst>
              <a:ext uri="{FF2B5EF4-FFF2-40B4-BE49-F238E27FC236}">
                <a16:creationId xmlns:a16="http://schemas.microsoft.com/office/drawing/2014/main" id="{3C715CAA-BA08-D545-A743-5BB95A3F5ABA}"/>
              </a:ext>
            </a:extLst>
          </p:cNvPr>
          <p:cNvSpPr/>
          <p:nvPr/>
        </p:nvSpPr>
        <p:spPr>
          <a:xfrm>
            <a:off x="983410" y="6311900"/>
            <a:ext cx="9868619" cy="369332"/>
          </a:xfrm>
          <a:prstGeom prst="rect">
            <a:avLst/>
          </a:prstGeom>
        </p:spPr>
        <p:txBody>
          <a:bodyPr wrap="square">
            <a:spAutoFit/>
          </a:bodyPr>
          <a:lstStyle/>
          <a:p>
            <a:r>
              <a:rPr lang="en-US" dirty="0"/>
              <a:t>https://</a:t>
            </a:r>
            <a:r>
              <a:rPr lang="en-US" dirty="0" err="1"/>
              <a:t>pmleadershipchamps.com</a:t>
            </a:r>
            <a:r>
              <a:rPr lang="en-US" dirty="0"/>
              <a:t>/2008/06/08/known-or-unknown-what-type-is-your-risks-are/</a:t>
            </a:r>
          </a:p>
        </p:txBody>
      </p:sp>
      <p:sp>
        <p:nvSpPr>
          <p:cNvPr id="7" name="Rectangle 6">
            <a:extLst>
              <a:ext uri="{FF2B5EF4-FFF2-40B4-BE49-F238E27FC236}">
                <a16:creationId xmlns:a16="http://schemas.microsoft.com/office/drawing/2014/main" id="{334BC647-6BD2-A340-9EFE-5583953AE1A2}"/>
              </a:ext>
            </a:extLst>
          </p:cNvPr>
          <p:cNvSpPr/>
          <p:nvPr/>
        </p:nvSpPr>
        <p:spPr>
          <a:xfrm>
            <a:off x="743712" y="707136"/>
            <a:ext cx="365760" cy="451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CABFCC-9124-F94F-A16B-0FCE4A40D315}"/>
              </a:ext>
            </a:extLst>
          </p:cNvPr>
          <p:cNvSpPr/>
          <p:nvPr/>
        </p:nvSpPr>
        <p:spPr>
          <a:xfrm>
            <a:off x="745487" y="1706259"/>
            <a:ext cx="365760" cy="451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0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90BD-6268-4246-8A39-5AA908C20E60}"/>
              </a:ext>
            </a:extLst>
          </p:cNvPr>
          <p:cNvSpPr>
            <a:spLocks noGrp="1"/>
          </p:cNvSpPr>
          <p:nvPr>
            <p:ph type="title"/>
          </p:nvPr>
        </p:nvSpPr>
        <p:spPr/>
        <p:txBody>
          <a:bodyPr/>
          <a:lstStyle/>
          <a:p>
            <a:r>
              <a:rPr lang="en-US" dirty="0"/>
              <a:t>“Unknown-Unknowns"</a:t>
            </a:r>
          </a:p>
        </p:txBody>
      </p:sp>
      <p:sp>
        <p:nvSpPr>
          <p:cNvPr id="3" name="Content Placeholder 2">
            <a:extLst>
              <a:ext uri="{FF2B5EF4-FFF2-40B4-BE49-F238E27FC236}">
                <a16:creationId xmlns:a16="http://schemas.microsoft.com/office/drawing/2014/main" id="{8CE270EF-0196-7F47-86CB-C0DCEE3E55EC}"/>
              </a:ext>
            </a:extLst>
          </p:cNvPr>
          <p:cNvSpPr>
            <a:spLocks noGrp="1"/>
          </p:cNvSpPr>
          <p:nvPr>
            <p:ph idx="1"/>
          </p:nvPr>
        </p:nvSpPr>
        <p:spPr>
          <a:xfrm>
            <a:off x="838200" y="2370137"/>
            <a:ext cx="10515600" cy="4351338"/>
          </a:xfrm>
        </p:spPr>
        <p:txBody>
          <a:bodyPr/>
          <a:lstStyle/>
          <a:p>
            <a:pPr marL="0" indent="0">
              <a:buNone/>
            </a:pPr>
            <a:r>
              <a:rPr lang="en-US" dirty="0"/>
              <a:t>These risks manifest themselves without warning, and are </a:t>
            </a:r>
            <a:r>
              <a:rPr lang="en-US" u="sng" dirty="0"/>
              <a:t>not </a:t>
            </a:r>
            <a:r>
              <a:rPr lang="en-US" dirty="0"/>
              <a:t>anticipated.</a:t>
            </a:r>
          </a:p>
          <a:p>
            <a:endParaRPr lang="en-US" dirty="0"/>
          </a:p>
        </p:txBody>
      </p:sp>
      <p:sp>
        <p:nvSpPr>
          <p:cNvPr id="4" name="Slide Number Placeholder 3">
            <a:extLst>
              <a:ext uri="{FF2B5EF4-FFF2-40B4-BE49-F238E27FC236}">
                <a16:creationId xmlns:a16="http://schemas.microsoft.com/office/drawing/2014/main" id="{E8578328-57E0-654F-AFD5-114CFC4522B5}"/>
              </a:ext>
            </a:extLst>
          </p:cNvPr>
          <p:cNvSpPr>
            <a:spLocks noGrp="1"/>
          </p:cNvSpPr>
          <p:nvPr>
            <p:ph type="sldNum" sz="quarter" idx="12"/>
          </p:nvPr>
        </p:nvSpPr>
        <p:spPr/>
        <p:txBody>
          <a:bodyPr/>
          <a:lstStyle/>
          <a:p>
            <a:fld id="{A7C4895A-71D1-D549-ACB4-7ECA99AE0BE4}" type="slidenum">
              <a:rPr lang="en-US" smtClean="0"/>
              <a:t>15</a:t>
            </a:fld>
            <a:endParaRPr lang="en-US"/>
          </a:p>
        </p:txBody>
      </p:sp>
      <p:sp>
        <p:nvSpPr>
          <p:cNvPr id="5" name="Rectangle 4">
            <a:extLst>
              <a:ext uri="{FF2B5EF4-FFF2-40B4-BE49-F238E27FC236}">
                <a16:creationId xmlns:a16="http://schemas.microsoft.com/office/drawing/2014/main" id="{08AB1317-5973-0D49-B676-792309C5C7C6}"/>
              </a:ext>
            </a:extLst>
          </p:cNvPr>
          <p:cNvSpPr/>
          <p:nvPr/>
        </p:nvSpPr>
        <p:spPr>
          <a:xfrm rot="5400000">
            <a:off x="10526801" y="2986556"/>
            <a:ext cx="2961067" cy="369332"/>
          </a:xfrm>
          <a:prstGeom prst="rect">
            <a:avLst/>
          </a:prstGeom>
        </p:spPr>
        <p:txBody>
          <a:bodyPr wrap="none">
            <a:spAutoFit/>
          </a:bodyPr>
          <a:lstStyle/>
          <a:p>
            <a:r>
              <a:rPr lang="en-US" dirty="0"/>
              <a:t>(PMBOK 6</a:t>
            </a:r>
            <a:r>
              <a:rPr lang="en-US" baseline="30000" dirty="0"/>
              <a:t>th</a:t>
            </a:r>
            <a:r>
              <a:rPr lang="en-US" dirty="0"/>
              <a:t> ed., 2017, p. 399)</a:t>
            </a:r>
          </a:p>
        </p:txBody>
      </p:sp>
    </p:spTree>
    <p:extLst>
      <p:ext uri="{BB962C8B-B14F-4D97-AF65-F5344CB8AC3E}">
        <p14:creationId xmlns:p14="http://schemas.microsoft.com/office/powerpoint/2010/main" val="211563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A042-2041-C547-BEE7-63E7B4324527}"/>
              </a:ext>
            </a:extLst>
          </p:cNvPr>
          <p:cNvSpPr>
            <a:spLocks noGrp="1"/>
          </p:cNvSpPr>
          <p:nvPr>
            <p:ph type="title"/>
          </p:nvPr>
        </p:nvSpPr>
        <p:spPr/>
        <p:txBody>
          <a:bodyPr/>
          <a:lstStyle/>
          <a:p>
            <a:r>
              <a:rPr lang="en-US" dirty="0"/>
              <a:t>Dealing with unknown-unknowns (6</a:t>
            </a:r>
            <a:r>
              <a:rPr lang="en-US" baseline="30000" dirty="0"/>
              <a:t>th</a:t>
            </a:r>
            <a:r>
              <a:rPr lang="en-US" dirty="0"/>
              <a:t> ed. PMBOK p. 399)</a:t>
            </a:r>
          </a:p>
        </p:txBody>
      </p:sp>
      <p:sp>
        <p:nvSpPr>
          <p:cNvPr id="3" name="Content Placeholder 2">
            <a:extLst>
              <a:ext uri="{FF2B5EF4-FFF2-40B4-BE49-F238E27FC236}">
                <a16:creationId xmlns:a16="http://schemas.microsoft.com/office/drawing/2014/main" id="{05C3BB5B-02AF-644E-BB01-E78919C03D10}"/>
              </a:ext>
            </a:extLst>
          </p:cNvPr>
          <p:cNvSpPr>
            <a:spLocks noGrp="1"/>
          </p:cNvSpPr>
          <p:nvPr>
            <p:ph idx="1"/>
          </p:nvPr>
        </p:nvSpPr>
        <p:spPr/>
        <p:txBody>
          <a:bodyPr/>
          <a:lstStyle/>
          <a:p>
            <a:r>
              <a:rPr lang="en-US" dirty="0"/>
              <a:t>Management fund*</a:t>
            </a:r>
          </a:p>
          <a:p>
            <a:r>
              <a:rPr lang="en-US" dirty="0"/>
              <a:t>Room for error built into project schedule (</a:t>
            </a:r>
            <a:r>
              <a:rPr lang="en-US" dirty="0" err="1"/>
              <a:t>bv</a:t>
            </a:r>
            <a:r>
              <a:rPr lang="en-US" dirty="0"/>
              <a:t>)</a:t>
            </a:r>
          </a:p>
          <a:p>
            <a:r>
              <a:rPr lang="en-US" dirty="0"/>
              <a:t>Postpone identifying a due date as long as possible (</a:t>
            </a:r>
            <a:r>
              <a:rPr lang="en-US" dirty="0" err="1"/>
              <a:t>bv</a:t>
            </a:r>
            <a:r>
              <a:rPr lang="en-US" dirty="0"/>
              <a:t>)</a:t>
            </a:r>
          </a:p>
          <a:p>
            <a:r>
              <a:rPr lang="en-US" dirty="0"/>
              <a:t>Flexible methodology implementation</a:t>
            </a:r>
          </a:p>
          <a:p>
            <a:r>
              <a:rPr lang="en-US" dirty="0"/>
              <a:t>Empowered project team</a:t>
            </a:r>
          </a:p>
          <a:p>
            <a:r>
              <a:rPr lang="en-US" dirty="0"/>
              <a:t>Monitoring for emergent issues</a:t>
            </a:r>
          </a:p>
          <a:p>
            <a:r>
              <a:rPr lang="en-US" dirty="0"/>
              <a:t>Stakeholder involvement and support in altering project objectives if needed</a:t>
            </a:r>
          </a:p>
          <a:p>
            <a:pPr marL="0" indent="0">
              <a:buNone/>
            </a:pPr>
            <a:endParaRPr lang="en-US" dirty="0"/>
          </a:p>
        </p:txBody>
      </p:sp>
      <p:sp>
        <p:nvSpPr>
          <p:cNvPr id="4" name="Slide Number Placeholder 3">
            <a:extLst>
              <a:ext uri="{FF2B5EF4-FFF2-40B4-BE49-F238E27FC236}">
                <a16:creationId xmlns:a16="http://schemas.microsoft.com/office/drawing/2014/main" id="{8ED6D136-D99D-244A-AD08-4DFF2A200E18}"/>
              </a:ext>
            </a:extLst>
          </p:cNvPr>
          <p:cNvSpPr>
            <a:spLocks noGrp="1"/>
          </p:cNvSpPr>
          <p:nvPr>
            <p:ph type="sldNum" sz="quarter" idx="12"/>
          </p:nvPr>
        </p:nvSpPr>
        <p:spPr/>
        <p:txBody>
          <a:bodyPr/>
          <a:lstStyle/>
          <a:p>
            <a:fld id="{A7C4895A-71D1-D549-ACB4-7ECA99AE0BE4}" type="slidenum">
              <a:rPr lang="en-US" smtClean="0"/>
              <a:t>16</a:t>
            </a:fld>
            <a:endParaRPr lang="en-US"/>
          </a:p>
        </p:txBody>
      </p:sp>
      <p:sp>
        <p:nvSpPr>
          <p:cNvPr id="5" name="TextBox 4">
            <a:extLst>
              <a:ext uri="{FF2B5EF4-FFF2-40B4-BE49-F238E27FC236}">
                <a16:creationId xmlns:a16="http://schemas.microsoft.com/office/drawing/2014/main" id="{36C2860B-AB2D-A043-90F1-943DDBC30FB9}"/>
              </a:ext>
            </a:extLst>
          </p:cNvPr>
          <p:cNvSpPr txBox="1"/>
          <p:nvPr/>
        </p:nvSpPr>
        <p:spPr>
          <a:xfrm>
            <a:off x="654597" y="5897325"/>
            <a:ext cx="10977109" cy="646331"/>
          </a:xfrm>
          <a:prstGeom prst="rect">
            <a:avLst/>
          </a:prstGeom>
          <a:noFill/>
        </p:spPr>
        <p:txBody>
          <a:bodyPr wrap="square" rtlCol="0">
            <a:spAutoFit/>
          </a:bodyPr>
          <a:lstStyle/>
          <a:p>
            <a:r>
              <a:rPr lang="en-US" dirty="0">
                <a:solidFill>
                  <a:schemeClr val="bg1"/>
                </a:solidFill>
              </a:rPr>
              <a:t>.</a:t>
            </a:r>
            <a:r>
              <a:rPr lang="en-US" dirty="0"/>
              <a:t>* Management funds are for something that we just have no clue about (specifically “unknown-unknowns.”)</a:t>
            </a:r>
          </a:p>
          <a:p>
            <a:r>
              <a:rPr lang="en-US" dirty="0"/>
              <a:t>    Contingent funds are for specific risks.  See next slide.</a:t>
            </a:r>
          </a:p>
        </p:txBody>
      </p:sp>
    </p:spTree>
    <p:extLst>
      <p:ext uri="{BB962C8B-B14F-4D97-AF65-F5344CB8AC3E}">
        <p14:creationId xmlns:p14="http://schemas.microsoft.com/office/powerpoint/2010/main" val="218610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C159-9ACD-3448-966E-1709CA2081BD}"/>
              </a:ext>
            </a:extLst>
          </p:cNvPr>
          <p:cNvSpPr>
            <a:spLocks noGrp="1"/>
          </p:cNvSpPr>
          <p:nvPr>
            <p:ph type="title"/>
          </p:nvPr>
        </p:nvSpPr>
        <p:spPr/>
        <p:txBody>
          <a:bodyPr/>
          <a:lstStyle/>
          <a:p>
            <a:r>
              <a:rPr lang="en-US" dirty="0"/>
              <a:t>Contributors to Risk Importance (p. 400)</a:t>
            </a:r>
          </a:p>
        </p:txBody>
      </p:sp>
      <p:sp>
        <p:nvSpPr>
          <p:cNvPr id="3" name="Content Placeholder 2">
            <a:extLst>
              <a:ext uri="{FF2B5EF4-FFF2-40B4-BE49-F238E27FC236}">
                <a16:creationId xmlns:a16="http://schemas.microsoft.com/office/drawing/2014/main" id="{67108081-B00E-934D-A88A-BA26571CF151}"/>
              </a:ext>
            </a:extLst>
          </p:cNvPr>
          <p:cNvSpPr>
            <a:spLocks noGrp="1"/>
          </p:cNvSpPr>
          <p:nvPr>
            <p:ph idx="1"/>
          </p:nvPr>
        </p:nvSpPr>
        <p:spPr/>
        <p:txBody>
          <a:bodyPr/>
          <a:lstStyle/>
          <a:p>
            <a:r>
              <a:rPr lang="en-US" dirty="0"/>
              <a:t>Project size</a:t>
            </a:r>
          </a:p>
          <a:p>
            <a:r>
              <a:rPr lang="en-US" dirty="0"/>
              <a:t>Project complexity</a:t>
            </a:r>
          </a:p>
          <a:p>
            <a:r>
              <a:rPr lang="en-US" dirty="0"/>
              <a:t>Project importance</a:t>
            </a:r>
          </a:p>
          <a:p>
            <a:pPr marL="0" indent="0">
              <a:buNone/>
            </a:pPr>
            <a:endParaRPr lang="en-US" dirty="0"/>
          </a:p>
        </p:txBody>
      </p:sp>
      <p:sp>
        <p:nvSpPr>
          <p:cNvPr id="4" name="Slide Number Placeholder 3">
            <a:extLst>
              <a:ext uri="{FF2B5EF4-FFF2-40B4-BE49-F238E27FC236}">
                <a16:creationId xmlns:a16="http://schemas.microsoft.com/office/drawing/2014/main" id="{94691BC0-E809-D14E-A290-62197EDF792C}"/>
              </a:ext>
            </a:extLst>
          </p:cNvPr>
          <p:cNvSpPr>
            <a:spLocks noGrp="1"/>
          </p:cNvSpPr>
          <p:nvPr>
            <p:ph type="sldNum" sz="quarter" idx="12"/>
          </p:nvPr>
        </p:nvSpPr>
        <p:spPr/>
        <p:txBody>
          <a:bodyPr/>
          <a:lstStyle/>
          <a:p>
            <a:fld id="{A7C4895A-71D1-D549-ACB4-7ECA99AE0BE4}" type="slidenum">
              <a:rPr lang="en-US" smtClean="0"/>
              <a:t>17</a:t>
            </a:fld>
            <a:endParaRPr lang="en-US"/>
          </a:p>
        </p:txBody>
      </p:sp>
    </p:spTree>
    <p:extLst>
      <p:ext uri="{BB962C8B-B14F-4D97-AF65-F5344CB8AC3E}">
        <p14:creationId xmlns:p14="http://schemas.microsoft.com/office/powerpoint/2010/main" val="415862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3CAB-11BA-4E4F-A8C3-5D85E6BE1F7A}"/>
              </a:ext>
            </a:extLst>
          </p:cNvPr>
          <p:cNvSpPr>
            <a:spLocks noGrp="1"/>
          </p:cNvSpPr>
          <p:nvPr>
            <p:ph type="title"/>
          </p:nvPr>
        </p:nvSpPr>
        <p:spPr/>
        <p:txBody>
          <a:bodyPr/>
          <a:lstStyle/>
          <a:p>
            <a:r>
              <a:rPr lang="en-US" b="1" dirty="0"/>
              <a:t>Addressing Risk is…</a:t>
            </a:r>
          </a:p>
        </p:txBody>
      </p:sp>
      <p:sp>
        <p:nvSpPr>
          <p:cNvPr id="3" name="Content Placeholder 2">
            <a:extLst>
              <a:ext uri="{FF2B5EF4-FFF2-40B4-BE49-F238E27FC236}">
                <a16:creationId xmlns:a16="http://schemas.microsoft.com/office/drawing/2014/main" id="{D1311C07-C822-9E45-9787-86F4CD89B89B}"/>
              </a:ext>
            </a:extLst>
          </p:cNvPr>
          <p:cNvSpPr>
            <a:spLocks noGrp="1"/>
          </p:cNvSpPr>
          <p:nvPr>
            <p:ph idx="1"/>
          </p:nvPr>
        </p:nvSpPr>
        <p:spPr>
          <a:xfrm>
            <a:off x="5715000" y="2800985"/>
            <a:ext cx="10515600" cy="4351338"/>
          </a:xfrm>
        </p:spPr>
        <p:txBody>
          <a:bodyPr>
            <a:normAutofit/>
          </a:bodyPr>
          <a:lstStyle/>
          <a:p>
            <a:pPr marL="0" indent="0">
              <a:buNone/>
            </a:pPr>
            <a:r>
              <a:rPr lang="en-US" sz="4400" dirty="0"/>
              <a:t>… a </a:t>
            </a:r>
            <a:r>
              <a:rPr lang="en-US" sz="4400" u="sng" dirty="0"/>
              <a:t>team</a:t>
            </a:r>
            <a:r>
              <a:rPr lang="en-US" sz="4400" dirty="0"/>
              <a:t> event</a:t>
            </a:r>
            <a:r>
              <a:rPr lang="en-US" dirty="0"/>
              <a:t>.(</a:t>
            </a:r>
            <a:r>
              <a:rPr lang="en-US" dirty="0" err="1"/>
              <a:t>bv</a:t>
            </a:r>
            <a:r>
              <a:rPr lang="en-US" dirty="0"/>
              <a:t>)</a:t>
            </a:r>
          </a:p>
        </p:txBody>
      </p:sp>
      <p:sp>
        <p:nvSpPr>
          <p:cNvPr id="4" name="Slide Number Placeholder 3">
            <a:extLst>
              <a:ext uri="{FF2B5EF4-FFF2-40B4-BE49-F238E27FC236}">
                <a16:creationId xmlns:a16="http://schemas.microsoft.com/office/drawing/2014/main" id="{2ADACA49-8748-754D-8DF0-821AFCDF3638}"/>
              </a:ext>
            </a:extLst>
          </p:cNvPr>
          <p:cNvSpPr>
            <a:spLocks noGrp="1"/>
          </p:cNvSpPr>
          <p:nvPr>
            <p:ph type="sldNum" sz="quarter" idx="12"/>
          </p:nvPr>
        </p:nvSpPr>
        <p:spPr/>
        <p:txBody>
          <a:bodyPr/>
          <a:lstStyle/>
          <a:p>
            <a:fld id="{A7C4895A-71D1-D549-ACB4-7ECA99AE0BE4}" type="slidenum">
              <a:rPr lang="en-US" smtClean="0"/>
              <a:t>18</a:t>
            </a:fld>
            <a:endParaRPr lang="en-US"/>
          </a:p>
        </p:txBody>
      </p:sp>
      <p:sp>
        <p:nvSpPr>
          <p:cNvPr id="5" name="TextBox 4">
            <a:extLst>
              <a:ext uri="{FF2B5EF4-FFF2-40B4-BE49-F238E27FC236}">
                <a16:creationId xmlns:a16="http://schemas.microsoft.com/office/drawing/2014/main" id="{27DDD0C6-5E76-2645-AC20-94682DE7312F}"/>
              </a:ext>
            </a:extLst>
          </p:cNvPr>
          <p:cNvSpPr txBox="1"/>
          <p:nvPr/>
        </p:nvSpPr>
        <p:spPr>
          <a:xfrm>
            <a:off x="316992" y="219456"/>
            <a:ext cx="301686" cy="646331"/>
          </a:xfrm>
          <a:prstGeom prst="rect">
            <a:avLst/>
          </a:prstGeom>
          <a:noFill/>
        </p:spPr>
        <p:txBody>
          <a:bodyPr wrap="none" rtlCol="0">
            <a:spAutoFit/>
          </a:bodyPr>
          <a:lstStyle/>
          <a:p>
            <a:r>
              <a:rPr lang="en-US" dirty="0"/>
              <a:t>1</a:t>
            </a:r>
          </a:p>
          <a:p>
            <a:endParaRPr lang="en-US" dirty="0"/>
          </a:p>
        </p:txBody>
      </p:sp>
    </p:spTree>
    <p:extLst>
      <p:ext uri="{BB962C8B-B14F-4D97-AF65-F5344CB8AC3E}">
        <p14:creationId xmlns:p14="http://schemas.microsoft.com/office/powerpoint/2010/main" val="53967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A3967-7CF3-574E-8FF5-623AF002FED0}"/>
              </a:ext>
            </a:extLst>
          </p:cNvPr>
          <p:cNvSpPr>
            <a:spLocks noGrp="1"/>
          </p:cNvSpPr>
          <p:nvPr>
            <p:ph idx="1"/>
          </p:nvPr>
        </p:nvSpPr>
        <p:spPr>
          <a:xfrm>
            <a:off x="-1" y="210207"/>
            <a:ext cx="11981793" cy="5966756"/>
          </a:xfrm>
        </p:spPr>
        <p:txBody>
          <a:bodyPr>
            <a:normAutofit fontScale="92500" lnSpcReduction="20000"/>
          </a:bodyPr>
          <a:lstStyle/>
          <a:p>
            <a:pPr marL="0" indent="0">
              <a:buNone/>
            </a:pPr>
            <a:r>
              <a:rPr lang="en-US" dirty="0"/>
              <a:t>When I say "when a risk </a:t>
            </a:r>
            <a:r>
              <a:rPr lang="en-US" u="sng" dirty="0"/>
              <a:t>manifests</a:t>
            </a:r>
            <a:r>
              <a:rPr lang="en-US" dirty="0"/>
              <a:t> itself,*" here is what I mean…  </a:t>
            </a:r>
          </a:p>
          <a:p>
            <a:pPr marL="0" indent="0">
              <a:buNone/>
            </a:pPr>
            <a:endParaRPr lang="en-US" dirty="0"/>
          </a:p>
          <a:p>
            <a:pPr marL="0" indent="0">
              <a:buNone/>
            </a:pPr>
            <a:r>
              <a:rPr lang="en-US" dirty="0"/>
              <a:t>In Fukushima Japan, they built a nuclear power plant on the edge of a very large body of water, that connected to the ocean.  They knew there was always a possibility of a large wave striking the power plant. Up until the very moment a 4.5 meter tall tsunami wave hit this nuclear power plant, on 3/11/11, that event was only a possibility, or as we would say: a </a:t>
            </a:r>
            <a:r>
              <a:rPr lang="en-US" u="sng" dirty="0"/>
              <a:t>"risk." </a:t>
            </a:r>
          </a:p>
          <a:p>
            <a:pPr marL="0" indent="0">
              <a:buNone/>
            </a:pPr>
            <a:endParaRPr lang="en-US" dirty="0"/>
          </a:p>
          <a:p>
            <a:pPr marL="0" indent="0">
              <a:buNone/>
            </a:pPr>
            <a:r>
              <a:rPr lang="en-US" dirty="0"/>
              <a:t>When the tall  wave actually struck the nuclear power plant**, it became an </a:t>
            </a:r>
            <a:r>
              <a:rPr lang="en-US" u="sng" dirty="0"/>
              <a:t>"issue." </a:t>
            </a:r>
            <a:r>
              <a:rPr lang="en-US" dirty="0"/>
              <a:t>An issue is a known activity that a team must deal with to be successful.  At the exact moment in time that the 4.5 meter wave hit the nuclear power plant, when the risk became an issue, this what I am referring to as the risk </a:t>
            </a:r>
            <a:r>
              <a:rPr lang="en-US" u="sng" dirty="0"/>
              <a:t>"manifesting itself."</a:t>
            </a:r>
            <a:r>
              <a:rPr lang="en-US" dirty="0"/>
              <a:t>  (BV)</a:t>
            </a:r>
          </a:p>
          <a:p>
            <a:pPr marL="0" indent="0">
              <a:buNone/>
            </a:pPr>
            <a:r>
              <a:rPr lang="en-US" dirty="0"/>
              <a:t> </a:t>
            </a:r>
          </a:p>
          <a:p>
            <a:pPr marL="0" indent="0">
              <a:buNone/>
            </a:pPr>
            <a:endParaRPr lang="en-US" dirty="0"/>
          </a:p>
          <a:p>
            <a:pPr marL="0" indent="0">
              <a:buNone/>
            </a:pPr>
            <a:r>
              <a:rPr lang="en-US" dirty="0"/>
              <a:t>*This phrase is for use in understanding risk. </a:t>
            </a:r>
            <a:r>
              <a:rPr lang="en-US" u="sng" dirty="0"/>
              <a:t>“Manifesting” is not a word used by PMI</a:t>
            </a:r>
            <a:r>
              <a:rPr lang="en-US" dirty="0"/>
              <a:t>.</a:t>
            </a:r>
          </a:p>
          <a:p>
            <a:pPr marL="0" indent="0">
              <a:buNone/>
            </a:pPr>
            <a:r>
              <a:rPr lang="en-US" dirty="0"/>
              <a:t>**</a:t>
            </a:r>
            <a:r>
              <a:rPr lang="en-US" i="1" dirty="0"/>
              <a:t>For</a:t>
            </a:r>
            <a:r>
              <a:rPr lang="en-US" dirty="0"/>
              <a:t> </a:t>
            </a:r>
            <a:r>
              <a:rPr lang="en-US" i="1" dirty="0"/>
              <a:t>details on this event, go to: </a:t>
            </a:r>
            <a:r>
              <a:rPr lang="en-US" i="1" u="sng" dirty="0"/>
              <a:t>https://</a:t>
            </a:r>
            <a:r>
              <a:rPr lang="en-US" i="1" u="sng" dirty="0" err="1"/>
              <a:t>bit.ly</a:t>
            </a:r>
            <a:r>
              <a:rPr lang="en-US" i="1" u="sng" dirty="0"/>
              <a:t>/213zUc0</a:t>
            </a:r>
            <a:endParaRPr lang="en-US" dirty="0"/>
          </a:p>
        </p:txBody>
      </p:sp>
      <p:sp>
        <p:nvSpPr>
          <p:cNvPr id="4" name="Slide Number Placeholder 3">
            <a:extLst>
              <a:ext uri="{FF2B5EF4-FFF2-40B4-BE49-F238E27FC236}">
                <a16:creationId xmlns:a16="http://schemas.microsoft.com/office/drawing/2014/main" id="{7A1B951D-083F-394D-BDF1-F72799F00465}"/>
              </a:ext>
            </a:extLst>
          </p:cNvPr>
          <p:cNvSpPr>
            <a:spLocks noGrp="1"/>
          </p:cNvSpPr>
          <p:nvPr>
            <p:ph type="sldNum" sz="quarter" idx="12"/>
          </p:nvPr>
        </p:nvSpPr>
        <p:spPr/>
        <p:txBody>
          <a:bodyPr/>
          <a:lstStyle/>
          <a:p>
            <a:fld id="{A7C4895A-71D1-D549-ACB4-7ECA99AE0BE4}" type="slidenum">
              <a:rPr lang="en-US" smtClean="0"/>
              <a:t>19</a:t>
            </a:fld>
            <a:endParaRPr lang="en-US"/>
          </a:p>
        </p:txBody>
      </p:sp>
      <p:sp>
        <p:nvSpPr>
          <p:cNvPr id="5" name="TextBox 4">
            <a:extLst>
              <a:ext uri="{FF2B5EF4-FFF2-40B4-BE49-F238E27FC236}">
                <a16:creationId xmlns:a16="http://schemas.microsoft.com/office/drawing/2014/main" id="{8F92F1CD-A839-FC4A-A664-82FC2A1C4476}"/>
              </a:ext>
            </a:extLst>
          </p:cNvPr>
          <p:cNvSpPr txBox="1"/>
          <p:nvPr/>
        </p:nvSpPr>
        <p:spPr>
          <a:xfrm>
            <a:off x="1240221" y="6484883"/>
            <a:ext cx="2529860" cy="369332"/>
          </a:xfrm>
          <a:prstGeom prst="rect">
            <a:avLst/>
          </a:prstGeom>
          <a:noFill/>
        </p:spPr>
        <p:txBody>
          <a:bodyPr wrap="none" rtlCol="0">
            <a:spAutoFit/>
          </a:bodyPr>
          <a:lstStyle/>
          <a:p>
            <a:r>
              <a:rPr lang="en-US" dirty="0"/>
              <a:t>© 2019 Brian Vanderjack</a:t>
            </a:r>
          </a:p>
        </p:txBody>
      </p:sp>
    </p:spTree>
    <p:extLst>
      <p:ext uri="{BB962C8B-B14F-4D97-AF65-F5344CB8AC3E}">
        <p14:creationId xmlns:p14="http://schemas.microsoft.com/office/powerpoint/2010/main" val="5895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35C4-CE1D-0844-A6A2-2B6F90A894FD}"/>
              </a:ext>
            </a:extLst>
          </p:cNvPr>
          <p:cNvSpPr>
            <a:spLocks noGrp="1"/>
          </p:cNvSpPr>
          <p:nvPr>
            <p:ph type="title"/>
          </p:nvPr>
        </p:nvSpPr>
        <p:spPr/>
        <p:txBody>
          <a:bodyPr/>
          <a:lstStyle/>
          <a:p>
            <a:r>
              <a:rPr lang="en-US" dirty="0"/>
              <a:t>Legal Stuff</a:t>
            </a:r>
          </a:p>
        </p:txBody>
      </p:sp>
      <p:sp>
        <p:nvSpPr>
          <p:cNvPr id="3" name="Content Placeholder 2">
            <a:extLst>
              <a:ext uri="{FF2B5EF4-FFF2-40B4-BE49-F238E27FC236}">
                <a16:creationId xmlns:a16="http://schemas.microsoft.com/office/drawing/2014/main" id="{E907757F-0815-BD4F-92D1-71C99816BEBC}"/>
              </a:ext>
            </a:extLst>
          </p:cNvPr>
          <p:cNvSpPr>
            <a:spLocks noGrp="1"/>
          </p:cNvSpPr>
          <p:nvPr>
            <p:ph idx="1"/>
          </p:nvPr>
        </p:nvSpPr>
        <p:spPr/>
        <p:txBody>
          <a:bodyPr/>
          <a:lstStyle/>
          <a:p>
            <a:r>
              <a:rPr lang="en-US" dirty="0"/>
              <a:t>Provided As is</a:t>
            </a:r>
          </a:p>
          <a:p>
            <a:r>
              <a:rPr lang="en-US" dirty="0"/>
              <a:t>No warranty with respect to incidental and/or consequential damages</a:t>
            </a:r>
          </a:p>
          <a:p>
            <a:r>
              <a:rPr lang="en-US" dirty="0"/>
              <a:t>Use at your own risk</a:t>
            </a:r>
          </a:p>
        </p:txBody>
      </p:sp>
      <p:sp>
        <p:nvSpPr>
          <p:cNvPr id="4" name="Slide Number Placeholder 3">
            <a:extLst>
              <a:ext uri="{FF2B5EF4-FFF2-40B4-BE49-F238E27FC236}">
                <a16:creationId xmlns:a16="http://schemas.microsoft.com/office/drawing/2014/main" id="{9C2F9A98-D832-0547-A913-3D0DF4E25741}"/>
              </a:ext>
            </a:extLst>
          </p:cNvPr>
          <p:cNvSpPr>
            <a:spLocks noGrp="1"/>
          </p:cNvSpPr>
          <p:nvPr>
            <p:ph type="sldNum" sz="quarter" idx="12"/>
          </p:nvPr>
        </p:nvSpPr>
        <p:spPr/>
        <p:txBody>
          <a:bodyPr/>
          <a:lstStyle/>
          <a:p>
            <a:fld id="{A7C4895A-71D1-D549-ACB4-7ECA99AE0BE4}" type="slidenum">
              <a:rPr lang="en-US" smtClean="0"/>
              <a:t>2</a:t>
            </a:fld>
            <a:endParaRPr lang="en-US"/>
          </a:p>
        </p:txBody>
      </p:sp>
    </p:spTree>
    <p:extLst>
      <p:ext uri="{BB962C8B-B14F-4D97-AF65-F5344CB8AC3E}">
        <p14:creationId xmlns:p14="http://schemas.microsoft.com/office/powerpoint/2010/main" val="1731330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F047-6695-5946-AAB0-EB2384CE3CDB}"/>
              </a:ext>
            </a:extLst>
          </p:cNvPr>
          <p:cNvSpPr>
            <a:spLocks noGrp="1"/>
          </p:cNvSpPr>
          <p:nvPr>
            <p:ph type="title"/>
          </p:nvPr>
        </p:nvSpPr>
        <p:spPr>
          <a:xfrm>
            <a:off x="94488" y="0"/>
            <a:ext cx="10515600" cy="1325563"/>
          </a:xfrm>
        </p:spPr>
        <p:txBody>
          <a:bodyPr/>
          <a:lstStyle/>
          <a:p>
            <a:r>
              <a:rPr lang="en-US" dirty="0"/>
              <a:t>Main Idea(</a:t>
            </a:r>
            <a:r>
              <a:rPr lang="en-US" dirty="0" err="1"/>
              <a:t>bv</a:t>
            </a:r>
            <a:r>
              <a:rPr lang="en-US" dirty="0"/>
              <a:t>)</a:t>
            </a:r>
          </a:p>
        </p:txBody>
      </p:sp>
      <p:sp>
        <p:nvSpPr>
          <p:cNvPr id="4" name="Slide Number Placeholder 3">
            <a:extLst>
              <a:ext uri="{FF2B5EF4-FFF2-40B4-BE49-F238E27FC236}">
                <a16:creationId xmlns:a16="http://schemas.microsoft.com/office/drawing/2014/main" id="{441C7912-87E7-F941-A639-E64089C9F78D}"/>
              </a:ext>
            </a:extLst>
          </p:cNvPr>
          <p:cNvSpPr>
            <a:spLocks noGrp="1"/>
          </p:cNvSpPr>
          <p:nvPr>
            <p:ph type="sldNum" sz="quarter" idx="12"/>
          </p:nvPr>
        </p:nvSpPr>
        <p:spPr/>
        <p:txBody>
          <a:bodyPr/>
          <a:lstStyle/>
          <a:p>
            <a:fld id="{A7C4895A-71D1-D549-ACB4-7ECA99AE0BE4}" type="slidenum">
              <a:rPr lang="en-US" smtClean="0"/>
              <a:t>20</a:t>
            </a:fld>
            <a:endParaRPr lang="en-US"/>
          </a:p>
        </p:txBody>
      </p:sp>
      <p:sp>
        <p:nvSpPr>
          <p:cNvPr id="6" name="Rectangle 5">
            <a:extLst>
              <a:ext uri="{FF2B5EF4-FFF2-40B4-BE49-F238E27FC236}">
                <a16:creationId xmlns:a16="http://schemas.microsoft.com/office/drawing/2014/main" id="{141C4FDF-4365-F34A-897E-C0AC97C2D837}"/>
              </a:ext>
            </a:extLst>
          </p:cNvPr>
          <p:cNvSpPr/>
          <p:nvPr/>
        </p:nvSpPr>
        <p:spPr>
          <a:xfrm>
            <a:off x="3859223" y="142680"/>
            <a:ext cx="3328416" cy="137769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F02A1A-FACF-3642-8E56-D2BC4DA62F91}"/>
              </a:ext>
            </a:extLst>
          </p:cNvPr>
          <p:cNvSpPr/>
          <p:nvPr/>
        </p:nvSpPr>
        <p:spPr>
          <a:xfrm>
            <a:off x="3859223" y="1925442"/>
            <a:ext cx="3328416" cy="137769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C77576-D36D-1A48-92A1-B6B240228CC4}"/>
              </a:ext>
            </a:extLst>
          </p:cNvPr>
          <p:cNvSpPr/>
          <p:nvPr/>
        </p:nvSpPr>
        <p:spPr>
          <a:xfrm>
            <a:off x="3859223" y="3662802"/>
            <a:ext cx="3328416" cy="137769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12070C-D73B-6E46-9BFE-88E2DE24D8C1}"/>
              </a:ext>
            </a:extLst>
          </p:cNvPr>
          <p:cNvSpPr/>
          <p:nvPr/>
        </p:nvSpPr>
        <p:spPr>
          <a:xfrm>
            <a:off x="3859223" y="5354442"/>
            <a:ext cx="3328416" cy="137769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21430FEB-DEC0-6E43-BC19-1FB7B8C5CF34}"/>
              </a:ext>
            </a:extLst>
          </p:cNvPr>
          <p:cNvSpPr/>
          <p:nvPr/>
        </p:nvSpPr>
        <p:spPr>
          <a:xfrm>
            <a:off x="5346647" y="1565778"/>
            <a:ext cx="176784" cy="359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A5859DDD-0420-1E48-93F0-3FB56DAF1CDE}"/>
              </a:ext>
            </a:extLst>
          </p:cNvPr>
          <p:cNvSpPr/>
          <p:nvPr/>
        </p:nvSpPr>
        <p:spPr>
          <a:xfrm>
            <a:off x="5346647" y="3292152"/>
            <a:ext cx="176784" cy="359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23D28DD3-19C1-2340-A4A8-536A637A03A1}"/>
              </a:ext>
            </a:extLst>
          </p:cNvPr>
          <p:cNvSpPr/>
          <p:nvPr/>
        </p:nvSpPr>
        <p:spPr>
          <a:xfrm>
            <a:off x="5367983" y="5013066"/>
            <a:ext cx="176784" cy="359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053FFB3-DF5A-584C-ABB1-5D1CDCBFCA8A}"/>
              </a:ext>
            </a:extLst>
          </p:cNvPr>
          <p:cNvSpPr txBox="1"/>
          <p:nvPr/>
        </p:nvSpPr>
        <p:spPr>
          <a:xfrm>
            <a:off x="4404708" y="547300"/>
            <a:ext cx="2103333" cy="523220"/>
          </a:xfrm>
          <a:prstGeom prst="rect">
            <a:avLst/>
          </a:prstGeom>
          <a:noFill/>
        </p:spPr>
        <p:txBody>
          <a:bodyPr wrap="none" rtlCol="0">
            <a:spAutoFit/>
          </a:bodyPr>
          <a:lstStyle/>
          <a:p>
            <a:r>
              <a:rPr lang="en-US" sz="2800" dirty="0"/>
              <a:t>Identify Risks</a:t>
            </a:r>
          </a:p>
        </p:txBody>
      </p:sp>
      <p:sp>
        <p:nvSpPr>
          <p:cNvPr id="14" name="TextBox 13">
            <a:extLst>
              <a:ext uri="{FF2B5EF4-FFF2-40B4-BE49-F238E27FC236}">
                <a16:creationId xmlns:a16="http://schemas.microsoft.com/office/drawing/2014/main" id="{4B5F0537-7C88-F24F-AC7C-61B568DB2033}"/>
              </a:ext>
            </a:extLst>
          </p:cNvPr>
          <p:cNvSpPr txBox="1"/>
          <p:nvPr/>
        </p:nvSpPr>
        <p:spPr>
          <a:xfrm>
            <a:off x="4025285" y="2140050"/>
            <a:ext cx="3101394" cy="954107"/>
          </a:xfrm>
          <a:prstGeom prst="rect">
            <a:avLst/>
          </a:prstGeom>
          <a:noFill/>
        </p:spPr>
        <p:txBody>
          <a:bodyPr wrap="square" rtlCol="0">
            <a:spAutoFit/>
          </a:bodyPr>
          <a:lstStyle/>
          <a:p>
            <a:r>
              <a:rPr lang="en-US" sz="2800" dirty="0"/>
              <a:t>Document Risks on the Risk Register</a:t>
            </a:r>
          </a:p>
        </p:txBody>
      </p:sp>
      <p:sp>
        <p:nvSpPr>
          <p:cNvPr id="15" name="TextBox 14">
            <a:extLst>
              <a:ext uri="{FF2B5EF4-FFF2-40B4-BE49-F238E27FC236}">
                <a16:creationId xmlns:a16="http://schemas.microsoft.com/office/drawing/2014/main" id="{559D81F9-7BC3-A840-A5FF-27DEBC74EB96}"/>
              </a:ext>
            </a:extLst>
          </p:cNvPr>
          <p:cNvSpPr txBox="1"/>
          <p:nvPr/>
        </p:nvSpPr>
        <p:spPr>
          <a:xfrm>
            <a:off x="4251573" y="3676107"/>
            <a:ext cx="2354740" cy="1384995"/>
          </a:xfrm>
          <a:prstGeom prst="rect">
            <a:avLst/>
          </a:prstGeom>
          <a:noFill/>
        </p:spPr>
        <p:txBody>
          <a:bodyPr wrap="square" rtlCol="0">
            <a:spAutoFit/>
          </a:bodyPr>
          <a:lstStyle/>
          <a:p>
            <a:r>
              <a:rPr lang="en-US" sz="2800" dirty="0"/>
              <a:t>Add necessary detail to the Risk Register</a:t>
            </a:r>
          </a:p>
        </p:txBody>
      </p:sp>
      <p:sp>
        <p:nvSpPr>
          <p:cNvPr id="16" name="TextBox 15">
            <a:extLst>
              <a:ext uri="{FF2B5EF4-FFF2-40B4-BE49-F238E27FC236}">
                <a16:creationId xmlns:a16="http://schemas.microsoft.com/office/drawing/2014/main" id="{E770169E-252C-C540-A944-DDE1D370C7A3}"/>
              </a:ext>
            </a:extLst>
          </p:cNvPr>
          <p:cNvSpPr txBox="1"/>
          <p:nvPr/>
        </p:nvSpPr>
        <p:spPr>
          <a:xfrm>
            <a:off x="4383372" y="5411543"/>
            <a:ext cx="2266348" cy="1384995"/>
          </a:xfrm>
          <a:prstGeom prst="rect">
            <a:avLst/>
          </a:prstGeom>
          <a:noFill/>
        </p:spPr>
        <p:txBody>
          <a:bodyPr wrap="square" rtlCol="0">
            <a:spAutoFit/>
          </a:bodyPr>
          <a:lstStyle/>
          <a:p>
            <a:r>
              <a:rPr lang="en-US" sz="2800" dirty="0"/>
              <a:t>Manage Risks Using the Risk Register</a:t>
            </a:r>
          </a:p>
        </p:txBody>
      </p:sp>
      <p:sp>
        <p:nvSpPr>
          <p:cNvPr id="5" name="Rounded Rectangle 4">
            <a:extLst>
              <a:ext uri="{FF2B5EF4-FFF2-40B4-BE49-F238E27FC236}">
                <a16:creationId xmlns:a16="http://schemas.microsoft.com/office/drawing/2014/main" id="{6D62543C-1406-7348-A321-67DB7CE99D6C}"/>
              </a:ext>
            </a:extLst>
          </p:cNvPr>
          <p:cNvSpPr/>
          <p:nvPr/>
        </p:nvSpPr>
        <p:spPr>
          <a:xfrm>
            <a:off x="7914814" y="2243328"/>
            <a:ext cx="4008962" cy="312724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8D0133-204B-3046-BDD9-D9AA8EF66873}"/>
              </a:ext>
            </a:extLst>
          </p:cNvPr>
          <p:cNvSpPr txBox="1"/>
          <p:nvPr/>
        </p:nvSpPr>
        <p:spPr>
          <a:xfrm>
            <a:off x="8118508" y="2378976"/>
            <a:ext cx="3803904" cy="2677656"/>
          </a:xfrm>
          <a:prstGeom prst="rect">
            <a:avLst/>
          </a:prstGeom>
          <a:noFill/>
        </p:spPr>
        <p:txBody>
          <a:bodyPr wrap="square" rtlCol="0">
            <a:spAutoFit/>
          </a:bodyPr>
          <a:lstStyle/>
          <a:p>
            <a:r>
              <a:rPr lang="en-US" sz="2800" dirty="0"/>
              <a:t>The process of identifying risks and managing them is a reoccurring process.  If you do it once, and then never again; you will fail.</a:t>
            </a:r>
          </a:p>
        </p:txBody>
      </p:sp>
    </p:spTree>
    <p:extLst>
      <p:ext uri="{BB962C8B-B14F-4D97-AF65-F5344CB8AC3E}">
        <p14:creationId xmlns:p14="http://schemas.microsoft.com/office/powerpoint/2010/main" val="294131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04CD-D562-434A-9066-442D7D871649}"/>
              </a:ext>
            </a:extLst>
          </p:cNvPr>
          <p:cNvSpPr>
            <a:spLocks noGrp="1"/>
          </p:cNvSpPr>
          <p:nvPr>
            <p:ph type="title"/>
          </p:nvPr>
        </p:nvSpPr>
        <p:spPr/>
        <p:txBody>
          <a:bodyPr/>
          <a:lstStyle/>
          <a:p>
            <a:r>
              <a:rPr lang="en-US" dirty="0"/>
              <a:t>About Issues(</a:t>
            </a:r>
            <a:r>
              <a:rPr lang="en-US" dirty="0" err="1"/>
              <a:t>bv</a:t>
            </a:r>
            <a:r>
              <a:rPr lang="en-US" dirty="0"/>
              <a:t>)</a:t>
            </a:r>
          </a:p>
        </p:txBody>
      </p:sp>
      <p:sp>
        <p:nvSpPr>
          <p:cNvPr id="3" name="Content Placeholder 2">
            <a:extLst>
              <a:ext uri="{FF2B5EF4-FFF2-40B4-BE49-F238E27FC236}">
                <a16:creationId xmlns:a16="http://schemas.microsoft.com/office/drawing/2014/main" id="{963E253D-2149-FD42-AE3D-99A7550AA712}"/>
              </a:ext>
            </a:extLst>
          </p:cNvPr>
          <p:cNvSpPr>
            <a:spLocks noGrp="1"/>
          </p:cNvSpPr>
          <p:nvPr>
            <p:ph idx="1"/>
          </p:nvPr>
        </p:nvSpPr>
        <p:spPr/>
        <p:txBody>
          <a:bodyPr>
            <a:normAutofit fontScale="92500" lnSpcReduction="20000"/>
          </a:bodyPr>
          <a:lstStyle/>
          <a:p>
            <a:pPr marL="0" indent="0">
              <a:buNone/>
            </a:pPr>
            <a:r>
              <a:rPr lang="en-US" dirty="0"/>
              <a:t>When a risk manifests itself, it turns into an issue.</a:t>
            </a:r>
          </a:p>
          <a:p>
            <a:pPr marL="0" indent="0">
              <a:buNone/>
            </a:pPr>
            <a:endParaRPr lang="en-US" dirty="0"/>
          </a:p>
          <a:p>
            <a:pPr marL="0" indent="0">
              <a:buNone/>
            </a:pPr>
            <a:r>
              <a:rPr lang="en-US" dirty="0"/>
              <a:t>Issues sometimes are the result of risks manifesting themselves.</a:t>
            </a:r>
          </a:p>
          <a:p>
            <a:pPr marL="0" indent="0">
              <a:buNone/>
            </a:pPr>
            <a:endParaRPr lang="en-US" dirty="0"/>
          </a:p>
          <a:p>
            <a:pPr marL="0" indent="0">
              <a:buNone/>
            </a:pPr>
            <a:r>
              <a:rPr lang="en-US" dirty="0"/>
              <a:t>Issues on the issue log are part of the activities of the project team that the team must address to be successful.  They are to have an owner assigned to them, and they are to be reviewed (approximately weekly) by the project team (as part of the regular status meeting) to ensure progress is being made on them.</a:t>
            </a:r>
          </a:p>
          <a:p>
            <a:pPr marL="0" indent="0">
              <a:buNone/>
            </a:pPr>
            <a:endParaRPr lang="en-US" dirty="0"/>
          </a:p>
          <a:p>
            <a:pPr marL="0" indent="0">
              <a:buNone/>
            </a:pPr>
            <a:r>
              <a:rPr lang="en-US" dirty="0"/>
              <a:t>”Show stopper” issues are those that must be resolved, or the project will fail.</a:t>
            </a:r>
          </a:p>
        </p:txBody>
      </p:sp>
      <p:sp>
        <p:nvSpPr>
          <p:cNvPr id="4" name="Slide Number Placeholder 3">
            <a:extLst>
              <a:ext uri="{FF2B5EF4-FFF2-40B4-BE49-F238E27FC236}">
                <a16:creationId xmlns:a16="http://schemas.microsoft.com/office/drawing/2014/main" id="{0A6F3D6A-192E-3540-B98B-31D83F92969A}"/>
              </a:ext>
            </a:extLst>
          </p:cNvPr>
          <p:cNvSpPr>
            <a:spLocks noGrp="1"/>
          </p:cNvSpPr>
          <p:nvPr>
            <p:ph type="sldNum" sz="quarter" idx="12"/>
          </p:nvPr>
        </p:nvSpPr>
        <p:spPr/>
        <p:txBody>
          <a:bodyPr/>
          <a:lstStyle/>
          <a:p>
            <a:fld id="{A7C4895A-71D1-D549-ACB4-7ECA99AE0BE4}" type="slidenum">
              <a:rPr lang="en-US" smtClean="0"/>
              <a:t>21</a:t>
            </a:fld>
            <a:endParaRPr lang="en-US"/>
          </a:p>
        </p:txBody>
      </p:sp>
    </p:spTree>
    <p:extLst>
      <p:ext uri="{BB962C8B-B14F-4D97-AF65-F5344CB8AC3E}">
        <p14:creationId xmlns:p14="http://schemas.microsoft.com/office/powerpoint/2010/main" val="1118445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9382-8FBD-514F-BA96-81C9CCAE4FD4}"/>
              </a:ext>
            </a:extLst>
          </p:cNvPr>
          <p:cNvSpPr>
            <a:spLocks noGrp="1"/>
          </p:cNvSpPr>
          <p:nvPr>
            <p:ph type="title"/>
          </p:nvPr>
        </p:nvSpPr>
        <p:spPr/>
        <p:txBody>
          <a:bodyPr/>
          <a:lstStyle/>
          <a:p>
            <a:r>
              <a:rPr lang="en-US" dirty="0"/>
              <a:t>The Approach to Dealing With Risk, for Each Project Will Be a Little Different (Tailoring)</a:t>
            </a:r>
          </a:p>
        </p:txBody>
      </p:sp>
      <p:sp>
        <p:nvSpPr>
          <p:cNvPr id="3" name="Content Placeholder 2">
            <a:extLst>
              <a:ext uri="{FF2B5EF4-FFF2-40B4-BE49-F238E27FC236}">
                <a16:creationId xmlns:a16="http://schemas.microsoft.com/office/drawing/2014/main" id="{0BDB1558-3F3E-FB4E-9F63-782C4CD86751}"/>
              </a:ext>
            </a:extLst>
          </p:cNvPr>
          <p:cNvSpPr>
            <a:spLocks noGrp="1"/>
          </p:cNvSpPr>
          <p:nvPr>
            <p:ph idx="1"/>
          </p:nvPr>
        </p:nvSpPr>
        <p:spPr/>
        <p:txBody>
          <a:bodyPr/>
          <a:lstStyle/>
          <a:p>
            <a:r>
              <a:rPr lang="en-US" dirty="0"/>
              <a:t>Project Size</a:t>
            </a:r>
          </a:p>
          <a:p>
            <a:r>
              <a:rPr lang="en-US" dirty="0"/>
              <a:t>Project Complexity</a:t>
            </a:r>
          </a:p>
          <a:p>
            <a:r>
              <a:rPr lang="en-US" dirty="0"/>
              <a:t>Project Importance</a:t>
            </a:r>
          </a:p>
          <a:p>
            <a:r>
              <a:rPr lang="en-US" dirty="0"/>
              <a:t>Development Approach (predictive, Scrum, hybrid)</a:t>
            </a:r>
          </a:p>
        </p:txBody>
      </p:sp>
      <p:sp>
        <p:nvSpPr>
          <p:cNvPr id="4" name="Slide Number Placeholder 3">
            <a:extLst>
              <a:ext uri="{FF2B5EF4-FFF2-40B4-BE49-F238E27FC236}">
                <a16:creationId xmlns:a16="http://schemas.microsoft.com/office/drawing/2014/main" id="{2DB5303A-9789-784A-AA8A-BC4F043DA585}"/>
              </a:ext>
            </a:extLst>
          </p:cNvPr>
          <p:cNvSpPr>
            <a:spLocks noGrp="1"/>
          </p:cNvSpPr>
          <p:nvPr>
            <p:ph type="sldNum" sz="quarter" idx="12"/>
          </p:nvPr>
        </p:nvSpPr>
        <p:spPr/>
        <p:txBody>
          <a:bodyPr/>
          <a:lstStyle/>
          <a:p>
            <a:fld id="{A7C4895A-71D1-D549-ACB4-7ECA99AE0BE4}" type="slidenum">
              <a:rPr lang="en-US" smtClean="0"/>
              <a:t>22</a:t>
            </a:fld>
            <a:endParaRPr lang="en-US"/>
          </a:p>
        </p:txBody>
      </p:sp>
      <p:sp>
        <p:nvSpPr>
          <p:cNvPr id="5" name="Rectangle 4">
            <a:extLst>
              <a:ext uri="{FF2B5EF4-FFF2-40B4-BE49-F238E27FC236}">
                <a16:creationId xmlns:a16="http://schemas.microsoft.com/office/drawing/2014/main" id="{55B03F3B-B8BD-3C4A-8A6B-AE666D30813B}"/>
              </a:ext>
            </a:extLst>
          </p:cNvPr>
          <p:cNvSpPr/>
          <p:nvPr/>
        </p:nvSpPr>
        <p:spPr>
          <a:xfrm rot="5400000">
            <a:off x="10526801" y="2986556"/>
            <a:ext cx="2961067" cy="369332"/>
          </a:xfrm>
          <a:prstGeom prst="rect">
            <a:avLst/>
          </a:prstGeom>
        </p:spPr>
        <p:txBody>
          <a:bodyPr wrap="none">
            <a:spAutoFit/>
          </a:bodyPr>
          <a:lstStyle/>
          <a:p>
            <a:r>
              <a:rPr lang="en-US" dirty="0"/>
              <a:t>(PMBOK 6</a:t>
            </a:r>
            <a:r>
              <a:rPr lang="en-US" baseline="30000" dirty="0"/>
              <a:t>th</a:t>
            </a:r>
            <a:r>
              <a:rPr lang="en-US" dirty="0"/>
              <a:t> ed., 2017, p. 400)</a:t>
            </a:r>
          </a:p>
        </p:txBody>
      </p:sp>
    </p:spTree>
    <p:extLst>
      <p:ext uri="{BB962C8B-B14F-4D97-AF65-F5344CB8AC3E}">
        <p14:creationId xmlns:p14="http://schemas.microsoft.com/office/powerpoint/2010/main" val="226195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F571-49F1-504B-A89B-DFC24F8D902B}"/>
              </a:ext>
            </a:extLst>
          </p:cNvPr>
          <p:cNvSpPr>
            <a:spLocks noGrp="1"/>
          </p:cNvSpPr>
          <p:nvPr>
            <p:ph type="title"/>
          </p:nvPr>
        </p:nvSpPr>
        <p:spPr/>
        <p:txBody>
          <a:bodyPr/>
          <a:lstStyle/>
          <a:p>
            <a:r>
              <a:rPr lang="en-US" dirty="0"/>
              <a:t>Risk &amp; </a:t>
            </a:r>
            <a:r>
              <a:rPr lang="en-US" u="sng" dirty="0"/>
              <a:t>Iterative</a:t>
            </a:r>
            <a:r>
              <a:rPr lang="en-US" dirty="0"/>
              <a:t> Environment Considerations (like Scrum)</a:t>
            </a:r>
          </a:p>
        </p:txBody>
      </p:sp>
      <p:sp>
        <p:nvSpPr>
          <p:cNvPr id="3" name="Content Placeholder 2">
            <a:extLst>
              <a:ext uri="{FF2B5EF4-FFF2-40B4-BE49-F238E27FC236}">
                <a16:creationId xmlns:a16="http://schemas.microsoft.com/office/drawing/2014/main" id="{1B02305A-EB51-DE44-81E6-B994656D33AC}"/>
              </a:ext>
            </a:extLst>
          </p:cNvPr>
          <p:cNvSpPr>
            <a:spLocks noGrp="1"/>
          </p:cNvSpPr>
          <p:nvPr>
            <p:ph idx="1"/>
          </p:nvPr>
        </p:nvSpPr>
        <p:spPr/>
        <p:txBody>
          <a:bodyPr/>
          <a:lstStyle/>
          <a:p>
            <a:r>
              <a:rPr lang="en-US" dirty="0"/>
              <a:t>Frequent reviews of User Stories on the Backlog</a:t>
            </a:r>
          </a:p>
          <a:p>
            <a:r>
              <a:rPr lang="en-US" dirty="0"/>
              <a:t>Demonstrations</a:t>
            </a:r>
          </a:p>
          <a:p>
            <a:r>
              <a:rPr lang="en-US" dirty="0"/>
              <a:t>Active process:</a:t>
            </a:r>
          </a:p>
          <a:p>
            <a:pPr lvl="1"/>
            <a:r>
              <a:rPr lang="en-US" dirty="0"/>
              <a:t>Identify Risk</a:t>
            </a:r>
          </a:p>
          <a:p>
            <a:pPr lvl="1"/>
            <a:r>
              <a:rPr lang="en-US" dirty="0"/>
              <a:t>Analyze it</a:t>
            </a:r>
          </a:p>
          <a:p>
            <a:pPr lvl="1"/>
            <a:r>
              <a:rPr lang="en-US" dirty="0"/>
              <a:t>Plan for it</a:t>
            </a:r>
          </a:p>
          <a:p>
            <a:r>
              <a:rPr lang="en-US" dirty="0"/>
              <a:t>Have work product “approved” at completion by Product Owner, do not wait until the end of the iteration for approvals if possible. (</a:t>
            </a:r>
            <a:r>
              <a:rPr lang="en-US" dirty="0" err="1"/>
              <a:t>bv</a:t>
            </a:r>
            <a:r>
              <a:rPr lang="en-US" dirty="0"/>
              <a:t>)</a:t>
            </a:r>
          </a:p>
        </p:txBody>
      </p:sp>
      <p:sp>
        <p:nvSpPr>
          <p:cNvPr id="4" name="Slide Number Placeholder 3">
            <a:extLst>
              <a:ext uri="{FF2B5EF4-FFF2-40B4-BE49-F238E27FC236}">
                <a16:creationId xmlns:a16="http://schemas.microsoft.com/office/drawing/2014/main" id="{A932BBC0-C209-424C-A40F-65C65FE797AD}"/>
              </a:ext>
            </a:extLst>
          </p:cNvPr>
          <p:cNvSpPr>
            <a:spLocks noGrp="1"/>
          </p:cNvSpPr>
          <p:nvPr>
            <p:ph type="sldNum" sz="quarter" idx="12"/>
          </p:nvPr>
        </p:nvSpPr>
        <p:spPr/>
        <p:txBody>
          <a:bodyPr/>
          <a:lstStyle/>
          <a:p>
            <a:fld id="{A7C4895A-71D1-D549-ACB4-7ECA99AE0BE4}" type="slidenum">
              <a:rPr lang="en-US" smtClean="0"/>
              <a:t>23</a:t>
            </a:fld>
            <a:endParaRPr lang="en-US"/>
          </a:p>
        </p:txBody>
      </p:sp>
      <p:sp>
        <p:nvSpPr>
          <p:cNvPr id="5" name="Rectangle 4">
            <a:extLst>
              <a:ext uri="{FF2B5EF4-FFF2-40B4-BE49-F238E27FC236}">
                <a16:creationId xmlns:a16="http://schemas.microsoft.com/office/drawing/2014/main" id="{429513A0-86B2-F841-896D-601A57A91B58}"/>
              </a:ext>
            </a:extLst>
          </p:cNvPr>
          <p:cNvSpPr/>
          <p:nvPr/>
        </p:nvSpPr>
        <p:spPr>
          <a:xfrm rot="5400000">
            <a:off x="10526801" y="2986556"/>
            <a:ext cx="2961067" cy="369332"/>
          </a:xfrm>
          <a:prstGeom prst="rect">
            <a:avLst/>
          </a:prstGeom>
        </p:spPr>
        <p:txBody>
          <a:bodyPr wrap="none">
            <a:spAutoFit/>
          </a:bodyPr>
          <a:lstStyle/>
          <a:p>
            <a:r>
              <a:rPr lang="en-US" dirty="0"/>
              <a:t>(PMBOK 6</a:t>
            </a:r>
            <a:r>
              <a:rPr lang="en-US" baseline="30000" dirty="0"/>
              <a:t>th</a:t>
            </a:r>
            <a:r>
              <a:rPr lang="en-US" dirty="0"/>
              <a:t> ed., 2017, p. 399)</a:t>
            </a:r>
          </a:p>
        </p:txBody>
      </p:sp>
    </p:spTree>
    <p:extLst>
      <p:ext uri="{BB962C8B-B14F-4D97-AF65-F5344CB8AC3E}">
        <p14:creationId xmlns:p14="http://schemas.microsoft.com/office/powerpoint/2010/main" val="105066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AD1E-1A95-6347-94E1-6817802F604E}"/>
              </a:ext>
            </a:extLst>
          </p:cNvPr>
          <p:cNvSpPr>
            <a:spLocks noGrp="1"/>
          </p:cNvSpPr>
          <p:nvPr>
            <p:ph type="title"/>
          </p:nvPr>
        </p:nvSpPr>
        <p:spPr>
          <a:xfrm>
            <a:off x="1472184" y="2559685"/>
            <a:ext cx="10515600" cy="1325563"/>
          </a:xfrm>
        </p:spPr>
        <p:txBody>
          <a:bodyPr/>
          <a:lstStyle/>
          <a:p>
            <a:r>
              <a:rPr lang="en-US" b="1" dirty="0"/>
              <a:t>Planning Risk Management (Section 11.1)</a:t>
            </a:r>
          </a:p>
        </p:txBody>
      </p:sp>
      <p:sp>
        <p:nvSpPr>
          <p:cNvPr id="4" name="Slide Number Placeholder 3">
            <a:extLst>
              <a:ext uri="{FF2B5EF4-FFF2-40B4-BE49-F238E27FC236}">
                <a16:creationId xmlns:a16="http://schemas.microsoft.com/office/drawing/2014/main" id="{F0A6F598-1D87-AF46-915F-DAA6C215E58B}"/>
              </a:ext>
            </a:extLst>
          </p:cNvPr>
          <p:cNvSpPr>
            <a:spLocks noGrp="1"/>
          </p:cNvSpPr>
          <p:nvPr>
            <p:ph type="sldNum" sz="quarter" idx="12"/>
          </p:nvPr>
        </p:nvSpPr>
        <p:spPr/>
        <p:txBody>
          <a:bodyPr/>
          <a:lstStyle/>
          <a:p>
            <a:fld id="{A7C4895A-71D1-D549-ACB4-7ECA99AE0BE4}" type="slidenum">
              <a:rPr lang="en-US" smtClean="0"/>
              <a:t>24</a:t>
            </a:fld>
            <a:endParaRPr lang="en-US"/>
          </a:p>
        </p:txBody>
      </p:sp>
      <p:sp>
        <p:nvSpPr>
          <p:cNvPr id="3" name="Rectangle 2">
            <a:extLst>
              <a:ext uri="{FF2B5EF4-FFF2-40B4-BE49-F238E27FC236}">
                <a16:creationId xmlns:a16="http://schemas.microsoft.com/office/drawing/2014/main" id="{817D8AC9-682C-2840-8630-8EEED3FA9D2C}"/>
              </a:ext>
            </a:extLst>
          </p:cNvPr>
          <p:cNvSpPr/>
          <p:nvPr/>
        </p:nvSpPr>
        <p:spPr>
          <a:xfrm>
            <a:off x="0" y="0"/>
            <a:ext cx="12192000" cy="6858000"/>
          </a:xfrm>
          <a:prstGeom prst="rect">
            <a:avLst/>
          </a:prstGeom>
          <a:noFill/>
          <a:ln w="279400">
            <a:solidFill>
              <a:srgbClr val="64FD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7762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F129-E536-A746-9792-247B2340A348}"/>
              </a:ext>
            </a:extLst>
          </p:cNvPr>
          <p:cNvSpPr>
            <a:spLocks noGrp="1"/>
          </p:cNvSpPr>
          <p:nvPr>
            <p:ph type="title"/>
          </p:nvPr>
        </p:nvSpPr>
        <p:spPr/>
        <p:txBody>
          <a:bodyPr/>
          <a:lstStyle/>
          <a:p>
            <a:r>
              <a:rPr lang="en-US" dirty="0"/>
              <a:t>Plan risk management… (p. 401)</a:t>
            </a:r>
          </a:p>
        </p:txBody>
      </p:sp>
      <p:sp>
        <p:nvSpPr>
          <p:cNvPr id="3" name="Content Placeholder 2">
            <a:extLst>
              <a:ext uri="{FF2B5EF4-FFF2-40B4-BE49-F238E27FC236}">
                <a16:creationId xmlns:a16="http://schemas.microsoft.com/office/drawing/2014/main" id="{B18CDDB7-8BE5-9C48-BD85-D9F55710EEBE}"/>
              </a:ext>
            </a:extLst>
          </p:cNvPr>
          <p:cNvSpPr>
            <a:spLocks noGrp="1"/>
          </p:cNvSpPr>
          <p:nvPr>
            <p:ph idx="1"/>
          </p:nvPr>
        </p:nvSpPr>
        <p:spPr/>
        <p:txBody>
          <a:bodyPr vert="horz" lIns="91440" tIns="45720" rIns="91440" bIns="45720" rtlCol="0" anchor="t">
            <a:normAutofit/>
          </a:bodyPr>
          <a:lstStyle/>
          <a:p>
            <a:pPr marL="0" indent="0">
              <a:buNone/>
            </a:pPr>
            <a:r>
              <a:rPr lang="en-US" dirty="0"/>
              <a:t>…” is the process of defining how to conduct risk management activities for  project.”</a:t>
            </a:r>
          </a:p>
          <a:p>
            <a:pPr marL="0" indent="0">
              <a:buNone/>
            </a:pPr>
            <a:endParaRPr lang="en-US" dirty="0"/>
          </a:p>
          <a:p>
            <a:pPr marL="0" indent="0">
              <a:buNone/>
            </a:pPr>
            <a:endParaRPr lang="en-US" dirty="0"/>
          </a:p>
          <a:p>
            <a:pPr marL="0" indent="0">
              <a:buNone/>
            </a:pPr>
            <a:r>
              <a:rPr lang="en-US" dirty="0"/>
              <a:t>Value: “it ensures that the degree, type, and visibility of risk management is proportionate to both the risks and importance of the project to the organization and stakeholders.”</a:t>
            </a:r>
          </a:p>
        </p:txBody>
      </p:sp>
      <p:sp>
        <p:nvSpPr>
          <p:cNvPr id="4" name="Slide Number Placeholder 3">
            <a:extLst>
              <a:ext uri="{FF2B5EF4-FFF2-40B4-BE49-F238E27FC236}">
                <a16:creationId xmlns:a16="http://schemas.microsoft.com/office/drawing/2014/main" id="{0B91C90F-76A9-0B48-8A53-7C26CFCF04DE}"/>
              </a:ext>
            </a:extLst>
          </p:cNvPr>
          <p:cNvSpPr>
            <a:spLocks noGrp="1"/>
          </p:cNvSpPr>
          <p:nvPr>
            <p:ph type="sldNum" sz="quarter" idx="12"/>
          </p:nvPr>
        </p:nvSpPr>
        <p:spPr/>
        <p:txBody>
          <a:bodyPr/>
          <a:lstStyle/>
          <a:p>
            <a:fld id="{A7C4895A-71D1-D549-ACB4-7ECA99AE0BE4}" type="slidenum">
              <a:rPr lang="en-US" smtClean="0"/>
              <a:t>25</a:t>
            </a:fld>
            <a:endParaRPr lang="en-US"/>
          </a:p>
        </p:txBody>
      </p:sp>
    </p:spTree>
    <p:extLst>
      <p:ext uri="{BB962C8B-B14F-4D97-AF65-F5344CB8AC3E}">
        <p14:creationId xmlns:p14="http://schemas.microsoft.com/office/powerpoint/2010/main" val="52540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0EC3-8BE8-C447-9AFC-FC37AE642AEE}"/>
              </a:ext>
            </a:extLst>
          </p:cNvPr>
          <p:cNvSpPr>
            <a:spLocks noGrp="1"/>
          </p:cNvSpPr>
          <p:nvPr>
            <p:ph type="title"/>
          </p:nvPr>
        </p:nvSpPr>
        <p:spPr/>
        <p:txBody>
          <a:bodyPr/>
          <a:lstStyle/>
          <a:p>
            <a:r>
              <a:rPr lang="en-US" dirty="0"/>
              <a:t>“Attitude” of stakeholders (p. 403)</a:t>
            </a:r>
          </a:p>
        </p:txBody>
      </p:sp>
      <p:sp>
        <p:nvSpPr>
          <p:cNvPr id="3" name="Content Placeholder 2">
            <a:extLst>
              <a:ext uri="{FF2B5EF4-FFF2-40B4-BE49-F238E27FC236}">
                <a16:creationId xmlns:a16="http://schemas.microsoft.com/office/drawing/2014/main" id="{19714B84-A13D-2740-A8B7-D2A989A472B2}"/>
              </a:ext>
            </a:extLst>
          </p:cNvPr>
          <p:cNvSpPr>
            <a:spLocks noGrp="1"/>
          </p:cNvSpPr>
          <p:nvPr>
            <p:ph idx="1"/>
          </p:nvPr>
        </p:nvSpPr>
        <p:spPr/>
        <p:txBody>
          <a:bodyPr/>
          <a:lstStyle/>
          <a:p>
            <a:pPr marL="0" indent="0">
              <a:buNone/>
            </a:pPr>
            <a:r>
              <a:rPr lang="en-US" dirty="0"/>
              <a:t>The PM must be aware of how much risk their significant stakeholders are willing to absorb.  This is called “risk appetite.”  *</a:t>
            </a:r>
          </a:p>
          <a:p>
            <a:pPr marL="0" indent="0">
              <a:buNone/>
            </a:pPr>
            <a:endParaRPr lang="en-US" dirty="0"/>
          </a:p>
          <a:p>
            <a:pPr marL="0" indent="0">
              <a:buNone/>
            </a:pPr>
            <a:r>
              <a:rPr lang="en-US" dirty="0"/>
              <a:t>Also, significant stakeholders must be made aware as to what risks mean to them.(</a:t>
            </a:r>
            <a:r>
              <a:rPr lang="en-US" dirty="0" err="1"/>
              <a:t>bv</a:t>
            </a:r>
            <a:r>
              <a:rPr lang="en-US" dirty="0"/>
              <a:t>)</a:t>
            </a:r>
          </a:p>
          <a:p>
            <a:pPr marL="0" indent="0">
              <a:buNone/>
            </a:pPr>
            <a:endParaRPr lang="en-US" dirty="0"/>
          </a:p>
          <a:p>
            <a:pPr marL="0" indent="0">
              <a:buNone/>
            </a:pPr>
            <a:r>
              <a:rPr lang="en-US" dirty="0">
                <a:solidFill>
                  <a:schemeClr val="bg1"/>
                </a:solidFill>
              </a:rPr>
              <a:t>.</a:t>
            </a:r>
            <a:r>
              <a:rPr lang="en-US" dirty="0"/>
              <a:t>* Risk appetite is “the degree of uncertainty an organization or individual is willing to accept  anticipation of reward.” (p. 720)</a:t>
            </a:r>
          </a:p>
        </p:txBody>
      </p:sp>
      <p:sp>
        <p:nvSpPr>
          <p:cNvPr id="4" name="Slide Number Placeholder 3">
            <a:extLst>
              <a:ext uri="{FF2B5EF4-FFF2-40B4-BE49-F238E27FC236}">
                <a16:creationId xmlns:a16="http://schemas.microsoft.com/office/drawing/2014/main" id="{67268C1B-99C3-314A-9A9D-02DC243B3C03}"/>
              </a:ext>
            </a:extLst>
          </p:cNvPr>
          <p:cNvSpPr>
            <a:spLocks noGrp="1"/>
          </p:cNvSpPr>
          <p:nvPr>
            <p:ph type="sldNum" sz="quarter" idx="12"/>
          </p:nvPr>
        </p:nvSpPr>
        <p:spPr/>
        <p:txBody>
          <a:bodyPr/>
          <a:lstStyle/>
          <a:p>
            <a:fld id="{A7C4895A-71D1-D549-ACB4-7ECA99AE0BE4}" type="slidenum">
              <a:rPr lang="en-US" smtClean="0"/>
              <a:t>26</a:t>
            </a:fld>
            <a:endParaRPr lang="en-US"/>
          </a:p>
        </p:txBody>
      </p:sp>
    </p:spTree>
    <p:extLst>
      <p:ext uri="{BB962C8B-B14F-4D97-AF65-F5344CB8AC3E}">
        <p14:creationId xmlns:p14="http://schemas.microsoft.com/office/powerpoint/2010/main" val="1195469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EECB-0C4C-0C45-94E6-9F7E6D43514C}"/>
              </a:ext>
            </a:extLst>
          </p:cNvPr>
          <p:cNvSpPr>
            <a:spLocks noGrp="1"/>
          </p:cNvSpPr>
          <p:nvPr>
            <p:ph type="title"/>
          </p:nvPr>
        </p:nvSpPr>
        <p:spPr/>
        <p:txBody>
          <a:bodyPr/>
          <a:lstStyle/>
          <a:p>
            <a:r>
              <a:rPr lang="en-US" dirty="0"/>
              <a:t>Important Outputs of Plan Risk Management (p. 405)</a:t>
            </a:r>
          </a:p>
        </p:txBody>
      </p:sp>
      <p:sp>
        <p:nvSpPr>
          <p:cNvPr id="3" name="Content Placeholder 2">
            <a:extLst>
              <a:ext uri="{FF2B5EF4-FFF2-40B4-BE49-F238E27FC236}">
                <a16:creationId xmlns:a16="http://schemas.microsoft.com/office/drawing/2014/main" id="{1927D949-B66A-AA43-96AB-AB24E65A39C0}"/>
              </a:ext>
            </a:extLst>
          </p:cNvPr>
          <p:cNvSpPr>
            <a:spLocks noGrp="1"/>
          </p:cNvSpPr>
          <p:nvPr>
            <p:ph idx="1"/>
          </p:nvPr>
        </p:nvSpPr>
        <p:spPr/>
        <p:txBody>
          <a:bodyPr>
            <a:normAutofit/>
          </a:bodyPr>
          <a:lstStyle/>
          <a:p>
            <a:r>
              <a:rPr lang="en-US" dirty="0"/>
              <a:t>Risk strategy</a:t>
            </a:r>
          </a:p>
          <a:p>
            <a:r>
              <a:rPr lang="en-US" dirty="0"/>
              <a:t>Roles and responsibility</a:t>
            </a:r>
          </a:p>
          <a:p>
            <a:r>
              <a:rPr lang="en-US" dirty="0"/>
              <a:t>Funding</a:t>
            </a:r>
          </a:p>
          <a:p>
            <a:r>
              <a:rPr lang="en-US" dirty="0"/>
              <a:t>Timing</a:t>
            </a:r>
          </a:p>
          <a:p>
            <a:r>
              <a:rPr lang="en-US" dirty="0"/>
              <a:t>Risk categories (varies by organization – see next 2 slides for example)</a:t>
            </a:r>
          </a:p>
          <a:p>
            <a:r>
              <a:rPr lang="en-US" dirty="0"/>
              <a:t>Understanding stakeholder risk appetite</a:t>
            </a:r>
          </a:p>
          <a:p>
            <a:r>
              <a:rPr lang="en-US" dirty="0"/>
              <a:t>Definitions of probability and impact (used in risk prioritization – </a:t>
            </a:r>
            <a:r>
              <a:rPr lang="en-US" dirty="0" err="1"/>
              <a:t>bv</a:t>
            </a:r>
            <a:r>
              <a:rPr lang="en-US" dirty="0"/>
              <a:t>)</a:t>
            </a:r>
          </a:p>
          <a:p>
            <a:pPr lvl="1"/>
            <a:r>
              <a:rPr lang="en-US" dirty="0"/>
              <a:t>Probability – how likely it is to take place (usually a number of 1-5)(</a:t>
            </a:r>
            <a:r>
              <a:rPr lang="en-US" dirty="0" err="1"/>
              <a:t>bv</a:t>
            </a:r>
            <a:r>
              <a:rPr lang="en-US" dirty="0"/>
              <a:t>)*</a:t>
            </a:r>
          </a:p>
          <a:p>
            <a:pPr lvl="1"/>
            <a:r>
              <a:rPr lang="en-US" dirty="0"/>
              <a:t>Impact - How impactful to the project (usually a number of 1 -5)(</a:t>
            </a:r>
            <a:r>
              <a:rPr lang="en-US" dirty="0" err="1"/>
              <a:t>bv</a:t>
            </a:r>
            <a:r>
              <a:rPr lang="en-US" dirty="0"/>
              <a:t>)*</a:t>
            </a:r>
          </a:p>
          <a:p>
            <a:pPr lvl="1"/>
            <a:endParaRPr lang="en-US" dirty="0"/>
          </a:p>
        </p:txBody>
      </p:sp>
      <p:sp>
        <p:nvSpPr>
          <p:cNvPr id="4" name="Slide Number Placeholder 3">
            <a:extLst>
              <a:ext uri="{FF2B5EF4-FFF2-40B4-BE49-F238E27FC236}">
                <a16:creationId xmlns:a16="http://schemas.microsoft.com/office/drawing/2014/main" id="{2868B4C6-CAEF-7A4C-9487-A5A98FAF82BF}"/>
              </a:ext>
            </a:extLst>
          </p:cNvPr>
          <p:cNvSpPr>
            <a:spLocks noGrp="1"/>
          </p:cNvSpPr>
          <p:nvPr>
            <p:ph type="sldNum" sz="quarter" idx="12"/>
          </p:nvPr>
        </p:nvSpPr>
        <p:spPr/>
        <p:txBody>
          <a:bodyPr/>
          <a:lstStyle/>
          <a:p>
            <a:fld id="{A7C4895A-71D1-D549-ACB4-7ECA99AE0BE4}" type="slidenum">
              <a:rPr lang="en-US" smtClean="0"/>
              <a:t>27</a:t>
            </a:fld>
            <a:endParaRPr lang="en-US"/>
          </a:p>
        </p:txBody>
      </p:sp>
      <p:sp>
        <p:nvSpPr>
          <p:cNvPr id="5" name="Rectangle 4">
            <a:extLst>
              <a:ext uri="{FF2B5EF4-FFF2-40B4-BE49-F238E27FC236}">
                <a16:creationId xmlns:a16="http://schemas.microsoft.com/office/drawing/2014/main" id="{A99BE731-0BE8-4741-93DF-F21C5EBB9D8F}"/>
              </a:ext>
            </a:extLst>
          </p:cNvPr>
          <p:cNvSpPr/>
          <p:nvPr/>
        </p:nvSpPr>
        <p:spPr>
          <a:xfrm>
            <a:off x="659641" y="6200799"/>
            <a:ext cx="9985612" cy="646331"/>
          </a:xfrm>
          <a:prstGeom prst="rect">
            <a:avLst/>
          </a:prstGeom>
        </p:spPr>
        <p:txBody>
          <a:bodyPr wrap="square">
            <a:spAutoFit/>
          </a:bodyPr>
          <a:lstStyle/>
          <a:p>
            <a:r>
              <a:rPr lang="en-US" i="1" dirty="0"/>
              <a:t> * Probability and impact are multiplied get a prioritization #; the higher the #, the more attention you should give a risk.  This product is called a “risk score.” (</a:t>
            </a:r>
            <a:r>
              <a:rPr lang="en-US" i="1" dirty="0" err="1"/>
              <a:t>bv</a:t>
            </a:r>
            <a:r>
              <a:rPr lang="en-US" i="1" dirty="0"/>
              <a:t>)</a:t>
            </a:r>
            <a:endParaRPr lang="en-US" dirty="0"/>
          </a:p>
        </p:txBody>
      </p:sp>
    </p:spTree>
    <p:extLst>
      <p:ext uri="{BB962C8B-B14F-4D97-AF65-F5344CB8AC3E}">
        <p14:creationId xmlns:p14="http://schemas.microsoft.com/office/powerpoint/2010/main" val="14916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CFA9-C668-41B3-9D7F-DAB213D94985}"/>
              </a:ext>
            </a:extLst>
          </p:cNvPr>
          <p:cNvSpPr>
            <a:spLocks noGrp="1"/>
          </p:cNvSpPr>
          <p:nvPr>
            <p:ph type="title"/>
          </p:nvPr>
        </p:nvSpPr>
        <p:spPr/>
        <p:txBody>
          <a:bodyPr/>
          <a:lstStyle/>
          <a:p>
            <a:r>
              <a:rPr lang="en-US" dirty="0"/>
              <a:t>Risk Doctor:; Beyond Probability and Impact</a:t>
            </a:r>
          </a:p>
        </p:txBody>
      </p:sp>
      <p:sp>
        <p:nvSpPr>
          <p:cNvPr id="3" name="Content Placeholder 2">
            <a:extLst>
              <a:ext uri="{FF2B5EF4-FFF2-40B4-BE49-F238E27FC236}">
                <a16:creationId xmlns:a16="http://schemas.microsoft.com/office/drawing/2014/main" id="{9E9F7FE6-9E40-40AA-831E-A710C827C1A3}"/>
              </a:ext>
            </a:extLst>
          </p:cNvPr>
          <p:cNvSpPr>
            <a:spLocks noGrp="1"/>
          </p:cNvSpPr>
          <p:nvPr>
            <p:ph idx="1"/>
          </p:nvPr>
        </p:nvSpPr>
        <p:spPr/>
        <p:txBody>
          <a:bodyPr vert="horz" lIns="91440" tIns="45720" rIns="91440" bIns="45720" rtlCol="0" anchor="t">
            <a:normAutofit/>
          </a:bodyPr>
          <a:lstStyle/>
          <a:p>
            <a:r>
              <a:rPr lang="en-US" dirty="0">
                <a:ea typeface="+mn-lt"/>
                <a:cs typeface="+mn-lt"/>
              </a:rPr>
              <a:t>https://www.youtube.com/watch?v=g1yvSxM4yPY</a:t>
            </a:r>
            <a:endParaRPr lang="en-US">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38E047BE-4CDA-4ED4-A006-364A013B348B}"/>
              </a:ext>
            </a:extLst>
          </p:cNvPr>
          <p:cNvSpPr>
            <a:spLocks noGrp="1"/>
          </p:cNvSpPr>
          <p:nvPr>
            <p:ph type="sldNum" sz="quarter" idx="12"/>
          </p:nvPr>
        </p:nvSpPr>
        <p:spPr/>
        <p:txBody>
          <a:bodyPr/>
          <a:lstStyle/>
          <a:p>
            <a:fld id="{A7C4895A-71D1-D549-ACB4-7ECA99AE0BE4}" type="slidenum">
              <a:rPr lang="en-US" smtClean="0"/>
              <a:t>28</a:t>
            </a:fld>
            <a:endParaRPr lang="en-US"/>
          </a:p>
        </p:txBody>
      </p:sp>
    </p:spTree>
    <p:extLst>
      <p:ext uri="{BB962C8B-B14F-4D97-AF65-F5344CB8AC3E}">
        <p14:creationId xmlns:p14="http://schemas.microsoft.com/office/powerpoint/2010/main" val="218035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5BA7-DE79-2F4D-BE6D-A3E17386C466}"/>
              </a:ext>
            </a:extLst>
          </p:cNvPr>
          <p:cNvSpPr>
            <a:spLocks noGrp="1"/>
          </p:cNvSpPr>
          <p:nvPr>
            <p:ph type="title"/>
          </p:nvPr>
        </p:nvSpPr>
        <p:spPr>
          <a:xfrm>
            <a:off x="1442003" y="-423714"/>
            <a:ext cx="12468635" cy="1325563"/>
          </a:xfrm>
        </p:spPr>
        <p:txBody>
          <a:bodyPr/>
          <a:lstStyle/>
          <a:p>
            <a:r>
              <a:rPr lang="en-US" dirty="0"/>
              <a:t>Example Risk Breakdown Structure (RBS)</a:t>
            </a:r>
          </a:p>
        </p:txBody>
      </p:sp>
      <p:sp>
        <p:nvSpPr>
          <p:cNvPr id="3" name="Content Placeholder 2">
            <a:extLst>
              <a:ext uri="{FF2B5EF4-FFF2-40B4-BE49-F238E27FC236}">
                <a16:creationId xmlns:a16="http://schemas.microsoft.com/office/drawing/2014/main" id="{8891656F-D0BA-8F48-87BD-4F73EF0A3E47}"/>
              </a:ext>
            </a:extLst>
          </p:cNvPr>
          <p:cNvSpPr>
            <a:spLocks noGrp="1"/>
          </p:cNvSpPr>
          <p:nvPr>
            <p:ph idx="1"/>
          </p:nvPr>
        </p:nvSpPr>
        <p:spPr>
          <a:xfrm>
            <a:off x="319169" y="581003"/>
            <a:ext cx="3986505" cy="4351338"/>
          </a:xfrm>
        </p:spPr>
        <p:txBody>
          <a:bodyPr/>
          <a:lstStyle/>
          <a:p>
            <a:r>
              <a:rPr lang="en-US" b="1" dirty="0"/>
              <a:t>Technical Risk</a:t>
            </a:r>
          </a:p>
          <a:p>
            <a:pPr lvl="1"/>
            <a:r>
              <a:rPr lang="en-US" dirty="0"/>
              <a:t>Invalid assumptions</a:t>
            </a:r>
          </a:p>
          <a:p>
            <a:pPr lvl="1"/>
            <a:r>
              <a:rPr lang="en-US" dirty="0"/>
              <a:t>Technology not available</a:t>
            </a:r>
          </a:p>
          <a:p>
            <a:pPr lvl="1"/>
            <a:r>
              <a:rPr lang="en-US" dirty="0"/>
              <a:t>Faulty Requirements</a:t>
            </a:r>
          </a:p>
          <a:p>
            <a:r>
              <a:rPr lang="en-US" b="1" dirty="0"/>
              <a:t>Management Risk</a:t>
            </a:r>
          </a:p>
          <a:p>
            <a:pPr lvl="1"/>
            <a:r>
              <a:rPr lang="en-US" dirty="0"/>
              <a:t>Project Management</a:t>
            </a:r>
          </a:p>
          <a:p>
            <a:pPr lvl="1"/>
            <a:r>
              <a:rPr lang="en-US" dirty="0"/>
              <a:t>Communication</a:t>
            </a:r>
          </a:p>
          <a:p>
            <a:endParaRPr lang="en-US" dirty="0"/>
          </a:p>
        </p:txBody>
      </p:sp>
      <p:sp>
        <p:nvSpPr>
          <p:cNvPr id="4" name="Slide Number Placeholder 3">
            <a:extLst>
              <a:ext uri="{FF2B5EF4-FFF2-40B4-BE49-F238E27FC236}">
                <a16:creationId xmlns:a16="http://schemas.microsoft.com/office/drawing/2014/main" id="{26B9E1C3-4AEA-8147-969B-0C40DC0FA4B0}"/>
              </a:ext>
            </a:extLst>
          </p:cNvPr>
          <p:cNvSpPr>
            <a:spLocks noGrp="1"/>
          </p:cNvSpPr>
          <p:nvPr>
            <p:ph type="sldNum" sz="quarter" idx="12"/>
          </p:nvPr>
        </p:nvSpPr>
        <p:spPr>
          <a:xfrm>
            <a:off x="9448800" y="6607874"/>
            <a:ext cx="2743200" cy="365125"/>
          </a:xfrm>
        </p:spPr>
        <p:txBody>
          <a:bodyPr/>
          <a:lstStyle/>
          <a:p>
            <a:fld id="{A7C4895A-71D1-D549-ACB4-7ECA99AE0BE4}" type="slidenum">
              <a:rPr lang="en-US" smtClean="0"/>
              <a:t>29</a:t>
            </a:fld>
            <a:endParaRPr lang="en-US" dirty="0"/>
          </a:p>
        </p:txBody>
      </p:sp>
      <p:sp>
        <p:nvSpPr>
          <p:cNvPr id="5" name="Rectangle 4">
            <a:extLst>
              <a:ext uri="{FF2B5EF4-FFF2-40B4-BE49-F238E27FC236}">
                <a16:creationId xmlns:a16="http://schemas.microsoft.com/office/drawing/2014/main" id="{05EC1682-EE71-204C-84A8-D59867B72A74}"/>
              </a:ext>
            </a:extLst>
          </p:cNvPr>
          <p:cNvSpPr/>
          <p:nvPr/>
        </p:nvSpPr>
        <p:spPr>
          <a:xfrm rot="5400000">
            <a:off x="10590181" y="4453528"/>
            <a:ext cx="2961067" cy="369332"/>
          </a:xfrm>
          <a:prstGeom prst="rect">
            <a:avLst/>
          </a:prstGeom>
        </p:spPr>
        <p:txBody>
          <a:bodyPr wrap="none">
            <a:spAutoFit/>
          </a:bodyPr>
          <a:lstStyle/>
          <a:p>
            <a:r>
              <a:rPr lang="en-US" dirty="0"/>
              <a:t>(PMBOK 6</a:t>
            </a:r>
            <a:r>
              <a:rPr lang="en-US" baseline="30000" dirty="0"/>
              <a:t>th</a:t>
            </a:r>
            <a:r>
              <a:rPr lang="en-US" dirty="0"/>
              <a:t> ed., 2017, p. 406)</a:t>
            </a:r>
          </a:p>
        </p:txBody>
      </p:sp>
      <p:sp>
        <p:nvSpPr>
          <p:cNvPr id="6" name="Rectangle 5">
            <a:extLst>
              <a:ext uri="{FF2B5EF4-FFF2-40B4-BE49-F238E27FC236}">
                <a16:creationId xmlns:a16="http://schemas.microsoft.com/office/drawing/2014/main" id="{C26E7678-7F32-CA41-BFF4-B798F9EA3802}"/>
              </a:ext>
            </a:extLst>
          </p:cNvPr>
          <p:cNvSpPr/>
          <p:nvPr/>
        </p:nvSpPr>
        <p:spPr>
          <a:xfrm>
            <a:off x="4717743" y="1981489"/>
            <a:ext cx="2835965"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6EC7C0E-5AFD-0F43-BC52-28DC8F093E2E}"/>
              </a:ext>
            </a:extLst>
          </p:cNvPr>
          <p:cNvSpPr/>
          <p:nvPr/>
        </p:nvSpPr>
        <p:spPr>
          <a:xfrm>
            <a:off x="1366629" y="3855009"/>
            <a:ext cx="2040836" cy="87550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Technical Risk</a:t>
            </a:r>
          </a:p>
        </p:txBody>
      </p:sp>
      <p:sp>
        <p:nvSpPr>
          <p:cNvPr id="9" name="Rectangle 8">
            <a:extLst>
              <a:ext uri="{FF2B5EF4-FFF2-40B4-BE49-F238E27FC236}">
                <a16:creationId xmlns:a16="http://schemas.microsoft.com/office/drawing/2014/main" id="{E6512F96-65C3-DD49-9034-14E2D1A1154A}"/>
              </a:ext>
            </a:extLst>
          </p:cNvPr>
          <p:cNvSpPr/>
          <p:nvPr/>
        </p:nvSpPr>
        <p:spPr>
          <a:xfrm>
            <a:off x="3879572" y="3855009"/>
            <a:ext cx="2040836" cy="87550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Management Risk</a:t>
            </a:r>
          </a:p>
        </p:txBody>
      </p:sp>
      <p:sp>
        <p:nvSpPr>
          <p:cNvPr id="10" name="Rectangle 9">
            <a:extLst>
              <a:ext uri="{FF2B5EF4-FFF2-40B4-BE49-F238E27FC236}">
                <a16:creationId xmlns:a16="http://schemas.microsoft.com/office/drawing/2014/main" id="{7F8EA3AE-7C3C-8B48-84A7-74E97CAE7CCD}"/>
              </a:ext>
            </a:extLst>
          </p:cNvPr>
          <p:cNvSpPr/>
          <p:nvPr/>
        </p:nvSpPr>
        <p:spPr>
          <a:xfrm>
            <a:off x="6413219" y="3867153"/>
            <a:ext cx="2040836" cy="87550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Commercial Risk</a:t>
            </a:r>
          </a:p>
        </p:txBody>
      </p:sp>
      <p:sp>
        <p:nvSpPr>
          <p:cNvPr id="11" name="Rectangle 10">
            <a:extLst>
              <a:ext uri="{FF2B5EF4-FFF2-40B4-BE49-F238E27FC236}">
                <a16:creationId xmlns:a16="http://schemas.microsoft.com/office/drawing/2014/main" id="{1E0A270B-159F-8E42-92CF-7B28A0AFC49B}"/>
              </a:ext>
            </a:extLst>
          </p:cNvPr>
          <p:cNvSpPr/>
          <p:nvPr/>
        </p:nvSpPr>
        <p:spPr>
          <a:xfrm>
            <a:off x="8905461" y="3838738"/>
            <a:ext cx="2040836" cy="87550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External Risk</a:t>
            </a:r>
          </a:p>
        </p:txBody>
      </p:sp>
      <p:sp>
        <p:nvSpPr>
          <p:cNvPr id="12" name="Rectangle 11">
            <a:extLst>
              <a:ext uri="{FF2B5EF4-FFF2-40B4-BE49-F238E27FC236}">
                <a16:creationId xmlns:a16="http://schemas.microsoft.com/office/drawing/2014/main" id="{48C00DB8-DB8F-A641-89F9-C4D3705DFE83}"/>
              </a:ext>
            </a:extLst>
          </p:cNvPr>
          <p:cNvSpPr/>
          <p:nvPr/>
        </p:nvSpPr>
        <p:spPr>
          <a:xfrm>
            <a:off x="5492902" y="2159603"/>
            <a:ext cx="125547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RBS</a:t>
            </a:r>
          </a:p>
        </p:txBody>
      </p:sp>
      <p:cxnSp>
        <p:nvCxnSpPr>
          <p:cNvPr id="14" name="Straight Connector 13">
            <a:extLst>
              <a:ext uri="{FF2B5EF4-FFF2-40B4-BE49-F238E27FC236}">
                <a16:creationId xmlns:a16="http://schemas.microsoft.com/office/drawing/2014/main" id="{26E1CCE4-1C6D-ED43-9C7C-E83A5DAF04AF}"/>
              </a:ext>
            </a:extLst>
          </p:cNvPr>
          <p:cNvCxnSpPr>
            <a:cxnSpLocks/>
            <a:stCxn id="6" idx="2"/>
          </p:cNvCxnSpPr>
          <p:nvPr/>
        </p:nvCxnSpPr>
        <p:spPr>
          <a:xfrm>
            <a:off x="6135726" y="3200689"/>
            <a:ext cx="17784" cy="395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97B2D6A-D4A2-2D41-811C-C27039FD7CB6}"/>
              </a:ext>
            </a:extLst>
          </p:cNvPr>
          <p:cNvCxnSpPr>
            <a:cxnSpLocks/>
          </p:cNvCxnSpPr>
          <p:nvPr/>
        </p:nvCxnSpPr>
        <p:spPr>
          <a:xfrm>
            <a:off x="2373803" y="3596376"/>
            <a:ext cx="7538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1EE939-CA4E-7240-97F4-572533E99535}"/>
              </a:ext>
            </a:extLst>
          </p:cNvPr>
          <p:cNvCxnSpPr>
            <a:cxnSpLocks/>
          </p:cNvCxnSpPr>
          <p:nvPr/>
        </p:nvCxnSpPr>
        <p:spPr>
          <a:xfrm>
            <a:off x="4886738" y="3596376"/>
            <a:ext cx="0" cy="242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7692DA-15FE-6640-84AF-1FA22D1182CF}"/>
              </a:ext>
            </a:extLst>
          </p:cNvPr>
          <p:cNvCxnSpPr>
            <a:cxnSpLocks/>
          </p:cNvCxnSpPr>
          <p:nvPr/>
        </p:nvCxnSpPr>
        <p:spPr>
          <a:xfrm flipH="1">
            <a:off x="7430323" y="3596376"/>
            <a:ext cx="3314" cy="281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DD9E5E7-1AD5-BA46-9882-5F2E8F11EFD0}"/>
              </a:ext>
            </a:extLst>
          </p:cNvPr>
          <p:cNvCxnSpPr>
            <a:cxnSpLocks/>
            <a:endCxn id="8" idx="0"/>
          </p:cNvCxnSpPr>
          <p:nvPr/>
        </p:nvCxnSpPr>
        <p:spPr>
          <a:xfrm>
            <a:off x="2387047" y="3596376"/>
            <a:ext cx="0" cy="258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DF4AEC-18EA-5843-BB70-13E9F7EAD568}"/>
              </a:ext>
            </a:extLst>
          </p:cNvPr>
          <p:cNvCxnSpPr>
            <a:cxnSpLocks/>
          </p:cNvCxnSpPr>
          <p:nvPr/>
        </p:nvCxnSpPr>
        <p:spPr>
          <a:xfrm>
            <a:off x="9925879" y="3596376"/>
            <a:ext cx="0" cy="242362"/>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052B40-96F9-904A-A809-1B64A14DE733}"/>
              </a:ext>
            </a:extLst>
          </p:cNvPr>
          <p:cNvSpPr/>
          <p:nvPr/>
        </p:nvSpPr>
        <p:spPr>
          <a:xfrm>
            <a:off x="1616764" y="5101531"/>
            <a:ext cx="1790701" cy="5335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Technical Risk #1</a:t>
            </a:r>
          </a:p>
        </p:txBody>
      </p:sp>
      <p:sp>
        <p:nvSpPr>
          <p:cNvPr id="19" name="Rectangle 18">
            <a:extLst>
              <a:ext uri="{FF2B5EF4-FFF2-40B4-BE49-F238E27FC236}">
                <a16:creationId xmlns:a16="http://schemas.microsoft.com/office/drawing/2014/main" id="{DF9D66ED-F1F2-8143-8B15-370A57068D47}"/>
              </a:ext>
            </a:extLst>
          </p:cNvPr>
          <p:cNvSpPr/>
          <p:nvPr/>
        </p:nvSpPr>
        <p:spPr>
          <a:xfrm>
            <a:off x="1616764" y="5689382"/>
            <a:ext cx="1790701" cy="4559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Technical Risk #2</a:t>
            </a:r>
          </a:p>
        </p:txBody>
      </p:sp>
      <p:sp>
        <p:nvSpPr>
          <p:cNvPr id="23" name="Rectangle 22">
            <a:extLst>
              <a:ext uri="{FF2B5EF4-FFF2-40B4-BE49-F238E27FC236}">
                <a16:creationId xmlns:a16="http://schemas.microsoft.com/office/drawing/2014/main" id="{52E6B002-A064-1945-ABD0-689D82DB3F6F}"/>
              </a:ext>
            </a:extLst>
          </p:cNvPr>
          <p:cNvSpPr/>
          <p:nvPr/>
        </p:nvSpPr>
        <p:spPr>
          <a:xfrm>
            <a:off x="1616764" y="6213261"/>
            <a:ext cx="1790701" cy="4559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Technical Risk #n</a:t>
            </a:r>
          </a:p>
        </p:txBody>
      </p:sp>
      <p:cxnSp>
        <p:nvCxnSpPr>
          <p:cNvPr id="25" name="Straight Connector 24">
            <a:extLst>
              <a:ext uri="{FF2B5EF4-FFF2-40B4-BE49-F238E27FC236}">
                <a16:creationId xmlns:a16="http://schemas.microsoft.com/office/drawing/2014/main" id="{C71A20B4-FE6F-BF49-827B-61F30D57DDA2}"/>
              </a:ext>
            </a:extLst>
          </p:cNvPr>
          <p:cNvCxnSpPr>
            <a:cxnSpLocks/>
            <a:stCxn id="8" idx="2"/>
          </p:cNvCxnSpPr>
          <p:nvPr/>
        </p:nvCxnSpPr>
        <p:spPr>
          <a:xfrm>
            <a:off x="2387047" y="4730515"/>
            <a:ext cx="0" cy="294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DDDA8A-0D31-3C42-A4B6-CCE516E48A3C}"/>
              </a:ext>
            </a:extLst>
          </p:cNvPr>
          <p:cNvCxnSpPr>
            <a:cxnSpLocks/>
          </p:cNvCxnSpPr>
          <p:nvPr/>
        </p:nvCxnSpPr>
        <p:spPr>
          <a:xfrm flipH="1">
            <a:off x="1267242" y="5025336"/>
            <a:ext cx="1119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D9734C-0EA8-0045-888D-4182B9131F89}"/>
              </a:ext>
            </a:extLst>
          </p:cNvPr>
          <p:cNvCxnSpPr>
            <a:cxnSpLocks/>
          </p:cNvCxnSpPr>
          <p:nvPr/>
        </p:nvCxnSpPr>
        <p:spPr>
          <a:xfrm flipV="1">
            <a:off x="1267242" y="5025337"/>
            <a:ext cx="0" cy="14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FE7487-C8D1-7C40-A101-C442EE6F8283}"/>
              </a:ext>
            </a:extLst>
          </p:cNvPr>
          <p:cNvCxnSpPr>
            <a:cxnSpLocks/>
            <a:stCxn id="23" idx="1"/>
          </p:cNvCxnSpPr>
          <p:nvPr/>
        </p:nvCxnSpPr>
        <p:spPr>
          <a:xfrm flipH="1">
            <a:off x="1267242" y="6441244"/>
            <a:ext cx="349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AEA5CF3-BF69-3A47-BDDB-BBFD0BF952B1}"/>
              </a:ext>
            </a:extLst>
          </p:cNvPr>
          <p:cNvCxnSpPr>
            <a:cxnSpLocks/>
          </p:cNvCxnSpPr>
          <p:nvPr/>
        </p:nvCxnSpPr>
        <p:spPr>
          <a:xfrm flipH="1">
            <a:off x="1267242" y="5904531"/>
            <a:ext cx="349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7D813BC-3B52-3747-82D4-B629035D0AE2}"/>
              </a:ext>
            </a:extLst>
          </p:cNvPr>
          <p:cNvCxnSpPr>
            <a:cxnSpLocks/>
          </p:cNvCxnSpPr>
          <p:nvPr/>
        </p:nvCxnSpPr>
        <p:spPr>
          <a:xfrm flipH="1">
            <a:off x="1267242" y="5394323"/>
            <a:ext cx="3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4920C7B-0AE4-4948-AE68-2ADBC08EC0BC}"/>
              </a:ext>
            </a:extLst>
          </p:cNvPr>
          <p:cNvSpPr/>
          <p:nvPr/>
        </p:nvSpPr>
        <p:spPr>
          <a:xfrm>
            <a:off x="4272174" y="5101531"/>
            <a:ext cx="1790701" cy="5335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Management Risk #1</a:t>
            </a:r>
          </a:p>
        </p:txBody>
      </p:sp>
      <p:sp>
        <p:nvSpPr>
          <p:cNvPr id="38" name="Rectangle 37">
            <a:extLst>
              <a:ext uri="{FF2B5EF4-FFF2-40B4-BE49-F238E27FC236}">
                <a16:creationId xmlns:a16="http://schemas.microsoft.com/office/drawing/2014/main" id="{CECE0BCC-E687-2A44-AD29-F141A446BEA8}"/>
              </a:ext>
            </a:extLst>
          </p:cNvPr>
          <p:cNvSpPr/>
          <p:nvPr/>
        </p:nvSpPr>
        <p:spPr>
          <a:xfrm>
            <a:off x="4272174" y="5689382"/>
            <a:ext cx="1790701" cy="4559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Management Risk #2</a:t>
            </a:r>
          </a:p>
        </p:txBody>
      </p:sp>
      <p:sp>
        <p:nvSpPr>
          <p:cNvPr id="39" name="Rectangle 38">
            <a:extLst>
              <a:ext uri="{FF2B5EF4-FFF2-40B4-BE49-F238E27FC236}">
                <a16:creationId xmlns:a16="http://schemas.microsoft.com/office/drawing/2014/main" id="{02198E24-4C24-444E-BC96-C704F8A42E2C}"/>
              </a:ext>
            </a:extLst>
          </p:cNvPr>
          <p:cNvSpPr/>
          <p:nvPr/>
        </p:nvSpPr>
        <p:spPr>
          <a:xfrm>
            <a:off x="4272174" y="6213261"/>
            <a:ext cx="1790701" cy="4559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Management Risk #n</a:t>
            </a:r>
          </a:p>
        </p:txBody>
      </p:sp>
      <p:cxnSp>
        <p:nvCxnSpPr>
          <p:cNvPr id="40" name="Straight Connector 39">
            <a:extLst>
              <a:ext uri="{FF2B5EF4-FFF2-40B4-BE49-F238E27FC236}">
                <a16:creationId xmlns:a16="http://schemas.microsoft.com/office/drawing/2014/main" id="{D14FEBCB-6349-6F4E-BBF2-C52CAC1832DE}"/>
              </a:ext>
            </a:extLst>
          </p:cNvPr>
          <p:cNvCxnSpPr>
            <a:cxnSpLocks/>
          </p:cNvCxnSpPr>
          <p:nvPr/>
        </p:nvCxnSpPr>
        <p:spPr>
          <a:xfrm>
            <a:off x="5042457" y="4730515"/>
            <a:ext cx="0" cy="294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166FD6-E990-1B4B-AACF-7158E1855114}"/>
              </a:ext>
            </a:extLst>
          </p:cNvPr>
          <p:cNvCxnSpPr>
            <a:cxnSpLocks/>
          </p:cNvCxnSpPr>
          <p:nvPr/>
        </p:nvCxnSpPr>
        <p:spPr>
          <a:xfrm flipH="1">
            <a:off x="3922652" y="5025336"/>
            <a:ext cx="1119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4DFCE0-597D-5643-AEBD-82F78ECDCF4C}"/>
              </a:ext>
            </a:extLst>
          </p:cNvPr>
          <p:cNvCxnSpPr>
            <a:cxnSpLocks/>
          </p:cNvCxnSpPr>
          <p:nvPr/>
        </p:nvCxnSpPr>
        <p:spPr>
          <a:xfrm flipV="1">
            <a:off x="3922652" y="5025337"/>
            <a:ext cx="0" cy="14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FAC0E-4E27-7B48-A394-4E4AA98DDDC4}"/>
              </a:ext>
            </a:extLst>
          </p:cNvPr>
          <p:cNvCxnSpPr>
            <a:cxnSpLocks/>
            <a:stCxn id="39" idx="1"/>
          </p:cNvCxnSpPr>
          <p:nvPr/>
        </p:nvCxnSpPr>
        <p:spPr>
          <a:xfrm flipH="1">
            <a:off x="3922652" y="6441244"/>
            <a:ext cx="349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F94C5F-5D7A-3F49-A4A0-36619746F116}"/>
              </a:ext>
            </a:extLst>
          </p:cNvPr>
          <p:cNvCxnSpPr>
            <a:cxnSpLocks/>
          </p:cNvCxnSpPr>
          <p:nvPr/>
        </p:nvCxnSpPr>
        <p:spPr>
          <a:xfrm flipH="1">
            <a:off x="3922652" y="5904531"/>
            <a:ext cx="349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F42DB22-10BA-684E-8BA8-03C3412C2EE0}"/>
              </a:ext>
            </a:extLst>
          </p:cNvPr>
          <p:cNvCxnSpPr>
            <a:cxnSpLocks/>
          </p:cNvCxnSpPr>
          <p:nvPr/>
        </p:nvCxnSpPr>
        <p:spPr>
          <a:xfrm flipH="1">
            <a:off x="3922652" y="5394323"/>
            <a:ext cx="3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54392B4-18D6-0E4B-92FA-5B6A407BF5B1}"/>
              </a:ext>
            </a:extLst>
          </p:cNvPr>
          <p:cNvSpPr/>
          <p:nvPr/>
        </p:nvSpPr>
        <p:spPr>
          <a:xfrm>
            <a:off x="6587157" y="5101531"/>
            <a:ext cx="1790701" cy="5335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Commercial </a:t>
            </a:r>
          </a:p>
          <a:p>
            <a:pPr algn="ctr"/>
            <a:r>
              <a:rPr lang="en-US" dirty="0">
                <a:solidFill>
                  <a:schemeClr val="tx1"/>
                </a:solidFill>
              </a:rPr>
              <a:t>Risk #1</a:t>
            </a:r>
          </a:p>
        </p:txBody>
      </p:sp>
      <p:sp>
        <p:nvSpPr>
          <p:cNvPr id="47" name="Rectangle 46">
            <a:extLst>
              <a:ext uri="{FF2B5EF4-FFF2-40B4-BE49-F238E27FC236}">
                <a16:creationId xmlns:a16="http://schemas.microsoft.com/office/drawing/2014/main" id="{2EC2A478-FCA0-AA4D-90F8-94B9D1EACA47}"/>
              </a:ext>
            </a:extLst>
          </p:cNvPr>
          <p:cNvSpPr/>
          <p:nvPr/>
        </p:nvSpPr>
        <p:spPr>
          <a:xfrm>
            <a:off x="6587157" y="5689382"/>
            <a:ext cx="1790701" cy="4559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Commercial </a:t>
            </a:r>
          </a:p>
          <a:p>
            <a:pPr algn="ctr"/>
            <a:r>
              <a:rPr lang="en-US" dirty="0">
                <a:solidFill>
                  <a:schemeClr val="tx1"/>
                </a:solidFill>
              </a:rPr>
              <a:t> Risk #2</a:t>
            </a:r>
          </a:p>
        </p:txBody>
      </p:sp>
      <p:sp>
        <p:nvSpPr>
          <p:cNvPr id="48" name="Rectangle 47">
            <a:extLst>
              <a:ext uri="{FF2B5EF4-FFF2-40B4-BE49-F238E27FC236}">
                <a16:creationId xmlns:a16="http://schemas.microsoft.com/office/drawing/2014/main" id="{B7C257D6-FC07-EF4B-B5A6-6A2675295642}"/>
              </a:ext>
            </a:extLst>
          </p:cNvPr>
          <p:cNvSpPr/>
          <p:nvPr/>
        </p:nvSpPr>
        <p:spPr>
          <a:xfrm>
            <a:off x="6587157" y="6213261"/>
            <a:ext cx="1790701" cy="4559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Commercial </a:t>
            </a:r>
          </a:p>
          <a:p>
            <a:pPr algn="ctr"/>
            <a:r>
              <a:rPr lang="en-US" dirty="0">
                <a:solidFill>
                  <a:schemeClr val="tx1"/>
                </a:solidFill>
              </a:rPr>
              <a:t> Risk #n</a:t>
            </a:r>
          </a:p>
        </p:txBody>
      </p:sp>
      <p:cxnSp>
        <p:nvCxnSpPr>
          <p:cNvPr id="49" name="Straight Connector 48">
            <a:extLst>
              <a:ext uri="{FF2B5EF4-FFF2-40B4-BE49-F238E27FC236}">
                <a16:creationId xmlns:a16="http://schemas.microsoft.com/office/drawing/2014/main" id="{9D2F360E-9D67-494E-94D0-149E249B2C7F}"/>
              </a:ext>
            </a:extLst>
          </p:cNvPr>
          <p:cNvCxnSpPr>
            <a:cxnSpLocks/>
          </p:cNvCxnSpPr>
          <p:nvPr/>
        </p:nvCxnSpPr>
        <p:spPr>
          <a:xfrm>
            <a:off x="7357440" y="4730515"/>
            <a:ext cx="0" cy="294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1242410-600C-3C49-9445-F9A0F62EBC63}"/>
              </a:ext>
            </a:extLst>
          </p:cNvPr>
          <p:cNvCxnSpPr>
            <a:cxnSpLocks/>
          </p:cNvCxnSpPr>
          <p:nvPr/>
        </p:nvCxnSpPr>
        <p:spPr>
          <a:xfrm flipH="1">
            <a:off x="6237635" y="5025336"/>
            <a:ext cx="1119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82C0D28-07BA-F344-B7E7-C437A5A6643A}"/>
              </a:ext>
            </a:extLst>
          </p:cNvPr>
          <p:cNvCxnSpPr>
            <a:cxnSpLocks/>
          </p:cNvCxnSpPr>
          <p:nvPr/>
        </p:nvCxnSpPr>
        <p:spPr>
          <a:xfrm flipV="1">
            <a:off x="6237635" y="5025337"/>
            <a:ext cx="0" cy="14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DECED05-94AC-E54B-956B-B2AEDA4F74F5}"/>
              </a:ext>
            </a:extLst>
          </p:cNvPr>
          <p:cNvCxnSpPr>
            <a:cxnSpLocks/>
            <a:stCxn id="48" idx="1"/>
          </p:cNvCxnSpPr>
          <p:nvPr/>
        </p:nvCxnSpPr>
        <p:spPr>
          <a:xfrm flipH="1">
            <a:off x="6237635" y="6441244"/>
            <a:ext cx="349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0EF5689-F64E-7947-B5A8-2AA5CA559B0B}"/>
              </a:ext>
            </a:extLst>
          </p:cNvPr>
          <p:cNvCxnSpPr>
            <a:cxnSpLocks/>
          </p:cNvCxnSpPr>
          <p:nvPr/>
        </p:nvCxnSpPr>
        <p:spPr>
          <a:xfrm flipH="1">
            <a:off x="6237635" y="5904531"/>
            <a:ext cx="349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723C69F-FFAC-4F47-9909-B8C8671CD9BD}"/>
              </a:ext>
            </a:extLst>
          </p:cNvPr>
          <p:cNvCxnSpPr>
            <a:cxnSpLocks/>
          </p:cNvCxnSpPr>
          <p:nvPr/>
        </p:nvCxnSpPr>
        <p:spPr>
          <a:xfrm flipH="1">
            <a:off x="6237635" y="5394323"/>
            <a:ext cx="3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132D58A1-85ED-A34A-A381-0F2D2277CBEE}"/>
              </a:ext>
            </a:extLst>
          </p:cNvPr>
          <p:cNvSpPr/>
          <p:nvPr/>
        </p:nvSpPr>
        <p:spPr>
          <a:xfrm>
            <a:off x="9157247" y="5096030"/>
            <a:ext cx="1790701" cy="5335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External </a:t>
            </a:r>
          </a:p>
          <a:p>
            <a:pPr algn="ctr"/>
            <a:r>
              <a:rPr lang="en-US" dirty="0">
                <a:solidFill>
                  <a:schemeClr val="tx1"/>
                </a:solidFill>
              </a:rPr>
              <a:t>Risk #1</a:t>
            </a:r>
          </a:p>
        </p:txBody>
      </p:sp>
      <p:sp>
        <p:nvSpPr>
          <p:cNvPr id="56" name="Rectangle 55">
            <a:extLst>
              <a:ext uri="{FF2B5EF4-FFF2-40B4-BE49-F238E27FC236}">
                <a16:creationId xmlns:a16="http://schemas.microsoft.com/office/drawing/2014/main" id="{1367637C-D529-6146-AD67-F6FC619CB378}"/>
              </a:ext>
            </a:extLst>
          </p:cNvPr>
          <p:cNvSpPr/>
          <p:nvPr/>
        </p:nvSpPr>
        <p:spPr>
          <a:xfrm>
            <a:off x="9157247" y="5683881"/>
            <a:ext cx="1790701" cy="4559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External </a:t>
            </a:r>
          </a:p>
          <a:p>
            <a:pPr algn="ctr"/>
            <a:r>
              <a:rPr lang="en-US" dirty="0">
                <a:solidFill>
                  <a:schemeClr val="tx1"/>
                </a:solidFill>
              </a:rPr>
              <a:t> Risk #2</a:t>
            </a:r>
          </a:p>
        </p:txBody>
      </p:sp>
      <p:sp>
        <p:nvSpPr>
          <p:cNvPr id="57" name="Rectangle 56">
            <a:extLst>
              <a:ext uri="{FF2B5EF4-FFF2-40B4-BE49-F238E27FC236}">
                <a16:creationId xmlns:a16="http://schemas.microsoft.com/office/drawing/2014/main" id="{F1FA6CE4-54BE-2542-9BD7-78D80AC76D14}"/>
              </a:ext>
            </a:extLst>
          </p:cNvPr>
          <p:cNvSpPr/>
          <p:nvPr/>
        </p:nvSpPr>
        <p:spPr>
          <a:xfrm>
            <a:off x="9157247" y="6207760"/>
            <a:ext cx="1790701" cy="4559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External </a:t>
            </a:r>
          </a:p>
          <a:p>
            <a:pPr algn="ctr"/>
            <a:r>
              <a:rPr lang="en-US" dirty="0">
                <a:solidFill>
                  <a:schemeClr val="tx1"/>
                </a:solidFill>
              </a:rPr>
              <a:t> Risk #n</a:t>
            </a:r>
          </a:p>
        </p:txBody>
      </p:sp>
      <p:cxnSp>
        <p:nvCxnSpPr>
          <p:cNvPr id="58" name="Straight Connector 57">
            <a:extLst>
              <a:ext uri="{FF2B5EF4-FFF2-40B4-BE49-F238E27FC236}">
                <a16:creationId xmlns:a16="http://schemas.microsoft.com/office/drawing/2014/main" id="{6D04B208-EC73-F949-8389-910E96756325}"/>
              </a:ext>
            </a:extLst>
          </p:cNvPr>
          <p:cNvCxnSpPr>
            <a:cxnSpLocks/>
          </p:cNvCxnSpPr>
          <p:nvPr/>
        </p:nvCxnSpPr>
        <p:spPr>
          <a:xfrm>
            <a:off x="9927530" y="4725014"/>
            <a:ext cx="0" cy="294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C3CA285-5F0E-1C43-A361-88185D1247AC}"/>
              </a:ext>
            </a:extLst>
          </p:cNvPr>
          <p:cNvCxnSpPr>
            <a:cxnSpLocks/>
          </p:cNvCxnSpPr>
          <p:nvPr/>
        </p:nvCxnSpPr>
        <p:spPr>
          <a:xfrm flipH="1">
            <a:off x="8807725" y="5019835"/>
            <a:ext cx="1119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EC0F4F-29AC-2C4C-B7E7-0497060275EE}"/>
              </a:ext>
            </a:extLst>
          </p:cNvPr>
          <p:cNvCxnSpPr>
            <a:cxnSpLocks/>
          </p:cNvCxnSpPr>
          <p:nvPr/>
        </p:nvCxnSpPr>
        <p:spPr>
          <a:xfrm flipV="1">
            <a:off x="8807725" y="5019836"/>
            <a:ext cx="0" cy="14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0EEA5B-C079-E04B-BE09-DF5E1BF67FA5}"/>
              </a:ext>
            </a:extLst>
          </p:cNvPr>
          <p:cNvCxnSpPr>
            <a:cxnSpLocks/>
            <a:stCxn id="57" idx="1"/>
          </p:cNvCxnSpPr>
          <p:nvPr/>
        </p:nvCxnSpPr>
        <p:spPr>
          <a:xfrm flipH="1">
            <a:off x="8807725" y="6435743"/>
            <a:ext cx="349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4A6045-CF69-BC43-AADE-709DECC56160}"/>
              </a:ext>
            </a:extLst>
          </p:cNvPr>
          <p:cNvCxnSpPr>
            <a:cxnSpLocks/>
          </p:cNvCxnSpPr>
          <p:nvPr/>
        </p:nvCxnSpPr>
        <p:spPr>
          <a:xfrm flipH="1">
            <a:off x="8807725" y="5899030"/>
            <a:ext cx="349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B1428E-F9B6-C34D-A123-786DF6FA16BC}"/>
              </a:ext>
            </a:extLst>
          </p:cNvPr>
          <p:cNvCxnSpPr>
            <a:cxnSpLocks/>
          </p:cNvCxnSpPr>
          <p:nvPr/>
        </p:nvCxnSpPr>
        <p:spPr>
          <a:xfrm flipH="1">
            <a:off x="8807725" y="5388822"/>
            <a:ext cx="3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FCE98F5C-2A0C-0542-BA3B-89B955E1017F}"/>
              </a:ext>
            </a:extLst>
          </p:cNvPr>
          <p:cNvSpPr txBox="1">
            <a:spLocks/>
          </p:cNvSpPr>
          <p:nvPr/>
        </p:nvSpPr>
        <p:spPr>
          <a:xfrm>
            <a:off x="8202275" y="739604"/>
            <a:ext cx="3518451" cy="25740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Commercial Risk</a:t>
            </a:r>
          </a:p>
          <a:p>
            <a:pPr lvl="1"/>
            <a:r>
              <a:rPr lang="en-US" dirty="0"/>
              <a:t>Suppliers</a:t>
            </a:r>
          </a:p>
          <a:p>
            <a:r>
              <a:rPr lang="en-US" b="1" dirty="0"/>
              <a:t>External Risk</a:t>
            </a:r>
          </a:p>
          <a:p>
            <a:pPr lvl="1"/>
            <a:r>
              <a:rPr lang="en-US" dirty="0"/>
              <a:t>New legal mandates</a:t>
            </a:r>
          </a:p>
          <a:p>
            <a:pPr lvl="1"/>
            <a:r>
              <a:rPr lang="en-US" dirty="0"/>
              <a:t>Exchange rates</a:t>
            </a:r>
          </a:p>
          <a:p>
            <a:pPr lvl="1"/>
            <a:r>
              <a:rPr lang="en-US" dirty="0"/>
              <a:t>Competition</a:t>
            </a:r>
          </a:p>
          <a:p>
            <a:endParaRPr lang="en-US" dirty="0"/>
          </a:p>
        </p:txBody>
      </p:sp>
      <p:sp>
        <p:nvSpPr>
          <p:cNvPr id="71" name="Rounded Rectangle 70">
            <a:extLst>
              <a:ext uri="{FF2B5EF4-FFF2-40B4-BE49-F238E27FC236}">
                <a16:creationId xmlns:a16="http://schemas.microsoft.com/office/drawing/2014/main" id="{33FF3382-2433-9241-B7D8-8732D170213E}"/>
              </a:ext>
            </a:extLst>
          </p:cNvPr>
          <p:cNvSpPr/>
          <p:nvPr/>
        </p:nvSpPr>
        <p:spPr>
          <a:xfrm>
            <a:off x="173108" y="490330"/>
            <a:ext cx="4031143" cy="29386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CFCAF28B-9F11-6542-B904-A64FFB4D241E}"/>
              </a:ext>
            </a:extLst>
          </p:cNvPr>
          <p:cNvSpPr/>
          <p:nvPr/>
        </p:nvSpPr>
        <p:spPr>
          <a:xfrm>
            <a:off x="8037025" y="536525"/>
            <a:ext cx="3783987" cy="29386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52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1B05-A8FE-BF47-8DCC-CF1B7D7F9E15}"/>
              </a:ext>
            </a:extLst>
          </p:cNvPr>
          <p:cNvSpPr>
            <a:spLocks noGrp="1"/>
          </p:cNvSpPr>
          <p:nvPr>
            <p:ph type="title"/>
          </p:nvPr>
        </p:nvSpPr>
        <p:spPr/>
        <p:txBody>
          <a:bodyPr>
            <a:normAutofit fontScale="90000"/>
          </a:bodyPr>
          <a:lstStyle/>
          <a:p>
            <a:r>
              <a:rPr lang="en-US" dirty="0"/>
              <a:t>If you are taking the PMP or CAPM; Here is the correlation between the PMBOK and this Slide Deck</a:t>
            </a:r>
          </a:p>
        </p:txBody>
      </p:sp>
      <p:sp>
        <p:nvSpPr>
          <p:cNvPr id="3" name="Content Placeholder 2">
            <a:extLst>
              <a:ext uri="{FF2B5EF4-FFF2-40B4-BE49-F238E27FC236}">
                <a16:creationId xmlns:a16="http://schemas.microsoft.com/office/drawing/2014/main" id="{80C93FFF-F217-194C-980A-66922BE18EAA}"/>
              </a:ext>
            </a:extLst>
          </p:cNvPr>
          <p:cNvSpPr>
            <a:spLocks noGrp="1"/>
          </p:cNvSpPr>
          <p:nvPr>
            <p:ph idx="1"/>
          </p:nvPr>
        </p:nvSpPr>
        <p:spPr>
          <a:xfrm>
            <a:off x="838200" y="2008505"/>
            <a:ext cx="10515600" cy="4484370"/>
          </a:xfrm>
        </p:spPr>
        <p:txBody>
          <a:bodyPr>
            <a:normAutofit fontScale="92500" lnSpcReduction="10000"/>
          </a:bodyPr>
          <a:lstStyle/>
          <a:p>
            <a:r>
              <a:rPr lang="en-US" dirty="0"/>
              <a:t>The goal of this presentation is to make you a better leader or project manager, and understand what it takes to make a project succeed.</a:t>
            </a:r>
          </a:p>
          <a:p>
            <a:r>
              <a:rPr lang="en-US" dirty="0"/>
              <a:t>Therefore:</a:t>
            </a:r>
          </a:p>
          <a:p>
            <a:pPr lvl="1"/>
            <a:r>
              <a:rPr lang="en-US" dirty="0"/>
              <a:t>Only select sections of PMBOK are included</a:t>
            </a:r>
          </a:p>
          <a:p>
            <a:pPr lvl="1"/>
            <a:r>
              <a:rPr lang="en-US" dirty="0"/>
              <a:t>Most information from the PMBOK is abridged</a:t>
            </a:r>
          </a:p>
          <a:p>
            <a:pPr lvl="1"/>
            <a:r>
              <a:rPr lang="en-US" dirty="0"/>
              <a:t>Most information is paraphrased to highlight the main points, and make it easy to understand</a:t>
            </a:r>
          </a:p>
          <a:p>
            <a:r>
              <a:rPr lang="en-US" dirty="0"/>
              <a:t>If you take the CAPM or PMP exam, you will need to refer right back to the original text of the PMBOK 6</a:t>
            </a:r>
            <a:r>
              <a:rPr lang="en-US" baseline="30000" dirty="0"/>
              <a:t>th</a:t>
            </a:r>
            <a:r>
              <a:rPr lang="en-US" dirty="0"/>
              <a:t>. ed. to past the test</a:t>
            </a:r>
            <a:r>
              <a:rPr lang="en-US"/>
              <a:t>. </a:t>
            </a:r>
          </a:p>
          <a:p>
            <a:r>
              <a:rPr lang="en-US"/>
              <a:t>Should </a:t>
            </a:r>
            <a:r>
              <a:rPr lang="en-US" dirty="0"/>
              <a:t>you take the CAPM or PMP exams, you will find that by first understanding it (through the use of this presentation) will make the content needed to pass these exams much more easy to study.</a:t>
            </a:r>
          </a:p>
          <a:p>
            <a:pPr marL="0" indent="0">
              <a:buNone/>
            </a:pPr>
            <a:endParaRPr lang="en-US" dirty="0"/>
          </a:p>
        </p:txBody>
      </p:sp>
      <p:sp>
        <p:nvSpPr>
          <p:cNvPr id="4" name="Slide Number Placeholder 3">
            <a:extLst>
              <a:ext uri="{FF2B5EF4-FFF2-40B4-BE49-F238E27FC236}">
                <a16:creationId xmlns:a16="http://schemas.microsoft.com/office/drawing/2014/main" id="{8BB98E9B-F443-2A45-8698-29FC01B6EE9E}"/>
              </a:ext>
            </a:extLst>
          </p:cNvPr>
          <p:cNvSpPr>
            <a:spLocks noGrp="1"/>
          </p:cNvSpPr>
          <p:nvPr>
            <p:ph type="sldNum" sz="quarter" idx="12"/>
          </p:nvPr>
        </p:nvSpPr>
        <p:spPr/>
        <p:txBody>
          <a:bodyPr/>
          <a:lstStyle/>
          <a:p>
            <a:fld id="{A7C4895A-71D1-D549-ACB4-7ECA99AE0BE4}" type="slidenum">
              <a:rPr lang="en-US" smtClean="0"/>
              <a:t>3</a:t>
            </a:fld>
            <a:endParaRPr lang="en-US"/>
          </a:p>
        </p:txBody>
      </p:sp>
      <p:sp>
        <p:nvSpPr>
          <p:cNvPr id="5" name="TextBox 4">
            <a:extLst>
              <a:ext uri="{FF2B5EF4-FFF2-40B4-BE49-F238E27FC236}">
                <a16:creationId xmlns:a16="http://schemas.microsoft.com/office/drawing/2014/main" id="{C80DAA5F-EA4C-8843-94A6-7E7686633DE8}"/>
              </a:ext>
            </a:extLst>
          </p:cNvPr>
          <p:cNvSpPr txBox="1"/>
          <p:nvPr/>
        </p:nvSpPr>
        <p:spPr>
          <a:xfrm>
            <a:off x="838200" y="618134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760889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57AB-15F7-DC43-A809-1CB0E02F611A}"/>
              </a:ext>
            </a:extLst>
          </p:cNvPr>
          <p:cNvSpPr>
            <a:spLocks noGrp="1"/>
          </p:cNvSpPr>
          <p:nvPr>
            <p:ph type="title"/>
          </p:nvPr>
        </p:nvSpPr>
        <p:spPr/>
        <p:txBody>
          <a:bodyPr/>
          <a:lstStyle/>
          <a:p>
            <a:r>
              <a:rPr lang="en-US" dirty="0"/>
              <a:t>Some more potential RBS Categories (p. 425)</a:t>
            </a:r>
          </a:p>
        </p:txBody>
      </p:sp>
      <p:sp>
        <p:nvSpPr>
          <p:cNvPr id="3" name="Content Placeholder 2">
            <a:extLst>
              <a:ext uri="{FF2B5EF4-FFF2-40B4-BE49-F238E27FC236}">
                <a16:creationId xmlns:a16="http://schemas.microsoft.com/office/drawing/2014/main" id="{7DF18F60-6686-A84D-BD5A-7269D34B6382}"/>
              </a:ext>
            </a:extLst>
          </p:cNvPr>
          <p:cNvSpPr>
            <a:spLocks noGrp="1"/>
          </p:cNvSpPr>
          <p:nvPr>
            <p:ph idx="1"/>
          </p:nvPr>
        </p:nvSpPr>
        <p:spPr/>
        <p:txBody>
          <a:bodyPr/>
          <a:lstStyle/>
          <a:p>
            <a:r>
              <a:rPr lang="en-US" dirty="0"/>
              <a:t>Project phase</a:t>
            </a:r>
          </a:p>
          <a:p>
            <a:r>
              <a:rPr lang="en-US" dirty="0"/>
              <a:t>Project budget</a:t>
            </a:r>
          </a:p>
          <a:p>
            <a:r>
              <a:rPr lang="en-US" dirty="0"/>
              <a:t>Roles</a:t>
            </a:r>
          </a:p>
          <a:p>
            <a:r>
              <a:rPr lang="en-US" dirty="0"/>
              <a:t>Responsibility</a:t>
            </a:r>
          </a:p>
          <a:p>
            <a:r>
              <a:rPr lang="en-US" dirty="0"/>
              <a:t>Etc.</a:t>
            </a:r>
          </a:p>
        </p:txBody>
      </p:sp>
      <p:sp>
        <p:nvSpPr>
          <p:cNvPr id="4" name="Slide Number Placeholder 3">
            <a:extLst>
              <a:ext uri="{FF2B5EF4-FFF2-40B4-BE49-F238E27FC236}">
                <a16:creationId xmlns:a16="http://schemas.microsoft.com/office/drawing/2014/main" id="{1C0C54F1-B2B9-D64F-A38C-D144EA7CE78C}"/>
              </a:ext>
            </a:extLst>
          </p:cNvPr>
          <p:cNvSpPr>
            <a:spLocks noGrp="1"/>
          </p:cNvSpPr>
          <p:nvPr>
            <p:ph type="sldNum" sz="quarter" idx="12"/>
          </p:nvPr>
        </p:nvSpPr>
        <p:spPr/>
        <p:txBody>
          <a:bodyPr/>
          <a:lstStyle/>
          <a:p>
            <a:fld id="{A7C4895A-71D1-D549-ACB4-7ECA99AE0BE4}" type="slidenum">
              <a:rPr lang="en-US" smtClean="0"/>
              <a:t>30</a:t>
            </a:fld>
            <a:endParaRPr lang="en-US"/>
          </a:p>
        </p:txBody>
      </p:sp>
      <p:sp>
        <p:nvSpPr>
          <p:cNvPr id="5" name="TextBox 4">
            <a:extLst>
              <a:ext uri="{FF2B5EF4-FFF2-40B4-BE49-F238E27FC236}">
                <a16:creationId xmlns:a16="http://schemas.microsoft.com/office/drawing/2014/main" id="{FB7B60FE-3A5E-CF43-AC1D-52F989A8B657}"/>
              </a:ext>
            </a:extLst>
          </p:cNvPr>
          <p:cNvSpPr txBox="1"/>
          <p:nvPr/>
        </p:nvSpPr>
        <p:spPr>
          <a:xfrm>
            <a:off x="1064525" y="6356350"/>
            <a:ext cx="8438977" cy="369332"/>
          </a:xfrm>
          <a:prstGeom prst="rect">
            <a:avLst/>
          </a:prstGeom>
          <a:noFill/>
        </p:spPr>
        <p:txBody>
          <a:bodyPr wrap="none" rtlCol="0">
            <a:spAutoFit/>
          </a:bodyPr>
          <a:lstStyle/>
          <a:p>
            <a:r>
              <a:rPr lang="en-US" dirty="0">
                <a:solidFill>
                  <a:schemeClr val="bg1"/>
                </a:solidFill>
              </a:rPr>
              <a:t>.</a:t>
            </a:r>
            <a:r>
              <a:rPr lang="en-US" dirty="0"/>
              <a:t>* I recommend looking at the same categories you’d use for fishbone/Ishioka analysis</a:t>
            </a:r>
          </a:p>
        </p:txBody>
      </p:sp>
    </p:spTree>
    <p:extLst>
      <p:ext uri="{BB962C8B-B14F-4D97-AF65-F5344CB8AC3E}">
        <p14:creationId xmlns:p14="http://schemas.microsoft.com/office/powerpoint/2010/main" val="1491779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C849-AF20-014E-B924-AD1597753B09}"/>
              </a:ext>
            </a:extLst>
          </p:cNvPr>
          <p:cNvSpPr>
            <a:spLocks noGrp="1"/>
          </p:cNvSpPr>
          <p:nvPr>
            <p:ph type="title"/>
          </p:nvPr>
        </p:nvSpPr>
        <p:spPr/>
        <p:txBody>
          <a:bodyPr/>
          <a:lstStyle/>
          <a:p>
            <a:r>
              <a:rPr lang="en-US" dirty="0"/>
              <a:t>Risk Appetite</a:t>
            </a:r>
          </a:p>
        </p:txBody>
      </p:sp>
      <p:sp>
        <p:nvSpPr>
          <p:cNvPr id="3" name="Content Placeholder 2">
            <a:extLst>
              <a:ext uri="{FF2B5EF4-FFF2-40B4-BE49-F238E27FC236}">
                <a16:creationId xmlns:a16="http://schemas.microsoft.com/office/drawing/2014/main" id="{A4A7838B-4641-9843-9AEB-0BBE6081BA80}"/>
              </a:ext>
            </a:extLst>
          </p:cNvPr>
          <p:cNvSpPr>
            <a:spLocks noGrp="1"/>
          </p:cNvSpPr>
          <p:nvPr>
            <p:ph idx="1"/>
          </p:nvPr>
        </p:nvSpPr>
        <p:spPr/>
        <p:txBody>
          <a:bodyPr/>
          <a:lstStyle/>
          <a:p>
            <a:pPr marL="0" indent="0">
              <a:buNone/>
            </a:pPr>
            <a:r>
              <a:rPr lang="en-US" dirty="0"/>
              <a:t>What the key stakeholders and/or the organization are willing to accept as a risk worth accepting</a:t>
            </a:r>
          </a:p>
          <a:p>
            <a:pPr marL="0" indent="0">
              <a:buNone/>
            </a:pPr>
            <a:r>
              <a:rPr lang="en-US" u="sng" dirty="0"/>
              <a:t>Important: When prioritizing risk, this is used as input to determine the “impact” (or definition) of a risk.</a:t>
            </a:r>
          </a:p>
        </p:txBody>
      </p:sp>
      <p:sp>
        <p:nvSpPr>
          <p:cNvPr id="4" name="Slide Number Placeholder 3">
            <a:extLst>
              <a:ext uri="{FF2B5EF4-FFF2-40B4-BE49-F238E27FC236}">
                <a16:creationId xmlns:a16="http://schemas.microsoft.com/office/drawing/2014/main" id="{17EDAE99-5193-0342-8A47-0C07761A6083}"/>
              </a:ext>
            </a:extLst>
          </p:cNvPr>
          <p:cNvSpPr>
            <a:spLocks noGrp="1"/>
          </p:cNvSpPr>
          <p:nvPr>
            <p:ph type="sldNum" sz="quarter" idx="12"/>
          </p:nvPr>
        </p:nvSpPr>
        <p:spPr/>
        <p:txBody>
          <a:bodyPr/>
          <a:lstStyle/>
          <a:p>
            <a:fld id="{A7C4895A-71D1-D549-ACB4-7ECA99AE0BE4}" type="slidenum">
              <a:rPr lang="en-US" smtClean="0"/>
              <a:t>31</a:t>
            </a:fld>
            <a:endParaRPr lang="en-US"/>
          </a:p>
        </p:txBody>
      </p:sp>
      <p:sp>
        <p:nvSpPr>
          <p:cNvPr id="5" name="Rectangle 4">
            <a:extLst>
              <a:ext uri="{FF2B5EF4-FFF2-40B4-BE49-F238E27FC236}">
                <a16:creationId xmlns:a16="http://schemas.microsoft.com/office/drawing/2014/main" id="{64A1AFA2-295C-FD41-8C1B-F62140495444}"/>
              </a:ext>
            </a:extLst>
          </p:cNvPr>
          <p:cNvSpPr/>
          <p:nvPr/>
        </p:nvSpPr>
        <p:spPr>
          <a:xfrm rot="5400000">
            <a:off x="10526802" y="2986556"/>
            <a:ext cx="2961067" cy="369332"/>
          </a:xfrm>
          <a:prstGeom prst="rect">
            <a:avLst/>
          </a:prstGeom>
        </p:spPr>
        <p:txBody>
          <a:bodyPr wrap="none">
            <a:spAutoFit/>
          </a:bodyPr>
          <a:lstStyle/>
          <a:p>
            <a:r>
              <a:rPr lang="en-US" dirty="0"/>
              <a:t>(PMBOK 6</a:t>
            </a:r>
            <a:r>
              <a:rPr lang="en-US" baseline="30000" dirty="0"/>
              <a:t>th</a:t>
            </a:r>
            <a:r>
              <a:rPr lang="en-US" dirty="0"/>
              <a:t> ed., 2017, p. 407)</a:t>
            </a:r>
          </a:p>
        </p:txBody>
      </p:sp>
    </p:spTree>
    <p:extLst>
      <p:ext uri="{BB962C8B-B14F-4D97-AF65-F5344CB8AC3E}">
        <p14:creationId xmlns:p14="http://schemas.microsoft.com/office/powerpoint/2010/main" val="1192150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C44B-A1C8-EF41-AAB5-FD761A1BDBAF}"/>
              </a:ext>
            </a:extLst>
          </p:cNvPr>
          <p:cNvSpPr>
            <a:spLocks noGrp="1"/>
          </p:cNvSpPr>
          <p:nvPr>
            <p:ph type="title"/>
          </p:nvPr>
        </p:nvSpPr>
        <p:spPr/>
        <p:txBody>
          <a:bodyPr/>
          <a:lstStyle/>
          <a:p>
            <a:r>
              <a:rPr lang="en-US" dirty="0"/>
              <a:t>Risk “Impact” and “Probability” Defined (</a:t>
            </a:r>
            <a:r>
              <a:rPr lang="en-US" dirty="0" err="1"/>
              <a:t>bv</a:t>
            </a:r>
            <a:r>
              <a:rPr lang="en-US" dirty="0"/>
              <a:t>)</a:t>
            </a:r>
          </a:p>
        </p:txBody>
      </p:sp>
      <p:sp>
        <p:nvSpPr>
          <p:cNvPr id="3" name="Content Placeholder 2">
            <a:extLst>
              <a:ext uri="{FF2B5EF4-FFF2-40B4-BE49-F238E27FC236}">
                <a16:creationId xmlns:a16="http://schemas.microsoft.com/office/drawing/2014/main" id="{776D52BE-3580-0846-A2A7-62DFFFD20122}"/>
              </a:ext>
            </a:extLst>
          </p:cNvPr>
          <p:cNvSpPr>
            <a:spLocks noGrp="1"/>
          </p:cNvSpPr>
          <p:nvPr>
            <p:ph idx="1"/>
          </p:nvPr>
        </p:nvSpPr>
        <p:spPr>
          <a:xfrm>
            <a:off x="838200" y="1825625"/>
            <a:ext cx="10515600" cy="3185287"/>
          </a:xfrm>
        </p:spPr>
        <p:txBody>
          <a:bodyPr>
            <a:normAutofit fontScale="92500"/>
          </a:bodyPr>
          <a:lstStyle/>
          <a:p>
            <a:r>
              <a:rPr lang="en-US" dirty="0"/>
              <a:t>Impact: If this risk happens, with respect to pure risk, this is how damaging to the project (or organization) if this risk could be if it manifests itself.*</a:t>
            </a:r>
          </a:p>
          <a:p>
            <a:r>
              <a:rPr lang="en-US" dirty="0"/>
              <a:t>Probability: How likely this risk is to manifest itself.</a:t>
            </a:r>
          </a:p>
          <a:p>
            <a:r>
              <a:rPr lang="en-US" dirty="0"/>
              <a:t>Typically whole numbers, 1 through 5; where 5 is the highest importance.</a:t>
            </a:r>
          </a:p>
          <a:p>
            <a:r>
              <a:rPr lang="en-US" dirty="0"/>
              <a:t>Some projects can create and follow very specific definitions for Probability and Impact**</a:t>
            </a:r>
          </a:p>
          <a:p>
            <a:endParaRPr lang="en-US" dirty="0"/>
          </a:p>
        </p:txBody>
      </p:sp>
      <p:sp>
        <p:nvSpPr>
          <p:cNvPr id="4" name="Slide Number Placeholder 3">
            <a:extLst>
              <a:ext uri="{FF2B5EF4-FFF2-40B4-BE49-F238E27FC236}">
                <a16:creationId xmlns:a16="http://schemas.microsoft.com/office/drawing/2014/main" id="{07728285-2BCF-1B43-B708-C67C0E145707}"/>
              </a:ext>
            </a:extLst>
          </p:cNvPr>
          <p:cNvSpPr>
            <a:spLocks noGrp="1"/>
          </p:cNvSpPr>
          <p:nvPr>
            <p:ph type="sldNum" sz="quarter" idx="12"/>
          </p:nvPr>
        </p:nvSpPr>
        <p:spPr/>
        <p:txBody>
          <a:bodyPr/>
          <a:lstStyle/>
          <a:p>
            <a:fld id="{A7C4895A-71D1-D549-ACB4-7ECA99AE0BE4}" type="slidenum">
              <a:rPr lang="en-US" smtClean="0"/>
              <a:t>32</a:t>
            </a:fld>
            <a:endParaRPr lang="en-US"/>
          </a:p>
        </p:txBody>
      </p:sp>
      <p:sp>
        <p:nvSpPr>
          <p:cNvPr id="5" name="Rectangle 4">
            <a:extLst>
              <a:ext uri="{FF2B5EF4-FFF2-40B4-BE49-F238E27FC236}">
                <a16:creationId xmlns:a16="http://schemas.microsoft.com/office/drawing/2014/main" id="{9C4AE728-FE5A-174A-B5BA-98D3B15F87EF}"/>
              </a:ext>
            </a:extLst>
          </p:cNvPr>
          <p:cNvSpPr/>
          <p:nvPr/>
        </p:nvSpPr>
        <p:spPr>
          <a:xfrm rot="5400000">
            <a:off x="10526802" y="2986556"/>
            <a:ext cx="2961067" cy="369332"/>
          </a:xfrm>
          <a:prstGeom prst="rect">
            <a:avLst/>
          </a:prstGeom>
        </p:spPr>
        <p:txBody>
          <a:bodyPr wrap="none">
            <a:spAutoFit/>
          </a:bodyPr>
          <a:lstStyle/>
          <a:p>
            <a:r>
              <a:rPr lang="en-US" dirty="0"/>
              <a:t>(PMBOK 6</a:t>
            </a:r>
            <a:r>
              <a:rPr lang="en-US" baseline="30000" dirty="0"/>
              <a:t>th</a:t>
            </a:r>
            <a:r>
              <a:rPr lang="en-US" dirty="0"/>
              <a:t> ed., 2017, p. 407)</a:t>
            </a:r>
          </a:p>
        </p:txBody>
      </p:sp>
      <p:sp>
        <p:nvSpPr>
          <p:cNvPr id="6" name="Rectangle 5">
            <a:extLst>
              <a:ext uri="{FF2B5EF4-FFF2-40B4-BE49-F238E27FC236}">
                <a16:creationId xmlns:a16="http://schemas.microsoft.com/office/drawing/2014/main" id="{8A6AD09B-3274-AF47-913A-7B3F5ACA8564}"/>
              </a:ext>
            </a:extLst>
          </p:cNvPr>
          <p:cNvSpPr/>
          <p:nvPr/>
        </p:nvSpPr>
        <p:spPr>
          <a:xfrm>
            <a:off x="304800" y="5798145"/>
            <a:ext cx="11326368" cy="923330"/>
          </a:xfrm>
          <a:prstGeom prst="rect">
            <a:avLst/>
          </a:prstGeom>
        </p:spPr>
        <p:txBody>
          <a:bodyPr wrap="square">
            <a:spAutoFit/>
          </a:bodyPr>
          <a:lstStyle/>
          <a:p>
            <a:r>
              <a:rPr lang="en-US" dirty="0"/>
              <a:t>* Understanding stakeholder risk appetite and level of aversion to risk is a great basis for this. See previous slide.</a:t>
            </a:r>
          </a:p>
          <a:p>
            <a:r>
              <a:rPr lang="en-US" dirty="0"/>
              <a:t>**Just like how IT people have specific definitions for production Defect Severity level (e.g. </a:t>
            </a:r>
            <a:r>
              <a:rPr lang="en-US" dirty="0" err="1"/>
              <a:t>Sev</a:t>
            </a:r>
            <a:r>
              <a:rPr lang="en-US" dirty="0"/>
              <a:t> 1= Company in peril, fix now!, </a:t>
            </a:r>
            <a:r>
              <a:rPr lang="en-US" dirty="0" err="1"/>
              <a:t>Sev</a:t>
            </a:r>
            <a:r>
              <a:rPr lang="en-US" dirty="0"/>
              <a:t> 2= Users </a:t>
            </a:r>
            <a:r>
              <a:rPr lang="en-US" u="sng" dirty="0"/>
              <a:t>Very</a:t>
            </a:r>
            <a:r>
              <a:rPr lang="en-US" dirty="0"/>
              <a:t> annoyed, but work around has been identified, </a:t>
            </a:r>
            <a:r>
              <a:rPr lang="en-US" dirty="0" err="1"/>
              <a:t>Etc</a:t>
            </a:r>
            <a:r>
              <a:rPr lang="en-US" dirty="0"/>
              <a:t>)</a:t>
            </a:r>
          </a:p>
        </p:txBody>
      </p:sp>
    </p:spTree>
    <p:extLst>
      <p:ext uri="{BB962C8B-B14F-4D97-AF65-F5344CB8AC3E}">
        <p14:creationId xmlns:p14="http://schemas.microsoft.com/office/powerpoint/2010/main" val="3771989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FBCD-83E5-9049-A704-5283D652CE9C}"/>
              </a:ext>
            </a:extLst>
          </p:cNvPr>
          <p:cNvSpPr>
            <a:spLocks noGrp="1"/>
          </p:cNvSpPr>
          <p:nvPr>
            <p:ph type="title"/>
          </p:nvPr>
        </p:nvSpPr>
        <p:spPr/>
        <p:txBody>
          <a:bodyPr/>
          <a:lstStyle/>
          <a:p>
            <a:r>
              <a:rPr lang="en-US" dirty="0"/>
              <a:t>Risk Score *</a:t>
            </a:r>
            <a:br>
              <a:rPr lang="en-US" dirty="0"/>
            </a:br>
            <a:endParaRPr lang="en-US" dirty="0"/>
          </a:p>
        </p:txBody>
      </p:sp>
      <p:sp>
        <p:nvSpPr>
          <p:cNvPr id="3" name="Content Placeholder 2">
            <a:extLst>
              <a:ext uri="{FF2B5EF4-FFF2-40B4-BE49-F238E27FC236}">
                <a16:creationId xmlns:a16="http://schemas.microsoft.com/office/drawing/2014/main" id="{C9AF010A-E75F-FB40-AD67-3C6210F63173}"/>
              </a:ext>
            </a:extLst>
          </p:cNvPr>
          <p:cNvSpPr>
            <a:spLocks noGrp="1"/>
          </p:cNvSpPr>
          <p:nvPr>
            <p:ph idx="1"/>
          </p:nvPr>
        </p:nvSpPr>
        <p:spPr/>
        <p:txBody>
          <a:bodyPr/>
          <a:lstStyle/>
          <a:p>
            <a:r>
              <a:rPr lang="en-US" dirty="0"/>
              <a:t>“Risk Score” = “Probability” * “Impact”</a:t>
            </a:r>
          </a:p>
          <a:p>
            <a:r>
              <a:rPr lang="en-US" dirty="0"/>
              <a:t>This is used to prioritize which risks need the most attention</a:t>
            </a:r>
          </a:p>
          <a:p>
            <a:endParaRPr lang="en-US" dirty="0"/>
          </a:p>
        </p:txBody>
      </p:sp>
      <p:sp>
        <p:nvSpPr>
          <p:cNvPr id="4" name="Slide Number Placeholder 3">
            <a:extLst>
              <a:ext uri="{FF2B5EF4-FFF2-40B4-BE49-F238E27FC236}">
                <a16:creationId xmlns:a16="http://schemas.microsoft.com/office/drawing/2014/main" id="{378A997B-9A26-6A46-9143-446230425C49}"/>
              </a:ext>
            </a:extLst>
          </p:cNvPr>
          <p:cNvSpPr>
            <a:spLocks noGrp="1"/>
          </p:cNvSpPr>
          <p:nvPr>
            <p:ph type="sldNum" sz="quarter" idx="12"/>
          </p:nvPr>
        </p:nvSpPr>
        <p:spPr/>
        <p:txBody>
          <a:bodyPr/>
          <a:lstStyle/>
          <a:p>
            <a:fld id="{A7C4895A-71D1-D549-ACB4-7ECA99AE0BE4}" type="slidenum">
              <a:rPr lang="en-US" smtClean="0"/>
              <a:t>33</a:t>
            </a:fld>
            <a:endParaRPr lang="en-US"/>
          </a:p>
        </p:txBody>
      </p:sp>
      <p:sp>
        <p:nvSpPr>
          <p:cNvPr id="5" name="Rectangle 4">
            <a:extLst>
              <a:ext uri="{FF2B5EF4-FFF2-40B4-BE49-F238E27FC236}">
                <a16:creationId xmlns:a16="http://schemas.microsoft.com/office/drawing/2014/main" id="{977C2AC8-0028-374E-8C02-0BA84BB7B00C}"/>
              </a:ext>
            </a:extLst>
          </p:cNvPr>
          <p:cNvSpPr/>
          <p:nvPr/>
        </p:nvSpPr>
        <p:spPr>
          <a:xfrm>
            <a:off x="222504" y="5853797"/>
            <a:ext cx="11131296" cy="923330"/>
          </a:xfrm>
          <a:prstGeom prst="rect">
            <a:avLst/>
          </a:prstGeom>
        </p:spPr>
        <p:txBody>
          <a:bodyPr wrap="square">
            <a:spAutoFit/>
          </a:bodyPr>
          <a:lstStyle/>
          <a:p>
            <a:r>
              <a:rPr lang="en-US" dirty="0">
                <a:solidFill>
                  <a:schemeClr val="bg1"/>
                </a:solidFill>
              </a:rPr>
              <a:t>.</a:t>
            </a:r>
            <a:r>
              <a:rPr lang="en-US" dirty="0"/>
              <a:t>*This was originally found in another PMI publication (outside of the PMBOK ,6</a:t>
            </a:r>
            <a:r>
              <a:rPr lang="en-US" baseline="30000" dirty="0"/>
              <a:t>th</a:t>
            </a:r>
            <a:r>
              <a:rPr lang="en-US" dirty="0"/>
              <a:t>. Ed.) but the exact source is not available at this time</a:t>
            </a:r>
          </a:p>
          <a:p>
            <a:r>
              <a:rPr lang="en-US" dirty="0"/>
              <a:t>** do not add probability and impact; multiply them!  This is a common student mistake.</a:t>
            </a:r>
          </a:p>
        </p:txBody>
      </p:sp>
    </p:spTree>
    <p:extLst>
      <p:ext uri="{BB962C8B-B14F-4D97-AF65-F5344CB8AC3E}">
        <p14:creationId xmlns:p14="http://schemas.microsoft.com/office/powerpoint/2010/main" val="850675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405F-543F-F447-9DC1-1AF081BB13F0}"/>
              </a:ext>
            </a:extLst>
          </p:cNvPr>
          <p:cNvSpPr>
            <a:spLocks noGrp="1"/>
          </p:cNvSpPr>
          <p:nvPr>
            <p:ph type="title"/>
          </p:nvPr>
        </p:nvSpPr>
        <p:spPr>
          <a:xfrm>
            <a:off x="2380397" y="2548767"/>
            <a:ext cx="10515600" cy="1325563"/>
          </a:xfrm>
        </p:spPr>
        <p:txBody>
          <a:bodyPr/>
          <a:lstStyle/>
          <a:p>
            <a:r>
              <a:rPr lang="en-US" b="1" dirty="0"/>
              <a:t>11.2 Identify Risks (p. 409)</a:t>
            </a:r>
          </a:p>
        </p:txBody>
      </p:sp>
      <p:sp>
        <p:nvSpPr>
          <p:cNvPr id="3" name="Content Placeholder 2">
            <a:extLst>
              <a:ext uri="{FF2B5EF4-FFF2-40B4-BE49-F238E27FC236}">
                <a16:creationId xmlns:a16="http://schemas.microsoft.com/office/drawing/2014/main" id="{3DF1BB08-85EA-C14D-8328-0649864D70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946C3A1-966D-1A4D-B45C-804D42A8DC03}"/>
              </a:ext>
            </a:extLst>
          </p:cNvPr>
          <p:cNvSpPr>
            <a:spLocks noGrp="1"/>
          </p:cNvSpPr>
          <p:nvPr>
            <p:ph type="sldNum" sz="quarter" idx="12"/>
          </p:nvPr>
        </p:nvSpPr>
        <p:spPr/>
        <p:txBody>
          <a:bodyPr/>
          <a:lstStyle/>
          <a:p>
            <a:fld id="{A7C4895A-71D1-D549-ACB4-7ECA99AE0BE4}" type="slidenum">
              <a:rPr lang="en-US" smtClean="0"/>
              <a:t>34</a:t>
            </a:fld>
            <a:endParaRPr lang="en-US"/>
          </a:p>
        </p:txBody>
      </p:sp>
      <p:sp>
        <p:nvSpPr>
          <p:cNvPr id="5" name="Rectangle 4">
            <a:extLst>
              <a:ext uri="{FF2B5EF4-FFF2-40B4-BE49-F238E27FC236}">
                <a16:creationId xmlns:a16="http://schemas.microsoft.com/office/drawing/2014/main" id="{BAAEEE6C-D271-9A49-85BE-C3E52977E67A}"/>
              </a:ext>
            </a:extLst>
          </p:cNvPr>
          <p:cNvSpPr/>
          <p:nvPr/>
        </p:nvSpPr>
        <p:spPr>
          <a:xfrm>
            <a:off x="0" y="0"/>
            <a:ext cx="12192000" cy="6858000"/>
          </a:xfrm>
          <a:prstGeom prst="rect">
            <a:avLst/>
          </a:prstGeom>
          <a:noFill/>
          <a:ln w="279400">
            <a:solidFill>
              <a:srgbClr val="FD29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9558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FD23-BFE6-6C4C-8B77-802FFC38F634}"/>
              </a:ext>
            </a:extLst>
          </p:cNvPr>
          <p:cNvSpPr>
            <a:spLocks noGrp="1"/>
          </p:cNvSpPr>
          <p:nvPr>
            <p:ph type="title"/>
          </p:nvPr>
        </p:nvSpPr>
        <p:spPr/>
        <p:txBody>
          <a:bodyPr/>
          <a:lstStyle/>
          <a:p>
            <a:r>
              <a:rPr lang="en-US" dirty="0"/>
              <a:t>Identify Risks Defined(p. 409)</a:t>
            </a:r>
          </a:p>
        </p:txBody>
      </p:sp>
      <p:sp>
        <p:nvSpPr>
          <p:cNvPr id="3" name="Content Placeholder 2">
            <a:extLst>
              <a:ext uri="{FF2B5EF4-FFF2-40B4-BE49-F238E27FC236}">
                <a16:creationId xmlns:a16="http://schemas.microsoft.com/office/drawing/2014/main" id="{63A933D4-833B-344F-8964-10CA774AFFA5}"/>
              </a:ext>
            </a:extLst>
          </p:cNvPr>
          <p:cNvSpPr>
            <a:spLocks noGrp="1"/>
          </p:cNvSpPr>
          <p:nvPr>
            <p:ph idx="1"/>
          </p:nvPr>
        </p:nvSpPr>
        <p:spPr>
          <a:xfrm>
            <a:off x="838200" y="2187574"/>
            <a:ext cx="10515600" cy="4351338"/>
          </a:xfrm>
        </p:spPr>
        <p:txBody>
          <a:bodyPr/>
          <a:lstStyle/>
          <a:p>
            <a:pPr marL="0" indent="0">
              <a:buNone/>
            </a:pPr>
            <a:r>
              <a:rPr lang="en-US" dirty="0"/>
              <a:t>“The process of identifying individual project risks as well as sources of overall project risk, and documenting their characteristics.”</a:t>
            </a:r>
          </a:p>
          <a:p>
            <a:pPr marL="0" indent="0">
              <a:buNone/>
            </a:pPr>
            <a:endParaRPr lang="en-US" dirty="0"/>
          </a:p>
          <a:p>
            <a:pPr marL="0" indent="0">
              <a:buNone/>
            </a:pPr>
            <a:r>
              <a:rPr lang="en-US" dirty="0"/>
              <a:t>Value: Documentation of existing (known) risks, both individual and project level</a:t>
            </a:r>
          </a:p>
          <a:p>
            <a:pPr marL="0" indent="0">
              <a:buNone/>
            </a:pPr>
            <a:endParaRPr lang="en-US" dirty="0"/>
          </a:p>
          <a:p>
            <a:pPr marL="0" indent="0">
              <a:buNone/>
            </a:pPr>
            <a:r>
              <a:rPr lang="en-US" dirty="0"/>
              <a:t>Comment: this is an ongoing process. (p. 411)</a:t>
            </a:r>
          </a:p>
        </p:txBody>
      </p:sp>
      <p:sp>
        <p:nvSpPr>
          <p:cNvPr id="4" name="Slide Number Placeholder 3">
            <a:extLst>
              <a:ext uri="{FF2B5EF4-FFF2-40B4-BE49-F238E27FC236}">
                <a16:creationId xmlns:a16="http://schemas.microsoft.com/office/drawing/2014/main" id="{4B00287F-8770-D141-9221-6389AB5D8151}"/>
              </a:ext>
            </a:extLst>
          </p:cNvPr>
          <p:cNvSpPr>
            <a:spLocks noGrp="1"/>
          </p:cNvSpPr>
          <p:nvPr>
            <p:ph type="sldNum" sz="quarter" idx="12"/>
          </p:nvPr>
        </p:nvSpPr>
        <p:spPr/>
        <p:txBody>
          <a:bodyPr/>
          <a:lstStyle/>
          <a:p>
            <a:fld id="{A7C4895A-71D1-D549-ACB4-7ECA99AE0BE4}" type="slidenum">
              <a:rPr lang="en-US" smtClean="0"/>
              <a:t>35</a:t>
            </a:fld>
            <a:endParaRPr lang="en-US"/>
          </a:p>
        </p:txBody>
      </p:sp>
    </p:spTree>
    <p:extLst>
      <p:ext uri="{BB962C8B-B14F-4D97-AF65-F5344CB8AC3E}">
        <p14:creationId xmlns:p14="http://schemas.microsoft.com/office/powerpoint/2010/main" val="1378701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B842-6FDB-7C44-9B8B-D24C30391D62}"/>
              </a:ext>
            </a:extLst>
          </p:cNvPr>
          <p:cNvSpPr>
            <a:spLocks noGrp="1"/>
          </p:cNvSpPr>
          <p:nvPr>
            <p:ph type="title"/>
          </p:nvPr>
        </p:nvSpPr>
        <p:spPr/>
        <p:txBody>
          <a:bodyPr/>
          <a:lstStyle/>
          <a:p>
            <a:r>
              <a:rPr lang="en-US" dirty="0"/>
              <a:t>The Risk Register (huge!) (p. 417)</a:t>
            </a:r>
          </a:p>
        </p:txBody>
      </p:sp>
      <p:sp>
        <p:nvSpPr>
          <p:cNvPr id="3" name="Content Placeholder 2">
            <a:extLst>
              <a:ext uri="{FF2B5EF4-FFF2-40B4-BE49-F238E27FC236}">
                <a16:creationId xmlns:a16="http://schemas.microsoft.com/office/drawing/2014/main" id="{54DA9E4F-7070-994C-B909-E9F37FA53FA1}"/>
              </a:ext>
            </a:extLst>
          </p:cNvPr>
          <p:cNvSpPr>
            <a:spLocks noGrp="1"/>
          </p:cNvSpPr>
          <p:nvPr>
            <p:ph idx="1"/>
          </p:nvPr>
        </p:nvSpPr>
        <p:spPr/>
        <p:txBody>
          <a:bodyPr/>
          <a:lstStyle/>
          <a:p>
            <a:r>
              <a:rPr lang="en-US" dirty="0"/>
              <a:t>List of identified risks</a:t>
            </a:r>
          </a:p>
          <a:p>
            <a:r>
              <a:rPr lang="en-US" dirty="0"/>
              <a:t>Risk owners</a:t>
            </a:r>
          </a:p>
          <a:p>
            <a:r>
              <a:rPr lang="en-US" dirty="0"/>
              <a:t>Potential risk responses* </a:t>
            </a:r>
          </a:p>
          <a:p>
            <a:pPr lvl="1"/>
            <a:r>
              <a:rPr lang="en-US" dirty="0"/>
              <a:t>Escalate</a:t>
            </a:r>
          </a:p>
          <a:p>
            <a:pPr lvl="1"/>
            <a:r>
              <a:rPr lang="en-US" dirty="0"/>
              <a:t>Mitigate</a:t>
            </a:r>
          </a:p>
          <a:p>
            <a:pPr lvl="1"/>
            <a:r>
              <a:rPr lang="en-US" dirty="0"/>
              <a:t>Accept</a:t>
            </a:r>
          </a:p>
          <a:p>
            <a:pPr lvl="1"/>
            <a:r>
              <a:rPr lang="en-US" dirty="0"/>
              <a:t>Transference</a:t>
            </a:r>
          </a:p>
          <a:p>
            <a:pPr lvl="1"/>
            <a:r>
              <a:rPr lang="en-US" dirty="0"/>
              <a:t>Avoid</a:t>
            </a:r>
          </a:p>
          <a:p>
            <a:pPr lvl="1"/>
            <a:r>
              <a:rPr lang="en-US" dirty="0"/>
              <a:t>Etc.</a:t>
            </a:r>
          </a:p>
        </p:txBody>
      </p:sp>
      <p:sp>
        <p:nvSpPr>
          <p:cNvPr id="4" name="Slide Number Placeholder 3">
            <a:extLst>
              <a:ext uri="{FF2B5EF4-FFF2-40B4-BE49-F238E27FC236}">
                <a16:creationId xmlns:a16="http://schemas.microsoft.com/office/drawing/2014/main" id="{3074030F-A4DF-604F-A10F-F1ED3F284ECA}"/>
              </a:ext>
            </a:extLst>
          </p:cNvPr>
          <p:cNvSpPr>
            <a:spLocks noGrp="1"/>
          </p:cNvSpPr>
          <p:nvPr>
            <p:ph type="sldNum" sz="quarter" idx="12"/>
          </p:nvPr>
        </p:nvSpPr>
        <p:spPr/>
        <p:txBody>
          <a:bodyPr/>
          <a:lstStyle/>
          <a:p>
            <a:fld id="{A7C4895A-71D1-D549-ACB4-7ECA99AE0BE4}" type="slidenum">
              <a:rPr lang="en-US" smtClean="0"/>
              <a:t>36</a:t>
            </a:fld>
            <a:endParaRPr lang="en-US"/>
          </a:p>
        </p:txBody>
      </p:sp>
      <p:sp>
        <p:nvSpPr>
          <p:cNvPr id="5" name="TextBox 4">
            <a:extLst>
              <a:ext uri="{FF2B5EF4-FFF2-40B4-BE49-F238E27FC236}">
                <a16:creationId xmlns:a16="http://schemas.microsoft.com/office/drawing/2014/main" id="{C7C9B2E2-BF23-FE44-A500-165F595C946D}"/>
              </a:ext>
            </a:extLst>
          </p:cNvPr>
          <p:cNvSpPr txBox="1"/>
          <p:nvPr/>
        </p:nvSpPr>
        <p:spPr>
          <a:xfrm>
            <a:off x="1285461" y="6356350"/>
            <a:ext cx="3492046" cy="369332"/>
          </a:xfrm>
          <a:prstGeom prst="rect">
            <a:avLst/>
          </a:prstGeom>
          <a:noFill/>
        </p:spPr>
        <p:txBody>
          <a:bodyPr wrap="none" rtlCol="0">
            <a:spAutoFit/>
          </a:bodyPr>
          <a:lstStyle/>
          <a:p>
            <a:r>
              <a:rPr lang="en-US" dirty="0"/>
              <a:t>*addressed further on future slides</a:t>
            </a:r>
          </a:p>
        </p:txBody>
      </p:sp>
    </p:spTree>
    <p:extLst>
      <p:ext uri="{BB962C8B-B14F-4D97-AF65-F5344CB8AC3E}">
        <p14:creationId xmlns:p14="http://schemas.microsoft.com/office/powerpoint/2010/main" val="3196568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405F-543F-F447-9DC1-1AF081BB13F0}"/>
              </a:ext>
            </a:extLst>
          </p:cNvPr>
          <p:cNvSpPr>
            <a:spLocks noGrp="1"/>
          </p:cNvSpPr>
          <p:nvPr>
            <p:ph type="title"/>
          </p:nvPr>
        </p:nvSpPr>
        <p:spPr>
          <a:xfrm>
            <a:off x="1097507" y="2630654"/>
            <a:ext cx="10515600" cy="1325563"/>
          </a:xfrm>
        </p:spPr>
        <p:txBody>
          <a:bodyPr/>
          <a:lstStyle/>
          <a:p>
            <a:r>
              <a:rPr lang="en-US" b="1" dirty="0"/>
              <a:t>11.3 Perform Qualitative risk analysis (p. 419)</a:t>
            </a:r>
          </a:p>
        </p:txBody>
      </p:sp>
      <p:sp>
        <p:nvSpPr>
          <p:cNvPr id="4" name="Slide Number Placeholder 3">
            <a:extLst>
              <a:ext uri="{FF2B5EF4-FFF2-40B4-BE49-F238E27FC236}">
                <a16:creationId xmlns:a16="http://schemas.microsoft.com/office/drawing/2014/main" id="{A946C3A1-966D-1A4D-B45C-804D42A8DC03}"/>
              </a:ext>
            </a:extLst>
          </p:cNvPr>
          <p:cNvSpPr>
            <a:spLocks noGrp="1"/>
          </p:cNvSpPr>
          <p:nvPr>
            <p:ph type="sldNum" sz="quarter" idx="12"/>
          </p:nvPr>
        </p:nvSpPr>
        <p:spPr/>
        <p:txBody>
          <a:bodyPr/>
          <a:lstStyle/>
          <a:p>
            <a:fld id="{A7C4895A-71D1-D549-ACB4-7ECA99AE0BE4}" type="slidenum">
              <a:rPr lang="en-US" smtClean="0"/>
              <a:t>37</a:t>
            </a:fld>
            <a:endParaRPr lang="en-US"/>
          </a:p>
        </p:txBody>
      </p:sp>
      <p:sp>
        <p:nvSpPr>
          <p:cNvPr id="5" name="Rectangle 4">
            <a:extLst>
              <a:ext uri="{FF2B5EF4-FFF2-40B4-BE49-F238E27FC236}">
                <a16:creationId xmlns:a16="http://schemas.microsoft.com/office/drawing/2014/main" id="{BAAEEE6C-D271-9A49-85BE-C3E52977E67A}"/>
              </a:ext>
            </a:extLst>
          </p:cNvPr>
          <p:cNvSpPr/>
          <p:nvPr/>
        </p:nvSpPr>
        <p:spPr>
          <a:xfrm>
            <a:off x="0" y="0"/>
            <a:ext cx="12192000" cy="6858000"/>
          </a:xfrm>
          <a:prstGeom prst="rect">
            <a:avLst/>
          </a:prstGeom>
          <a:noFill/>
          <a:ln w="279400">
            <a:solidFill>
              <a:srgbClr val="32FF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0818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99DD-8BC8-034B-9DF5-39580597C11F}"/>
              </a:ext>
            </a:extLst>
          </p:cNvPr>
          <p:cNvSpPr>
            <a:spLocks noGrp="1"/>
          </p:cNvSpPr>
          <p:nvPr>
            <p:ph type="title"/>
          </p:nvPr>
        </p:nvSpPr>
        <p:spPr/>
        <p:txBody>
          <a:bodyPr/>
          <a:lstStyle/>
          <a:p>
            <a:r>
              <a:rPr lang="en-US" dirty="0"/>
              <a:t>Perform Risk Qualitative Analysis (p. 419)</a:t>
            </a:r>
          </a:p>
        </p:txBody>
      </p:sp>
      <p:sp>
        <p:nvSpPr>
          <p:cNvPr id="3" name="Content Placeholder 2">
            <a:extLst>
              <a:ext uri="{FF2B5EF4-FFF2-40B4-BE49-F238E27FC236}">
                <a16:creationId xmlns:a16="http://schemas.microsoft.com/office/drawing/2014/main" id="{1871B33E-7E49-1F4C-8488-8755A5C09624}"/>
              </a:ext>
            </a:extLst>
          </p:cNvPr>
          <p:cNvSpPr>
            <a:spLocks noGrp="1"/>
          </p:cNvSpPr>
          <p:nvPr>
            <p:ph idx="1"/>
          </p:nvPr>
        </p:nvSpPr>
        <p:spPr/>
        <p:txBody>
          <a:bodyPr/>
          <a:lstStyle/>
          <a:p>
            <a:pPr marL="0" indent="0">
              <a:buNone/>
            </a:pPr>
            <a:r>
              <a:rPr lang="en-US" dirty="0"/>
              <a:t>“… the process of prioritizing individual project risks for further analysis or action by assessing their probability of occurrence and impact as well as other characteristics.”</a:t>
            </a:r>
          </a:p>
          <a:p>
            <a:pPr marL="0" indent="0">
              <a:buNone/>
            </a:pPr>
            <a:endParaRPr lang="en-US" dirty="0"/>
          </a:p>
          <a:p>
            <a:pPr marL="0" indent="0">
              <a:buNone/>
            </a:pPr>
            <a:r>
              <a:rPr lang="en-US" dirty="0"/>
              <a:t>Value: focuses efforts on high priority risks.</a:t>
            </a:r>
          </a:p>
        </p:txBody>
      </p:sp>
      <p:sp>
        <p:nvSpPr>
          <p:cNvPr id="4" name="Slide Number Placeholder 3">
            <a:extLst>
              <a:ext uri="{FF2B5EF4-FFF2-40B4-BE49-F238E27FC236}">
                <a16:creationId xmlns:a16="http://schemas.microsoft.com/office/drawing/2014/main" id="{66E9A97B-A5FF-084B-9258-477E143797F6}"/>
              </a:ext>
            </a:extLst>
          </p:cNvPr>
          <p:cNvSpPr>
            <a:spLocks noGrp="1"/>
          </p:cNvSpPr>
          <p:nvPr>
            <p:ph type="sldNum" sz="quarter" idx="12"/>
          </p:nvPr>
        </p:nvSpPr>
        <p:spPr/>
        <p:txBody>
          <a:bodyPr/>
          <a:lstStyle/>
          <a:p>
            <a:fld id="{A7C4895A-71D1-D549-ACB4-7ECA99AE0BE4}" type="slidenum">
              <a:rPr lang="en-US" smtClean="0"/>
              <a:t>38</a:t>
            </a:fld>
            <a:endParaRPr lang="en-US"/>
          </a:p>
        </p:txBody>
      </p:sp>
    </p:spTree>
    <p:extLst>
      <p:ext uri="{BB962C8B-B14F-4D97-AF65-F5344CB8AC3E}">
        <p14:creationId xmlns:p14="http://schemas.microsoft.com/office/powerpoint/2010/main" val="2558523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6222-06E9-E44A-980B-627F197AB5F7}"/>
              </a:ext>
            </a:extLst>
          </p:cNvPr>
          <p:cNvSpPr>
            <a:spLocks noGrp="1"/>
          </p:cNvSpPr>
          <p:nvPr>
            <p:ph type="title"/>
          </p:nvPr>
        </p:nvSpPr>
        <p:spPr/>
        <p:txBody>
          <a:bodyPr/>
          <a:lstStyle/>
          <a:p>
            <a:r>
              <a:rPr lang="en-US" dirty="0"/>
              <a:t>The immediate future of “qualitative” risk process is (</a:t>
            </a:r>
            <a:r>
              <a:rPr lang="en-US" dirty="0" err="1"/>
              <a:t>bv</a:t>
            </a:r>
            <a:r>
              <a:rPr lang="en-US" dirty="0"/>
              <a:t>)</a:t>
            </a:r>
          </a:p>
        </p:txBody>
      </p:sp>
      <p:sp>
        <p:nvSpPr>
          <p:cNvPr id="3" name="Content Placeholder 2">
            <a:extLst>
              <a:ext uri="{FF2B5EF4-FFF2-40B4-BE49-F238E27FC236}">
                <a16:creationId xmlns:a16="http://schemas.microsoft.com/office/drawing/2014/main" id="{0DF04507-B275-F046-9A5D-1145FFE8C684}"/>
              </a:ext>
            </a:extLst>
          </p:cNvPr>
          <p:cNvSpPr>
            <a:spLocks noGrp="1"/>
          </p:cNvSpPr>
          <p:nvPr>
            <p:ph idx="1"/>
          </p:nvPr>
        </p:nvSpPr>
        <p:spPr/>
        <p:txBody>
          <a:bodyPr/>
          <a:lstStyle/>
          <a:p>
            <a:r>
              <a:rPr lang="en-US" dirty="0"/>
              <a:t>Impact</a:t>
            </a:r>
          </a:p>
          <a:p>
            <a:r>
              <a:rPr lang="en-US" dirty="0"/>
              <a:t>Probability</a:t>
            </a:r>
          </a:p>
          <a:p>
            <a:r>
              <a:rPr lang="en-US" dirty="0"/>
              <a:t>Risk score (Risk Score = Probability * Impact (</a:t>
            </a:r>
            <a:r>
              <a:rPr lang="en-US" dirty="0" err="1"/>
              <a:t>bv</a:t>
            </a:r>
            <a:r>
              <a:rPr lang="en-US" dirty="0"/>
              <a:t>))</a:t>
            </a:r>
          </a:p>
          <a:p>
            <a:endParaRPr lang="en-US" dirty="0"/>
          </a:p>
          <a:p>
            <a:pPr marL="0" indent="0">
              <a:buNone/>
            </a:pPr>
            <a:r>
              <a:rPr lang="en-US" dirty="0"/>
              <a:t>This seems rather odd because these are numbers, but PMBOK identifies them as “qualitative” rather than “quantitative.”  This is probably because the numbers are not scientifically created…there is a lot of art-work involved with creating “impact” and “probability” numbers.</a:t>
            </a:r>
          </a:p>
        </p:txBody>
      </p:sp>
      <p:sp>
        <p:nvSpPr>
          <p:cNvPr id="4" name="Slide Number Placeholder 3">
            <a:extLst>
              <a:ext uri="{FF2B5EF4-FFF2-40B4-BE49-F238E27FC236}">
                <a16:creationId xmlns:a16="http://schemas.microsoft.com/office/drawing/2014/main" id="{C4C2A030-05B9-3040-AAA3-0DFBE2403C17}"/>
              </a:ext>
            </a:extLst>
          </p:cNvPr>
          <p:cNvSpPr>
            <a:spLocks noGrp="1"/>
          </p:cNvSpPr>
          <p:nvPr>
            <p:ph type="sldNum" sz="quarter" idx="12"/>
          </p:nvPr>
        </p:nvSpPr>
        <p:spPr/>
        <p:txBody>
          <a:bodyPr/>
          <a:lstStyle/>
          <a:p>
            <a:fld id="{A7C4895A-71D1-D549-ACB4-7ECA99AE0BE4}" type="slidenum">
              <a:rPr lang="en-US" smtClean="0"/>
              <a:t>39</a:t>
            </a:fld>
            <a:endParaRPr lang="en-US"/>
          </a:p>
        </p:txBody>
      </p:sp>
    </p:spTree>
    <p:extLst>
      <p:ext uri="{BB962C8B-B14F-4D97-AF65-F5344CB8AC3E}">
        <p14:creationId xmlns:p14="http://schemas.microsoft.com/office/powerpoint/2010/main" val="125591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EFCC-3852-304C-9268-02A02394497B}"/>
              </a:ext>
            </a:extLst>
          </p:cNvPr>
          <p:cNvSpPr>
            <a:spLocks noGrp="1"/>
          </p:cNvSpPr>
          <p:nvPr>
            <p:ph type="title"/>
          </p:nvPr>
        </p:nvSpPr>
        <p:spPr/>
        <p:txBody>
          <a:bodyPr/>
          <a:lstStyle/>
          <a:p>
            <a:r>
              <a:rPr lang="en-US" dirty="0"/>
              <a:t>This is why we perform risk management…</a:t>
            </a:r>
          </a:p>
        </p:txBody>
      </p:sp>
      <p:sp>
        <p:nvSpPr>
          <p:cNvPr id="4" name="Slide Number Placeholder 3">
            <a:extLst>
              <a:ext uri="{FF2B5EF4-FFF2-40B4-BE49-F238E27FC236}">
                <a16:creationId xmlns:a16="http://schemas.microsoft.com/office/drawing/2014/main" id="{9A1301B8-13FC-B74D-A1DC-8E3AFBD900C2}"/>
              </a:ext>
            </a:extLst>
          </p:cNvPr>
          <p:cNvSpPr>
            <a:spLocks noGrp="1"/>
          </p:cNvSpPr>
          <p:nvPr>
            <p:ph type="sldNum" sz="quarter" idx="12"/>
          </p:nvPr>
        </p:nvSpPr>
        <p:spPr/>
        <p:txBody>
          <a:bodyPr/>
          <a:lstStyle/>
          <a:p>
            <a:fld id="{A7C4895A-71D1-D549-ACB4-7ECA99AE0BE4}" type="slidenum">
              <a:rPr lang="en-US" smtClean="0"/>
              <a:t>4</a:t>
            </a:fld>
            <a:endParaRPr lang="en-US"/>
          </a:p>
        </p:txBody>
      </p:sp>
      <p:sp>
        <p:nvSpPr>
          <p:cNvPr id="5" name="Content Placeholder 4">
            <a:extLst>
              <a:ext uri="{FF2B5EF4-FFF2-40B4-BE49-F238E27FC236}">
                <a16:creationId xmlns:a16="http://schemas.microsoft.com/office/drawing/2014/main" id="{E87B6923-0C3B-9743-82ED-E136C38706A0}"/>
              </a:ext>
            </a:extLst>
          </p:cNvPr>
          <p:cNvSpPr>
            <a:spLocks noGrp="1"/>
          </p:cNvSpPr>
          <p:nvPr>
            <p:ph idx="1"/>
          </p:nvPr>
        </p:nvSpPr>
        <p:spPr>
          <a:xfrm>
            <a:off x="838200" y="1825625"/>
            <a:ext cx="10293096" cy="1255728"/>
          </a:xfrm>
          <a:prstGeom prst="rect">
            <a:avLst/>
          </a:prstGeom>
        </p:spPr>
        <p:txBody>
          <a:bodyPr wrap="square">
            <a:spAutoFit/>
          </a:bodyPr>
          <a:lstStyle/>
          <a:p>
            <a:pPr marL="0" indent="0">
              <a:buNone/>
            </a:pPr>
            <a:r>
              <a:rPr lang="en-US" dirty="0"/>
              <a:t>“Effective and appropriate risk responses can minimize threats, maximize individual opportunities, and reduce overall project risk exposure.”</a:t>
            </a:r>
          </a:p>
        </p:txBody>
      </p:sp>
      <p:sp>
        <p:nvSpPr>
          <p:cNvPr id="6" name="Rectangle 5">
            <a:extLst>
              <a:ext uri="{FF2B5EF4-FFF2-40B4-BE49-F238E27FC236}">
                <a16:creationId xmlns:a16="http://schemas.microsoft.com/office/drawing/2014/main" id="{C1C87924-0288-AE41-9686-F2F40A28E687}"/>
              </a:ext>
            </a:extLst>
          </p:cNvPr>
          <p:cNvSpPr/>
          <p:nvPr/>
        </p:nvSpPr>
        <p:spPr>
          <a:xfrm rot="5400000">
            <a:off x="10526802" y="2986556"/>
            <a:ext cx="2961067" cy="369332"/>
          </a:xfrm>
          <a:prstGeom prst="rect">
            <a:avLst/>
          </a:prstGeom>
        </p:spPr>
        <p:txBody>
          <a:bodyPr wrap="none">
            <a:spAutoFit/>
          </a:bodyPr>
          <a:lstStyle/>
          <a:p>
            <a:r>
              <a:rPr lang="en-US" dirty="0"/>
              <a:t>(PMBOK 6</a:t>
            </a:r>
            <a:r>
              <a:rPr lang="en-US" baseline="30000" dirty="0"/>
              <a:t>th</a:t>
            </a:r>
            <a:r>
              <a:rPr lang="en-US" dirty="0"/>
              <a:t> ed., 2017, p. 439)</a:t>
            </a:r>
          </a:p>
        </p:txBody>
      </p:sp>
      <p:sp>
        <p:nvSpPr>
          <p:cNvPr id="3" name="TextBox 2">
            <a:extLst>
              <a:ext uri="{FF2B5EF4-FFF2-40B4-BE49-F238E27FC236}">
                <a16:creationId xmlns:a16="http://schemas.microsoft.com/office/drawing/2014/main" id="{2258A6FA-D96C-DF40-91E8-F575CCB7B070}"/>
              </a:ext>
            </a:extLst>
          </p:cNvPr>
          <p:cNvSpPr txBox="1"/>
          <p:nvPr/>
        </p:nvSpPr>
        <p:spPr>
          <a:xfrm>
            <a:off x="146304" y="256032"/>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08930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A30A-D2FF-B942-8822-63419315BE96}"/>
              </a:ext>
            </a:extLst>
          </p:cNvPr>
          <p:cNvSpPr>
            <a:spLocks noGrp="1"/>
          </p:cNvSpPr>
          <p:nvPr>
            <p:ph type="title"/>
          </p:nvPr>
        </p:nvSpPr>
        <p:spPr/>
        <p:txBody>
          <a:bodyPr/>
          <a:lstStyle/>
          <a:p>
            <a:r>
              <a:rPr lang="en-US" dirty="0"/>
              <a:t>Considerations (p. 420)</a:t>
            </a:r>
          </a:p>
        </p:txBody>
      </p:sp>
      <p:sp>
        <p:nvSpPr>
          <p:cNvPr id="3" name="Content Placeholder 2">
            <a:extLst>
              <a:ext uri="{FF2B5EF4-FFF2-40B4-BE49-F238E27FC236}">
                <a16:creationId xmlns:a16="http://schemas.microsoft.com/office/drawing/2014/main" id="{A9212469-3391-F541-A4CC-77DF01C9DA9A}"/>
              </a:ext>
            </a:extLst>
          </p:cNvPr>
          <p:cNvSpPr>
            <a:spLocks noGrp="1"/>
          </p:cNvSpPr>
          <p:nvPr>
            <p:ph idx="1"/>
          </p:nvPr>
        </p:nvSpPr>
        <p:spPr/>
        <p:txBody>
          <a:bodyPr/>
          <a:lstStyle/>
          <a:p>
            <a:r>
              <a:rPr lang="en-US" dirty="0"/>
              <a:t>Bias needs to be accounted for</a:t>
            </a:r>
          </a:p>
          <a:p>
            <a:r>
              <a:rPr lang="en-US" dirty="0"/>
              <a:t>Even if something the team thinks is a risk sounds stupid to the project manager, or, the idea will not be popular with management,  take it seriously (</a:t>
            </a:r>
            <a:r>
              <a:rPr lang="en-US" dirty="0" err="1"/>
              <a:t>bv</a:t>
            </a:r>
            <a:r>
              <a:rPr lang="en-US" dirty="0"/>
              <a:t>)</a:t>
            </a:r>
          </a:p>
          <a:p>
            <a:r>
              <a:rPr lang="en-US" dirty="0"/>
              <a:t>Risk attitudes need to be considered</a:t>
            </a:r>
          </a:p>
        </p:txBody>
      </p:sp>
      <p:sp>
        <p:nvSpPr>
          <p:cNvPr id="4" name="Slide Number Placeholder 3">
            <a:extLst>
              <a:ext uri="{FF2B5EF4-FFF2-40B4-BE49-F238E27FC236}">
                <a16:creationId xmlns:a16="http://schemas.microsoft.com/office/drawing/2014/main" id="{6092C11A-8F08-384E-AB15-33ABE43DED88}"/>
              </a:ext>
            </a:extLst>
          </p:cNvPr>
          <p:cNvSpPr>
            <a:spLocks noGrp="1"/>
          </p:cNvSpPr>
          <p:nvPr>
            <p:ph type="sldNum" sz="quarter" idx="12"/>
          </p:nvPr>
        </p:nvSpPr>
        <p:spPr/>
        <p:txBody>
          <a:bodyPr/>
          <a:lstStyle/>
          <a:p>
            <a:fld id="{A7C4895A-71D1-D549-ACB4-7ECA99AE0BE4}" type="slidenum">
              <a:rPr lang="en-US" smtClean="0"/>
              <a:t>40</a:t>
            </a:fld>
            <a:endParaRPr lang="en-US"/>
          </a:p>
        </p:txBody>
      </p:sp>
    </p:spTree>
    <p:extLst>
      <p:ext uri="{BB962C8B-B14F-4D97-AF65-F5344CB8AC3E}">
        <p14:creationId xmlns:p14="http://schemas.microsoft.com/office/powerpoint/2010/main" val="1300450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6229-89EE-9441-A4B5-3F222895F4A8}"/>
              </a:ext>
            </a:extLst>
          </p:cNvPr>
          <p:cNvSpPr>
            <a:spLocks noGrp="1"/>
          </p:cNvSpPr>
          <p:nvPr>
            <p:ph type="title"/>
          </p:nvPr>
        </p:nvSpPr>
        <p:spPr/>
        <p:txBody>
          <a:bodyPr/>
          <a:lstStyle/>
          <a:p>
            <a:r>
              <a:rPr lang="en-US" dirty="0"/>
              <a:t>Contributing factors to Impact and Probability (p. 424)</a:t>
            </a:r>
          </a:p>
        </p:txBody>
      </p:sp>
      <p:sp>
        <p:nvSpPr>
          <p:cNvPr id="3" name="Content Placeholder 2">
            <a:extLst>
              <a:ext uri="{FF2B5EF4-FFF2-40B4-BE49-F238E27FC236}">
                <a16:creationId xmlns:a16="http://schemas.microsoft.com/office/drawing/2014/main" id="{9CEBCC77-56E1-FB47-8C7A-70F117FA1085}"/>
              </a:ext>
            </a:extLst>
          </p:cNvPr>
          <p:cNvSpPr>
            <a:spLocks noGrp="1"/>
          </p:cNvSpPr>
          <p:nvPr>
            <p:ph idx="1"/>
          </p:nvPr>
        </p:nvSpPr>
        <p:spPr/>
        <p:txBody>
          <a:bodyPr>
            <a:normAutofit/>
          </a:bodyPr>
          <a:lstStyle/>
          <a:p>
            <a:r>
              <a:rPr lang="en-US" dirty="0"/>
              <a:t>Urgency</a:t>
            </a:r>
          </a:p>
          <a:p>
            <a:r>
              <a:rPr lang="en-US" dirty="0"/>
              <a:t>Correlation to other risks</a:t>
            </a:r>
          </a:p>
          <a:p>
            <a:r>
              <a:rPr lang="en-US" dirty="0"/>
              <a:t>Dormancy (sometimes is not obvious right was that a risk manifested itself)</a:t>
            </a:r>
          </a:p>
          <a:p>
            <a:r>
              <a:rPr lang="en-US" dirty="0"/>
              <a:t>Manageability</a:t>
            </a:r>
          </a:p>
          <a:p>
            <a:r>
              <a:rPr lang="en-US" dirty="0"/>
              <a:t>Controllability</a:t>
            </a:r>
          </a:p>
          <a:p>
            <a:r>
              <a:rPr lang="en-US" dirty="0"/>
              <a:t>Detectability</a:t>
            </a:r>
          </a:p>
          <a:p>
            <a:r>
              <a:rPr lang="en-US" dirty="0"/>
              <a:t>Perception (sometimes stakeholders focus most on what they understand, not what is important – </a:t>
            </a:r>
            <a:r>
              <a:rPr lang="en-US" dirty="0" err="1"/>
              <a:t>bv</a:t>
            </a:r>
            <a:r>
              <a:rPr lang="en-US" dirty="0"/>
              <a:t>)</a:t>
            </a:r>
          </a:p>
        </p:txBody>
      </p:sp>
      <p:sp>
        <p:nvSpPr>
          <p:cNvPr id="4" name="Slide Number Placeholder 3">
            <a:extLst>
              <a:ext uri="{FF2B5EF4-FFF2-40B4-BE49-F238E27FC236}">
                <a16:creationId xmlns:a16="http://schemas.microsoft.com/office/drawing/2014/main" id="{DC6D4913-238A-6D44-BA02-76BCD8B0C427}"/>
              </a:ext>
            </a:extLst>
          </p:cNvPr>
          <p:cNvSpPr>
            <a:spLocks noGrp="1"/>
          </p:cNvSpPr>
          <p:nvPr>
            <p:ph type="sldNum" sz="quarter" idx="12"/>
          </p:nvPr>
        </p:nvSpPr>
        <p:spPr/>
        <p:txBody>
          <a:bodyPr/>
          <a:lstStyle/>
          <a:p>
            <a:fld id="{A7C4895A-71D1-D549-ACB4-7ECA99AE0BE4}" type="slidenum">
              <a:rPr lang="en-US" smtClean="0"/>
              <a:t>41</a:t>
            </a:fld>
            <a:endParaRPr lang="en-US"/>
          </a:p>
        </p:txBody>
      </p:sp>
    </p:spTree>
    <p:extLst>
      <p:ext uri="{BB962C8B-B14F-4D97-AF65-F5344CB8AC3E}">
        <p14:creationId xmlns:p14="http://schemas.microsoft.com/office/powerpoint/2010/main" val="45791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C213-7772-B244-AE3D-DDFD3223B210}"/>
              </a:ext>
            </a:extLst>
          </p:cNvPr>
          <p:cNvSpPr>
            <a:spLocks noGrp="1"/>
          </p:cNvSpPr>
          <p:nvPr>
            <p:ph type="title"/>
          </p:nvPr>
        </p:nvSpPr>
        <p:spPr/>
        <p:txBody>
          <a:bodyPr/>
          <a:lstStyle/>
          <a:p>
            <a:r>
              <a:rPr lang="en-US" dirty="0"/>
              <a:t>Good advice from the PMBOK</a:t>
            </a:r>
          </a:p>
        </p:txBody>
      </p:sp>
      <p:sp>
        <p:nvSpPr>
          <p:cNvPr id="3" name="Content Placeholder 2">
            <a:extLst>
              <a:ext uri="{FF2B5EF4-FFF2-40B4-BE49-F238E27FC236}">
                <a16:creationId xmlns:a16="http://schemas.microsoft.com/office/drawing/2014/main" id="{D1D2ADED-15B2-0B49-AB3D-123EF3843E96}"/>
              </a:ext>
            </a:extLst>
          </p:cNvPr>
          <p:cNvSpPr>
            <a:spLocks noGrp="1"/>
          </p:cNvSpPr>
          <p:nvPr>
            <p:ph idx="1"/>
          </p:nvPr>
        </p:nvSpPr>
        <p:spPr/>
        <p:txBody>
          <a:bodyPr/>
          <a:lstStyle/>
          <a:p>
            <a:pPr marL="0" indent="0">
              <a:buNone/>
            </a:pPr>
            <a:r>
              <a:rPr lang="en-US" dirty="0"/>
              <a:t>Do not ignore the items with a low “risk score” on your risk log.  As your project continues, conditions will change, and this could change a risk’s priority or impact.  Set up periodic reviews of your risk log (bi-weekly/monthly/etc.)</a:t>
            </a:r>
          </a:p>
        </p:txBody>
      </p:sp>
      <p:sp>
        <p:nvSpPr>
          <p:cNvPr id="4" name="Slide Number Placeholder 3">
            <a:extLst>
              <a:ext uri="{FF2B5EF4-FFF2-40B4-BE49-F238E27FC236}">
                <a16:creationId xmlns:a16="http://schemas.microsoft.com/office/drawing/2014/main" id="{4174C755-5C4D-DC4F-83E4-66AD0C1391DC}"/>
              </a:ext>
            </a:extLst>
          </p:cNvPr>
          <p:cNvSpPr>
            <a:spLocks noGrp="1"/>
          </p:cNvSpPr>
          <p:nvPr>
            <p:ph type="sldNum" sz="quarter" idx="12"/>
          </p:nvPr>
        </p:nvSpPr>
        <p:spPr/>
        <p:txBody>
          <a:bodyPr/>
          <a:lstStyle/>
          <a:p>
            <a:fld id="{A7C4895A-71D1-D549-ACB4-7ECA99AE0BE4}" type="slidenum">
              <a:rPr lang="en-US" smtClean="0"/>
              <a:t>42</a:t>
            </a:fld>
            <a:endParaRPr lang="en-US"/>
          </a:p>
        </p:txBody>
      </p:sp>
      <p:sp>
        <p:nvSpPr>
          <p:cNvPr id="5" name="Rectangle 4">
            <a:extLst>
              <a:ext uri="{FF2B5EF4-FFF2-40B4-BE49-F238E27FC236}">
                <a16:creationId xmlns:a16="http://schemas.microsoft.com/office/drawing/2014/main" id="{B7393A0B-4268-FA42-B586-3BF8276F2CCD}"/>
              </a:ext>
            </a:extLst>
          </p:cNvPr>
          <p:cNvSpPr/>
          <p:nvPr/>
        </p:nvSpPr>
        <p:spPr>
          <a:xfrm rot="5400000">
            <a:off x="10526802" y="2986556"/>
            <a:ext cx="2961067" cy="369332"/>
          </a:xfrm>
          <a:prstGeom prst="rect">
            <a:avLst/>
          </a:prstGeom>
        </p:spPr>
        <p:txBody>
          <a:bodyPr wrap="none">
            <a:spAutoFit/>
          </a:bodyPr>
          <a:lstStyle/>
          <a:p>
            <a:r>
              <a:rPr lang="en-US" dirty="0"/>
              <a:t>(PMBOK 6</a:t>
            </a:r>
            <a:r>
              <a:rPr lang="en-US" baseline="30000" dirty="0"/>
              <a:t>th</a:t>
            </a:r>
            <a:r>
              <a:rPr lang="en-US" dirty="0"/>
              <a:t> ed., 2017, p. 423)</a:t>
            </a:r>
          </a:p>
        </p:txBody>
      </p:sp>
    </p:spTree>
    <p:extLst>
      <p:ext uri="{BB962C8B-B14F-4D97-AF65-F5344CB8AC3E}">
        <p14:creationId xmlns:p14="http://schemas.microsoft.com/office/powerpoint/2010/main" val="71261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405F-543F-F447-9DC1-1AF081BB13F0}"/>
              </a:ext>
            </a:extLst>
          </p:cNvPr>
          <p:cNvSpPr>
            <a:spLocks noGrp="1"/>
          </p:cNvSpPr>
          <p:nvPr>
            <p:ph type="title"/>
          </p:nvPr>
        </p:nvSpPr>
        <p:spPr>
          <a:xfrm>
            <a:off x="1111155" y="2515394"/>
            <a:ext cx="10515600" cy="1325563"/>
          </a:xfrm>
        </p:spPr>
        <p:txBody>
          <a:bodyPr/>
          <a:lstStyle/>
          <a:p>
            <a:r>
              <a:rPr lang="en-US" b="1" dirty="0"/>
              <a:t>11.4 Perform Quantitative Risk Analysis </a:t>
            </a:r>
            <a:br>
              <a:rPr lang="en-US" b="1" dirty="0"/>
            </a:br>
            <a:r>
              <a:rPr lang="en-US" b="1" dirty="0"/>
              <a:t>(p. 428)</a:t>
            </a:r>
          </a:p>
        </p:txBody>
      </p:sp>
      <p:sp>
        <p:nvSpPr>
          <p:cNvPr id="4" name="Slide Number Placeholder 3">
            <a:extLst>
              <a:ext uri="{FF2B5EF4-FFF2-40B4-BE49-F238E27FC236}">
                <a16:creationId xmlns:a16="http://schemas.microsoft.com/office/drawing/2014/main" id="{A946C3A1-966D-1A4D-B45C-804D42A8DC03}"/>
              </a:ext>
            </a:extLst>
          </p:cNvPr>
          <p:cNvSpPr>
            <a:spLocks noGrp="1"/>
          </p:cNvSpPr>
          <p:nvPr>
            <p:ph type="sldNum" sz="quarter" idx="12"/>
          </p:nvPr>
        </p:nvSpPr>
        <p:spPr/>
        <p:txBody>
          <a:bodyPr/>
          <a:lstStyle/>
          <a:p>
            <a:fld id="{A7C4895A-71D1-D549-ACB4-7ECA99AE0BE4}" type="slidenum">
              <a:rPr lang="en-US" smtClean="0"/>
              <a:t>43</a:t>
            </a:fld>
            <a:endParaRPr lang="en-US"/>
          </a:p>
        </p:txBody>
      </p:sp>
      <p:sp>
        <p:nvSpPr>
          <p:cNvPr id="5" name="Rectangle 4">
            <a:extLst>
              <a:ext uri="{FF2B5EF4-FFF2-40B4-BE49-F238E27FC236}">
                <a16:creationId xmlns:a16="http://schemas.microsoft.com/office/drawing/2014/main" id="{BAAEEE6C-D271-9A49-85BE-C3E52977E67A}"/>
              </a:ext>
            </a:extLst>
          </p:cNvPr>
          <p:cNvSpPr/>
          <p:nvPr/>
        </p:nvSpPr>
        <p:spPr>
          <a:xfrm>
            <a:off x="0" y="0"/>
            <a:ext cx="12192000" cy="6858000"/>
          </a:xfrm>
          <a:prstGeom prst="rect">
            <a:avLst/>
          </a:prstGeom>
          <a:noFill/>
          <a:ln w="279400">
            <a:solidFill>
              <a:srgbClr val="AE3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4949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E146-128A-794C-8A79-8F5569A732CB}"/>
              </a:ext>
            </a:extLst>
          </p:cNvPr>
          <p:cNvSpPr>
            <a:spLocks noGrp="1"/>
          </p:cNvSpPr>
          <p:nvPr>
            <p:ph type="title"/>
          </p:nvPr>
        </p:nvSpPr>
        <p:spPr/>
        <p:txBody>
          <a:bodyPr/>
          <a:lstStyle/>
          <a:p>
            <a:r>
              <a:rPr lang="en-US" dirty="0"/>
              <a:t>Perform Quantitative Risk Analysis (p. 428)</a:t>
            </a:r>
          </a:p>
        </p:txBody>
      </p:sp>
      <p:sp>
        <p:nvSpPr>
          <p:cNvPr id="3" name="Content Placeholder 2">
            <a:extLst>
              <a:ext uri="{FF2B5EF4-FFF2-40B4-BE49-F238E27FC236}">
                <a16:creationId xmlns:a16="http://schemas.microsoft.com/office/drawing/2014/main" id="{02F37C95-A4BB-184A-B786-3FEC213995A5}"/>
              </a:ext>
            </a:extLst>
          </p:cNvPr>
          <p:cNvSpPr>
            <a:spLocks noGrp="1"/>
          </p:cNvSpPr>
          <p:nvPr>
            <p:ph idx="1"/>
          </p:nvPr>
        </p:nvSpPr>
        <p:spPr/>
        <p:txBody>
          <a:bodyPr/>
          <a:lstStyle/>
          <a:p>
            <a:pPr marL="0" indent="0">
              <a:buNone/>
            </a:pPr>
            <a:r>
              <a:rPr lang="en-US" dirty="0"/>
              <a:t>“… the process of numerical analyzing the combined effect of identified individual project risks and other sources of uncertainty on overall project objectives.”</a:t>
            </a:r>
          </a:p>
          <a:p>
            <a:pPr marL="0" indent="0">
              <a:buNone/>
            </a:pPr>
            <a:endParaRPr lang="en-US" dirty="0"/>
          </a:p>
          <a:p>
            <a:pPr marL="0" indent="0">
              <a:buNone/>
            </a:pPr>
            <a:r>
              <a:rPr lang="en-US" dirty="0"/>
              <a:t>Value: “quantifies overall project risk exposure, and it can also provide additional quantitative risk information to support risk response planning.”</a:t>
            </a:r>
          </a:p>
          <a:p>
            <a:pPr marL="0" indent="0">
              <a:buNone/>
            </a:pPr>
            <a:endParaRPr lang="en-US" dirty="0"/>
          </a:p>
          <a:p>
            <a:pPr marL="0" indent="0">
              <a:buNone/>
            </a:pPr>
            <a:r>
              <a:rPr lang="en-US" dirty="0"/>
              <a:t>Before you do this, make sure it is a value-adding process (p. 429)</a:t>
            </a:r>
          </a:p>
        </p:txBody>
      </p:sp>
      <p:sp>
        <p:nvSpPr>
          <p:cNvPr id="4" name="Slide Number Placeholder 3">
            <a:extLst>
              <a:ext uri="{FF2B5EF4-FFF2-40B4-BE49-F238E27FC236}">
                <a16:creationId xmlns:a16="http://schemas.microsoft.com/office/drawing/2014/main" id="{0769A73C-D4EA-044F-AEB6-685BF76D322E}"/>
              </a:ext>
            </a:extLst>
          </p:cNvPr>
          <p:cNvSpPr>
            <a:spLocks noGrp="1"/>
          </p:cNvSpPr>
          <p:nvPr>
            <p:ph type="sldNum" sz="quarter" idx="12"/>
          </p:nvPr>
        </p:nvSpPr>
        <p:spPr/>
        <p:txBody>
          <a:bodyPr/>
          <a:lstStyle/>
          <a:p>
            <a:fld id="{A7C4895A-71D1-D549-ACB4-7ECA99AE0BE4}" type="slidenum">
              <a:rPr lang="en-US" smtClean="0"/>
              <a:t>44</a:t>
            </a:fld>
            <a:endParaRPr lang="en-US"/>
          </a:p>
        </p:txBody>
      </p:sp>
    </p:spTree>
    <p:extLst>
      <p:ext uri="{BB962C8B-B14F-4D97-AF65-F5344CB8AC3E}">
        <p14:creationId xmlns:p14="http://schemas.microsoft.com/office/powerpoint/2010/main" val="3946082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236D-5990-F945-ACAB-1D759CFAADF8}"/>
              </a:ext>
            </a:extLst>
          </p:cNvPr>
          <p:cNvSpPr>
            <a:spLocks noGrp="1"/>
          </p:cNvSpPr>
          <p:nvPr>
            <p:ph type="title"/>
          </p:nvPr>
        </p:nvSpPr>
        <p:spPr/>
        <p:txBody>
          <a:bodyPr/>
          <a:lstStyle/>
          <a:p>
            <a:r>
              <a:rPr lang="en-US" dirty="0"/>
              <a:t>When you’ll want to take the time to do this(p. 429)</a:t>
            </a:r>
          </a:p>
        </p:txBody>
      </p:sp>
      <p:sp>
        <p:nvSpPr>
          <p:cNvPr id="3" name="Content Placeholder 2">
            <a:extLst>
              <a:ext uri="{FF2B5EF4-FFF2-40B4-BE49-F238E27FC236}">
                <a16:creationId xmlns:a16="http://schemas.microsoft.com/office/drawing/2014/main" id="{8FBE9282-A331-9748-BDB3-AFE63455155C}"/>
              </a:ext>
            </a:extLst>
          </p:cNvPr>
          <p:cNvSpPr>
            <a:spLocks noGrp="1"/>
          </p:cNvSpPr>
          <p:nvPr>
            <p:ph idx="1"/>
          </p:nvPr>
        </p:nvSpPr>
        <p:spPr/>
        <p:txBody>
          <a:bodyPr/>
          <a:lstStyle/>
          <a:p>
            <a:r>
              <a:rPr lang="en-US" dirty="0"/>
              <a:t>Contractual projects</a:t>
            </a:r>
          </a:p>
          <a:p>
            <a:r>
              <a:rPr lang="en-US" dirty="0"/>
              <a:t>Key stakeholders are very interested in the outcome</a:t>
            </a:r>
          </a:p>
          <a:p>
            <a:r>
              <a:rPr lang="en-US" dirty="0"/>
              <a:t>Strategically important efforts</a:t>
            </a:r>
          </a:p>
        </p:txBody>
      </p:sp>
      <p:sp>
        <p:nvSpPr>
          <p:cNvPr id="4" name="Slide Number Placeholder 3">
            <a:extLst>
              <a:ext uri="{FF2B5EF4-FFF2-40B4-BE49-F238E27FC236}">
                <a16:creationId xmlns:a16="http://schemas.microsoft.com/office/drawing/2014/main" id="{39F11C4E-9917-414C-8CAD-2D93772141C2}"/>
              </a:ext>
            </a:extLst>
          </p:cNvPr>
          <p:cNvSpPr>
            <a:spLocks noGrp="1"/>
          </p:cNvSpPr>
          <p:nvPr>
            <p:ph type="sldNum" sz="quarter" idx="12"/>
          </p:nvPr>
        </p:nvSpPr>
        <p:spPr/>
        <p:txBody>
          <a:bodyPr/>
          <a:lstStyle/>
          <a:p>
            <a:fld id="{A7C4895A-71D1-D549-ACB4-7ECA99AE0BE4}" type="slidenum">
              <a:rPr lang="en-US" smtClean="0"/>
              <a:t>45</a:t>
            </a:fld>
            <a:endParaRPr lang="en-US"/>
          </a:p>
        </p:txBody>
      </p:sp>
      <p:sp>
        <p:nvSpPr>
          <p:cNvPr id="5" name="Rectangle 4">
            <a:extLst>
              <a:ext uri="{FF2B5EF4-FFF2-40B4-BE49-F238E27FC236}">
                <a16:creationId xmlns:a16="http://schemas.microsoft.com/office/drawing/2014/main" id="{AF20B85A-96B8-BD4E-BF42-4AD7B97A7456}"/>
              </a:ext>
            </a:extLst>
          </p:cNvPr>
          <p:cNvSpPr/>
          <p:nvPr/>
        </p:nvSpPr>
        <p:spPr>
          <a:xfrm>
            <a:off x="838199" y="4688975"/>
            <a:ext cx="9725167" cy="954107"/>
          </a:xfrm>
          <a:prstGeom prst="rect">
            <a:avLst/>
          </a:prstGeom>
        </p:spPr>
        <p:txBody>
          <a:bodyPr wrap="square">
            <a:spAutoFit/>
          </a:bodyPr>
          <a:lstStyle/>
          <a:p>
            <a:r>
              <a:rPr lang="en-US" sz="2800" i="1" dirty="0"/>
              <a:t>Before you do this, make sure it is a value-adding. It is time consuming and will absorb time from experts.</a:t>
            </a:r>
          </a:p>
        </p:txBody>
      </p:sp>
    </p:spTree>
    <p:extLst>
      <p:ext uri="{BB962C8B-B14F-4D97-AF65-F5344CB8AC3E}">
        <p14:creationId xmlns:p14="http://schemas.microsoft.com/office/powerpoint/2010/main" val="2686838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6279-0428-1A48-9155-23D2702E4565}"/>
              </a:ext>
            </a:extLst>
          </p:cNvPr>
          <p:cNvSpPr>
            <a:spLocks noGrp="1"/>
          </p:cNvSpPr>
          <p:nvPr>
            <p:ph type="title"/>
          </p:nvPr>
        </p:nvSpPr>
        <p:spPr/>
        <p:txBody>
          <a:bodyPr/>
          <a:lstStyle/>
          <a:p>
            <a:r>
              <a:rPr lang="en-US" dirty="0"/>
              <a:t>Main Idea; Quantitative Risk Analysis (p. 429)</a:t>
            </a:r>
          </a:p>
        </p:txBody>
      </p:sp>
      <p:sp>
        <p:nvSpPr>
          <p:cNvPr id="3" name="Content Placeholder 2">
            <a:extLst>
              <a:ext uri="{FF2B5EF4-FFF2-40B4-BE49-F238E27FC236}">
                <a16:creationId xmlns:a16="http://schemas.microsoft.com/office/drawing/2014/main" id="{152B4910-7AD9-624F-9045-10A9DF9CCF42}"/>
              </a:ext>
            </a:extLst>
          </p:cNvPr>
          <p:cNvSpPr>
            <a:spLocks noGrp="1"/>
          </p:cNvSpPr>
          <p:nvPr>
            <p:ph idx="1"/>
          </p:nvPr>
        </p:nvSpPr>
        <p:spPr/>
        <p:txBody>
          <a:bodyPr/>
          <a:lstStyle/>
          <a:p>
            <a:pPr marL="0" indent="0">
              <a:buNone/>
            </a:pPr>
            <a:r>
              <a:rPr lang="en-US" dirty="0"/>
              <a:t>“… uses information on individual project risks that have been assessed by the the “Perform Qualitative Risk Analysis” process as having  ‘significant’ potential to affect project outcomes (objectives).”</a:t>
            </a:r>
          </a:p>
          <a:p>
            <a:pPr marL="0" indent="0">
              <a:buNone/>
            </a:pPr>
            <a:endParaRPr lang="en-US" dirty="0"/>
          </a:p>
          <a:p>
            <a:pPr marL="0" indent="0">
              <a:buNone/>
            </a:pPr>
            <a:r>
              <a:rPr lang="en-US" dirty="0"/>
              <a:t>May be used to understand if proposed risk responses actually work.</a:t>
            </a:r>
          </a:p>
        </p:txBody>
      </p:sp>
      <p:sp>
        <p:nvSpPr>
          <p:cNvPr id="4" name="Slide Number Placeholder 3">
            <a:extLst>
              <a:ext uri="{FF2B5EF4-FFF2-40B4-BE49-F238E27FC236}">
                <a16:creationId xmlns:a16="http://schemas.microsoft.com/office/drawing/2014/main" id="{22F2DCC5-BCA9-614B-946C-72194E3CB259}"/>
              </a:ext>
            </a:extLst>
          </p:cNvPr>
          <p:cNvSpPr>
            <a:spLocks noGrp="1"/>
          </p:cNvSpPr>
          <p:nvPr>
            <p:ph type="sldNum" sz="quarter" idx="12"/>
          </p:nvPr>
        </p:nvSpPr>
        <p:spPr/>
        <p:txBody>
          <a:bodyPr/>
          <a:lstStyle/>
          <a:p>
            <a:fld id="{A7C4895A-71D1-D549-ACB4-7ECA99AE0BE4}" type="slidenum">
              <a:rPr lang="en-US" smtClean="0"/>
              <a:t>46</a:t>
            </a:fld>
            <a:endParaRPr lang="en-US"/>
          </a:p>
        </p:txBody>
      </p:sp>
    </p:spTree>
    <p:extLst>
      <p:ext uri="{BB962C8B-B14F-4D97-AF65-F5344CB8AC3E}">
        <p14:creationId xmlns:p14="http://schemas.microsoft.com/office/powerpoint/2010/main" val="426178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41B-0BDD-0C4F-8CF4-8007F0925F82}"/>
              </a:ext>
            </a:extLst>
          </p:cNvPr>
          <p:cNvSpPr>
            <a:spLocks noGrp="1"/>
          </p:cNvSpPr>
          <p:nvPr>
            <p:ph type="title"/>
          </p:nvPr>
        </p:nvSpPr>
        <p:spPr/>
        <p:txBody>
          <a:bodyPr/>
          <a:lstStyle/>
          <a:p>
            <a:r>
              <a:rPr lang="en-US" dirty="0"/>
              <a:t>What those expensive experts can do for you (p. 431)*</a:t>
            </a:r>
          </a:p>
        </p:txBody>
      </p:sp>
      <p:sp>
        <p:nvSpPr>
          <p:cNvPr id="3" name="Content Placeholder 2">
            <a:extLst>
              <a:ext uri="{FF2B5EF4-FFF2-40B4-BE49-F238E27FC236}">
                <a16:creationId xmlns:a16="http://schemas.microsoft.com/office/drawing/2014/main" id="{F164AAA0-54B5-6B40-8130-6E6D72D7F642}"/>
              </a:ext>
            </a:extLst>
          </p:cNvPr>
          <p:cNvSpPr>
            <a:spLocks noGrp="1"/>
          </p:cNvSpPr>
          <p:nvPr>
            <p:ph idx="1"/>
          </p:nvPr>
        </p:nvSpPr>
        <p:spPr/>
        <p:txBody>
          <a:bodyPr/>
          <a:lstStyle/>
          <a:p>
            <a:r>
              <a:rPr lang="en-US" dirty="0"/>
              <a:t>Convert risk ideas into dollars $ (or other useful numbers)</a:t>
            </a:r>
          </a:p>
          <a:p>
            <a:r>
              <a:rPr lang="en-US" dirty="0"/>
              <a:t>Identify the right software to assess the situation</a:t>
            </a:r>
          </a:p>
          <a:p>
            <a:r>
              <a:rPr lang="en-US" dirty="0"/>
              <a:t>Pick and then use “modeling techniques” to assess the situation</a:t>
            </a:r>
          </a:p>
          <a:p>
            <a:r>
              <a:rPr lang="en-US" dirty="0"/>
              <a:t>Interpret the results</a:t>
            </a:r>
          </a:p>
          <a:p>
            <a:r>
              <a:rPr lang="en-US" dirty="0"/>
              <a:t>Make recommendations (</a:t>
            </a:r>
            <a:r>
              <a:rPr lang="en-US" dirty="0" err="1"/>
              <a:t>bv</a:t>
            </a:r>
            <a:r>
              <a:rPr lang="en-US" dirty="0"/>
              <a:t>)</a:t>
            </a:r>
          </a:p>
          <a:p>
            <a:r>
              <a:rPr lang="en-US" dirty="0"/>
              <a:t>Contribute (heavily) to facilitated workshops</a:t>
            </a:r>
          </a:p>
        </p:txBody>
      </p:sp>
      <p:sp>
        <p:nvSpPr>
          <p:cNvPr id="4" name="Slide Number Placeholder 3">
            <a:extLst>
              <a:ext uri="{FF2B5EF4-FFF2-40B4-BE49-F238E27FC236}">
                <a16:creationId xmlns:a16="http://schemas.microsoft.com/office/drawing/2014/main" id="{FE15EABB-814B-F94B-8707-4DC07665FC44}"/>
              </a:ext>
            </a:extLst>
          </p:cNvPr>
          <p:cNvSpPr>
            <a:spLocks noGrp="1"/>
          </p:cNvSpPr>
          <p:nvPr>
            <p:ph type="sldNum" sz="quarter" idx="12"/>
          </p:nvPr>
        </p:nvSpPr>
        <p:spPr/>
        <p:txBody>
          <a:bodyPr/>
          <a:lstStyle/>
          <a:p>
            <a:fld id="{A7C4895A-71D1-D549-ACB4-7ECA99AE0BE4}" type="slidenum">
              <a:rPr lang="en-US" smtClean="0"/>
              <a:t>47</a:t>
            </a:fld>
            <a:endParaRPr lang="en-US"/>
          </a:p>
        </p:txBody>
      </p:sp>
      <p:sp>
        <p:nvSpPr>
          <p:cNvPr id="5" name="TextBox 4">
            <a:extLst>
              <a:ext uri="{FF2B5EF4-FFF2-40B4-BE49-F238E27FC236}">
                <a16:creationId xmlns:a16="http://schemas.microsoft.com/office/drawing/2014/main" id="{E66CDCF2-AB79-E943-9182-A4C6F92ECD1A}"/>
              </a:ext>
            </a:extLst>
          </p:cNvPr>
          <p:cNvSpPr txBox="1"/>
          <p:nvPr/>
        </p:nvSpPr>
        <p:spPr>
          <a:xfrm>
            <a:off x="1514901" y="6032309"/>
            <a:ext cx="8570795" cy="646331"/>
          </a:xfrm>
          <a:prstGeom prst="rect">
            <a:avLst/>
          </a:prstGeom>
          <a:noFill/>
        </p:spPr>
        <p:txBody>
          <a:bodyPr wrap="square" rtlCol="0">
            <a:spAutoFit/>
          </a:bodyPr>
          <a:lstStyle/>
          <a:p>
            <a:r>
              <a:rPr lang="en-US" dirty="0"/>
              <a:t>* Basically, you need a expert on your team that is an expert in what you are doing who is comfortable with practical statistics.</a:t>
            </a:r>
          </a:p>
        </p:txBody>
      </p:sp>
    </p:spTree>
    <p:extLst>
      <p:ext uri="{BB962C8B-B14F-4D97-AF65-F5344CB8AC3E}">
        <p14:creationId xmlns:p14="http://schemas.microsoft.com/office/powerpoint/2010/main" val="1490314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9D81-BD37-E249-BE2A-EDBA628E7723}"/>
              </a:ext>
            </a:extLst>
          </p:cNvPr>
          <p:cNvSpPr>
            <a:spLocks noGrp="1"/>
          </p:cNvSpPr>
          <p:nvPr>
            <p:ph type="title"/>
          </p:nvPr>
        </p:nvSpPr>
        <p:spPr/>
        <p:txBody>
          <a:bodyPr/>
          <a:lstStyle/>
          <a:p>
            <a:r>
              <a:rPr lang="en-US" dirty="0"/>
              <a:t>Four types of quantitative risk analysis (see the PMBOK for details) (pp.433-436)</a:t>
            </a:r>
          </a:p>
        </p:txBody>
      </p:sp>
      <p:sp>
        <p:nvSpPr>
          <p:cNvPr id="3" name="Content Placeholder 2">
            <a:extLst>
              <a:ext uri="{FF2B5EF4-FFF2-40B4-BE49-F238E27FC236}">
                <a16:creationId xmlns:a16="http://schemas.microsoft.com/office/drawing/2014/main" id="{A9CF6CEF-4FBB-E84D-988E-DF5676FB43F2}"/>
              </a:ext>
            </a:extLst>
          </p:cNvPr>
          <p:cNvSpPr>
            <a:spLocks noGrp="1"/>
          </p:cNvSpPr>
          <p:nvPr>
            <p:ph idx="1"/>
          </p:nvPr>
        </p:nvSpPr>
        <p:spPr/>
        <p:txBody>
          <a:bodyPr/>
          <a:lstStyle/>
          <a:p>
            <a:r>
              <a:rPr lang="en-US" dirty="0"/>
              <a:t>Simulation: Look at the combined effects of many variables</a:t>
            </a:r>
          </a:p>
          <a:p>
            <a:r>
              <a:rPr lang="en-US" dirty="0"/>
              <a:t>Sensitivity Analysis: What is going to impact your project the most</a:t>
            </a:r>
          </a:p>
          <a:p>
            <a:r>
              <a:rPr lang="en-US" dirty="0"/>
              <a:t>Influence diagrams: A visual way to correlate risk contributors</a:t>
            </a:r>
          </a:p>
          <a:p>
            <a:r>
              <a:rPr lang="en-US" dirty="0"/>
              <a:t>Decision Tree Analysis: A tree structure is created.  It uses expected outcomes and probability to determine what the most valuable paths of action are (see next slide)</a:t>
            </a:r>
          </a:p>
          <a:p>
            <a:pPr marL="0" indent="0">
              <a:buNone/>
            </a:pPr>
            <a:endParaRPr lang="en-US" dirty="0"/>
          </a:p>
        </p:txBody>
      </p:sp>
      <p:sp>
        <p:nvSpPr>
          <p:cNvPr id="4" name="Slide Number Placeholder 3">
            <a:extLst>
              <a:ext uri="{FF2B5EF4-FFF2-40B4-BE49-F238E27FC236}">
                <a16:creationId xmlns:a16="http://schemas.microsoft.com/office/drawing/2014/main" id="{F2B48FD6-7DD5-3E4F-94C0-27BEBD765A80}"/>
              </a:ext>
            </a:extLst>
          </p:cNvPr>
          <p:cNvSpPr>
            <a:spLocks noGrp="1"/>
          </p:cNvSpPr>
          <p:nvPr>
            <p:ph type="sldNum" sz="quarter" idx="12"/>
          </p:nvPr>
        </p:nvSpPr>
        <p:spPr/>
        <p:txBody>
          <a:bodyPr/>
          <a:lstStyle/>
          <a:p>
            <a:fld id="{A7C4895A-71D1-D549-ACB4-7ECA99AE0BE4}" type="slidenum">
              <a:rPr lang="en-US" smtClean="0"/>
              <a:t>48</a:t>
            </a:fld>
            <a:endParaRPr lang="en-US"/>
          </a:p>
        </p:txBody>
      </p:sp>
    </p:spTree>
    <p:extLst>
      <p:ext uri="{BB962C8B-B14F-4D97-AF65-F5344CB8AC3E}">
        <p14:creationId xmlns:p14="http://schemas.microsoft.com/office/powerpoint/2010/main" val="1645329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7E1602B1-FB2A-2B4E-89DD-844CB88C8D92}"/>
              </a:ext>
            </a:extLst>
          </p:cNvPr>
          <p:cNvGrpSpPr/>
          <p:nvPr/>
        </p:nvGrpSpPr>
        <p:grpSpPr>
          <a:xfrm>
            <a:off x="7739392" y="355295"/>
            <a:ext cx="4400635" cy="2637433"/>
            <a:chOff x="7739392" y="0"/>
            <a:chExt cx="4400635" cy="2637433"/>
          </a:xfrm>
        </p:grpSpPr>
        <p:sp>
          <p:nvSpPr>
            <p:cNvPr id="79" name="Rounded Rectangle 78">
              <a:extLst>
                <a:ext uri="{FF2B5EF4-FFF2-40B4-BE49-F238E27FC236}">
                  <a16:creationId xmlns:a16="http://schemas.microsoft.com/office/drawing/2014/main" id="{C26A88E3-6B5D-C448-85EB-728DC2023DC3}"/>
                </a:ext>
              </a:extLst>
            </p:cNvPr>
            <p:cNvSpPr/>
            <p:nvPr/>
          </p:nvSpPr>
          <p:spPr>
            <a:xfrm>
              <a:off x="7739392" y="81858"/>
              <a:ext cx="4400635" cy="2555575"/>
            </a:xfrm>
            <a:prstGeom prst="roundRect">
              <a:avLst/>
            </a:prstGeom>
            <a:solidFill>
              <a:srgbClr val="64FD7C"/>
            </a:solidFill>
            <a:ln>
              <a:solidFill>
                <a:srgbClr val="64FD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105FDB05-B3ED-6F4B-886E-80528833A37E}"/>
                </a:ext>
              </a:extLst>
            </p:cNvPr>
            <p:cNvPicPr>
              <a:picLocks noChangeAspect="1"/>
            </p:cNvPicPr>
            <p:nvPr/>
          </p:nvPicPr>
          <p:blipFill>
            <a:blip r:embed="rId3"/>
            <a:stretch>
              <a:fillRect/>
            </a:stretch>
          </p:blipFill>
          <p:spPr>
            <a:xfrm>
              <a:off x="7871696" y="859938"/>
              <a:ext cx="4125113" cy="1478612"/>
            </a:xfrm>
            <a:prstGeom prst="rect">
              <a:avLst/>
            </a:prstGeom>
          </p:spPr>
        </p:pic>
        <p:sp>
          <p:nvSpPr>
            <p:cNvPr id="77" name="Rectangle 76">
              <a:extLst>
                <a:ext uri="{FF2B5EF4-FFF2-40B4-BE49-F238E27FC236}">
                  <a16:creationId xmlns:a16="http://schemas.microsoft.com/office/drawing/2014/main" id="{21202C73-D1E3-F64E-87B6-73F5B6D31188}"/>
                </a:ext>
              </a:extLst>
            </p:cNvPr>
            <p:cNvSpPr/>
            <p:nvPr/>
          </p:nvSpPr>
          <p:spPr>
            <a:xfrm>
              <a:off x="8078447" y="0"/>
              <a:ext cx="35359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EMV for “A”</a:t>
              </a:r>
            </a:p>
          </p:txBody>
        </p:sp>
      </p:grpSp>
      <p:sp>
        <p:nvSpPr>
          <p:cNvPr id="5" name="Oval 4">
            <a:extLst>
              <a:ext uri="{FF2B5EF4-FFF2-40B4-BE49-F238E27FC236}">
                <a16:creationId xmlns:a16="http://schemas.microsoft.com/office/drawing/2014/main" id="{904AA348-8AFB-7144-9DAA-55DB0E80D006}"/>
              </a:ext>
            </a:extLst>
          </p:cNvPr>
          <p:cNvSpPr/>
          <p:nvPr/>
        </p:nvSpPr>
        <p:spPr>
          <a:xfrm>
            <a:off x="151597" y="2906924"/>
            <a:ext cx="1295726" cy="9753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Project</a:t>
            </a:r>
          </a:p>
        </p:txBody>
      </p:sp>
      <p:sp>
        <p:nvSpPr>
          <p:cNvPr id="6" name="Oval 5">
            <a:extLst>
              <a:ext uri="{FF2B5EF4-FFF2-40B4-BE49-F238E27FC236}">
                <a16:creationId xmlns:a16="http://schemas.microsoft.com/office/drawing/2014/main" id="{DE55AF01-B471-E846-8501-F591D7A571A7}"/>
              </a:ext>
            </a:extLst>
          </p:cNvPr>
          <p:cNvSpPr/>
          <p:nvPr/>
        </p:nvSpPr>
        <p:spPr>
          <a:xfrm>
            <a:off x="4681264" y="25562"/>
            <a:ext cx="1036320" cy="975360"/>
          </a:xfrm>
          <a:prstGeom prst="ellipse">
            <a:avLst/>
          </a:prstGeom>
          <a:solidFill>
            <a:srgbClr val="64FD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DB33CB2-E7A1-6E4C-90B7-BA6F5FBD1D4B}"/>
              </a:ext>
            </a:extLst>
          </p:cNvPr>
          <p:cNvSpPr/>
          <p:nvPr/>
        </p:nvSpPr>
        <p:spPr>
          <a:xfrm>
            <a:off x="4239439" y="4043370"/>
            <a:ext cx="1036320" cy="975360"/>
          </a:xfrm>
          <a:prstGeom prst="ellipse">
            <a:avLst/>
          </a:prstGeom>
          <a:solidFill>
            <a:srgbClr val="AE3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AF5FB089-3031-E546-ACE0-2B5C6984E87E}"/>
              </a:ext>
            </a:extLst>
          </p:cNvPr>
          <p:cNvSpPr/>
          <p:nvPr/>
        </p:nvSpPr>
        <p:spPr>
          <a:xfrm>
            <a:off x="2464513" y="826549"/>
            <a:ext cx="1036320" cy="975360"/>
          </a:xfrm>
          <a:prstGeom prst="ellipse">
            <a:avLst/>
          </a:prstGeom>
          <a:solidFill>
            <a:srgbClr val="64FD7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ln w="0"/>
                <a:solidFill>
                  <a:schemeClr val="tx1"/>
                </a:solidFill>
                <a:effectLst>
                  <a:outerShdw blurRad="38100" dist="19050" dir="2700000" algn="tl" rotWithShape="0">
                    <a:schemeClr val="dk1">
                      <a:alpha val="40000"/>
                    </a:schemeClr>
                  </a:outerShdw>
                </a:effectLst>
              </a:rPr>
              <a:t>A</a:t>
            </a:r>
          </a:p>
        </p:txBody>
      </p:sp>
      <p:grpSp>
        <p:nvGrpSpPr>
          <p:cNvPr id="99" name="Group 98">
            <a:extLst>
              <a:ext uri="{FF2B5EF4-FFF2-40B4-BE49-F238E27FC236}">
                <a16:creationId xmlns:a16="http://schemas.microsoft.com/office/drawing/2014/main" id="{D9FE5892-58E6-884F-B0B2-BE94B6235DFA}"/>
              </a:ext>
            </a:extLst>
          </p:cNvPr>
          <p:cNvGrpSpPr/>
          <p:nvPr/>
        </p:nvGrpSpPr>
        <p:grpSpPr>
          <a:xfrm>
            <a:off x="2378043" y="4082509"/>
            <a:ext cx="1036320" cy="975360"/>
            <a:chOff x="2487212" y="2307613"/>
            <a:chExt cx="1036320" cy="975360"/>
          </a:xfrm>
        </p:grpSpPr>
        <p:sp>
          <p:nvSpPr>
            <p:cNvPr id="10" name="Oval 9">
              <a:extLst>
                <a:ext uri="{FF2B5EF4-FFF2-40B4-BE49-F238E27FC236}">
                  <a16:creationId xmlns:a16="http://schemas.microsoft.com/office/drawing/2014/main" id="{1149F290-568F-D941-BBCC-57B4A16E7AF3}"/>
                </a:ext>
              </a:extLst>
            </p:cNvPr>
            <p:cNvSpPr/>
            <p:nvPr/>
          </p:nvSpPr>
          <p:spPr>
            <a:xfrm>
              <a:off x="2487212" y="2307613"/>
              <a:ext cx="1036320" cy="975360"/>
            </a:xfrm>
            <a:prstGeom prst="ellipse">
              <a:avLst/>
            </a:prstGeom>
            <a:solidFill>
              <a:srgbClr val="AE3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A8B9C6-6C15-8846-8B4A-7B1A7CCF109A}"/>
                </a:ext>
              </a:extLst>
            </p:cNvPr>
            <p:cNvSpPr/>
            <p:nvPr/>
          </p:nvSpPr>
          <p:spPr>
            <a:xfrm>
              <a:off x="2737253" y="2410572"/>
              <a:ext cx="490840" cy="769441"/>
            </a:xfrm>
            <a:prstGeom prst="rect">
              <a:avLst/>
            </a:prstGeom>
          </p:spPr>
          <p:txBody>
            <a:bodyPr wrap="none">
              <a:spAutoFit/>
            </a:bodyPr>
            <a:lstStyle/>
            <a:p>
              <a:pPr algn="ctr"/>
              <a:r>
                <a:rPr lang="en-US" sz="4400" dirty="0">
                  <a:ln w="0"/>
                  <a:effectLst>
                    <a:outerShdw blurRad="38100" dist="19050" dir="2700000" algn="tl" rotWithShape="0">
                      <a:schemeClr val="dk1">
                        <a:alpha val="40000"/>
                      </a:schemeClr>
                    </a:outerShdw>
                  </a:effectLst>
                </a:rPr>
                <a:t>B</a:t>
              </a:r>
            </a:p>
          </p:txBody>
        </p:sp>
      </p:grpSp>
      <p:cxnSp>
        <p:nvCxnSpPr>
          <p:cNvPr id="18" name="Straight Connector 17">
            <a:extLst>
              <a:ext uri="{FF2B5EF4-FFF2-40B4-BE49-F238E27FC236}">
                <a16:creationId xmlns:a16="http://schemas.microsoft.com/office/drawing/2014/main" id="{63F9F826-599B-5841-9CBD-CF2CC7027690}"/>
              </a:ext>
            </a:extLst>
          </p:cNvPr>
          <p:cNvCxnSpPr>
            <a:cxnSpLocks/>
            <a:stCxn id="10" idx="6"/>
            <a:endCxn id="8" idx="2"/>
          </p:cNvCxnSpPr>
          <p:nvPr/>
        </p:nvCxnSpPr>
        <p:spPr>
          <a:xfrm flipV="1">
            <a:off x="3414363" y="4531050"/>
            <a:ext cx="825076" cy="39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CE7574-6635-AD45-A553-31C89EE2629F}"/>
              </a:ext>
            </a:extLst>
          </p:cNvPr>
          <p:cNvCxnSpPr>
            <a:cxnSpLocks/>
            <a:stCxn id="10" idx="6"/>
            <a:endCxn id="7" idx="2"/>
          </p:cNvCxnSpPr>
          <p:nvPr/>
        </p:nvCxnSpPr>
        <p:spPr>
          <a:xfrm>
            <a:off x="3414363" y="4570189"/>
            <a:ext cx="895403" cy="10280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9D7BD30-2A15-6444-A3D7-2D8163379191}"/>
              </a:ext>
            </a:extLst>
          </p:cNvPr>
          <p:cNvSpPr/>
          <p:nvPr/>
        </p:nvSpPr>
        <p:spPr>
          <a:xfrm>
            <a:off x="4459225" y="4146329"/>
            <a:ext cx="776175" cy="769441"/>
          </a:xfrm>
          <a:prstGeom prst="rect">
            <a:avLst/>
          </a:prstGeom>
        </p:spPr>
        <p:txBody>
          <a:bodyPr wrap="none">
            <a:spAutoFit/>
          </a:bodyPr>
          <a:lstStyle/>
          <a:p>
            <a:pPr algn="ctr"/>
            <a:r>
              <a:rPr lang="en-US" sz="4400" dirty="0">
                <a:ln w="0"/>
                <a:effectLst>
                  <a:outerShdw blurRad="38100" dist="19050" dir="2700000" algn="tl" rotWithShape="0">
                    <a:schemeClr val="dk1">
                      <a:alpha val="40000"/>
                    </a:schemeClr>
                  </a:outerShdw>
                </a:effectLst>
              </a:rPr>
              <a:t>B1</a:t>
            </a:r>
          </a:p>
        </p:txBody>
      </p:sp>
      <p:grpSp>
        <p:nvGrpSpPr>
          <p:cNvPr id="104" name="Group 103">
            <a:extLst>
              <a:ext uri="{FF2B5EF4-FFF2-40B4-BE49-F238E27FC236}">
                <a16:creationId xmlns:a16="http://schemas.microsoft.com/office/drawing/2014/main" id="{A1059248-6422-F848-BE73-B3F984306CBF}"/>
              </a:ext>
            </a:extLst>
          </p:cNvPr>
          <p:cNvGrpSpPr/>
          <p:nvPr/>
        </p:nvGrpSpPr>
        <p:grpSpPr>
          <a:xfrm>
            <a:off x="4309766" y="5110569"/>
            <a:ext cx="1036320" cy="975360"/>
            <a:chOff x="4231954" y="5307637"/>
            <a:chExt cx="1036320" cy="975360"/>
          </a:xfrm>
        </p:grpSpPr>
        <p:sp>
          <p:nvSpPr>
            <p:cNvPr id="7" name="Oval 6">
              <a:extLst>
                <a:ext uri="{FF2B5EF4-FFF2-40B4-BE49-F238E27FC236}">
                  <a16:creationId xmlns:a16="http://schemas.microsoft.com/office/drawing/2014/main" id="{C2D02E59-BFB3-2E40-9791-FBF4CAEC2E4C}"/>
                </a:ext>
              </a:extLst>
            </p:cNvPr>
            <p:cNvSpPr/>
            <p:nvPr/>
          </p:nvSpPr>
          <p:spPr>
            <a:xfrm>
              <a:off x="4231954" y="5307637"/>
              <a:ext cx="1036320" cy="975360"/>
            </a:xfrm>
            <a:prstGeom prst="ellipse">
              <a:avLst/>
            </a:prstGeom>
            <a:solidFill>
              <a:srgbClr val="AE3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96D90D-0E01-A74D-9EF1-0D6B3D064272}"/>
                </a:ext>
              </a:extLst>
            </p:cNvPr>
            <p:cNvSpPr/>
            <p:nvPr/>
          </p:nvSpPr>
          <p:spPr>
            <a:xfrm>
              <a:off x="4339560" y="5410596"/>
              <a:ext cx="776175" cy="769441"/>
            </a:xfrm>
            <a:prstGeom prst="rect">
              <a:avLst/>
            </a:prstGeom>
          </p:spPr>
          <p:txBody>
            <a:bodyPr wrap="none">
              <a:spAutoFit/>
            </a:bodyPr>
            <a:lstStyle/>
            <a:p>
              <a:pPr algn="ctr"/>
              <a:r>
                <a:rPr lang="en-US" sz="4400" dirty="0">
                  <a:ln w="0"/>
                  <a:effectLst>
                    <a:outerShdw blurRad="38100" dist="19050" dir="2700000" algn="tl" rotWithShape="0">
                      <a:schemeClr val="dk1">
                        <a:alpha val="40000"/>
                      </a:schemeClr>
                    </a:outerShdw>
                  </a:effectLst>
                </a:rPr>
                <a:t>B2</a:t>
              </a:r>
            </a:p>
          </p:txBody>
        </p:sp>
      </p:grpSp>
      <p:sp>
        <p:nvSpPr>
          <p:cNvPr id="24" name="TextBox 23">
            <a:extLst>
              <a:ext uri="{FF2B5EF4-FFF2-40B4-BE49-F238E27FC236}">
                <a16:creationId xmlns:a16="http://schemas.microsoft.com/office/drawing/2014/main" id="{0512A174-29FC-4045-BFEE-47A4B637C8B8}"/>
              </a:ext>
            </a:extLst>
          </p:cNvPr>
          <p:cNvSpPr txBox="1"/>
          <p:nvPr/>
        </p:nvSpPr>
        <p:spPr>
          <a:xfrm>
            <a:off x="5034107" y="4793852"/>
            <a:ext cx="2029723" cy="369332"/>
          </a:xfrm>
          <a:prstGeom prst="rect">
            <a:avLst/>
          </a:prstGeom>
          <a:noFill/>
        </p:spPr>
        <p:txBody>
          <a:bodyPr wrap="none" rtlCol="0">
            <a:spAutoFit/>
          </a:bodyPr>
          <a:lstStyle/>
          <a:p>
            <a:r>
              <a:rPr lang="en-US" dirty="0"/>
              <a:t>$500 @ 40%chance</a:t>
            </a:r>
          </a:p>
        </p:txBody>
      </p:sp>
      <p:sp>
        <p:nvSpPr>
          <p:cNvPr id="25" name="TextBox 24">
            <a:extLst>
              <a:ext uri="{FF2B5EF4-FFF2-40B4-BE49-F238E27FC236}">
                <a16:creationId xmlns:a16="http://schemas.microsoft.com/office/drawing/2014/main" id="{5220CD19-C40D-F445-8A31-A953A01EA35A}"/>
              </a:ext>
            </a:extLst>
          </p:cNvPr>
          <p:cNvSpPr txBox="1"/>
          <p:nvPr/>
        </p:nvSpPr>
        <p:spPr>
          <a:xfrm>
            <a:off x="5151261" y="5761052"/>
            <a:ext cx="2274982" cy="369332"/>
          </a:xfrm>
          <a:prstGeom prst="rect">
            <a:avLst/>
          </a:prstGeom>
          <a:noFill/>
        </p:spPr>
        <p:txBody>
          <a:bodyPr wrap="none" rtlCol="0">
            <a:spAutoFit/>
          </a:bodyPr>
          <a:lstStyle/>
          <a:p>
            <a:r>
              <a:rPr lang="en-US" dirty="0"/>
              <a:t>-$1,500 @ 60%chance</a:t>
            </a:r>
          </a:p>
        </p:txBody>
      </p:sp>
      <p:cxnSp>
        <p:nvCxnSpPr>
          <p:cNvPr id="26" name="Straight Connector 25">
            <a:extLst>
              <a:ext uri="{FF2B5EF4-FFF2-40B4-BE49-F238E27FC236}">
                <a16:creationId xmlns:a16="http://schemas.microsoft.com/office/drawing/2014/main" id="{F51E9696-6E14-3943-8E4B-4911B910F9A0}"/>
              </a:ext>
            </a:extLst>
          </p:cNvPr>
          <p:cNvCxnSpPr>
            <a:cxnSpLocks/>
            <a:stCxn id="5" idx="6"/>
            <a:endCxn id="13" idx="3"/>
          </p:cNvCxnSpPr>
          <p:nvPr/>
        </p:nvCxnSpPr>
        <p:spPr>
          <a:xfrm flipV="1">
            <a:off x="1447323" y="1659071"/>
            <a:ext cx="1168956" cy="1735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C4FE3CD-4BC7-7F4F-8507-0097A996FBBA}"/>
              </a:ext>
            </a:extLst>
          </p:cNvPr>
          <p:cNvCxnSpPr>
            <a:cxnSpLocks/>
            <a:stCxn id="5" idx="6"/>
            <a:endCxn id="10" idx="1"/>
          </p:cNvCxnSpPr>
          <p:nvPr/>
        </p:nvCxnSpPr>
        <p:spPr>
          <a:xfrm>
            <a:off x="1447323" y="3394604"/>
            <a:ext cx="1082486" cy="830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118C7E-14BA-814D-8323-AE83A99C9C38}"/>
              </a:ext>
            </a:extLst>
          </p:cNvPr>
          <p:cNvCxnSpPr>
            <a:cxnSpLocks/>
            <a:stCxn id="14" idx="2"/>
            <a:endCxn id="13" idx="6"/>
          </p:cNvCxnSpPr>
          <p:nvPr/>
        </p:nvCxnSpPr>
        <p:spPr>
          <a:xfrm flipH="1" flipV="1">
            <a:off x="3500833" y="1314229"/>
            <a:ext cx="1243386" cy="1382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B136D82-9844-8449-A91C-A50CB5C01541}"/>
              </a:ext>
            </a:extLst>
          </p:cNvPr>
          <p:cNvCxnSpPr>
            <a:cxnSpLocks/>
            <a:stCxn id="13" idx="6"/>
            <a:endCxn id="15" idx="2"/>
          </p:cNvCxnSpPr>
          <p:nvPr/>
        </p:nvCxnSpPr>
        <p:spPr>
          <a:xfrm>
            <a:off x="3500833" y="1314229"/>
            <a:ext cx="1249281" cy="31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5401A6-EA2F-A747-8BA2-C059D10779B3}"/>
              </a:ext>
            </a:extLst>
          </p:cNvPr>
          <p:cNvCxnSpPr>
            <a:cxnSpLocks/>
            <a:stCxn id="6" idx="2"/>
            <a:endCxn id="13" idx="6"/>
          </p:cNvCxnSpPr>
          <p:nvPr/>
        </p:nvCxnSpPr>
        <p:spPr>
          <a:xfrm flipH="1">
            <a:off x="3500833" y="513242"/>
            <a:ext cx="1180431" cy="800987"/>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17860E6-10F4-DF4B-A689-44ED6042993B}"/>
              </a:ext>
            </a:extLst>
          </p:cNvPr>
          <p:cNvSpPr txBox="1"/>
          <p:nvPr/>
        </p:nvSpPr>
        <p:spPr>
          <a:xfrm>
            <a:off x="5449777" y="772072"/>
            <a:ext cx="2151551" cy="369332"/>
          </a:xfrm>
          <a:prstGeom prst="rect">
            <a:avLst/>
          </a:prstGeom>
          <a:noFill/>
        </p:spPr>
        <p:txBody>
          <a:bodyPr wrap="none" rtlCol="0">
            <a:spAutoFit/>
          </a:bodyPr>
          <a:lstStyle/>
          <a:p>
            <a:r>
              <a:rPr lang="en-US" dirty="0"/>
              <a:t>$5,500@ 40%chance</a:t>
            </a:r>
          </a:p>
        </p:txBody>
      </p:sp>
      <p:sp>
        <p:nvSpPr>
          <p:cNvPr id="41" name="TextBox 40">
            <a:extLst>
              <a:ext uri="{FF2B5EF4-FFF2-40B4-BE49-F238E27FC236}">
                <a16:creationId xmlns:a16="http://schemas.microsoft.com/office/drawing/2014/main" id="{384295A6-27E4-FA45-AE05-AB12BBB36456}"/>
              </a:ext>
            </a:extLst>
          </p:cNvPr>
          <p:cNvSpPr txBox="1"/>
          <p:nvPr/>
        </p:nvSpPr>
        <p:spPr>
          <a:xfrm>
            <a:off x="5408881" y="1996794"/>
            <a:ext cx="2151551" cy="369332"/>
          </a:xfrm>
          <a:prstGeom prst="rect">
            <a:avLst/>
          </a:prstGeom>
          <a:noFill/>
        </p:spPr>
        <p:txBody>
          <a:bodyPr wrap="none" rtlCol="0">
            <a:spAutoFit/>
          </a:bodyPr>
          <a:lstStyle/>
          <a:p>
            <a:r>
              <a:rPr lang="en-US" dirty="0"/>
              <a:t>$6,500@ 10%chance</a:t>
            </a:r>
          </a:p>
        </p:txBody>
      </p:sp>
      <p:sp>
        <p:nvSpPr>
          <p:cNvPr id="42" name="TextBox 41">
            <a:extLst>
              <a:ext uri="{FF2B5EF4-FFF2-40B4-BE49-F238E27FC236}">
                <a16:creationId xmlns:a16="http://schemas.microsoft.com/office/drawing/2014/main" id="{F47FA8A7-61AC-484F-BC02-AA62EB98318A}"/>
              </a:ext>
            </a:extLst>
          </p:cNvPr>
          <p:cNvSpPr txBox="1"/>
          <p:nvPr/>
        </p:nvSpPr>
        <p:spPr>
          <a:xfrm>
            <a:off x="5360595" y="3010168"/>
            <a:ext cx="2274982" cy="369332"/>
          </a:xfrm>
          <a:prstGeom prst="rect">
            <a:avLst/>
          </a:prstGeom>
          <a:noFill/>
        </p:spPr>
        <p:txBody>
          <a:bodyPr wrap="none" rtlCol="0">
            <a:spAutoFit/>
          </a:bodyPr>
          <a:lstStyle/>
          <a:p>
            <a:r>
              <a:rPr lang="en-US" dirty="0"/>
              <a:t>-$1,000 @ 50%chance</a:t>
            </a:r>
          </a:p>
        </p:txBody>
      </p:sp>
      <p:sp>
        <p:nvSpPr>
          <p:cNvPr id="43" name="Rectangle 42">
            <a:extLst>
              <a:ext uri="{FF2B5EF4-FFF2-40B4-BE49-F238E27FC236}">
                <a16:creationId xmlns:a16="http://schemas.microsoft.com/office/drawing/2014/main" id="{8A54DE90-CA55-9240-B2C3-F8D4968A644C}"/>
              </a:ext>
            </a:extLst>
          </p:cNvPr>
          <p:cNvSpPr/>
          <p:nvPr/>
        </p:nvSpPr>
        <p:spPr>
          <a:xfrm>
            <a:off x="4799703" y="128521"/>
            <a:ext cx="797013" cy="769441"/>
          </a:xfrm>
          <a:prstGeom prst="rect">
            <a:avLst/>
          </a:prstGeom>
        </p:spPr>
        <p:txBody>
          <a:bodyPr wrap="none">
            <a:spAutoFit/>
          </a:bodyPr>
          <a:lstStyle/>
          <a:p>
            <a:pPr algn="ctr"/>
            <a:r>
              <a:rPr lang="en-US" sz="4400" dirty="0">
                <a:ln w="0"/>
                <a:effectLst>
                  <a:outerShdw blurRad="38100" dist="19050" dir="2700000" algn="tl" rotWithShape="0">
                    <a:schemeClr val="dk1">
                      <a:alpha val="40000"/>
                    </a:schemeClr>
                  </a:outerShdw>
                </a:effectLst>
              </a:rPr>
              <a:t>A1</a:t>
            </a:r>
          </a:p>
        </p:txBody>
      </p:sp>
      <p:grpSp>
        <p:nvGrpSpPr>
          <p:cNvPr id="109" name="Group 108">
            <a:extLst>
              <a:ext uri="{FF2B5EF4-FFF2-40B4-BE49-F238E27FC236}">
                <a16:creationId xmlns:a16="http://schemas.microsoft.com/office/drawing/2014/main" id="{CA00E7A5-BD1F-0440-9C80-0863027567BE}"/>
              </a:ext>
            </a:extLst>
          </p:cNvPr>
          <p:cNvGrpSpPr/>
          <p:nvPr/>
        </p:nvGrpSpPr>
        <p:grpSpPr>
          <a:xfrm>
            <a:off x="4750114" y="1138033"/>
            <a:ext cx="1036320" cy="975360"/>
            <a:chOff x="4750114" y="1173752"/>
            <a:chExt cx="1036320" cy="975360"/>
          </a:xfrm>
        </p:grpSpPr>
        <p:sp>
          <p:nvSpPr>
            <p:cNvPr id="15" name="Oval 14">
              <a:extLst>
                <a:ext uri="{FF2B5EF4-FFF2-40B4-BE49-F238E27FC236}">
                  <a16:creationId xmlns:a16="http://schemas.microsoft.com/office/drawing/2014/main" id="{A5B43773-092F-F84F-92C2-785C7F01B3F6}"/>
                </a:ext>
              </a:extLst>
            </p:cNvPr>
            <p:cNvSpPr/>
            <p:nvPr/>
          </p:nvSpPr>
          <p:spPr>
            <a:xfrm>
              <a:off x="4750114" y="1173752"/>
              <a:ext cx="1036320" cy="975360"/>
            </a:xfrm>
            <a:prstGeom prst="ellipse">
              <a:avLst/>
            </a:prstGeom>
            <a:solidFill>
              <a:srgbClr val="64FD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5A28472-8C85-C641-9044-29DAB45434D3}"/>
                </a:ext>
              </a:extLst>
            </p:cNvPr>
            <p:cNvSpPr/>
            <p:nvPr/>
          </p:nvSpPr>
          <p:spPr>
            <a:xfrm>
              <a:off x="4880280" y="1259751"/>
              <a:ext cx="797014" cy="769441"/>
            </a:xfrm>
            <a:prstGeom prst="rect">
              <a:avLst/>
            </a:prstGeom>
          </p:spPr>
          <p:txBody>
            <a:bodyPr wrap="none">
              <a:spAutoFit/>
            </a:bodyPr>
            <a:lstStyle/>
            <a:p>
              <a:pPr algn="ctr"/>
              <a:r>
                <a:rPr lang="en-US" sz="4400" dirty="0">
                  <a:ln w="0"/>
                  <a:effectLst>
                    <a:outerShdw blurRad="38100" dist="19050" dir="2700000" algn="tl" rotWithShape="0">
                      <a:schemeClr val="dk1">
                        <a:alpha val="40000"/>
                      </a:schemeClr>
                    </a:outerShdw>
                  </a:effectLst>
                </a:rPr>
                <a:t>A2</a:t>
              </a:r>
            </a:p>
          </p:txBody>
        </p:sp>
      </p:grpSp>
      <p:grpSp>
        <p:nvGrpSpPr>
          <p:cNvPr id="110" name="Group 109">
            <a:extLst>
              <a:ext uri="{FF2B5EF4-FFF2-40B4-BE49-F238E27FC236}">
                <a16:creationId xmlns:a16="http://schemas.microsoft.com/office/drawing/2014/main" id="{88C218F3-4A4C-C242-8D62-F58C12D33D6D}"/>
              </a:ext>
            </a:extLst>
          </p:cNvPr>
          <p:cNvGrpSpPr/>
          <p:nvPr/>
        </p:nvGrpSpPr>
        <p:grpSpPr>
          <a:xfrm>
            <a:off x="4744219" y="2209332"/>
            <a:ext cx="1036320" cy="975360"/>
            <a:chOff x="4750114" y="2503001"/>
            <a:chExt cx="1036320" cy="975360"/>
          </a:xfrm>
        </p:grpSpPr>
        <p:sp>
          <p:nvSpPr>
            <p:cNvPr id="14" name="Oval 13">
              <a:extLst>
                <a:ext uri="{FF2B5EF4-FFF2-40B4-BE49-F238E27FC236}">
                  <a16:creationId xmlns:a16="http://schemas.microsoft.com/office/drawing/2014/main" id="{3E0DABC2-7F57-9E4C-ACC9-D952931DD1C2}"/>
                </a:ext>
              </a:extLst>
            </p:cNvPr>
            <p:cNvSpPr/>
            <p:nvPr/>
          </p:nvSpPr>
          <p:spPr>
            <a:xfrm>
              <a:off x="4750114" y="2503001"/>
              <a:ext cx="1036320" cy="975360"/>
            </a:xfrm>
            <a:prstGeom prst="ellipse">
              <a:avLst/>
            </a:prstGeom>
            <a:solidFill>
              <a:srgbClr val="64FD7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5" name="Rectangle 44">
              <a:extLst>
                <a:ext uri="{FF2B5EF4-FFF2-40B4-BE49-F238E27FC236}">
                  <a16:creationId xmlns:a16="http://schemas.microsoft.com/office/drawing/2014/main" id="{E2386D10-6CB5-C842-9DE1-80609CDADDC2}"/>
                </a:ext>
              </a:extLst>
            </p:cNvPr>
            <p:cNvSpPr/>
            <p:nvPr/>
          </p:nvSpPr>
          <p:spPr>
            <a:xfrm>
              <a:off x="4877252" y="2581137"/>
              <a:ext cx="797013" cy="769441"/>
            </a:xfrm>
            <a:prstGeom prst="rect">
              <a:avLst/>
            </a:prstGeom>
          </p:spPr>
          <p:txBody>
            <a:bodyPr wrap="none">
              <a:spAutoFit/>
            </a:bodyPr>
            <a:lstStyle/>
            <a:p>
              <a:pPr algn="ctr"/>
              <a:r>
                <a:rPr lang="en-US" sz="4400" dirty="0">
                  <a:ln w="0"/>
                  <a:effectLst>
                    <a:outerShdw blurRad="38100" dist="19050" dir="2700000" algn="tl" rotWithShape="0">
                      <a:schemeClr val="dk1">
                        <a:alpha val="40000"/>
                      </a:schemeClr>
                    </a:outerShdw>
                  </a:effectLst>
                </a:rPr>
                <a:t>A3</a:t>
              </a:r>
            </a:p>
          </p:txBody>
        </p:sp>
      </p:grpSp>
      <p:cxnSp>
        <p:nvCxnSpPr>
          <p:cNvPr id="56" name="Straight Arrow Connector 55">
            <a:extLst>
              <a:ext uri="{FF2B5EF4-FFF2-40B4-BE49-F238E27FC236}">
                <a16:creationId xmlns:a16="http://schemas.microsoft.com/office/drawing/2014/main" id="{F2FAC5A9-1C7D-1541-97C5-3F4098577BEF}"/>
              </a:ext>
            </a:extLst>
          </p:cNvPr>
          <p:cNvCxnSpPr>
            <a:cxnSpLocks/>
          </p:cNvCxnSpPr>
          <p:nvPr/>
        </p:nvCxnSpPr>
        <p:spPr>
          <a:xfrm>
            <a:off x="7278740" y="1009965"/>
            <a:ext cx="863815" cy="38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FAD8B4A-3475-A640-9EC6-AE390C9B3073}"/>
              </a:ext>
            </a:extLst>
          </p:cNvPr>
          <p:cNvCxnSpPr>
            <a:cxnSpLocks/>
          </p:cNvCxnSpPr>
          <p:nvPr/>
        </p:nvCxnSpPr>
        <p:spPr>
          <a:xfrm flipV="1">
            <a:off x="7214228" y="1793010"/>
            <a:ext cx="928327" cy="33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AE2F777-42B4-414E-A422-F7CE92A2D3F9}"/>
              </a:ext>
            </a:extLst>
          </p:cNvPr>
          <p:cNvCxnSpPr>
            <a:cxnSpLocks/>
          </p:cNvCxnSpPr>
          <p:nvPr/>
        </p:nvCxnSpPr>
        <p:spPr>
          <a:xfrm flipV="1">
            <a:off x="7409302" y="2209332"/>
            <a:ext cx="809897" cy="92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9C0B326-7A9A-8C40-AA4B-8F107BAC1B97}"/>
              </a:ext>
            </a:extLst>
          </p:cNvPr>
          <p:cNvSpPr txBox="1"/>
          <p:nvPr/>
        </p:nvSpPr>
        <p:spPr>
          <a:xfrm>
            <a:off x="-14114" y="4927887"/>
            <a:ext cx="2249783" cy="1200329"/>
          </a:xfrm>
          <a:prstGeom prst="rect">
            <a:avLst/>
          </a:prstGeom>
          <a:noFill/>
        </p:spPr>
        <p:txBody>
          <a:bodyPr wrap="none" rtlCol="0">
            <a:spAutoFit/>
          </a:bodyPr>
          <a:lstStyle/>
          <a:p>
            <a:r>
              <a:rPr lang="en-US" b="1" dirty="0"/>
              <a:t>Total value of project </a:t>
            </a:r>
          </a:p>
          <a:p>
            <a:r>
              <a:rPr lang="en-US" b="1" dirty="0"/>
              <a:t>$2,350(EMV “A”) </a:t>
            </a:r>
          </a:p>
          <a:p>
            <a:r>
              <a:rPr lang="en-US" b="1" dirty="0"/>
              <a:t>- $700(EMV “B”)</a:t>
            </a:r>
          </a:p>
          <a:p>
            <a:r>
              <a:rPr lang="en-US" b="1" dirty="0"/>
              <a:t>= $1,640*</a:t>
            </a:r>
          </a:p>
        </p:txBody>
      </p:sp>
      <p:sp>
        <p:nvSpPr>
          <p:cNvPr id="70" name="TextBox 69">
            <a:extLst>
              <a:ext uri="{FF2B5EF4-FFF2-40B4-BE49-F238E27FC236}">
                <a16:creationId xmlns:a16="http://schemas.microsoft.com/office/drawing/2014/main" id="{78D15673-898B-B54C-9EA5-484FC2A9DECB}"/>
              </a:ext>
            </a:extLst>
          </p:cNvPr>
          <p:cNvSpPr txBox="1"/>
          <p:nvPr/>
        </p:nvSpPr>
        <p:spPr>
          <a:xfrm>
            <a:off x="112207" y="6266587"/>
            <a:ext cx="11952068" cy="646331"/>
          </a:xfrm>
          <a:prstGeom prst="rect">
            <a:avLst/>
          </a:prstGeom>
          <a:noFill/>
        </p:spPr>
        <p:txBody>
          <a:bodyPr wrap="square" rtlCol="0">
            <a:spAutoFit/>
          </a:bodyPr>
          <a:lstStyle/>
          <a:p>
            <a:r>
              <a:rPr lang="en-US" dirty="0"/>
              <a:t>*Warning: This assumes your guesses are accurate AND this just shows you’re your chances – it is not a portrayal of fact!  </a:t>
            </a:r>
          </a:p>
          <a:p>
            <a:r>
              <a:rPr lang="en-US" dirty="0"/>
              <a:t>  But, it is a great tool to help you better understand your options.</a:t>
            </a:r>
          </a:p>
        </p:txBody>
      </p:sp>
      <p:sp>
        <p:nvSpPr>
          <p:cNvPr id="73" name="TextBox 72">
            <a:extLst>
              <a:ext uri="{FF2B5EF4-FFF2-40B4-BE49-F238E27FC236}">
                <a16:creationId xmlns:a16="http://schemas.microsoft.com/office/drawing/2014/main" id="{7168987A-D381-0B43-9A03-E760403FC5E2}"/>
              </a:ext>
            </a:extLst>
          </p:cNvPr>
          <p:cNvSpPr txBox="1"/>
          <p:nvPr/>
        </p:nvSpPr>
        <p:spPr>
          <a:xfrm>
            <a:off x="30175" y="-13987"/>
            <a:ext cx="3228191" cy="646331"/>
          </a:xfrm>
          <a:prstGeom prst="rect">
            <a:avLst/>
          </a:prstGeom>
          <a:noFill/>
        </p:spPr>
        <p:txBody>
          <a:bodyPr wrap="none" rtlCol="0">
            <a:spAutoFit/>
          </a:bodyPr>
          <a:lstStyle/>
          <a:p>
            <a:r>
              <a:rPr lang="en-US" dirty="0"/>
              <a:t>Expected Monetary Value (EMV)</a:t>
            </a:r>
          </a:p>
          <a:p>
            <a:r>
              <a:rPr lang="en-US" dirty="0"/>
              <a:t>Decision tree*</a:t>
            </a:r>
          </a:p>
        </p:txBody>
      </p:sp>
      <p:sp>
        <p:nvSpPr>
          <p:cNvPr id="74" name="TextBox 73">
            <a:extLst>
              <a:ext uri="{FF2B5EF4-FFF2-40B4-BE49-F238E27FC236}">
                <a16:creationId xmlns:a16="http://schemas.microsoft.com/office/drawing/2014/main" id="{AD97E667-3F5B-8A45-ADB7-67333D0F0A2B}"/>
              </a:ext>
            </a:extLst>
          </p:cNvPr>
          <p:cNvSpPr txBox="1"/>
          <p:nvPr/>
        </p:nvSpPr>
        <p:spPr>
          <a:xfrm>
            <a:off x="30175" y="485375"/>
            <a:ext cx="2529860" cy="369332"/>
          </a:xfrm>
          <a:prstGeom prst="rect">
            <a:avLst/>
          </a:prstGeom>
          <a:noFill/>
        </p:spPr>
        <p:txBody>
          <a:bodyPr wrap="none" lIns="91440" tIns="45720" rIns="91440" bIns="45720" rtlCol="0" anchor="t">
            <a:spAutoFit/>
          </a:bodyPr>
          <a:lstStyle/>
          <a:p>
            <a:r>
              <a:rPr lang="en-US" dirty="0"/>
              <a:t>© 2023 Brian </a:t>
            </a:r>
            <a:r>
              <a:rPr lang="en-US" dirty="0" err="1"/>
              <a:t>Vanderjack</a:t>
            </a:r>
            <a:endParaRPr lang="en-US" dirty="0" err="1">
              <a:cs typeface="Calibri"/>
            </a:endParaRPr>
          </a:p>
        </p:txBody>
      </p:sp>
      <p:grpSp>
        <p:nvGrpSpPr>
          <p:cNvPr id="107" name="Group 106">
            <a:extLst>
              <a:ext uri="{FF2B5EF4-FFF2-40B4-BE49-F238E27FC236}">
                <a16:creationId xmlns:a16="http://schemas.microsoft.com/office/drawing/2014/main" id="{6EFEB6A5-8D26-8346-8EAF-ECDAE18AF4DB}"/>
              </a:ext>
            </a:extLst>
          </p:cNvPr>
          <p:cNvGrpSpPr/>
          <p:nvPr/>
        </p:nvGrpSpPr>
        <p:grpSpPr>
          <a:xfrm>
            <a:off x="6963868" y="3947835"/>
            <a:ext cx="5223784" cy="2271034"/>
            <a:chOff x="6916243" y="3457263"/>
            <a:chExt cx="5223784" cy="2271034"/>
          </a:xfrm>
        </p:grpSpPr>
        <p:grpSp>
          <p:nvGrpSpPr>
            <p:cNvPr id="106" name="Group 105">
              <a:extLst>
                <a:ext uri="{FF2B5EF4-FFF2-40B4-BE49-F238E27FC236}">
                  <a16:creationId xmlns:a16="http://schemas.microsoft.com/office/drawing/2014/main" id="{A2996D97-68D0-8A42-9E4D-4A8B61D8580C}"/>
                </a:ext>
              </a:extLst>
            </p:cNvPr>
            <p:cNvGrpSpPr/>
            <p:nvPr/>
          </p:nvGrpSpPr>
          <p:grpSpPr>
            <a:xfrm>
              <a:off x="7739392" y="3539721"/>
              <a:ext cx="4400635" cy="2188576"/>
              <a:chOff x="7751285" y="2706517"/>
              <a:chExt cx="4400635" cy="2188576"/>
            </a:xfrm>
          </p:grpSpPr>
          <p:sp>
            <p:nvSpPr>
              <p:cNvPr id="80" name="Rounded Rectangle 79">
                <a:extLst>
                  <a:ext uri="{FF2B5EF4-FFF2-40B4-BE49-F238E27FC236}">
                    <a16:creationId xmlns:a16="http://schemas.microsoft.com/office/drawing/2014/main" id="{7D8ADAFE-DA7C-9F47-A8E7-765F3B050409}"/>
                  </a:ext>
                </a:extLst>
              </p:cNvPr>
              <p:cNvSpPr/>
              <p:nvPr/>
            </p:nvSpPr>
            <p:spPr>
              <a:xfrm>
                <a:off x="7751285" y="2706517"/>
                <a:ext cx="4400635" cy="2188576"/>
              </a:xfrm>
              <a:prstGeom prst="roundRect">
                <a:avLst/>
              </a:prstGeom>
              <a:solidFill>
                <a:srgbClr val="AF2E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B7E60615-DD81-9A40-A463-3FB023873D88}"/>
                  </a:ext>
                </a:extLst>
              </p:cNvPr>
              <p:cNvPicPr>
                <a:picLocks noChangeAspect="1"/>
              </p:cNvPicPr>
              <p:nvPr/>
            </p:nvPicPr>
            <p:blipFill>
              <a:blip r:embed="rId4"/>
              <a:stretch>
                <a:fillRect/>
              </a:stretch>
            </p:blipFill>
            <p:spPr>
              <a:xfrm>
                <a:off x="7852930" y="3398209"/>
                <a:ext cx="4197343" cy="1184399"/>
              </a:xfrm>
              <a:prstGeom prst="rect">
                <a:avLst/>
              </a:prstGeom>
            </p:spPr>
          </p:pic>
        </p:grpSp>
        <p:cxnSp>
          <p:nvCxnSpPr>
            <p:cNvPr id="66" name="Straight Arrow Connector 65">
              <a:extLst>
                <a:ext uri="{FF2B5EF4-FFF2-40B4-BE49-F238E27FC236}">
                  <a16:creationId xmlns:a16="http://schemas.microsoft.com/office/drawing/2014/main" id="{2432D8D4-25DF-CE4C-A492-E5B88DCEFF6F}"/>
                </a:ext>
              </a:extLst>
            </p:cNvPr>
            <p:cNvCxnSpPr>
              <a:cxnSpLocks/>
            </p:cNvCxnSpPr>
            <p:nvPr/>
          </p:nvCxnSpPr>
          <p:spPr>
            <a:xfrm flipV="1">
              <a:off x="6916243" y="4505686"/>
              <a:ext cx="1412264" cy="14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1AF9E305-0B2B-8E42-8BF1-25DD1FDDFC2C}"/>
                </a:ext>
              </a:extLst>
            </p:cNvPr>
            <p:cNvSpPr/>
            <p:nvPr/>
          </p:nvSpPr>
          <p:spPr>
            <a:xfrm>
              <a:off x="8142555" y="3457263"/>
              <a:ext cx="35700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EMV for “B”</a:t>
              </a:r>
            </a:p>
          </p:txBody>
        </p:sp>
      </p:grpSp>
      <p:sp>
        <p:nvSpPr>
          <p:cNvPr id="89" name="TextBox 88">
            <a:extLst>
              <a:ext uri="{FF2B5EF4-FFF2-40B4-BE49-F238E27FC236}">
                <a16:creationId xmlns:a16="http://schemas.microsoft.com/office/drawing/2014/main" id="{F7B8FFCC-DE52-A34A-8D33-5DC0658CCA4D}"/>
              </a:ext>
            </a:extLst>
          </p:cNvPr>
          <p:cNvSpPr txBox="1"/>
          <p:nvPr/>
        </p:nvSpPr>
        <p:spPr>
          <a:xfrm>
            <a:off x="8952139" y="6516850"/>
            <a:ext cx="3239861" cy="369332"/>
          </a:xfrm>
          <a:prstGeom prst="rect">
            <a:avLst/>
          </a:prstGeom>
          <a:noFill/>
        </p:spPr>
        <p:txBody>
          <a:bodyPr wrap="none" rtlCol="0">
            <a:spAutoFit/>
          </a:bodyPr>
          <a:lstStyle/>
          <a:p>
            <a:r>
              <a:rPr lang="en-US" i="1" dirty="0"/>
              <a:t>This will likely not be on an exam</a:t>
            </a:r>
          </a:p>
        </p:txBody>
      </p:sp>
      <p:cxnSp>
        <p:nvCxnSpPr>
          <p:cNvPr id="112" name="Straight Connector 111">
            <a:extLst>
              <a:ext uri="{FF2B5EF4-FFF2-40B4-BE49-F238E27FC236}">
                <a16:creationId xmlns:a16="http://schemas.microsoft.com/office/drawing/2014/main" id="{10DE92E9-88A0-564C-97D0-0ED9FB921CA0}"/>
              </a:ext>
            </a:extLst>
          </p:cNvPr>
          <p:cNvCxnSpPr>
            <a:cxnSpLocks/>
          </p:cNvCxnSpPr>
          <p:nvPr/>
        </p:nvCxnSpPr>
        <p:spPr>
          <a:xfrm>
            <a:off x="2180418" y="3395532"/>
            <a:ext cx="11980931" cy="48956"/>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9D1D257-8F5B-D141-A8D4-0FE501E424A1}"/>
              </a:ext>
            </a:extLst>
          </p:cNvPr>
          <p:cNvCxnSpPr>
            <a:cxnSpLocks/>
          </p:cNvCxnSpPr>
          <p:nvPr/>
        </p:nvCxnSpPr>
        <p:spPr>
          <a:xfrm flipH="1" flipV="1">
            <a:off x="2180418" y="882921"/>
            <a:ext cx="34944" cy="5353386"/>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6A88438-69BC-BA4A-981A-A71FE7EA6E0B}"/>
              </a:ext>
            </a:extLst>
          </p:cNvPr>
          <p:cNvCxnSpPr>
            <a:cxnSpLocks/>
          </p:cNvCxnSpPr>
          <p:nvPr/>
        </p:nvCxnSpPr>
        <p:spPr>
          <a:xfrm flipV="1">
            <a:off x="6129312" y="5163127"/>
            <a:ext cx="1911596" cy="676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76877F5-71A1-4A4B-AA3F-A89EAE0A4810}"/>
              </a:ext>
            </a:extLst>
          </p:cNvPr>
          <p:cNvCxnSpPr>
            <a:cxnSpLocks/>
          </p:cNvCxnSpPr>
          <p:nvPr/>
        </p:nvCxnSpPr>
        <p:spPr>
          <a:xfrm>
            <a:off x="-12626" y="4550619"/>
            <a:ext cx="2201019"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52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1176-2A5E-654F-AC6F-AE2663FEEF01}"/>
              </a:ext>
            </a:extLst>
          </p:cNvPr>
          <p:cNvSpPr>
            <a:spLocks noGrp="1"/>
          </p:cNvSpPr>
          <p:nvPr>
            <p:ph type="title"/>
          </p:nvPr>
        </p:nvSpPr>
        <p:spPr>
          <a:xfrm>
            <a:off x="390144" y="320675"/>
            <a:ext cx="11960352" cy="1325563"/>
          </a:xfrm>
        </p:spPr>
        <p:txBody>
          <a:bodyPr/>
          <a:lstStyle/>
          <a:p>
            <a:r>
              <a:rPr lang="en-US" dirty="0"/>
              <a:t>The Biggest Problems With Risk Management(BV)</a:t>
            </a:r>
          </a:p>
        </p:txBody>
      </p:sp>
      <p:sp>
        <p:nvSpPr>
          <p:cNvPr id="3" name="Content Placeholder 2">
            <a:extLst>
              <a:ext uri="{FF2B5EF4-FFF2-40B4-BE49-F238E27FC236}">
                <a16:creationId xmlns:a16="http://schemas.microsoft.com/office/drawing/2014/main" id="{C95E9545-5FC4-7D49-A863-FDEE060235EE}"/>
              </a:ext>
            </a:extLst>
          </p:cNvPr>
          <p:cNvSpPr>
            <a:spLocks noGrp="1"/>
          </p:cNvSpPr>
          <p:nvPr>
            <p:ph idx="1"/>
          </p:nvPr>
        </p:nvSpPr>
        <p:spPr/>
        <p:txBody>
          <a:bodyPr vert="horz" lIns="91440" tIns="45720" rIns="91440" bIns="45720" rtlCol="0" anchor="t">
            <a:normAutofit/>
          </a:bodyPr>
          <a:lstStyle/>
          <a:p>
            <a:r>
              <a:rPr lang="en-US" dirty="0"/>
              <a:t>“It will never happen” attitude</a:t>
            </a:r>
          </a:p>
          <a:p>
            <a:r>
              <a:rPr lang="en-US" dirty="0"/>
              <a:t>Fear of being a non-conformist, or whistle blower, during risk identification</a:t>
            </a:r>
          </a:p>
          <a:p>
            <a:r>
              <a:rPr lang="en-US" dirty="0"/>
              <a:t>Unknown-Unknowns</a:t>
            </a:r>
          </a:p>
          <a:p>
            <a:r>
              <a:rPr lang="en-US" dirty="0"/>
              <a:t>Addressing risk, may add new risks to a project</a:t>
            </a:r>
          </a:p>
          <a:p>
            <a:r>
              <a:rPr lang="en-US" dirty="0"/>
              <a:t>Some may view this as a waste of time</a:t>
            </a:r>
          </a:p>
          <a:p>
            <a:r>
              <a:rPr lang="en-US" dirty="0"/>
              <a:t>It may cost a lot of time and money to manage risk</a:t>
            </a:r>
            <a:endParaRPr lang="en-US" dirty="0">
              <a:ea typeface="Calibri"/>
              <a:cs typeface="Calibri"/>
            </a:endParaRPr>
          </a:p>
          <a:p>
            <a:r>
              <a:rPr lang="en-US" dirty="0"/>
              <a:t>The risk is so huge people don’t want to consider it</a:t>
            </a:r>
          </a:p>
          <a:p>
            <a:endParaRPr lang="en-US" dirty="0"/>
          </a:p>
        </p:txBody>
      </p:sp>
      <p:sp>
        <p:nvSpPr>
          <p:cNvPr id="4" name="Slide Number Placeholder 3">
            <a:extLst>
              <a:ext uri="{FF2B5EF4-FFF2-40B4-BE49-F238E27FC236}">
                <a16:creationId xmlns:a16="http://schemas.microsoft.com/office/drawing/2014/main" id="{8CE42C2E-148D-E64E-BB33-15BC7B849BC5}"/>
              </a:ext>
            </a:extLst>
          </p:cNvPr>
          <p:cNvSpPr>
            <a:spLocks noGrp="1"/>
          </p:cNvSpPr>
          <p:nvPr>
            <p:ph type="sldNum" sz="quarter" idx="12"/>
          </p:nvPr>
        </p:nvSpPr>
        <p:spPr/>
        <p:txBody>
          <a:bodyPr/>
          <a:lstStyle/>
          <a:p>
            <a:fld id="{A7C4895A-71D1-D549-ACB4-7ECA99AE0BE4}" type="slidenum">
              <a:rPr lang="en-US" smtClean="0"/>
              <a:t>5</a:t>
            </a:fld>
            <a:endParaRPr lang="en-US"/>
          </a:p>
        </p:txBody>
      </p:sp>
    </p:spTree>
    <p:extLst>
      <p:ext uri="{BB962C8B-B14F-4D97-AF65-F5344CB8AC3E}">
        <p14:creationId xmlns:p14="http://schemas.microsoft.com/office/powerpoint/2010/main" val="37734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41B4-5118-4F88-9803-AFA506F7B48C}"/>
              </a:ext>
            </a:extLst>
          </p:cNvPr>
          <p:cNvSpPr>
            <a:spLocks noGrp="1"/>
          </p:cNvSpPr>
          <p:nvPr>
            <p:ph type="title"/>
          </p:nvPr>
        </p:nvSpPr>
        <p:spPr/>
        <p:txBody>
          <a:bodyPr>
            <a:normAutofit fontScale="90000"/>
          </a:bodyPr>
          <a:lstStyle/>
          <a:p>
            <a:r>
              <a:rPr lang="en-US" b="0" i="0" dirty="0">
                <a:effectLst/>
                <a:latin typeface="Roboto"/>
              </a:rPr>
              <a:t>Risk Doctor: How do we choose the best risk response strategy?</a:t>
            </a:r>
            <a:br>
              <a:rPr lang="en-US" b="0" i="0" dirty="0">
                <a:effectLst/>
                <a:latin typeface="Roboto"/>
              </a:rPr>
            </a:br>
            <a:endParaRPr lang="en-US" dirty="0"/>
          </a:p>
        </p:txBody>
      </p:sp>
      <p:sp>
        <p:nvSpPr>
          <p:cNvPr id="3" name="Content Placeholder 2">
            <a:extLst>
              <a:ext uri="{FF2B5EF4-FFF2-40B4-BE49-F238E27FC236}">
                <a16:creationId xmlns:a16="http://schemas.microsoft.com/office/drawing/2014/main" id="{83DDF461-1397-4CA2-81F8-FB6FD77543C6}"/>
              </a:ext>
            </a:extLst>
          </p:cNvPr>
          <p:cNvSpPr>
            <a:spLocks noGrp="1"/>
          </p:cNvSpPr>
          <p:nvPr>
            <p:ph idx="1"/>
          </p:nvPr>
        </p:nvSpPr>
        <p:spPr>
          <a:xfrm>
            <a:off x="758588" y="1370700"/>
            <a:ext cx="10515600" cy="4351338"/>
          </a:xfrm>
        </p:spPr>
        <p:txBody>
          <a:bodyPr/>
          <a:lstStyle/>
          <a:p>
            <a:r>
              <a:rPr lang="en-US" dirty="0"/>
              <a:t>https://www.youtube.com/watch?v=cdG6dWzMGKo</a:t>
            </a:r>
          </a:p>
        </p:txBody>
      </p:sp>
      <p:sp>
        <p:nvSpPr>
          <p:cNvPr id="4" name="Slide Number Placeholder 3">
            <a:extLst>
              <a:ext uri="{FF2B5EF4-FFF2-40B4-BE49-F238E27FC236}">
                <a16:creationId xmlns:a16="http://schemas.microsoft.com/office/drawing/2014/main" id="{1308667D-F0F1-4FCB-ADD3-76C632F2A0D5}"/>
              </a:ext>
            </a:extLst>
          </p:cNvPr>
          <p:cNvSpPr>
            <a:spLocks noGrp="1"/>
          </p:cNvSpPr>
          <p:nvPr>
            <p:ph type="sldNum" sz="quarter" idx="12"/>
          </p:nvPr>
        </p:nvSpPr>
        <p:spPr/>
        <p:txBody>
          <a:bodyPr/>
          <a:lstStyle/>
          <a:p>
            <a:fld id="{A7C4895A-71D1-D549-ACB4-7ECA99AE0BE4}" type="slidenum">
              <a:rPr lang="en-US" smtClean="0"/>
              <a:t>50</a:t>
            </a:fld>
            <a:endParaRPr lang="en-US"/>
          </a:p>
        </p:txBody>
      </p:sp>
    </p:spTree>
    <p:extLst>
      <p:ext uri="{BB962C8B-B14F-4D97-AF65-F5344CB8AC3E}">
        <p14:creationId xmlns:p14="http://schemas.microsoft.com/office/powerpoint/2010/main" val="3420170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89A2-6C20-C243-9BA3-E876C0FB7BCD}"/>
              </a:ext>
            </a:extLst>
          </p:cNvPr>
          <p:cNvSpPr>
            <a:spLocks noGrp="1"/>
          </p:cNvSpPr>
          <p:nvPr>
            <p:ph type="title"/>
          </p:nvPr>
        </p:nvSpPr>
        <p:spPr>
          <a:xfrm>
            <a:off x="2826026" y="2421661"/>
            <a:ext cx="10515600" cy="1325563"/>
          </a:xfrm>
        </p:spPr>
        <p:txBody>
          <a:bodyPr/>
          <a:lstStyle/>
          <a:p>
            <a:r>
              <a:rPr lang="en-US" dirty="0"/>
              <a:t>11.5 Plan Risk Responses</a:t>
            </a:r>
            <a:br>
              <a:rPr lang="en-US" dirty="0"/>
            </a:br>
            <a:r>
              <a:rPr lang="en-US" dirty="0"/>
              <a:t>(p. 437)</a:t>
            </a:r>
          </a:p>
        </p:txBody>
      </p:sp>
      <p:sp>
        <p:nvSpPr>
          <p:cNvPr id="4" name="Slide Number Placeholder 3">
            <a:extLst>
              <a:ext uri="{FF2B5EF4-FFF2-40B4-BE49-F238E27FC236}">
                <a16:creationId xmlns:a16="http://schemas.microsoft.com/office/drawing/2014/main" id="{4B632627-80B7-1B4F-87BD-CAA235F660CC}"/>
              </a:ext>
            </a:extLst>
          </p:cNvPr>
          <p:cNvSpPr>
            <a:spLocks noGrp="1"/>
          </p:cNvSpPr>
          <p:nvPr>
            <p:ph type="sldNum" sz="quarter" idx="12"/>
          </p:nvPr>
        </p:nvSpPr>
        <p:spPr/>
        <p:txBody>
          <a:bodyPr/>
          <a:lstStyle/>
          <a:p>
            <a:fld id="{A7C4895A-71D1-D549-ACB4-7ECA99AE0BE4}" type="slidenum">
              <a:rPr lang="en-US" smtClean="0"/>
              <a:t>51</a:t>
            </a:fld>
            <a:endParaRPr lang="en-US"/>
          </a:p>
        </p:txBody>
      </p:sp>
      <p:sp>
        <p:nvSpPr>
          <p:cNvPr id="5" name="Rectangle 4">
            <a:extLst>
              <a:ext uri="{FF2B5EF4-FFF2-40B4-BE49-F238E27FC236}">
                <a16:creationId xmlns:a16="http://schemas.microsoft.com/office/drawing/2014/main" id="{B3A68D2D-7DB5-6E42-BB0E-8C1297C2857F}"/>
              </a:ext>
            </a:extLst>
          </p:cNvPr>
          <p:cNvSpPr/>
          <p:nvPr/>
        </p:nvSpPr>
        <p:spPr>
          <a:xfrm>
            <a:off x="132522" y="136524"/>
            <a:ext cx="11900452" cy="6584951"/>
          </a:xfrm>
          <a:prstGeom prst="rect">
            <a:avLst/>
          </a:prstGeom>
          <a:noFill/>
          <a:ln w="279400">
            <a:solidFill>
              <a:srgbClr val="AE3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6023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DCA9-B535-364C-86AA-9AD31C0E8DF3}"/>
              </a:ext>
            </a:extLst>
          </p:cNvPr>
          <p:cNvSpPr>
            <a:spLocks noGrp="1"/>
          </p:cNvSpPr>
          <p:nvPr>
            <p:ph type="title"/>
          </p:nvPr>
        </p:nvSpPr>
        <p:spPr/>
        <p:txBody>
          <a:bodyPr/>
          <a:lstStyle/>
          <a:p>
            <a:r>
              <a:rPr lang="en-US" dirty="0"/>
              <a:t>Planning Risk Management Defined</a:t>
            </a:r>
          </a:p>
        </p:txBody>
      </p:sp>
      <p:sp>
        <p:nvSpPr>
          <p:cNvPr id="3" name="Content Placeholder 2">
            <a:extLst>
              <a:ext uri="{FF2B5EF4-FFF2-40B4-BE49-F238E27FC236}">
                <a16:creationId xmlns:a16="http://schemas.microsoft.com/office/drawing/2014/main" id="{9A7A4282-23A4-8649-AA93-DE4D52034B83}"/>
              </a:ext>
            </a:extLst>
          </p:cNvPr>
          <p:cNvSpPr>
            <a:spLocks noGrp="1"/>
          </p:cNvSpPr>
          <p:nvPr>
            <p:ph idx="1"/>
          </p:nvPr>
        </p:nvSpPr>
        <p:spPr/>
        <p:txBody>
          <a:bodyPr/>
          <a:lstStyle/>
          <a:p>
            <a:pPr marL="0" indent="0">
              <a:buNone/>
            </a:pPr>
            <a:r>
              <a:rPr lang="en-US" dirty="0"/>
              <a:t>“The process of defining how to construct risk management activities for a project”</a:t>
            </a:r>
          </a:p>
        </p:txBody>
      </p:sp>
      <p:sp>
        <p:nvSpPr>
          <p:cNvPr id="4" name="Slide Number Placeholder 3">
            <a:extLst>
              <a:ext uri="{FF2B5EF4-FFF2-40B4-BE49-F238E27FC236}">
                <a16:creationId xmlns:a16="http://schemas.microsoft.com/office/drawing/2014/main" id="{2D13E34E-C6C9-8D4A-A549-5964B7658E4C}"/>
              </a:ext>
            </a:extLst>
          </p:cNvPr>
          <p:cNvSpPr>
            <a:spLocks noGrp="1"/>
          </p:cNvSpPr>
          <p:nvPr>
            <p:ph type="sldNum" sz="quarter" idx="12"/>
          </p:nvPr>
        </p:nvSpPr>
        <p:spPr/>
        <p:txBody>
          <a:bodyPr/>
          <a:lstStyle/>
          <a:p>
            <a:fld id="{A7C4895A-71D1-D549-ACB4-7ECA99AE0BE4}" type="slidenum">
              <a:rPr lang="en-US" smtClean="0"/>
              <a:t>52</a:t>
            </a:fld>
            <a:endParaRPr lang="en-US"/>
          </a:p>
        </p:txBody>
      </p:sp>
      <p:sp>
        <p:nvSpPr>
          <p:cNvPr id="5" name="TextBox 4">
            <a:extLst>
              <a:ext uri="{FF2B5EF4-FFF2-40B4-BE49-F238E27FC236}">
                <a16:creationId xmlns:a16="http://schemas.microsoft.com/office/drawing/2014/main" id="{23ABA0B0-1588-174C-BEC4-108ED0BAD9FF}"/>
              </a:ext>
            </a:extLst>
          </p:cNvPr>
          <p:cNvSpPr txBox="1"/>
          <p:nvPr/>
        </p:nvSpPr>
        <p:spPr>
          <a:xfrm rot="5400000">
            <a:off x="10582104" y="3401568"/>
            <a:ext cx="2850460" cy="369332"/>
          </a:xfrm>
          <a:prstGeom prst="rect">
            <a:avLst/>
          </a:prstGeom>
          <a:noFill/>
        </p:spPr>
        <p:txBody>
          <a:bodyPr wrap="none" rtlCol="0">
            <a:spAutoFit/>
          </a:bodyPr>
          <a:lstStyle/>
          <a:p>
            <a:r>
              <a:rPr lang="en-US" dirty="0"/>
              <a:t>(PMBOK 6</a:t>
            </a:r>
            <a:r>
              <a:rPr lang="en-US" baseline="30000" dirty="0"/>
              <a:t>th</a:t>
            </a:r>
            <a:r>
              <a:rPr lang="en-US" dirty="0"/>
              <a:t> ed., 2017, p395)</a:t>
            </a:r>
          </a:p>
        </p:txBody>
      </p:sp>
    </p:spTree>
    <p:extLst>
      <p:ext uri="{BB962C8B-B14F-4D97-AF65-F5344CB8AC3E}">
        <p14:creationId xmlns:p14="http://schemas.microsoft.com/office/powerpoint/2010/main" val="4257600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D937-8B4E-6946-BEF7-B651DA3198F2}"/>
              </a:ext>
            </a:extLst>
          </p:cNvPr>
          <p:cNvSpPr>
            <a:spLocks noGrp="1"/>
          </p:cNvSpPr>
          <p:nvPr>
            <p:ph type="title"/>
          </p:nvPr>
        </p:nvSpPr>
        <p:spPr/>
        <p:txBody>
          <a:bodyPr/>
          <a:lstStyle/>
          <a:p>
            <a:r>
              <a:rPr lang="en-US" dirty="0"/>
              <a:t>About Positive and Negative Risks(</a:t>
            </a:r>
            <a:r>
              <a:rPr lang="en-US" dirty="0" err="1"/>
              <a:t>bv</a:t>
            </a:r>
            <a:r>
              <a:rPr lang="en-US" dirty="0"/>
              <a:t>)</a:t>
            </a:r>
          </a:p>
        </p:txBody>
      </p:sp>
      <p:sp>
        <p:nvSpPr>
          <p:cNvPr id="3" name="Content Placeholder 2">
            <a:extLst>
              <a:ext uri="{FF2B5EF4-FFF2-40B4-BE49-F238E27FC236}">
                <a16:creationId xmlns:a16="http://schemas.microsoft.com/office/drawing/2014/main" id="{39805C2A-4A5F-DB42-BE0F-98DC46A8E16B}"/>
              </a:ext>
            </a:extLst>
          </p:cNvPr>
          <p:cNvSpPr>
            <a:spLocks noGrp="1"/>
          </p:cNvSpPr>
          <p:nvPr>
            <p:ph idx="1"/>
          </p:nvPr>
        </p:nvSpPr>
        <p:spPr/>
        <p:txBody>
          <a:bodyPr/>
          <a:lstStyle/>
          <a:p>
            <a:r>
              <a:rPr lang="en-US" dirty="0"/>
              <a:t>Positive</a:t>
            </a:r>
          </a:p>
          <a:p>
            <a:pPr lvl="1"/>
            <a:r>
              <a:rPr lang="en-US" dirty="0"/>
              <a:t>Make it more likely</a:t>
            </a:r>
          </a:p>
          <a:p>
            <a:pPr lvl="1"/>
            <a:r>
              <a:rPr lang="en-US" dirty="0"/>
              <a:t>Make result even more positive!</a:t>
            </a:r>
          </a:p>
          <a:p>
            <a:r>
              <a:rPr lang="en-US" dirty="0"/>
              <a:t>Negative;</a:t>
            </a:r>
          </a:p>
          <a:p>
            <a:pPr lvl="1"/>
            <a:r>
              <a:rPr lang="en-US" dirty="0"/>
              <a:t>Eliminate it or make it less likely</a:t>
            </a:r>
          </a:p>
          <a:p>
            <a:pPr lvl="1"/>
            <a:r>
              <a:rPr lang="en-US" dirty="0"/>
              <a:t>Reduce adverse impact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BDAC9A3-1BA0-1542-95AE-5308957A157D}"/>
              </a:ext>
            </a:extLst>
          </p:cNvPr>
          <p:cNvSpPr>
            <a:spLocks noGrp="1"/>
          </p:cNvSpPr>
          <p:nvPr>
            <p:ph type="sldNum" sz="quarter" idx="12"/>
          </p:nvPr>
        </p:nvSpPr>
        <p:spPr/>
        <p:txBody>
          <a:bodyPr/>
          <a:lstStyle/>
          <a:p>
            <a:fld id="{A7C4895A-71D1-D549-ACB4-7ECA99AE0BE4}" type="slidenum">
              <a:rPr lang="en-US" smtClean="0"/>
              <a:t>53</a:t>
            </a:fld>
            <a:endParaRPr lang="en-US"/>
          </a:p>
        </p:txBody>
      </p:sp>
    </p:spTree>
    <p:extLst>
      <p:ext uri="{BB962C8B-B14F-4D97-AF65-F5344CB8AC3E}">
        <p14:creationId xmlns:p14="http://schemas.microsoft.com/office/powerpoint/2010/main" val="2197862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9298-A55D-B84C-A122-338F5F4EAEFB}"/>
              </a:ext>
            </a:extLst>
          </p:cNvPr>
          <p:cNvSpPr>
            <a:spLocks noGrp="1"/>
          </p:cNvSpPr>
          <p:nvPr>
            <p:ph type="title"/>
          </p:nvPr>
        </p:nvSpPr>
        <p:spPr/>
        <p:txBody>
          <a:bodyPr/>
          <a:lstStyle/>
          <a:p>
            <a:r>
              <a:rPr lang="en-US" dirty="0"/>
              <a:t>Trigger Definitions</a:t>
            </a:r>
          </a:p>
        </p:txBody>
      </p:sp>
      <p:sp>
        <p:nvSpPr>
          <p:cNvPr id="3" name="Content Placeholder 2">
            <a:extLst>
              <a:ext uri="{FF2B5EF4-FFF2-40B4-BE49-F238E27FC236}">
                <a16:creationId xmlns:a16="http://schemas.microsoft.com/office/drawing/2014/main" id="{64891F92-5813-7C4D-A781-7001F78D0A40}"/>
              </a:ext>
            </a:extLst>
          </p:cNvPr>
          <p:cNvSpPr>
            <a:spLocks noGrp="1"/>
          </p:cNvSpPr>
          <p:nvPr>
            <p:ph idx="1"/>
          </p:nvPr>
        </p:nvSpPr>
        <p:spPr>
          <a:xfrm>
            <a:off x="838200" y="1825625"/>
            <a:ext cx="10515600" cy="2088007"/>
          </a:xfrm>
        </p:spPr>
        <p:txBody>
          <a:bodyPr/>
          <a:lstStyle/>
          <a:p>
            <a:r>
              <a:rPr lang="en-US" dirty="0"/>
              <a:t>Trigger Condition: ”An event or situation that indicates that a risk is about to occur.”</a:t>
            </a:r>
          </a:p>
        </p:txBody>
      </p:sp>
      <p:sp>
        <p:nvSpPr>
          <p:cNvPr id="4" name="Slide Number Placeholder 3">
            <a:extLst>
              <a:ext uri="{FF2B5EF4-FFF2-40B4-BE49-F238E27FC236}">
                <a16:creationId xmlns:a16="http://schemas.microsoft.com/office/drawing/2014/main" id="{5D483AF2-3190-8540-B9FC-C52ABDF44F0D}"/>
              </a:ext>
            </a:extLst>
          </p:cNvPr>
          <p:cNvSpPr>
            <a:spLocks noGrp="1"/>
          </p:cNvSpPr>
          <p:nvPr>
            <p:ph type="sldNum" sz="quarter" idx="12"/>
          </p:nvPr>
        </p:nvSpPr>
        <p:spPr/>
        <p:txBody>
          <a:bodyPr/>
          <a:lstStyle/>
          <a:p>
            <a:fld id="{A7C4895A-71D1-D549-ACB4-7ECA99AE0BE4}" type="slidenum">
              <a:rPr lang="en-US" smtClean="0"/>
              <a:t>54</a:t>
            </a:fld>
            <a:endParaRPr lang="en-US"/>
          </a:p>
        </p:txBody>
      </p:sp>
      <p:sp>
        <p:nvSpPr>
          <p:cNvPr id="5" name="TextBox 4">
            <a:extLst>
              <a:ext uri="{FF2B5EF4-FFF2-40B4-BE49-F238E27FC236}">
                <a16:creationId xmlns:a16="http://schemas.microsoft.com/office/drawing/2014/main" id="{60DDF634-76D0-9D4F-82A4-7E996E673F5D}"/>
              </a:ext>
            </a:extLst>
          </p:cNvPr>
          <p:cNvSpPr txBox="1"/>
          <p:nvPr/>
        </p:nvSpPr>
        <p:spPr>
          <a:xfrm>
            <a:off x="3382289" y="3169920"/>
            <a:ext cx="2961067" cy="369332"/>
          </a:xfrm>
          <a:prstGeom prst="rect">
            <a:avLst/>
          </a:prstGeom>
          <a:noFill/>
        </p:spPr>
        <p:txBody>
          <a:bodyPr wrap="none" rtlCol="0">
            <a:spAutoFit/>
          </a:bodyPr>
          <a:lstStyle/>
          <a:p>
            <a:r>
              <a:rPr lang="en-US" dirty="0"/>
              <a:t>(PMBOK 6</a:t>
            </a:r>
            <a:r>
              <a:rPr lang="en-US" baseline="30000" dirty="0"/>
              <a:t>th</a:t>
            </a:r>
            <a:r>
              <a:rPr lang="en-US" dirty="0"/>
              <a:t> ed., 2017, p. 725)</a:t>
            </a:r>
          </a:p>
        </p:txBody>
      </p:sp>
      <p:sp>
        <p:nvSpPr>
          <p:cNvPr id="6" name="TextBox 5">
            <a:extLst>
              <a:ext uri="{FF2B5EF4-FFF2-40B4-BE49-F238E27FC236}">
                <a16:creationId xmlns:a16="http://schemas.microsoft.com/office/drawing/2014/main" id="{6B1E0C95-1A0D-7341-8316-BE1DDA025790}"/>
              </a:ext>
            </a:extLst>
          </p:cNvPr>
          <p:cNvSpPr txBox="1"/>
          <p:nvPr/>
        </p:nvSpPr>
        <p:spPr>
          <a:xfrm>
            <a:off x="158496" y="134112"/>
            <a:ext cx="301686" cy="369332"/>
          </a:xfrm>
          <a:prstGeom prst="rect">
            <a:avLst/>
          </a:prstGeom>
          <a:noFill/>
        </p:spPr>
        <p:txBody>
          <a:bodyPr wrap="none" rtlCol="0">
            <a:spAutoFit/>
          </a:bodyPr>
          <a:lstStyle/>
          <a:p>
            <a:r>
              <a:rPr lang="en-US" dirty="0"/>
              <a:t>1</a:t>
            </a:r>
          </a:p>
        </p:txBody>
      </p:sp>
      <p:sp>
        <p:nvSpPr>
          <p:cNvPr id="7" name="TextBox 6">
            <a:extLst>
              <a:ext uri="{FF2B5EF4-FFF2-40B4-BE49-F238E27FC236}">
                <a16:creationId xmlns:a16="http://schemas.microsoft.com/office/drawing/2014/main" id="{6D03E7FA-0292-4D42-9314-942C16373128}"/>
              </a:ext>
            </a:extLst>
          </p:cNvPr>
          <p:cNvSpPr txBox="1"/>
          <p:nvPr/>
        </p:nvSpPr>
        <p:spPr>
          <a:xfrm>
            <a:off x="838200" y="4292143"/>
            <a:ext cx="10515600" cy="2677656"/>
          </a:xfrm>
          <a:prstGeom prst="rect">
            <a:avLst/>
          </a:prstGeom>
          <a:noFill/>
        </p:spPr>
        <p:txBody>
          <a:bodyPr wrap="square" rtlCol="0">
            <a:spAutoFit/>
          </a:bodyPr>
          <a:lstStyle/>
          <a:p>
            <a:r>
              <a:rPr lang="en-US" sz="2800" dirty="0"/>
              <a:t>To be successful when dealing with known risk events, the project manager needs to set up a process to monitor for both Trigger Events, and favorable conditions for a risk to manifest itself.   Monitoring for this is very boring work, that can easily be overlooked.  So, the PM </a:t>
            </a:r>
            <a:r>
              <a:rPr lang="en-US" sz="2800" u="sng" dirty="0"/>
              <a:t>must</a:t>
            </a:r>
            <a:r>
              <a:rPr lang="en-US" sz="2800" dirty="0"/>
              <a:t> confirm regularly that this activity is actually taking place. (trust-but-verify) (</a:t>
            </a:r>
            <a:r>
              <a:rPr lang="en-US" sz="2800" dirty="0" err="1"/>
              <a:t>bv</a:t>
            </a:r>
            <a:r>
              <a:rPr lang="en-US" sz="2800" dirty="0"/>
              <a:t>)</a:t>
            </a:r>
          </a:p>
        </p:txBody>
      </p:sp>
      <p:cxnSp>
        <p:nvCxnSpPr>
          <p:cNvPr id="9" name="Straight Connector 8">
            <a:extLst>
              <a:ext uri="{FF2B5EF4-FFF2-40B4-BE49-F238E27FC236}">
                <a16:creationId xmlns:a16="http://schemas.microsoft.com/office/drawing/2014/main" id="{90377133-C0E1-8340-8352-DF0FB95B3EB6}"/>
              </a:ext>
            </a:extLst>
          </p:cNvPr>
          <p:cNvCxnSpPr>
            <a:cxnSpLocks/>
          </p:cNvCxnSpPr>
          <p:nvPr/>
        </p:nvCxnSpPr>
        <p:spPr>
          <a:xfrm>
            <a:off x="691896" y="4109580"/>
            <a:ext cx="10732008" cy="113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3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90D9-4898-0043-96A2-7AA5A5B8F965}"/>
              </a:ext>
            </a:extLst>
          </p:cNvPr>
          <p:cNvSpPr>
            <a:spLocks noGrp="1"/>
          </p:cNvSpPr>
          <p:nvPr>
            <p:ph type="title"/>
          </p:nvPr>
        </p:nvSpPr>
        <p:spPr/>
        <p:txBody>
          <a:bodyPr/>
          <a:lstStyle/>
          <a:p>
            <a:r>
              <a:rPr lang="en-US" dirty="0"/>
              <a:t>Contingency Reserves vs. Management Reserves – PMI’s Perspective</a:t>
            </a:r>
          </a:p>
        </p:txBody>
      </p:sp>
      <p:sp>
        <p:nvSpPr>
          <p:cNvPr id="3" name="Content Placeholder 2">
            <a:extLst>
              <a:ext uri="{FF2B5EF4-FFF2-40B4-BE49-F238E27FC236}">
                <a16:creationId xmlns:a16="http://schemas.microsoft.com/office/drawing/2014/main" id="{F5E1A34C-8D88-8248-8CCA-3FFF34D9AE1B}"/>
              </a:ext>
            </a:extLst>
          </p:cNvPr>
          <p:cNvSpPr>
            <a:spLocks noGrp="1"/>
          </p:cNvSpPr>
          <p:nvPr>
            <p:ph idx="1"/>
          </p:nvPr>
        </p:nvSpPr>
        <p:spPr/>
        <p:txBody>
          <a:bodyPr/>
          <a:lstStyle/>
          <a:p>
            <a:pPr marL="0" indent="0">
              <a:buNone/>
            </a:pPr>
            <a:r>
              <a:rPr lang="en-US" dirty="0"/>
              <a:t>Management Reserves Defined: “An amount of the project budget or project schedule held outside of the performance measurement baseline for management control purposes that is reserved for </a:t>
            </a:r>
            <a:r>
              <a:rPr lang="en-US" u="sng" dirty="0"/>
              <a:t>unforeseen</a:t>
            </a:r>
            <a:r>
              <a:rPr lang="en-US" dirty="0"/>
              <a:t> work that is within the scope of the project.” (PMBOK 6</a:t>
            </a:r>
            <a:r>
              <a:rPr lang="en-US" baseline="30000" dirty="0"/>
              <a:t>th</a:t>
            </a:r>
            <a:r>
              <a:rPr lang="en-US" dirty="0"/>
              <a:t> ed., 2017, p. 710)</a:t>
            </a:r>
          </a:p>
          <a:p>
            <a:pPr marL="0" indent="0">
              <a:buNone/>
            </a:pPr>
            <a:r>
              <a:rPr lang="en-US" dirty="0"/>
              <a:t>Contingency Reserves Defined: “Time and money allocated in the schedule or cost baseline for </a:t>
            </a:r>
            <a:r>
              <a:rPr lang="en-US" u="sng" dirty="0"/>
              <a:t>known risks </a:t>
            </a:r>
            <a:r>
              <a:rPr lang="en-US" dirty="0"/>
              <a:t>with active response strategies” (PMBOK 6</a:t>
            </a:r>
            <a:r>
              <a:rPr lang="en-US" baseline="30000" dirty="0"/>
              <a:t>th</a:t>
            </a:r>
            <a:r>
              <a:rPr lang="en-US" dirty="0"/>
              <a:t> ed., 2017, p. 702)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FAB2D64-2A98-1D46-A7A6-08C593FF3255}"/>
              </a:ext>
            </a:extLst>
          </p:cNvPr>
          <p:cNvSpPr>
            <a:spLocks noGrp="1"/>
          </p:cNvSpPr>
          <p:nvPr>
            <p:ph type="sldNum" sz="quarter" idx="12"/>
          </p:nvPr>
        </p:nvSpPr>
        <p:spPr>
          <a:xfrm>
            <a:off x="9110472" y="6176963"/>
            <a:ext cx="2743200" cy="365125"/>
          </a:xfrm>
        </p:spPr>
        <p:txBody>
          <a:bodyPr/>
          <a:lstStyle/>
          <a:p>
            <a:fld id="{A7C4895A-71D1-D549-ACB4-7ECA99AE0BE4}" type="slidenum">
              <a:rPr lang="en-US" smtClean="0"/>
              <a:t>55</a:t>
            </a:fld>
            <a:endParaRPr lang="en-US" dirty="0"/>
          </a:p>
        </p:txBody>
      </p:sp>
      <p:sp>
        <p:nvSpPr>
          <p:cNvPr id="5" name="TextBox 4">
            <a:extLst>
              <a:ext uri="{FF2B5EF4-FFF2-40B4-BE49-F238E27FC236}">
                <a16:creationId xmlns:a16="http://schemas.microsoft.com/office/drawing/2014/main" id="{B74678CA-1BEE-B242-952A-90B6301ABEE7}"/>
              </a:ext>
            </a:extLst>
          </p:cNvPr>
          <p:cNvSpPr txBox="1"/>
          <p:nvPr/>
        </p:nvSpPr>
        <p:spPr>
          <a:xfrm>
            <a:off x="954157" y="6176963"/>
            <a:ext cx="3272627" cy="369332"/>
          </a:xfrm>
          <a:prstGeom prst="rect">
            <a:avLst/>
          </a:prstGeom>
          <a:noFill/>
        </p:spPr>
        <p:txBody>
          <a:bodyPr wrap="none" rtlCol="0">
            <a:spAutoFit/>
          </a:bodyPr>
          <a:lstStyle/>
          <a:p>
            <a:r>
              <a:rPr lang="en-US" dirty="0"/>
              <a:t>Please understand this for exams</a:t>
            </a:r>
          </a:p>
        </p:txBody>
      </p:sp>
    </p:spTree>
    <p:extLst>
      <p:ext uri="{BB962C8B-B14F-4D97-AF65-F5344CB8AC3E}">
        <p14:creationId xmlns:p14="http://schemas.microsoft.com/office/powerpoint/2010/main" val="2728672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90D9-4898-0043-96A2-7AA5A5B8F965}"/>
              </a:ext>
            </a:extLst>
          </p:cNvPr>
          <p:cNvSpPr>
            <a:spLocks noGrp="1"/>
          </p:cNvSpPr>
          <p:nvPr>
            <p:ph type="title"/>
          </p:nvPr>
        </p:nvSpPr>
        <p:spPr/>
        <p:txBody>
          <a:bodyPr/>
          <a:lstStyle/>
          <a:p>
            <a:r>
              <a:rPr lang="en-US" dirty="0"/>
              <a:t>Contingency Reserves vs. Management Reserves – Brian’s words</a:t>
            </a:r>
          </a:p>
        </p:txBody>
      </p:sp>
      <p:sp>
        <p:nvSpPr>
          <p:cNvPr id="3" name="Content Placeholder 2">
            <a:extLst>
              <a:ext uri="{FF2B5EF4-FFF2-40B4-BE49-F238E27FC236}">
                <a16:creationId xmlns:a16="http://schemas.microsoft.com/office/drawing/2014/main" id="{F5E1A34C-8D88-8248-8CCA-3FFF34D9AE1B}"/>
              </a:ext>
            </a:extLst>
          </p:cNvPr>
          <p:cNvSpPr>
            <a:spLocks noGrp="1"/>
          </p:cNvSpPr>
          <p:nvPr>
            <p:ph idx="1"/>
          </p:nvPr>
        </p:nvSpPr>
        <p:spPr/>
        <p:txBody>
          <a:bodyPr>
            <a:normAutofit fontScale="85000" lnSpcReduction="20000"/>
          </a:bodyPr>
          <a:lstStyle/>
          <a:p>
            <a:pPr marL="0" indent="0">
              <a:buNone/>
            </a:pPr>
            <a:r>
              <a:rPr lang="en-US" b="1" dirty="0"/>
              <a:t>Management Reserves: </a:t>
            </a:r>
            <a:r>
              <a:rPr lang="en-US" dirty="0"/>
              <a:t>This is a way to address an unknown-unknown, a risk that you do not anticipate during planning.</a:t>
            </a:r>
          </a:p>
          <a:p>
            <a:pPr marL="514350" indent="-514350">
              <a:buAutoNum type="alphaLcParenR"/>
            </a:pPr>
            <a:r>
              <a:rPr lang="en-US" dirty="0"/>
              <a:t>You set up a fund, full of money.  The amount you put into the fund is typically a percentage of the cost of the project. The money is to be used if something un-expected happens. </a:t>
            </a:r>
          </a:p>
          <a:p>
            <a:pPr marL="514350" indent="-514350">
              <a:buAutoNum type="alphaLcParenR"/>
            </a:pPr>
            <a:r>
              <a:rPr lang="en-US" dirty="0"/>
              <a:t>You get your key stakeholders to agree in advance to add time to your project’s due date if something unexpected happens.</a:t>
            </a:r>
          </a:p>
          <a:p>
            <a:pPr marL="0" indent="0">
              <a:buNone/>
            </a:pPr>
            <a:r>
              <a:rPr lang="en-US" b="1" dirty="0"/>
              <a:t>Contingency Reserves: </a:t>
            </a:r>
            <a:r>
              <a:rPr lang="en-US" dirty="0"/>
              <a:t>You have a known risk, and a pretty good idea how much money to set aside to deal with it if the risk manifests itself.  </a:t>
            </a:r>
          </a:p>
          <a:p>
            <a:pPr marL="514350" indent="-514350">
              <a:buAutoNum type="alphaLcParenR"/>
            </a:pPr>
            <a:r>
              <a:rPr lang="en-US" dirty="0"/>
              <a:t>You actually put money into a fund in case the documented risk manifests itself.</a:t>
            </a:r>
          </a:p>
          <a:p>
            <a:pPr marL="514350" indent="-514350">
              <a:buAutoNum type="alphaLcParenR"/>
            </a:pPr>
            <a:r>
              <a:rPr lang="en-US" dirty="0"/>
              <a:t>You have your key stakeholders agree in advance that if this known risk manifests itself, a pre-determined amount of time will be added to your due date.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FAB2D64-2A98-1D46-A7A6-08C593FF3255}"/>
              </a:ext>
            </a:extLst>
          </p:cNvPr>
          <p:cNvSpPr>
            <a:spLocks noGrp="1"/>
          </p:cNvSpPr>
          <p:nvPr>
            <p:ph type="sldNum" sz="quarter" idx="12"/>
          </p:nvPr>
        </p:nvSpPr>
        <p:spPr>
          <a:xfrm>
            <a:off x="9110472" y="6176963"/>
            <a:ext cx="2743200" cy="365125"/>
          </a:xfrm>
        </p:spPr>
        <p:txBody>
          <a:bodyPr/>
          <a:lstStyle/>
          <a:p>
            <a:fld id="{A7C4895A-71D1-D549-ACB4-7ECA99AE0BE4}" type="slidenum">
              <a:rPr lang="en-US" smtClean="0"/>
              <a:t>56</a:t>
            </a:fld>
            <a:endParaRPr lang="en-US" dirty="0"/>
          </a:p>
        </p:txBody>
      </p:sp>
      <p:sp>
        <p:nvSpPr>
          <p:cNvPr id="5" name="Rectangle 4">
            <a:extLst>
              <a:ext uri="{FF2B5EF4-FFF2-40B4-BE49-F238E27FC236}">
                <a16:creationId xmlns:a16="http://schemas.microsoft.com/office/drawing/2014/main" id="{830064DF-1A91-6846-9EDD-6E7F90AFAE1D}"/>
              </a:ext>
            </a:extLst>
          </p:cNvPr>
          <p:cNvSpPr/>
          <p:nvPr/>
        </p:nvSpPr>
        <p:spPr>
          <a:xfrm>
            <a:off x="1377696" y="6488668"/>
            <a:ext cx="9692640" cy="646331"/>
          </a:xfrm>
          <a:prstGeom prst="rect">
            <a:avLst/>
          </a:prstGeom>
        </p:spPr>
        <p:txBody>
          <a:bodyPr wrap="square">
            <a:spAutoFit/>
          </a:bodyPr>
          <a:lstStyle/>
          <a:p>
            <a:endParaRPr lang="en-US" i="1" dirty="0"/>
          </a:p>
          <a:p>
            <a:endParaRPr lang="en-US" dirty="0"/>
          </a:p>
        </p:txBody>
      </p:sp>
    </p:spTree>
    <p:extLst>
      <p:ext uri="{BB962C8B-B14F-4D97-AF65-F5344CB8AC3E}">
        <p14:creationId xmlns:p14="http://schemas.microsoft.com/office/powerpoint/2010/main" val="1200933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15AB-754B-5646-801B-8F61F60AF780}"/>
              </a:ext>
            </a:extLst>
          </p:cNvPr>
          <p:cNvSpPr>
            <a:spLocks noGrp="1"/>
          </p:cNvSpPr>
          <p:nvPr>
            <p:ph type="title"/>
          </p:nvPr>
        </p:nvSpPr>
        <p:spPr/>
        <p:txBody>
          <a:bodyPr/>
          <a:lstStyle/>
          <a:p>
            <a:r>
              <a:rPr lang="en-US" dirty="0"/>
              <a:t>Risk Register Defined</a:t>
            </a:r>
          </a:p>
        </p:txBody>
      </p:sp>
      <p:sp>
        <p:nvSpPr>
          <p:cNvPr id="3" name="Content Placeholder 2">
            <a:extLst>
              <a:ext uri="{FF2B5EF4-FFF2-40B4-BE49-F238E27FC236}">
                <a16:creationId xmlns:a16="http://schemas.microsoft.com/office/drawing/2014/main" id="{1DDC898A-D197-B643-B698-7778AD50101A}"/>
              </a:ext>
            </a:extLst>
          </p:cNvPr>
          <p:cNvSpPr>
            <a:spLocks noGrp="1"/>
          </p:cNvSpPr>
          <p:nvPr>
            <p:ph idx="1"/>
          </p:nvPr>
        </p:nvSpPr>
        <p:spPr/>
        <p:txBody>
          <a:bodyPr/>
          <a:lstStyle/>
          <a:p>
            <a:pPr marL="0" indent="0">
              <a:buNone/>
            </a:pPr>
            <a:r>
              <a:rPr lang="en-US" dirty="0"/>
              <a:t>“A repository in which outputs of risk management processes are recorded” (PMBOK 6</a:t>
            </a:r>
            <a:r>
              <a:rPr lang="en-US" baseline="30000" dirty="0"/>
              <a:t>th</a:t>
            </a:r>
            <a:r>
              <a:rPr lang="en-US" dirty="0"/>
              <a:t> ed., 2017, p. 721)</a:t>
            </a:r>
          </a:p>
          <a:p>
            <a:pPr marL="0" indent="0">
              <a:buNone/>
            </a:pPr>
            <a:endParaRPr lang="en-US" dirty="0"/>
          </a:p>
          <a:p>
            <a:pPr marL="0" indent="0">
              <a:buNone/>
            </a:pPr>
            <a:r>
              <a:rPr lang="en-US" dirty="0"/>
              <a:t>Please see the next slide for my personal definition of the risk register, which is more detailed, and hopefully is more meaningful(</a:t>
            </a:r>
            <a:r>
              <a:rPr lang="en-US" dirty="0" err="1"/>
              <a:t>bv</a:t>
            </a:r>
            <a:r>
              <a:rPr lang="en-US" dirty="0"/>
              <a:t>)</a:t>
            </a:r>
            <a:endParaRPr lang="en-US" u="sng" dirty="0"/>
          </a:p>
        </p:txBody>
      </p:sp>
      <p:sp>
        <p:nvSpPr>
          <p:cNvPr id="4" name="Slide Number Placeholder 3">
            <a:extLst>
              <a:ext uri="{FF2B5EF4-FFF2-40B4-BE49-F238E27FC236}">
                <a16:creationId xmlns:a16="http://schemas.microsoft.com/office/drawing/2014/main" id="{9198042A-3733-3247-8227-8C7BEF4C435E}"/>
              </a:ext>
            </a:extLst>
          </p:cNvPr>
          <p:cNvSpPr>
            <a:spLocks noGrp="1"/>
          </p:cNvSpPr>
          <p:nvPr>
            <p:ph type="sldNum" sz="quarter" idx="12"/>
          </p:nvPr>
        </p:nvSpPr>
        <p:spPr/>
        <p:txBody>
          <a:bodyPr/>
          <a:lstStyle/>
          <a:p>
            <a:fld id="{A7C4895A-71D1-D549-ACB4-7ECA99AE0BE4}" type="slidenum">
              <a:rPr lang="en-US" smtClean="0"/>
              <a:t>57</a:t>
            </a:fld>
            <a:endParaRPr lang="en-US"/>
          </a:p>
        </p:txBody>
      </p:sp>
      <p:sp>
        <p:nvSpPr>
          <p:cNvPr id="6" name="TextBox 5">
            <a:extLst>
              <a:ext uri="{FF2B5EF4-FFF2-40B4-BE49-F238E27FC236}">
                <a16:creationId xmlns:a16="http://schemas.microsoft.com/office/drawing/2014/main" id="{C8618B27-BAE1-CF46-B685-8D1BEE97B4C3}"/>
              </a:ext>
            </a:extLst>
          </p:cNvPr>
          <p:cNvSpPr txBox="1"/>
          <p:nvPr/>
        </p:nvSpPr>
        <p:spPr>
          <a:xfrm>
            <a:off x="0" y="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79689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A37E-073E-1245-845C-3E34BF1DA17D}"/>
              </a:ext>
            </a:extLst>
          </p:cNvPr>
          <p:cNvSpPr>
            <a:spLocks noGrp="1"/>
          </p:cNvSpPr>
          <p:nvPr>
            <p:ph type="title"/>
          </p:nvPr>
        </p:nvSpPr>
        <p:spPr/>
        <p:txBody>
          <a:bodyPr/>
          <a:lstStyle/>
          <a:p>
            <a:r>
              <a:rPr lang="en-US" dirty="0"/>
              <a:t>Risk Register: Brian’s definition</a:t>
            </a:r>
          </a:p>
        </p:txBody>
      </p:sp>
      <p:sp>
        <p:nvSpPr>
          <p:cNvPr id="3" name="Content Placeholder 2">
            <a:extLst>
              <a:ext uri="{FF2B5EF4-FFF2-40B4-BE49-F238E27FC236}">
                <a16:creationId xmlns:a16="http://schemas.microsoft.com/office/drawing/2014/main" id="{64AFECF2-716E-0B4E-A8F4-907CADBE89B2}"/>
              </a:ext>
            </a:extLst>
          </p:cNvPr>
          <p:cNvSpPr>
            <a:spLocks noGrp="1"/>
          </p:cNvSpPr>
          <p:nvPr>
            <p:ph idx="1"/>
          </p:nvPr>
        </p:nvSpPr>
        <p:spPr/>
        <p:txBody>
          <a:bodyPr/>
          <a:lstStyle/>
          <a:p>
            <a:pPr marL="0" indent="0">
              <a:buNone/>
            </a:pPr>
            <a:r>
              <a:rPr lang="en-US" dirty="0"/>
              <a:t>A list of all know risks, and related critical information.  This will form the basis of capturing known risks, identifying how each risk will be managed, and to whom the various roles of monitoring and controlling each risk belongs to.(</a:t>
            </a:r>
            <a:r>
              <a:rPr lang="en-US" dirty="0" err="1"/>
              <a:t>bv</a:t>
            </a:r>
            <a:r>
              <a:rPr lang="en-US" dirty="0"/>
              <a:t>)</a:t>
            </a:r>
          </a:p>
        </p:txBody>
      </p:sp>
      <p:sp>
        <p:nvSpPr>
          <p:cNvPr id="4" name="Slide Number Placeholder 3">
            <a:extLst>
              <a:ext uri="{FF2B5EF4-FFF2-40B4-BE49-F238E27FC236}">
                <a16:creationId xmlns:a16="http://schemas.microsoft.com/office/drawing/2014/main" id="{BC87B347-381F-D244-BF21-16008D108C11}"/>
              </a:ext>
            </a:extLst>
          </p:cNvPr>
          <p:cNvSpPr>
            <a:spLocks noGrp="1"/>
          </p:cNvSpPr>
          <p:nvPr>
            <p:ph type="sldNum" sz="quarter" idx="12"/>
          </p:nvPr>
        </p:nvSpPr>
        <p:spPr/>
        <p:txBody>
          <a:bodyPr/>
          <a:lstStyle/>
          <a:p>
            <a:fld id="{A7C4895A-71D1-D549-ACB4-7ECA99AE0BE4}" type="slidenum">
              <a:rPr lang="en-US" smtClean="0"/>
              <a:t>58</a:t>
            </a:fld>
            <a:endParaRPr lang="en-US"/>
          </a:p>
        </p:txBody>
      </p:sp>
    </p:spTree>
    <p:extLst>
      <p:ext uri="{BB962C8B-B14F-4D97-AF65-F5344CB8AC3E}">
        <p14:creationId xmlns:p14="http://schemas.microsoft.com/office/powerpoint/2010/main" val="1910039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0843-250D-A54C-8DD4-8DD758EABCF7}"/>
              </a:ext>
            </a:extLst>
          </p:cNvPr>
          <p:cNvSpPr>
            <a:spLocks noGrp="1"/>
          </p:cNvSpPr>
          <p:nvPr>
            <p:ph type="title"/>
          </p:nvPr>
        </p:nvSpPr>
        <p:spPr/>
        <p:txBody>
          <a:bodyPr/>
          <a:lstStyle/>
          <a:p>
            <a:r>
              <a:rPr lang="en-US" dirty="0"/>
              <a:t>Risk Register Example Contents(BV)</a:t>
            </a:r>
          </a:p>
        </p:txBody>
      </p:sp>
      <p:sp>
        <p:nvSpPr>
          <p:cNvPr id="3" name="Content Placeholder 2">
            <a:extLst>
              <a:ext uri="{FF2B5EF4-FFF2-40B4-BE49-F238E27FC236}">
                <a16:creationId xmlns:a16="http://schemas.microsoft.com/office/drawing/2014/main" id="{8A05027C-AAE9-5545-8023-A43D8220CFE5}"/>
              </a:ext>
            </a:extLst>
          </p:cNvPr>
          <p:cNvSpPr>
            <a:spLocks noGrp="1"/>
          </p:cNvSpPr>
          <p:nvPr>
            <p:ph idx="1"/>
          </p:nvPr>
        </p:nvSpPr>
        <p:spPr>
          <a:xfrm>
            <a:off x="838200" y="1825624"/>
            <a:ext cx="10515600" cy="4760705"/>
          </a:xfrm>
        </p:spPr>
        <p:txBody>
          <a:bodyPr vert="horz" lIns="91440" tIns="45720" rIns="91440" bIns="45720" rtlCol="0" anchor="t">
            <a:normAutofit fontScale="85000" lnSpcReduction="20000"/>
          </a:bodyPr>
          <a:lstStyle/>
          <a:p>
            <a:r>
              <a:rPr lang="en-US" dirty="0"/>
              <a:t>All known risks are identified as a line item</a:t>
            </a:r>
          </a:p>
          <a:p>
            <a:r>
              <a:rPr lang="en-US" dirty="0"/>
              <a:t>Impact to Project if risk manifests itself</a:t>
            </a:r>
          </a:p>
          <a:p>
            <a:r>
              <a:rPr lang="en-US" dirty="0"/>
              <a:t>How the risk will be dealt with:</a:t>
            </a:r>
          </a:p>
          <a:p>
            <a:pPr lvl="1"/>
            <a:r>
              <a:rPr lang="en-US" dirty="0"/>
              <a:t>Acceptance, Mitigation, Transference, Avoidance, Escalation</a:t>
            </a:r>
          </a:p>
          <a:p>
            <a:pPr lvl="1"/>
            <a:r>
              <a:rPr lang="en-US" dirty="0"/>
              <a:t>Plan Specifics</a:t>
            </a:r>
          </a:p>
          <a:p>
            <a:r>
              <a:rPr lang="en-US" dirty="0"/>
              <a:t>Positive (opportunity) or negative risk (threat)</a:t>
            </a:r>
          </a:p>
          <a:p>
            <a:pPr lvl="1"/>
            <a:r>
              <a:rPr lang="en-US" dirty="0"/>
              <a:t>If ”Positive”: If possible, how to increase the probability and increase the impact</a:t>
            </a:r>
            <a:endParaRPr lang="en-US" dirty="0">
              <a:ea typeface="Calibri"/>
              <a:cs typeface="Calibri"/>
            </a:endParaRPr>
          </a:p>
          <a:p>
            <a:pPr lvl="1"/>
            <a:r>
              <a:rPr lang="en-US" dirty="0"/>
              <a:t>If “Negative”: If possible, how to decrease the probability and decrease the impact</a:t>
            </a:r>
            <a:endParaRPr lang="en-US" dirty="0">
              <a:ea typeface="Calibri"/>
              <a:cs typeface="Calibri"/>
            </a:endParaRPr>
          </a:p>
          <a:p>
            <a:r>
              <a:rPr lang="en-US" dirty="0"/>
              <a:t>What to watch</a:t>
            </a:r>
          </a:p>
          <a:p>
            <a:pPr lvl="1"/>
            <a:r>
              <a:rPr lang="en-US" dirty="0"/>
              <a:t>Hints risk is about to manifest itself</a:t>
            </a:r>
          </a:p>
          <a:p>
            <a:pPr lvl="1"/>
            <a:r>
              <a:rPr lang="en-US" dirty="0"/>
              <a:t>Indicators that risk has manifested itself.</a:t>
            </a:r>
          </a:p>
          <a:p>
            <a:pPr lvl="1"/>
            <a:r>
              <a:rPr lang="en-US" dirty="0"/>
              <a:t>Conditions that can make the risk manifesting itself more likely</a:t>
            </a:r>
          </a:p>
          <a:p>
            <a:r>
              <a:rPr lang="en-US" dirty="0"/>
              <a:t>Probability/Impact/Risk Score</a:t>
            </a:r>
          </a:p>
          <a:p>
            <a:r>
              <a:rPr lang="en-US" dirty="0"/>
              <a:t>Will dealing with this risk event cause any more risks?</a:t>
            </a:r>
          </a:p>
        </p:txBody>
      </p:sp>
      <p:sp>
        <p:nvSpPr>
          <p:cNvPr id="4" name="Slide Number Placeholder 3">
            <a:extLst>
              <a:ext uri="{FF2B5EF4-FFF2-40B4-BE49-F238E27FC236}">
                <a16:creationId xmlns:a16="http://schemas.microsoft.com/office/drawing/2014/main" id="{37164535-2154-5640-B0BC-89E6408E0BF3}"/>
              </a:ext>
            </a:extLst>
          </p:cNvPr>
          <p:cNvSpPr>
            <a:spLocks noGrp="1"/>
          </p:cNvSpPr>
          <p:nvPr>
            <p:ph type="sldNum" sz="quarter" idx="12"/>
          </p:nvPr>
        </p:nvSpPr>
        <p:spPr/>
        <p:txBody>
          <a:bodyPr/>
          <a:lstStyle/>
          <a:p>
            <a:fld id="{A7C4895A-71D1-D549-ACB4-7ECA99AE0BE4}" type="slidenum">
              <a:rPr lang="en-US" smtClean="0"/>
              <a:t>59</a:t>
            </a:fld>
            <a:endParaRPr lang="en-US"/>
          </a:p>
        </p:txBody>
      </p:sp>
    </p:spTree>
    <p:extLst>
      <p:ext uri="{BB962C8B-B14F-4D97-AF65-F5344CB8AC3E}">
        <p14:creationId xmlns:p14="http://schemas.microsoft.com/office/powerpoint/2010/main" val="180850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D238-07F5-E940-A8EC-04386CB06475}"/>
              </a:ext>
            </a:extLst>
          </p:cNvPr>
          <p:cNvSpPr>
            <a:spLocks noGrp="1"/>
          </p:cNvSpPr>
          <p:nvPr>
            <p:ph type="title"/>
          </p:nvPr>
        </p:nvSpPr>
        <p:spPr/>
        <p:txBody>
          <a:bodyPr/>
          <a:lstStyle/>
          <a:p>
            <a:r>
              <a:rPr lang="en-US" dirty="0"/>
              <a:t>Risk Defined</a:t>
            </a:r>
          </a:p>
        </p:txBody>
      </p:sp>
      <p:sp>
        <p:nvSpPr>
          <p:cNvPr id="3" name="Content Placeholder 2">
            <a:extLst>
              <a:ext uri="{FF2B5EF4-FFF2-40B4-BE49-F238E27FC236}">
                <a16:creationId xmlns:a16="http://schemas.microsoft.com/office/drawing/2014/main" id="{E2812738-5AB3-094F-9906-A5DB49F23ECE}"/>
              </a:ext>
            </a:extLst>
          </p:cNvPr>
          <p:cNvSpPr>
            <a:spLocks noGrp="1"/>
          </p:cNvSpPr>
          <p:nvPr>
            <p:ph idx="1"/>
          </p:nvPr>
        </p:nvSpPr>
        <p:spPr>
          <a:xfrm>
            <a:off x="838200" y="2323070"/>
            <a:ext cx="10515600" cy="3112487"/>
          </a:xfrm>
        </p:spPr>
        <p:txBody>
          <a:bodyPr/>
          <a:lstStyle/>
          <a:p>
            <a:pPr marL="0" indent="0">
              <a:buNone/>
            </a:pPr>
            <a:r>
              <a:rPr lang="en-US" dirty="0"/>
              <a:t>“An uncertain event or condition that, if it occurs, has a </a:t>
            </a:r>
            <a:r>
              <a:rPr lang="en-US" u="sng" dirty="0"/>
              <a:t>positive or negative</a:t>
            </a:r>
            <a:r>
              <a:rPr lang="en-US" dirty="0"/>
              <a:t> effect on one or more project objectives.” (PMBOK 6</a:t>
            </a:r>
            <a:r>
              <a:rPr lang="en-US" baseline="30000" dirty="0"/>
              <a:t>th</a:t>
            </a:r>
            <a:r>
              <a:rPr lang="en-US" dirty="0"/>
              <a:t> ed., 2017, p. 720)</a:t>
            </a:r>
          </a:p>
        </p:txBody>
      </p:sp>
      <p:sp>
        <p:nvSpPr>
          <p:cNvPr id="4" name="Slide Number Placeholder 3">
            <a:extLst>
              <a:ext uri="{FF2B5EF4-FFF2-40B4-BE49-F238E27FC236}">
                <a16:creationId xmlns:a16="http://schemas.microsoft.com/office/drawing/2014/main" id="{A69CA99E-2E3A-1F44-9822-EEBEBDFB2225}"/>
              </a:ext>
            </a:extLst>
          </p:cNvPr>
          <p:cNvSpPr>
            <a:spLocks noGrp="1"/>
          </p:cNvSpPr>
          <p:nvPr>
            <p:ph type="sldNum" sz="quarter" idx="12"/>
          </p:nvPr>
        </p:nvSpPr>
        <p:spPr/>
        <p:txBody>
          <a:bodyPr/>
          <a:lstStyle/>
          <a:p>
            <a:fld id="{A7C4895A-71D1-D549-ACB4-7ECA99AE0BE4}" type="slidenum">
              <a:rPr lang="en-US" smtClean="0"/>
              <a:t>6</a:t>
            </a:fld>
            <a:endParaRPr lang="en-US"/>
          </a:p>
        </p:txBody>
      </p:sp>
    </p:spTree>
    <p:extLst>
      <p:ext uri="{BB962C8B-B14F-4D97-AF65-F5344CB8AC3E}">
        <p14:creationId xmlns:p14="http://schemas.microsoft.com/office/powerpoint/2010/main" val="3297004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2530-38A1-4748-B935-83273C8A679D}"/>
              </a:ext>
            </a:extLst>
          </p:cNvPr>
          <p:cNvSpPr>
            <a:spLocks noGrp="1"/>
          </p:cNvSpPr>
          <p:nvPr>
            <p:ph type="title"/>
          </p:nvPr>
        </p:nvSpPr>
        <p:spPr>
          <a:xfrm>
            <a:off x="838200" y="136525"/>
            <a:ext cx="10515600" cy="1325563"/>
          </a:xfrm>
        </p:spPr>
        <p:txBody>
          <a:bodyPr/>
          <a:lstStyle/>
          <a:p>
            <a:r>
              <a:rPr lang="en-US" dirty="0"/>
              <a:t>Characteristics to assess risk impact</a:t>
            </a:r>
          </a:p>
        </p:txBody>
      </p:sp>
      <p:sp>
        <p:nvSpPr>
          <p:cNvPr id="3" name="Content Placeholder 2">
            <a:extLst>
              <a:ext uri="{FF2B5EF4-FFF2-40B4-BE49-F238E27FC236}">
                <a16:creationId xmlns:a16="http://schemas.microsoft.com/office/drawing/2014/main" id="{F5637D1F-A24F-674F-8EAD-6AD7C2428FBB}"/>
              </a:ext>
            </a:extLst>
          </p:cNvPr>
          <p:cNvSpPr>
            <a:spLocks noGrp="1"/>
          </p:cNvSpPr>
          <p:nvPr>
            <p:ph idx="1"/>
          </p:nvPr>
        </p:nvSpPr>
        <p:spPr>
          <a:xfrm>
            <a:off x="838200" y="1462088"/>
            <a:ext cx="10515600" cy="4351338"/>
          </a:xfrm>
        </p:spPr>
        <p:txBody>
          <a:bodyPr/>
          <a:lstStyle/>
          <a:p>
            <a:r>
              <a:rPr lang="en-US" dirty="0"/>
              <a:t>Urgency</a:t>
            </a:r>
          </a:p>
          <a:p>
            <a:r>
              <a:rPr lang="en-US" dirty="0"/>
              <a:t>When is the earliest time the risk can manifest itself</a:t>
            </a:r>
          </a:p>
          <a:p>
            <a:r>
              <a:rPr lang="en-US" dirty="0"/>
              <a:t>The time it will take to notice the risk manifested itself</a:t>
            </a:r>
          </a:p>
          <a:p>
            <a:r>
              <a:rPr lang="en-US" dirty="0"/>
              <a:t>Manageability/Controllability*</a:t>
            </a:r>
          </a:p>
          <a:p>
            <a:r>
              <a:rPr lang="en-US" dirty="0"/>
              <a:t>Detectability</a:t>
            </a:r>
          </a:p>
          <a:p>
            <a:r>
              <a:rPr lang="en-US" dirty="0"/>
              <a:t>Strategic/tactical impact</a:t>
            </a:r>
          </a:p>
          <a:p>
            <a:r>
              <a:rPr lang="en-US" dirty="0"/>
              <a:t>Stakeholder attention**</a:t>
            </a:r>
          </a:p>
        </p:txBody>
      </p:sp>
      <p:sp>
        <p:nvSpPr>
          <p:cNvPr id="4" name="Slide Number Placeholder 3">
            <a:extLst>
              <a:ext uri="{FF2B5EF4-FFF2-40B4-BE49-F238E27FC236}">
                <a16:creationId xmlns:a16="http://schemas.microsoft.com/office/drawing/2014/main" id="{C90D451D-5D48-FD41-9F64-30AEB23C297A}"/>
              </a:ext>
            </a:extLst>
          </p:cNvPr>
          <p:cNvSpPr>
            <a:spLocks noGrp="1"/>
          </p:cNvSpPr>
          <p:nvPr>
            <p:ph type="sldNum" sz="quarter" idx="12"/>
          </p:nvPr>
        </p:nvSpPr>
        <p:spPr/>
        <p:txBody>
          <a:bodyPr/>
          <a:lstStyle/>
          <a:p>
            <a:fld id="{A7C4895A-71D1-D549-ACB4-7ECA99AE0BE4}" type="slidenum">
              <a:rPr lang="en-US" smtClean="0"/>
              <a:t>60</a:t>
            </a:fld>
            <a:endParaRPr lang="en-US"/>
          </a:p>
        </p:txBody>
      </p:sp>
      <p:sp>
        <p:nvSpPr>
          <p:cNvPr id="5" name="Rectangle 4">
            <a:extLst>
              <a:ext uri="{FF2B5EF4-FFF2-40B4-BE49-F238E27FC236}">
                <a16:creationId xmlns:a16="http://schemas.microsoft.com/office/drawing/2014/main" id="{1E95ACC5-0D55-8A48-A7FE-C5BBF3E00272}"/>
              </a:ext>
            </a:extLst>
          </p:cNvPr>
          <p:cNvSpPr/>
          <p:nvPr/>
        </p:nvSpPr>
        <p:spPr>
          <a:xfrm rot="5400000">
            <a:off x="10526802" y="2986556"/>
            <a:ext cx="2961067" cy="369332"/>
          </a:xfrm>
          <a:prstGeom prst="rect">
            <a:avLst/>
          </a:prstGeom>
        </p:spPr>
        <p:txBody>
          <a:bodyPr wrap="none">
            <a:spAutoFit/>
          </a:bodyPr>
          <a:lstStyle/>
          <a:p>
            <a:r>
              <a:rPr lang="en-US" dirty="0"/>
              <a:t>(PMBOK 6</a:t>
            </a:r>
            <a:r>
              <a:rPr lang="en-US" baseline="30000" dirty="0"/>
              <a:t>th</a:t>
            </a:r>
            <a:r>
              <a:rPr lang="en-US" dirty="0"/>
              <a:t> ed., 2017, p. 424)</a:t>
            </a:r>
          </a:p>
        </p:txBody>
      </p:sp>
      <p:sp>
        <p:nvSpPr>
          <p:cNvPr id="6" name="Rectangle 5">
            <a:extLst>
              <a:ext uri="{FF2B5EF4-FFF2-40B4-BE49-F238E27FC236}">
                <a16:creationId xmlns:a16="http://schemas.microsoft.com/office/drawing/2014/main" id="{33E12152-246E-A042-91F3-F9C2327BE18D}"/>
              </a:ext>
            </a:extLst>
          </p:cNvPr>
          <p:cNvSpPr/>
          <p:nvPr/>
        </p:nvSpPr>
        <p:spPr>
          <a:xfrm>
            <a:off x="134112" y="5103674"/>
            <a:ext cx="12057888" cy="1754326"/>
          </a:xfrm>
          <a:prstGeom prst="rect">
            <a:avLst/>
          </a:prstGeom>
        </p:spPr>
        <p:txBody>
          <a:bodyPr wrap="square">
            <a:spAutoFit/>
          </a:bodyPr>
          <a:lstStyle/>
          <a:p>
            <a:r>
              <a:rPr lang="en-US" dirty="0"/>
              <a:t>* See project resiliency earlier in this presentation</a:t>
            </a:r>
          </a:p>
          <a:p>
            <a:r>
              <a:rPr lang="en-US" dirty="0"/>
              <a:t>** I have two observations here: 1) Many stakeholders over estimate the impact of a specific risk on the overall project because of their limited view of the overall scope. 2) Some stakeholders love to identify new risks right before just before deployment.  They get rewarded with a lot of attention by behaving this way.  Be sure to include people with this propensity early in your effort, and, keep them engaged throughout your entire project to avoid needless escalations. (</a:t>
            </a:r>
            <a:r>
              <a:rPr lang="en-US" dirty="0" err="1"/>
              <a:t>bv</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5718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F2F0-D933-5D4D-A0D1-31ACDD216BAF}"/>
              </a:ext>
            </a:extLst>
          </p:cNvPr>
          <p:cNvSpPr>
            <a:spLocks noGrp="1"/>
          </p:cNvSpPr>
          <p:nvPr>
            <p:ph type="title"/>
          </p:nvPr>
        </p:nvSpPr>
        <p:spPr/>
        <p:txBody>
          <a:bodyPr/>
          <a:lstStyle/>
          <a:p>
            <a:r>
              <a:rPr lang="en-US" dirty="0"/>
              <a:t>Strategies for Dealing With Risks as Threats (Pure Risk) (see next 6 slides)</a:t>
            </a:r>
          </a:p>
        </p:txBody>
      </p:sp>
      <p:sp>
        <p:nvSpPr>
          <p:cNvPr id="3" name="Content Placeholder 2">
            <a:extLst>
              <a:ext uri="{FF2B5EF4-FFF2-40B4-BE49-F238E27FC236}">
                <a16:creationId xmlns:a16="http://schemas.microsoft.com/office/drawing/2014/main" id="{88529E00-0262-F749-B695-EDB1032CBC94}"/>
              </a:ext>
            </a:extLst>
          </p:cNvPr>
          <p:cNvSpPr>
            <a:spLocks noGrp="1"/>
          </p:cNvSpPr>
          <p:nvPr>
            <p:ph idx="1"/>
          </p:nvPr>
        </p:nvSpPr>
        <p:spPr/>
        <p:txBody>
          <a:bodyPr/>
          <a:lstStyle/>
          <a:p>
            <a:r>
              <a:rPr lang="en-US" dirty="0"/>
              <a:t>Mitigate</a:t>
            </a:r>
          </a:p>
          <a:p>
            <a:r>
              <a:rPr lang="en-US" dirty="0"/>
              <a:t>Avoid</a:t>
            </a:r>
          </a:p>
          <a:p>
            <a:r>
              <a:rPr lang="en-US" dirty="0"/>
              <a:t>Accept</a:t>
            </a:r>
          </a:p>
          <a:p>
            <a:r>
              <a:rPr lang="en-US" dirty="0"/>
              <a:t>Escalate  </a:t>
            </a:r>
          </a:p>
          <a:p>
            <a:r>
              <a:rPr lang="en-US" dirty="0"/>
              <a:t>Transfer  </a:t>
            </a:r>
          </a:p>
          <a:p>
            <a:endParaRPr lang="en-US" dirty="0"/>
          </a:p>
        </p:txBody>
      </p:sp>
      <p:sp>
        <p:nvSpPr>
          <p:cNvPr id="4" name="Slide Number Placeholder 3">
            <a:extLst>
              <a:ext uri="{FF2B5EF4-FFF2-40B4-BE49-F238E27FC236}">
                <a16:creationId xmlns:a16="http://schemas.microsoft.com/office/drawing/2014/main" id="{092C96D7-D25D-CC4F-BF72-5DF51DED9CD3}"/>
              </a:ext>
            </a:extLst>
          </p:cNvPr>
          <p:cNvSpPr>
            <a:spLocks noGrp="1"/>
          </p:cNvSpPr>
          <p:nvPr>
            <p:ph type="sldNum" sz="quarter" idx="12"/>
          </p:nvPr>
        </p:nvSpPr>
        <p:spPr/>
        <p:txBody>
          <a:bodyPr/>
          <a:lstStyle/>
          <a:p>
            <a:fld id="{A7C4895A-71D1-D549-ACB4-7ECA99AE0BE4}" type="slidenum">
              <a:rPr lang="en-US" smtClean="0"/>
              <a:t>61</a:t>
            </a:fld>
            <a:endParaRPr lang="en-US" dirty="0"/>
          </a:p>
        </p:txBody>
      </p:sp>
      <p:sp>
        <p:nvSpPr>
          <p:cNvPr id="5" name="Rectangle 4">
            <a:extLst>
              <a:ext uri="{FF2B5EF4-FFF2-40B4-BE49-F238E27FC236}">
                <a16:creationId xmlns:a16="http://schemas.microsoft.com/office/drawing/2014/main" id="{E66E4834-579C-3545-8243-D8FB36BBFA53}"/>
              </a:ext>
            </a:extLst>
          </p:cNvPr>
          <p:cNvSpPr/>
          <p:nvPr/>
        </p:nvSpPr>
        <p:spPr>
          <a:xfrm rot="5400000">
            <a:off x="10186448" y="3055811"/>
            <a:ext cx="3446777" cy="369332"/>
          </a:xfrm>
          <a:prstGeom prst="rect">
            <a:avLst/>
          </a:prstGeom>
        </p:spPr>
        <p:txBody>
          <a:bodyPr wrap="none">
            <a:spAutoFit/>
          </a:bodyPr>
          <a:lstStyle/>
          <a:p>
            <a:r>
              <a:rPr lang="en-US" dirty="0"/>
              <a:t>(PMBOK 6</a:t>
            </a:r>
            <a:r>
              <a:rPr lang="en-US" baseline="30000" dirty="0"/>
              <a:t>th</a:t>
            </a:r>
            <a:r>
              <a:rPr lang="en-US" dirty="0"/>
              <a:t> </a:t>
            </a:r>
            <a:r>
              <a:rPr lang="en-US" dirty="0" err="1"/>
              <a:t>ed</a:t>
            </a:r>
            <a:r>
              <a:rPr lang="en-US" dirty="0"/>
              <a:t>, 2017, pp. 442-443)</a:t>
            </a:r>
          </a:p>
        </p:txBody>
      </p:sp>
      <p:sp>
        <p:nvSpPr>
          <p:cNvPr id="6" name="TextBox 5">
            <a:extLst>
              <a:ext uri="{FF2B5EF4-FFF2-40B4-BE49-F238E27FC236}">
                <a16:creationId xmlns:a16="http://schemas.microsoft.com/office/drawing/2014/main" id="{0A288816-17F9-364C-8E05-FCF2897D61C5}"/>
              </a:ext>
            </a:extLst>
          </p:cNvPr>
          <p:cNvSpPr txBox="1"/>
          <p:nvPr/>
        </p:nvSpPr>
        <p:spPr>
          <a:xfrm>
            <a:off x="5128591" y="6082748"/>
            <a:ext cx="3071034" cy="369332"/>
          </a:xfrm>
          <a:prstGeom prst="rect">
            <a:avLst/>
          </a:prstGeom>
          <a:noFill/>
        </p:spPr>
        <p:txBody>
          <a:bodyPr wrap="none" rtlCol="0">
            <a:spAutoFit/>
          </a:bodyPr>
          <a:lstStyle/>
          <a:p>
            <a:r>
              <a:rPr lang="en-US" dirty="0"/>
              <a:t>These will likely be on an exam</a:t>
            </a:r>
          </a:p>
        </p:txBody>
      </p:sp>
    </p:spTree>
    <p:extLst>
      <p:ext uri="{BB962C8B-B14F-4D97-AF65-F5344CB8AC3E}">
        <p14:creationId xmlns:p14="http://schemas.microsoft.com/office/powerpoint/2010/main" val="3994569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0A08-B393-9E49-8A85-E372FCFCDC33}"/>
              </a:ext>
            </a:extLst>
          </p:cNvPr>
          <p:cNvSpPr>
            <a:spLocks noGrp="1"/>
          </p:cNvSpPr>
          <p:nvPr>
            <p:ph type="title"/>
          </p:nvPr>
        </p:nvSpPr>
        <p:spPr/>
        <p:txBody>
          <a:bodyPr/>
          <a:lstStyle/>
          <a:p>
            <a:r>
              <a:rPr lang="en-US" dirty="0"/>
              <a:t>Strategy to Deal With Risks: Mitigate</a:t>
            </a:r>
          </a:p>
        </p:txBody>
      </p:sp>
      <p:sp>
        <p:nvSpPr>
          <p:cNvPr id="3" name="Content Placeholder 2">
            <a:extLst>
              <a:ext uri="{FF2B5EF4-FFF2-40B4-BE49-F238E27FC236}">
                <a16:creationId xmlns:a16="http://schemas.microsoft.com/office/drawing/2014/main" id="{AD42075E-4C20-9945-BE56-87774B533F64}"/>
              </a:ext>
            </a:extLst>
          </p:cNvPr>
          <p:cNvSpPr>
            <a:spLocks noGrp="1"/>
          </p:cNvSpPr>
          <p:nvPr>
            <p:ph idx="1"/>
          </p:nvPr>
        </p:nvSpPr>
        <p:spPr/>
        <p:txBody>
          <a:bodyPr/>
          <a:lstStyle/>
          <a:p>
            <a:r>
              <a:rPr lang="en-US" dirty="0"/>
              <a:t>Alter the project to “reduce the </a:t>
            </a:r>
            <a:r>
              <a:rPr lang="en-US" u="sng" dirty="0"/>
              <a:t>probability</a:t>
            </a:r>
            <a:r>
              <a:rPr lang="en-US" dirty="0"/>
              <a:t> of occurrence and/or </a:t>
            </a:r>
            <a:r>
              <a:rPr lang="en-US" u="sng" dirty="0"/>
              <a:t>impact</a:t>
            </a:r>
            <a:r>
              <a:rPr lang="en-US" dirty="0"/>
              <a:t> of a threat (risk)”</a:t>
            </a:r>
          </a:p>
          <a:p>
            <a:r>
              <a:rPr lang="en-US" dirty="0"/>
              <a:t>You enact a backup plan to address </a:t>
            </a:r>
            <a:r>
              <a:rPr lang="en-US"/>
              <a:t>the risk; </a:t>
            </a:r>
            <a:r>
              <a:rPr lang="en-US" dirty="0"/>
              <a:t>maybe a separate but parallel effort with the same desired functional outcome (</a:t>
            </a:r>
            <a:r>
              <a:rPr lang="en-US" dirty="0" err="1"/>
              <a:t>bv</a:t>
            </a:r>
            <a:r>
              <a:rPr lang="en-US" dirty="0"/>
              <a:t>)</a:t>
            </a:r>
          </a:p>
          <a:p>
            <a:r>
              <a:rPr lang="en-US" dirty="0"/>
              <a:t>Warning: You may inadvertently add risk to your project when using this technique (</a:t>
            </a:r>
            <a:r>
              <a:rPr lang="en-US" dirty="0" err="1"/>
              <a:t>bv</a:t>
            </a:r>
            <a:r>
              <a:rPr lang="en-US" dirty="0"/>
              <a:t>)</a:t>
            </a:r>
          </a:p>
          <a:p>
            <a:r>
              <a:rPr lang="en-US" dirty="0"/>
              <a:t>It is often wise to have multiple backup plans, incase 1 or more backup plans fail (this is referred to as redundancy**)(</a:t>
            </a:r>
            <a:r>
              <a:rPr lang="en-US" dirty="0" err="1"/>
              <a:t>bv</a:t>
            </a:r>
            <a:r>
              <a:rPr lang="en-US" dirty="0"/>
              <a:t>)</a:t>
            </a:r>
          </a:p>
        </p:txBody>
      </p:sp>
      <p:sp>
        <p:nvSpPr>
          <p:cNvPr id="4" name="Slide Number Placeholder 3">
            <a:extLst>
              <a:ext uri="{FF2B5EF4-FFF2-40B4-BE49-F238E27FC236}">
                <a16:creationId xmlns:a16="http://schemas.microsoft.com/office/drawing/2014/main" id="{A625DCE7-FA8D-3144-954A-C2FF1B25D03A}"/>
              </a:ext>
            </a:extLst>
          </p:cNvPr>
          <p:cNvSpPr>
            <a:spLocks noGrp="1"/>
          </p:cNvSpPr>
          <p:nvPr>
            <p:ph type="sldNum" sz="quarter" idx="12"/>
          </p:nvPr>
        </p:nvSpPr>
        <p:spPr/>
        <p:txBody>
          <a:bodyPr/>
          <a:lstStyle/>
          <a:p>
            <a:fld id="{A7C4895A-71D1-D549-ACB4-7ECA99AE0BE4}" type="slidenum">
              <a:rPr lang="en-US" smtClean="0"/>
              <a:t>62</a:t>
            </a:fld>
            <a:endParaRPr lang="en-US"/>
          </a:p>
        </p:txBody>
      </p:sp>
      <p:sp>
        <p:nvSpPr>
          <p:cNvPr id="5" name="TextBox 4">
            <a:extLst>
              <a:ext uri="{FF2B5EF4-FFF2-40B4-BE49-F238E27FC236}">
                <a16:creationId xmlns:a16="http://schemas.microsoft.com/office/drawing/2014/main" id="{924B683E-BEF6-F545-85B5-D65846D7BAA5}"/>
              </a:ext>
            </a:extLst>
          </p:cNvPr>
          <p:cNvSpPr txBox="1"/>
          <p:nvPr/>
        </p:nvSpPr>
        <p:spPr>
          <a:xfrm>
            <a:off x="774193" y="5798145"/>
            <a:ext cx="10515600" cy="923330"/>
          </a:xfrm>
          <a:prstGeom prst="rect">
            <a:avLst/>
          </a:prstGeom>
          <a:noFill/>
        </p:spPr>
        <p:txBody>
          <a:bodyPr wrap="square" rtlCol="0">
            <a:spAutoFit/>
          </a:bodyPr>
          <a:lstStyle/>
          <a:p>
            <a:r>
              <a:rPr lang="en-US" dirty="0"/>
              <a:t>*This idea originated by my PM mentor, Paul Tedesco</a:t>
            </a:r>
          </a:p>
          <a:p>
            <a:r>
              <a:rPr lang="en-US" dirty="0"/>
              <a:t>** Dictionary.com: the provision of additional or duplicate systems, equipment, etc., that function in case an operating part or system fails, as in a spacecraft. </a:t>
            </a:r>
          </a:p>
        </p:txBody>
      </p:sp>
      <p:sp>
        <p:nvSpPr>
          <p:cNvPr id="6" name="Rectangle 5">
            <a:extLst>
              <a:ext uri="{FF2B5EF4-FFF2-40B4-BE49-F238E27FC236}">
                <a16:creationId xmlns:a16="http://schemas.microsoft.com/office/drawing/2014/main" id="{ED893EA7-83EE-7045-A6CA-3DB42511AD42}"/>
              </a:ext>
            </a:extLst>
          </p:cNvPr>
          <p:cNvSpPr/>
          <p:nvPr/>
        </p:nvSpPr>
        <p:spPr>
          <a:xfrm rot="5400000">
            <a:off x="10186448" y="3055811"/>
            <a:ext cx="3446777" cy="369332"/>
          </a:xfrm>
          <a:prstGeom prst="rect">
            <a:avLst/>
          </a:prstGeom>
        </p:spPr>
        <p:txBody>
          <a:bodyPr wrap="none">
            <a:spAutoFit/>
          </a:bodyPr>
          <a:lstStyle/>
          <a:p>
            <a:r>
              <a:rPr lang="en-US" dirty="0"/>
              <a:t>(PMBOK 6</a:t>
            </a:r>
            <a:r>
              <a:rPr lang="en-US" baseline="30000" dirty="0"/>
              <a:t>th</a:t>
            </a:r>
            <a:r>
              <a:rPr lang="en-US" dirty="0"/>
              <a:t> </a:t>
            </a:r>
            <a:r>
              <a:rPr lang="en-US" dirty="0" err="1"/>
              <a:t>ed</a:t>
            </a:r>
            <a:r>
              <a:rPr lang="en-US" dirty="0"/>
              <a:t>, 2017, pp. 442-443)</a:t>
            </a:r>
          </a:p>
        </p:txBody>
      </p:sp>
    </p:spTree>
    <p:extLst>
      <p:ext uri="{BB962C8B-B14F-4D97-AF65-F5344CB8AC3E}">
        <p14:creationId xmlns:p14="http://schemas.microsoft.com/office/powerpoint/2010/main" val="595345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0A08-B393-9E49-8A85-E372FCFCDC33}"/>
              </a:ext>
            </a:extLst>
          </p:cNvPr>
          <p:cNvSpPr>
            <a:spLocks noGrp="1"/>
          </p:cNvSpPr>
          <p:nvPr>
            <p:ph type="title"/>
          </p:nvPr>
        </p:nvSpPr>
        <p:spPr/>
        <p:txBody>
          <a:bodyPr/>
          <a:lstStyle/>
          <a:p>
            <a:r>
              <a:rPr lang="en-US" dirty="0"/>
              <a:t>Strategy to Deal With Risks: Avoid</a:t>
            </a:r>
          </a:p>
        </p:txBody>
      </p:sp>
      <p:sp>
        <p:nvSpPr>
          <p:cNvPr id="3" name="Content Placeholder 2">
            <a:extLst>
              <a:ext uri="{FF2B5EF4-FFF2-40B4-BE49-F238E27FC236}">
                <a16:creationId xmlns:a16="http://schemas.microsoft.com/office/drawing/2014/main" id="{AD42075E-4C20-9945-BE56-87774B533F64}"/>
              </a:ext>
            </a:extLst>
          </p:cNvPr>
          <p:cNvSpPr>
            <a:spLocks noGrp="1"/>
          </p:cNvSpPr>
          <p:nvPr>
            <p:ph idx="1"/>
          </p:nvPr>
        </p:nvSpPr>
        <p:spPr/>
        <p:txBody>
          <a:bodyPr/>
          <a:lstStyle/>
          <a:p>
            <a:r>
              <a:rPr lang="en-US" dirty="0"/>
              <a:t>Take action to cut the risk out of the project: alter scope, alter some other key aspect of the project, or don’t do the project.</a:t>
            </a:r>
          </a:p>
          <a:p>
            <a:r>
              <a:rPr lang="en-US" dirty="0"/>
              <a:t>This will often upset at least some stakeholders (</a:t>
            </a:r>
            <a:r>
              <a:rPr lang="en-US" dirty="0" err="1"/>
              <a:t>bv</a:t>
            </a:r>
            <a:r>
              <a:rPr lang="en-US" dirty="0"/>
              <a:t>)</a:t>
            </a:r>
          </a:p>
        </p:txBody>
      </p:sp>
      <p:sp>
        <p:nvSpPr>
          <p:cNvPr id="4" name="Slide Number Placeholder 3">
            <a:extLst>
              <a:ext uri="{FF2B5EF4-FFF2-40B4-BE49-F238E27FC236}">
                <a16:creationId xmlns:a16="http://schemas.microsoft.com/office/drawing/2014/main" id="{A625DCE7-FA8D-3144-954A-C2FF1B25D03A}"/>
              </a:ext>
            </a:extLst>
          </p:cNvPr>
          <p:cNvSpPr>
            <a:spLocks noGrp="1"/>
          </p:cNvSpPr>
          <p:nvPr>
            <p:ph type="sldNum" sz="quarter" idx="12"/>
          </p:nvPr>
        </p:nvSpPr>
        <p:spPr/>
        <p:txBody>
          <a:bodyPr/>
          <a:lstStyle/>
          <a:p>
            <a:fld id="{A7C4895A-71D1-D549-ACB4-7ECA99AE0BE4}" type="slidenum">
              <a:rPr lang="en-US" smtClean="0"/>
              <a:t>63</a:t>
            </a:fld>
            <a:endParaRPr lang="en-US"/>
          </a:p>
        </p:txBody>
      </p:sp>
      <p:sp>
        <p:nvSpPr>
          <p:cNvPr id="5" name="Rectangle 4">
            <a:extLst>
              <a:ext uri="{FF2B5EF4-FFF2-40B4-BE49-F238E27FC236}">
                <a16:creationId xmlns:a16="http://schemas.microsoft.com/office/drawing/2014/main" id="{0FAD9445-1B06-7840-870A-0BCF444E438C}"/>
              </a:ext>
            </a:extLst>
          </p:cNvPr>
          <p:cNvSpPr/>
          <p:nvPr/>
        </p:nvSpPr>
        <p:spPr>
          <a:xfrm rot="5400000">
            <a:off x="10186448" y="3055811"/>
            <a:ext cx="3446777" cy="369332"/>
          </a:xfrm>
          <a:prstGeom prst="rect">
            <a:avLst/>
          </a:prstGeom>
        </p:spPr>
        <p:txBody>
          <a:bodyPr wrap="none">
            <a:spAutoFit/>
          </a:bodyPr>
          <a:lstStyle/>
          <a:p>
            <a:r>
              <a:rPr lang="en-US" dirty="0"/>
              <a:t>(PMBOK 6</a:t>
            </a:r>
            <a:r>
              <a:rPr lang="en-US" baseline="30000" dirty="0"/>
              <a:t>th</a:t>
            </a:r>
            <a:r>
              <a:rPr lang="en-US" dirty="0"/>
              <a:t> </a:t>
            </a:r>
            <a:r>
              <a:rPr lang="en-US" dirty="0" err="1"/>
              <a:t>ed</a:t>
            </a:r>
            <a:r>
              <a:rPr lang="en-US" dirty="0"/>
              <a:t>, 2017, pp. 442-443)</a:t>
            </a:r>
          </a:p>
        </p:txBody>
      </p:sp>
    </p:spTree>
    <p:extLst>
      <p:ext uri="{BB962C8B-B14F-4D97-AF65-F5344CB8AC3E}">
        <p14:creationId xmlns:p14="http://schemas.microsoft.com/office/powerpoint/2010/main" val="2284110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0A08-B393-9E49-8A85-E372FCFCDC33}"/>
              </a:ext>
            </a:extLst>
          </p:cNvPr>
          <p:cNvSpPr>
            <a:spLocks noGrp="1"/>
          </p:cNvSpPr>
          <p:nvPr>
            <p:ph type="title"/>
          </p:nvPr>
        </p:nvSpPr>
        <p:spPr/>
        <p:txBody>
          <a:bodyPr/>
          <a:lstStyle/>
          <a:p>
            <a:r>
              <a:rPr lang="en-US" dirty="0"/>
              <a:t>Strategy to Deal With Risks: Accept</a:t>
            </a:r>
          </a:p>
        </p:txBody>
      </p:sp>
      <p:sp>
        <p:nvSpPr>
          <p:cNvPr id="3" name="Content Placeholder 2">
            <a:extLst>
              <a:ext uri="{FF2B5EF4-FFF2-40B4-BE49-F238E27FC236}">
                <a16:creationId xmlns:a16="http://schemas.microsoft.com/office/drawing/2014/main" id="{AD42075E-4C20-9945-BE56-87774B533F64}"/>
              </a:ext>
            </a:extLst>
          </p:cNvPr>
          <p:cNvSpPr>
            <a:spLocks noGrp="1"/>
          </p:cNvSpPr>
          <p:nvPr>
            <p:ph idx="1"/>
          </p:nvPr>
        </p:nvSpPr>
        <p:spPr/>
        <p:txBody>
          <a:bodyPr>
            <a:normAutofit lnSpcReduction="10000"/>
          </a:bodyPr>
          <a:lstStyle/>
          <a:p>
            <a:r>
              <a:rPr lang="en-US" dirty="0"/>
              <a:t>Ignore the threat (risk)</a:t>
            </a:r>
          </a:p>
          <a:p>
            <a:r>
              <a:rPr lang="en-US" dirty="0"/>
              <a:t>Why?</a:t>
            </a:r>
          </a:p>
          <a:p>
            <a:pPr lvl="1"/>
            <a:r>
              <a:rPr lang="en-US" dirty="0"/>
              <a:t>Low priority</a:t>
            </a:r>
          </a:p>
          <a:p>
            <a:pPr lvl="1"/>
            <a:r>
              <a:rPr lang="en-US" dirty="0"/>
              <a:t>Too cost prohibitive, or just not-possible, to address</a:t>
            </a:r>
          </a:p>
          <a:p>
            <a:r>
              <a:rPr lang="en-US" dirty="0"/>
              <a:t>Contingency reserve can be set up</a:t>
            </a:r>
          </a:p>
          <a:p>
            <a:r>
              <a:rPr lang="en-US" dirty="0"/>
              <a:t>Concerns and considerations: (</a:t>
            </a:r>
            <a:r>
              <a:rPr lang="en-US" dirty="0" err="1"/>
              <a:t>bv</a:t>
            </a:r>
            <a:r>
              <a:rPr lang="en-US" dirty="0"/>
              <a:t>)</a:t>
            </a:r>
          </a:p>
          <a:p>
            <a:pPr lvl="1"/>
            <a:r>
              <a:rPr lang="en-US" dirty="0"/>
              <a:t>Be sure to have buy in from key stakeholders before you do this. </a:t>
            </a:r>
          </a:p>
          <a:p>
            <a:pPr lvl="1"/>
            <a:r>
              <a:rPr lang="en-US" dirty="0"/>
              <a:t>Clearly express in a standalone document the result if the associated risk manifests itself</a:t>
            </a:r>
          </a:p>
          <a:p>
            <a:pPr lvl="1"/>
            <a:r>
              <a:rPr lang="en-US" dirty="0"/>
              <a:t>Get approval of all key stakeholders, in writing, before implementing this technique. </a:t>
            </a:r>
          </a:p>
        </p:txBody>
      </p:sp>
      <p:sp>
        <p:nvSpPr>
          <p:cNvPr id="4" name="Slide Number Placeholder 3">
            <a:extLst>
              <a:ext uri="{FF2B5EF4-FFF2-40B4-BE49-F238E27FC236}">
                <a16:creationId xmlns:a16="http://schemas.microsoft.com/office/drawing/2014/main" id="{A625DCE7-FA8D-3144-954A-C2FF1B25D03A}"/>
              </a:ext>
            </a:extLst>
          </p:cNvPr>
          <p:cNvSpPr>
            <a:spLocks noGrp="1"/>
          </p:cNvSpPr>
          <p:nvPr>
            <p:ph type="sldNum" sz="quarter" idx="12"/>
          </p:nvPr>
        </p:nvSpPr>
        <p:spPr/>
        <p:txBody>
          <a:bodyPr/>
          <a:lstStyle/>
          <a:p>
            <a:fld id="{A7C4895A-71D1-D549-ACB4-7ECA99AE0BE4}" type="slidenum">
              <a:rPr lang="en-US" smtClean="0"/>
              <a:t>64</a:t>
            </a:fld>
            <a:endParaRPr lang="en-US"/>
          </a:p>
        </p:txBody>
      </p:sp>
      <p:sp>
        <p:nvSpPr>
          <p:cNvPr id="5" name="Rectangle 4">
            <a:extLst>
              <a:ext uri="{FF2B5EF4-FFF2-40B4-BE49-F238E27FC236}">
                <a16:creationId xmlns:a16="http://schemas.microsoft.com/office/drawing/2014/main" id="{7C67CEE8-EA65-B44B-96ED-20EBEBAD7F4E}"/>
              </a:ext>
            </a:extLst>
          </p:cNvPr>
          <p:cNvSpPr/>
          <p:nvPr/>
        </p:nvSpPr>
        <p:spPr>
          <a:xfrm rot="5400000">
            <a:off x="10186448" y="3055811"/>
            <a:ext cx="3446777" cy="369332"/>
          </a:xfrm>
          <a:prstGeom prst="rect">
            <a:avLst/>
          </a:prstGeom>
        </p:spPr>
        <p:txBody>
          <a:bodyPr wrap="none">
            <a:spAutoFit/>
          </a:bodyPr>
          <a:lstStyle/>
          <a:p>
            <a:r>
              <a:rPr lang="en-US" dirty="0"/>
              <a:t>(PMBOK 6</a:t>
            </a:r>
            <a:r>
              <a:rPr lang="en-US" baseline="30000" dirty="0"/>
              <a:t>th</a:t>
            </a:r>
            <a:r>
              <a:rPr lang="en-US" dirty="0"/>
              <a:t> </a:t>
            </a:r>
            <a:r>
              <a:rPr lang="en-US" dirty="0" err="1"/>
              <a:t>ed</a:t>
            </a:r>
            <a:r>
              <a:rPr lang="en-US" dirty="0"/>
              <a:t>, 2017, pp. 442-443)</a:t>
            </a:r>
          </a:p>
        </p:txBody>
      </p:sp>
    </p:spTree>
    <p:extLst>
      <p:ext uri="{BB962C8B-B14F-4D97-AF65-F5344CB8AC3E}">
        <p14:creationId xmlns:p14="http://schemas.microsoft.com/office/powerpoint/2010/main" val="3475657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0A08-B393-9E49-8A85-E372FCFCDC33}"/>
              </a:ext>
            </a:extLst>
          </p:cNvPr>
          <p:cNvSpPr>
            <a:spLocks noGrp="1"/>
          </p:cNvSpPr>
          <p:nvPr>
            <p:ph type="title"/>
          </p:nvPr>
        </p:nvSpPr>
        <p:spPr>
          <a:xfrm>
            <a:off x="704088" y="-182691"/>
            <a:ext cx="10515600" cy="1325563"/>
          </a:xfrm>
        </p:spPr>
        <p:txBody>
          <a:bodyPr/>
          <a:lstStyle/>
          <a:p>
            <a:r>
              <a:rPr lang="en-US" dirty="0"/>
              <a:t>Strategy to Deal With Risks: Escalate</a:t>
            </a:r>
          </a:p>
        </p:txBody>
      </p:sp>
      <p:sp>
        <p:nvSpPr>
          <p:cNvPr id="3" name="Content Placeholder 2">
            <a:extLst>
              <a:ext uri="{FF2B5EF4-FFF2-40B4-BE49-F238E27FC236}">
                <a16:creationId xmlns:a16="http://schemas.microsoft.com/office/drawing/2014/main" id="{AD42075E-4C20-9945-BE56-87774B533F64}"/>
              </a:ext>
            </a:extLst>
          </p:cNvPr>
          <p:cNvSpPr>
            <a:spLocks noGrp="1"/>
          </p:cNvSpPr>
          <p:nvPr>
            <p:ph idx="1"/>
          </p:nvPr>
        </p:nvSpPr>
        <p:spPr>
          <a:xfrm>
            <a:off x="704088" y="1142872"/>
            <a:ext cx="10515600" cy="6166231"/>
          </a:xfrm>
        </p:spPr>
        <p:txBody>
          <a:bodyPr>
            <a:normAutofit/>
          </a:bodyPr>
          <a:lstStyle/>
          <a:p>
            <a:r>
              <a:rPr lang="en-US" dirty="0"/>
              <a:t>Use this when there is “a threat (that) is outside the scope of the project or that the proposed response would exceed the project manager’s authority”</a:t>
            </a:r>
          </a:p>
          <a:p>
            <a:r>
              <a:rPr lang="en-US" dirty="0"/>
              <a:t>Important: Whoever you escalate to must “accept” responsibility for the risk. (per PMBOK)</a:t>
            </a:r>
          </a:p>
          <a:p>
            <a:r>
              <a:rPr lang="en-US" dirty="0"/>
              <a:t>Commentary</a:t>
            </a:r>
            <a:r>
              <a:rPr lang="en-US" dirty="0">
                <a:sym typeface="Wingdings" pitchFamily="2" charset="2"/>
              </a:rPr>
              <a:t>: (</a:t>
            </a:r>
            <a:r>
              <a:rPr lang="en-US" dirty="0" err="1">
                <a:sym typeface="Wingdings" pitchFamily="2" charset="2"/>
              </a:rPr>
              <a:t>bv</a:t>
            </a:r>
            <a:r>
              <a:rPr lang="en-US" dirty="0">
                <a:sym typeface="Wingdings" pitchFamily="2" charset="2"/>
              </a:rPr>
              <a:t>)</a:t>
            </a:r>
          </a:p>
          <a:p>
            <a:pPr lvl="1"/>
            <a:r>
              <a:rPr lang="en-US" dirty="0">
                <a:sym typeface="Wingdings" pitchFamily="2" charset="2"/>
              </a:rPr>
              <a:t>The PMBOK says to ignore the risk, after it is escalated (maybe record it in the risk register).  But, if you do this, how will you ever know if the project, or project objectives are still in danger?  I recommend keeping up informed about the status of the risk, and how the risk is being dealt with.</a:t>
            </a:r>
          </a:p>
        </p:txBody>
      </p:sp>
      <p:sp>
        <p:nvSpPr>
          <p:cNvPr id="4" name="Slide Number Placeholder 3">
            <a:extLst>
              <a:ext uri="{FF2B5EF4-FFF2-40B4-BE49-F238E27FC236}">
                <a16:creationId xmlns:a16="http://schemas.microsoft.com/office/drawing/2014/main" id="{A625DCE7-FA8D-3144-954A-C2FF1B25D03A}"/>
              </a:ext>
            </a:extLst>
          </p:cNvPr>
          <p:cNvSpPr>
            <a:spLocks noGrp="1"/>
          </p:cNvSpPr>
          <p:nvPr>
            <p:ph type="sldNum" sz="quarter" idx="12"/>
          </p:nvPr>
        </p:nvSpPr>
        <p:spPr/>
        <p:txBody>
          <a:bodyPr/>
          <a:lstStyle/>
          <a:p>
            <a:fld id="{A7C4895A-71D1-D549-ACB4-7ECA99AE0BE4}" type="slidenum">
              <a:rPr lang="en-US" smtClean="0"/>
              <a:t>65</a:t>
            </a:fld>
            <a:endParaRPr lang="en-US"/>
          </a:p>
        </p:txBody>
      </p:sp>
      <p:sp>
        <p:nvSpPr>
          <p:cNvPr id="5" name="Rectangle 4">
            <a:extLst>
              <a:ext uri="{FF2B5EF4-FFF2-40B4-BE49-F238E27FC236}">
                <a16:creationId xmlns:a16="http://schemas.microsoft.com/office/drawing/2014/main" id="{D9291849-850F-BC4E-A967-2F313FD9B6E2}"/>
              </a:ext>
            </a:extLst>
          </p:cNvPr>
          <p:cNvSpPr/>
          <p:nvPr/>
        </p:nvSpPr>
        <p:spPr>
          <a:xfrm rot="5400000">
            <a:off x="10186448" y="3055811"/>
            <a:ext cx="3446777" cy="369332"/>
          </a:xfrm>
          <a:prstGeom prst="rect">
            <a:avLst/>
          </a:prstGeom>
        </p:spPr>
        <p:txBody>
          <a:bodyPr wrap="none">
            <a:spAutoFit/>
          </a:bodyPr>
          <a:lstStyle/>
          <a:p>
            <a:r>
              <a:rPr lang="en-US" dirty="0"/>
              <a:t>(PMBOK 6</a:t>
            </a:r>
            <a:r>
              <a:rPr lang="en-US" baseline="30000" dirty="0"/>
              <a:t>th</a:t>
            </a:r>
            <a:r>
              <a:rPr lang="en-US" dirty="0"/>
              <a:t> </a:t>
            </a:r>
            <a:r>
              <a:rPr lang="en-US" dirty="0" err="1"/>
              <a:t>ed</a:t>
            </a:r>
            <a:r>
              <a:rPr lang="en-US" dirty="0"/>
              <a:t>, 2017, pp. 442-443)</a:t>
            </a:r>
          </a:p>
        </p:txBody>
      </p:sp>
    </p:spTree>
    <p:extLst>
      <p:ext uri="{BB962C8B-B14F-4D97-AF65-F5344CB8AC3E}">
        <p14:creationId xmlns:p14="http://schemas.microsoft.com/office/powerpoint/2010/main" val="2871770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90C9-A00B-C74F-917A-A8EC24B7DFD4}"/>
              </a:ext>
            </a:extLst>
          </p:cNvPr>
          <p:cNvSpPr>
            <a:spLocks noGrp="1"/>
          </p:cNvSpPr>
          <p:nvPr>
            <p:ph type="title"/>
          </p:nvPr>
        </p:nvSpPr>
        <p:spPr>
          <a:xfrm>
            <a:off x="679704" y="320675"/>
            <a:ext cx="10515600" cy="1325563"/>
          </a:xfrm>
        </p:spPr>
        <p:txBody>
          <a:bodyPr/>
          <a:lstStyle/>
          <a:p>
            <a:r>
              <a:rPr lang="en-US" dirty="0"/>
              <a:t>A few words on Escalation (</a:t>
            </a:r>
            <a:r>
              <a:rPr lang="en-US" dirty="0" err="1"/>
              <a:t>bv</a:t>
            </a:r>
            <a:r>
              <a:rPr lang="en-US" dirty="0"/>
              <a:t>)</a:t>
            </a:r>
          </a:p>
        </p:txBody>
      </p:sp>
      <p:sp>
        <p:nvSpPr>
          <p:cNvPr id="3" name="Content Placeholder 2">
            <a:extLst>
              <a:ext uri="{FF2B5EF4-FFF2-40B4-BE49-F238E27FC236}">
                <a16:creationId xmlns:a16="http://schemas.microsoft.com/office/drawing/2014/main" id="{E5FD8277-6061-E84B-A6A0-E6DAD275B33B}"/>
              </a:ext>
            </a:extLst>
          </p:cNvPr>
          <p:cNvSpPr>
            <a:spLocks noGrp="1"/>
          </p:cNvSpPr>
          <p:nvPr>
            <p:ph idx="1"/>
          </p:nvPr>
        </p:nvSpPr>
        <p:spPr>
          <a:xfrm>
            <a:off x="158496" y="1825625"/>
            <a:ext cx="11195304" cy="4351338"/>
          </a:xfrm>
        </p:spPr>
        <p:txBody>
          <a:bodyPr/>
          <a:lstStyle/>
          <a:p>
            <a:pPr marL="457200" lvl="1" indent="0">
              <a:buNone/>
            </a:pPr>
            <a:r>
              <a:rPr lang="en-US" sz="2800" dirty="0">
                <a:sym typeface="Wingdings" pitchFamily="2" charset="2"/>
              </a:rPr>
              <a:t>Executives are busy, high-level-thinking people.  They don’t have time for detail, and, they don’t understand your project as well as you do.  When you escalate, identify:</a:t>
            </a:r>
          </a:p>
          <a:p>
            <a:pPr marL="1371600" lvl="2" indent="-457200">
              <a:buFont typeface="+mj-lt"/>
              <a:buAutoNum type="arabicPeriod"/>
            </a:pPr>
            <a:r>
              <a:rPr lang="en-US" sz="2800" dirty="0">
                <a:sym typeface="Wingdings" pitchFamily="2" charset="2"/>
              </a:rPr>
              <a:t>What the project is</a:t>
            </a:r>
          </a:p>
          <a:p>
            <a:pPr marL="1371600" lvl="2" indent="-457200">
              <a:buFont typeface="+mj-lt"/>
              <a:buAutoNum type="arabicPeriod"/>
            </a:pPr>
            <a:r>
              <a:rPr lang="en-US" sz="2800" dirty="0">
                <a:sym typeface="Wingdings" pitchFamily="2" charset="2"/>
              </a:rPr>
              <a:t>What the issue is</a:t>
            </a:r>
          </a:p>
          <a:p>
            <a:pPr marL="1371600" lvl="2" indent="-457200">
              <a:buFont typeface="+mj-lt"/>
              <a:buAutoNum type="arabicPeriod"/>
            </a:pPr>
            <a:r>
              <a:rPr lang="en-US" sz="2800" dirty="0">
                <a:sym typeface="Wingdings" pitchFamily="2" charset="2"/>
              </a:rPr>
              <a:t>What some potential corrective actions are</a:t>
            </a:r>
          </a:p>
          <a:p>
            <a:pPr marL="1371600" lvl="2" indent="-457200">
              <a:buFont typeface="+mj-lt"/>
              <a:buAutoNum type="arabicPeriod"/>
            </a:pPr>
            <a:r>
              <a:rPr lang="en-US" sz="2800" dirty="0">
                <a:sym typeface="Wingdings" pitchFamily="2" charset="2"/>
              </a:rPr>
              <a:t>An honest assessment of each proposed solution (pros/cons)</a:t>
            </a:r>
          </a:p>
          <a:p>
            <a:pPr marL="1371600" lvl="2" indent="-457200">
              <a:buFont typeface="+mj-lt"/>
              <a:buAutoNum type="arabicPeriod"/>
            </a:pPr>
            <a:r>
              <a:rPr lang="en-US" sz="2800" dirty="0">
                <a:sym typeface="Wingdings" pitchFamily="2" charset="2"/>
              </a:rPr>
              <a:t>A recommended solution that is selected from step 3 &amp;4 above, and why</a:t>
            </a:r>
          </a:p>
          <a:p>
            <a:pPr marL="1371600" lvl="2" indent="-457200">
              <a:buFont typeface="+mj-lt"/>
              <a:buAutoNum type="arabicPeriod"/>
            </a:pPr>
            <a:r>
              <a:rPr lang="en-US" sz="2800" dirty="0">
                <a:sym typeface="Wingdings" pitchFamily="2" charset="2"/>
              </a:rPr>
              <a:t>When you need feedback by and why this date is critical</a:t>
            </a:r>
            <a:endParaRPr lang="en-US" sz="2800" dirty="0"/>
          </a:p>
          <a:p>
            <a:endParaRPr lang="en-US" dirty="0"/>
          </a:p>
        </p:txBody>
      </p:sp>
      <p:sp>
        <p:nvSpPr>
          <p:cNvPr id="4" name="Slide Number Placeholder 3">
            <a:extLst>
              <a:ext uri="{FF2B5EF4-FFF2-40B4-BE49-F238E27FC236}">
                <a16:creationId xmlns:a16="http://schemas.microsoft.com/office/drawing/2014/main" id="{14D7B2E1-5769-CC47-BABF-9D6143F06BA9}"/>
              </a:ext>
            </a:extLst>
          </p:cNvPr>
          <p:cNvSpPr>
            <a:spLocks noGrp="1"/>
          </p:cNvSpPr>
          <p:nvPr>
            <p:ph type="sldNum" sz="quarter" idx="12"/>
          </p:nvPr>
        </p:nvSpPr>
        <p:spPr/>
        <p:txBody>
          <a:bodyPr/>
          <a:lstStyle/>
          <a:p>
            <a:fld id="{A7C4895A-71D1-D549-ACB4-7ECA99AE0BE4}" type="slidenum">
              <a:rPr lang="en-US" smtClean="0"/>
              <a:t>66</a:t>
            </a:fld>
            <a:endParaRPr lang="en-US"/>
          </a:p>
        </p:txBody>
      </p:sp>
    </p:spTree>
    <p:extLst>
      <p:ext uri="{BB962C8B-B14F-4D97-AF65-F5344CB8AC3E}">
        <p14:creationId xmlns:p14="http://schemas.microsoft.com/office/powerpoint/2010/main" val="96615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0A08-B393-9E49-8A85-E372FCFCDC33}"/>
              </a:ext>
            </a:extLst>
          </p:cNvPr>
          <p:cNvSpPr>
            <a:spLocks noGrp="1"/>
          </p:cNvSpPr>
          <p:nvPr>
            <p:ph type="title"/>
          </p:nvPr>
        </p:nvSpPr>
        <p:spPr>
          <a:xfrm>
            <a:off x="704088" y="-107538"/>
            <a:ext cx="10515600" cy="1325563"/>
          </a:xfrm>
        </p:spPr>
        <p:txBody>
          <a:bodyPr/>
          <a:lstStyle/>
          <a:p>
            <a:r>
              <a:rPr lang="en-US" dirty="0"/>
              <a:t>Strategy to Deal With Risks: Transfer</a:t>
            </a:r>
          </a:p>
        </p:txBody>
      </p:sp>
      <p:sp>
        <p:nvSpPr>
          <p:cNvPr id="3" name="Content Placeholder 2">
            <a:extLst>
              <a:ext uri="{FF2B5EF4-FFF2-40B4-BE49-F238E27FC236}">
                <a16:creationId xmlns:a16="http://schemas.microsoft.com/office/drawing/2014/main" id="{AD42075E-4C20-9945-BE56-87774B533F64}"/>
              </a:ext>
            </a:extLst>
          </p:cNvPr>
          <p:cNvSpPr>
            <a:spLocks noGrp="1"/>
          </p:cNvSpPr>
          <p:nvPr>
            <p:ph idx="1"/>
          </p:nvPr>
        </p:nvSpPr>
        <p:spPr>
          <a:xfrm>
            <a:off x="704088" y="1459864"/>
            <a:ext cx="11695176" cy="6166231"/>
          </a:xfrm>
        </p:spPr>
        <p:txBody>
          <a:bodyPr>
            <a:normAutofit/>
          </a:bodyPr>
          <a:lstStyle/>
          <a:p>
            <a:r>
              <a:rPr lang="en-US" dirty="0"/>
              <a:t>“shift ownership of threat to a third party”</a:t>
            </a:r>
          </a:p>
          <a:p>
            <a:r>
              <a:rPr lang="en-US" dirty="0"/>
              <a:t>Typically insurance</a:t>
            </a:r>
          </a:p>
          <a:p>
            <a:r>
              <a:rPr lang="en-US" dirty="0"/>
              <a:t>May be done via contracting work out to 3</a:t>
            </a:r>
            <a:r>
              <a:rPr lang="en-US" baseline="30000" dirty="0"/>
              <a:t>rd</a:t>
            </a:r>
            <a:r>
              <a:rPr lang="en-US" dirty="0"/>
              <a:t> party (</a:t>
            </a:r>
            <a:r>
              <a:rPr lang="en-US" dirty="0" err="1"/>
              <a:t>bv</a:t>
            </a:r>
            <a:r>
              <a:rPr lang="en-US" dirty="0"/>
              <a:t>)</a:t>
            </a:r>
          </a:p>
          <a:p>
            <a:r>
              <a:rPr lang="en-US" dirty="0"/>
              <a:t>Comments: (</a:t>
            </a:r>
            <a:r>
              <a:rPr lang="en-US" dirty="0" err="1"/>
              <a:t>bv</a:t>
            </a:r>
            <a:r>
              <a:rPr lang="en-US" dirty="0"/>
              <a:t>)</a:t>
            </a:r>
          </a:p>
          <a:p>
            <a:pPr lvl="1"/>
            <a:r>
              <a:rPr lang="en-US" dirty="0"/>
              <a:t>It would be very difficult to properly word an insurance contract to address a project risk</a:t>
            </a:r>
          </a:p>
          <a:p>
            <a:pPr lvl="1"/>
            <a:r>
              <a:rPr lang="en-US" dirty="0"/>
              <a:t>Insurance companies will try not to pay claims</a:t>
            </a:r>
          </a:p>
          <a:p>
            <a:pPr lvl="2"/>
            <a:r>
              <a:rPr lang="en-US" dirty="0"/>
              <a:t>Premium not paid up</a:t>
            </a:r>
          </a:p>
          <a:p>
            <a:pPr lvl="2"/>
            <a:r>
              <a:rPr lang="en-US" dirty="0"/>
              <a:t>Contract as originally written and agreed to does not cover exact loss</a:t>
            </a:r>
          </a:p>
          <a:p>
            <a:pPr lvl="2"/>
            <a:r>
              <a:rPr lang="en-US" dirty="0"/>
              <a:t>Deductibles</a:t>
            </a:r>
          </a:p>
          <a:p>
            <a:pPr lvl="2"/>
            <a:r>
              <a:rPr lang="en-US" dirty="0"/>
              <a:t>Difference between what is in the insurance contract, and what the insurance agent told you</a:t>
            </a:r>
          </a:p>
        </p:txBody>
      </p:sp>
      <p:sp>
        <p:nvSpPr>
          <p:cNvPr id="4" name="Slide Number Placeholder 3">
            <a:extLst>
              <a:ext uri="{FF2B5EF4-FFF2-40B4-BE49-F238E27FC236}">
                <a16:creationId xmlns:a16="http://schemas.microsoft.com/office/drawing/2014/main" id="{A625DCE7-FA8D-3144-954A-C2FF1B25D03A}"/>
              </a:ext>
            </a:extLst>
          </p:cNvPr>
          <p:cNvSpPr>
            <a:spLocks noGrp="1"/>
          </p:cNvSpPr>
          <p:nvPr>
            <p:ph type="sldNum" sz="quarter" idx="12"/>
          </p:nvPr>
        </p:nvSpPr>
        <p:spPr/>
        <p:txBody>
          <a:bodyPr/>
          <a:lstStyle/>
          <a:p>
            <a:fld id="{A7C4895A-71D1-D549-ACB4-7ECA99AE0BE4}" type="slidenum">
              <a:rPr lang="en-US" smtClean="0"/>
              <a:t>67</a:t>
            </a:fld>
            <a:endParaRPr lang="en-US"/>
          </a:p>
        </p:txBody>
      </p:sp>
      <p:sp>
        <p:nvSpPr>
          <p:cNvPr id="5" name="Rectangle 4">
            <a:extLst>
              <a:ext uri="{FF2B5EF4-FFF2-40B4-BE49-F238E27FC236}">
                <a16:creationId xmlns:a16="http://schemas.microsoft.com/office/drawing/2014/main" id="{4D46E6A4-7CCD-9C40-B6CA-CD8E92FEC7DA}"/>
              </a:ext>
            </a:extLst>
          </p:cNvPr>
          <p:cNvSpPr/>
          <p:nvPr/>
        </p:nvSpPr>
        <p:spPr>
          <a:xfrm rot="5400000">
            <a:off x="10344944" y="3055812"/>
            <a:ext cx="3446777" cy="369332"/>
          </a:xfrm>
          <a:prstGeom prst="rect">
            <a:avLst/>
          </a:prstGeom>
        </p:spPr>
        <p:txBody>
          <a:bodyPr wrap="none">
            <a:spAutoFit/>
          </a:bodyPr>
          <a:lstStyle/>
          <a:p>
            <a:r>
              <a:rPr lang="en-US" dirty="0"/>
              <a:t>(PMBOK 6</a:t>
            </a:r>
            <a:r>
              <a:rPr lang="en-US" baseline="30000" dirty="0"/>
              <a:t>th</a:t>
            </a:r>
            <a:r>
              <a:rPr lang="en-US" dirty="0"/>
              <a:t> </a:t>
            </a:r>
            <a:r>
              <a:rPr lang="en-US" dirty="0" err="1"/>
              <a:t>ed</a:t>
            </a:r>
            <a:r>
              <a:rPr lang="en-US" dirty="0"/>
              <a:t>, 2017, pp. 442-443)</a:t>
            </a:r>
          </a:p>
        </p:txBody>
      </p:sp>
    </p:spTree>
    <p:extLst>
      <p:ext uri="{BB962C8B-B14F-4D97-AF65-F5344CB8AC3E}">
        <p14:creationId xmlns:p14="http://schemas.microsoft.com/office/powerpoint/2010/main" val="146873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A749-5102-6146-BD42-F3F80FC7F9FB}"/>
              </a:ext>
            </a:extLst>
          </p:cNvPr>
          <p:cNvSpPr>
            <a:spLocks noGrp="1"/>
          </p:cNvSpPr>
          <p:nvPr>
            <p:ph type="title"/>
          </p:nvPr>
        </p:nvSpPr>
        <p:spPr/>
        <p:txBody>
          <a:bodyPr/>
          <a:lstStyle/>
          <a:p>
            <a:r>
              <a:rPr lang="en-US" dirty="0"/>
              <a:t>Strategies for Dealing with Opportunities</a:t>
            </a:r>
          </a:p>
        </p:txBody>
      </p:sp>
      <p:sp>
        <p:nvSpPr>
          <p:cNvPr id="3" name="Content Placeholder 2">
            <a:extLst>
              <a:ext uri="{FF2B5EF4-FFF2-40B4-BE49-F238E27FC236}">
                <a16:creationId xmlns:a16="http://schemas.microsoft.com/office/drawing/2014/main" id="{995D0E9B-C464-4A45-9461-3926F720F3E5}"/>
              </a:ext>
            </a:extLst>
          </p:cNvPr>
          <p:cNvSpPr>
            <a:spLocks noGrp="1"/>
          </p:cNvSpPr>
          <p:nvPr>
            <p:ph idx="1"/>
          </p:nvPr>
        </p:nvSpPr>
        <p:spPr/>
        <p:txBody>
          <a:bodyPr>
            <a:normAutofit fontScale="92500" lnSpcReduction="20000"/>
          </a:bodyPr>
          <a:lstStyle/>
          <a:p>
            <a:r>
              <a:rPr lang="en-US" dirty="0"/>
              <a:t>Escalate: this is done if the opportunity is discovered outside of the project team</a:t>
            </a:r>
          </a:p>
          <a:p>
            <a:r>
              <a:rPr lang="en-US" dirty="0"/>
              <a:t>Exploit: Make sure it happens, like putting your best technology people on the task</a:t>
            </a:r>
          </a:p>
          <a:p>
            <a:r>
              <a:rPr lang="en-US" dirty="0"/>
              <a:t>Share: figure out how to have the goodness seep into other parts of your organization.</a:t>
            </a:r>
          </a:p>
          <a:p>
            <a:r>
              <a:rPr lang="en-US" dirty="0"/>
              <a:t>Enhance: Actively identify and take steps to increase the probability of the opportunity (positive risk) taking place, and/or the impact, to the greatest extent</a:t>
            </a:r>
          </a:p>
          <a:p>
            <a:r>
              <a:rPr lang="en-US" dirty="0"/>
              <a:t>Accept: Just let it happen. (At the very least, always let your boss know!! IF you don’t let your boss know, they will likely never find out how wonderful you are – always best to forward great things others are saying about you-  </a:t>
            </a:r>
            <a:r>
              <a:rPr lang="en-US" dirty="0" err="1"/>
              <a:t>bv</a:t>
            </a:r>
            <a:r>
              <a:rPr lang="en-US" dirty="0"/>
              <a:t>)</a:t>
            </a:r>
          </a:p>
        </p:txBody>
      </p:sp>
      <p:sp>
        <p:nvSpPr>
          <p:cNvPr id="4" name="Slide Number Placeholder 3">
            <a:extLst>
              <a:ext uri="{FF2B5EF4-FFF2-40B4-BE49-F238E27FC236}">
                <a16:creationId xmlns:a16="http://schemas.microsoft.com/office/drawing/2014/main" id="{77F0BC57-EB95-B841-95CE-5B1BE99B2710}"/>
              </a:ext>
            </a:extLst>
          </p:cNvPr>
          <p:cNvSpPr>
            <a:spLocks noGrp="1"/>
          </p:cNvSpPr>
          <p:nvPr>
            <p:ph type="sldNum" sz="quarter" idx="12"/>
          </p:nvPr>
        </p:nvSpPr>
        <p:spPr/>
        <p:txBody>
          <a:bodyPr/>
          <a:lstStyle/>
          <a:p>
            <a:fld id="{A7C4895A-71D1-D549-ACB4-7ECA99AE0BE4}" type="slidenum">
              <a:rPr lang="en-US" smtClean="0"/>
              <a:t>68</a:t>
            </a:fld>
            <a:endParaRPr lang="en-US"/>
          </a:p>
        </p:txBody>
      </p:sp>
      <p:sp>
        <p:nvSpPr>
          <p:cNvPr id="5" name="Rectangle 4">
            <a:extLst>
              <a:ext uri="{FF2B5EF4-FFF2-40B4-BE49-F238E27FC236}">
                <a16:creationId xmlns:a16="http://schemas.microsoft.com/office/drawing/2014/main" id="{9E4AF658-5173-0245-B859-8C489E94713C}"/>
              </a:ext>
            </a:extLst>
          </p:cNvPr>
          <p:cNvSpPr/>
          <p:nvPr/>
        </p:nvSpPr>
        <p:spPr>
          <a:xfrm rot="5400000">
            <a:off x="10397243" y="3055811"/>
            <a:ext cx="3025187" cy="369332"/>
          </a:xfrm>
          <a:prstGeom prst="rect">
            <a:avLst/>
          </a:prstGeom>
        </p:spPr>
        <p:txBody>
          <a:bodyPr wrap="none">
            <a:spAutoFit/>
          </a:bodyPr>
          <a:lstStyle/>
          <a:p>
            <a:r>
              <a:rPr lang="en-US" dirty="0"/>
              <a:t>(PMBOK 6</a:t>
            </a:r>
            <a:r>
              <a:rPr lang="en-US" baseline="30000" dirty="0"/>
              <a:t>th</a:t>
            </a:r>
            <a:r>
              <a:rPr lang="en-US" dirty="0"/>
              <a:t> </a:t>
            </a:r>
            <a:r>
              <a:rPr lang="en-US" dirty="0" err="1"/>
              <a:t>ed</a:t>
            </a:r>
            <a:r>
              <a:rPr lang="en-US" dirty="0"/>
              <a:t>, 2017, pp. 444)</a:t>
            </a:r>
          </a:p>
        </p:txBody>
      </p:sp>
    </p:spTree>
    <p:extLst>
      <p:ext uri="{BB962C8B-B14F-4D97-AF65-F5344CB8AC3E}">
        <p14:creationId xmlns:p14="http://schemas.microsoft.com/office/powerpoint/2010/main" val="2155500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8504-BD92-4B45-AE6D-AE0E13D7D011}"/>
              </a:ext>
            </a:extLst>
          </p:cNvPr>
          <p:cNvSpPr>
            <a:spLocks noGrp="1"/>
          </p:cNvSpPr>
          <p:nvPr>
            <p:ph type="title"/>
          </p:nvPr>
        </p:nvSpPr>
        <p:spPr>
          <a:xfrm>
            <a:off x="1082040" y="2103437"/>
            <a:ext cx="10515600" cy="1325563"/>
          </a:xfrm>
        </p:spPr>
        <p:txBody>
          <a:bodyPr/>
          <a:lstStyle/>
          <a:p>
            <a:r>
              <a:rPr lang="en-US" b="1" dirty="0"/>
              <a:t>Implement Risk Responses (Section 11.6)</a:t>
            </a:r>
          </a:p>
        </p:txBody>
      </p:sp>
      <p:sp>
        <p:nvSpPr>
          <p:cNvPr id="4" name="Slide Number Placeholder 3">
            <a:extLst>
              <a:ext uri="{FF2B5EF4-FFF2-40B4-BE49-F238E27FC236}">
                <a16:creationId xmlns:a16="http://schemas.microsoft.com/office/drawing/2014/main" id="{FCA6A848-734C-C045-AC08-B1C00EEAED70}"/>
              </a:ext>
            </a:extLst>
          </p:cNvPr>
          <p:cNvSpPr>
            <a:spLocks noGrp="1"/>
          </p:cNvSpPr>
          <p:nvPr>
            <p:ph type="sldNum" sz="quarter" idx="12"/>
          </p:nvPr>
        </p:nvSpPr>
        <p:spPr/>
        <p:txBody>
          <a:bodyPr/>
          <a:lstStyle/>
          <a:p>
            <a:fld id="{A7C4895A-71D1-D549-ACB4-7ECA99AE0BE4}" type="slidenum">
              <a:rPr lang="en-US" smtClean="0"/>
              <a:t>69</a:t>
            </a:fld>
            <a:endParaRPr lang="en-US"/>
          </a:p>
        </p:txBody>
      </p:sp>
      <p:sp>
        <p:nvSpPr>
          <p:cNvPr id="5" name="Rectangle 4">
            <a:extLst>
              <a:ext uri="{FF2B5EF4-FFF2-40B4-BE49-F238E27FC236}">
                <a16:creationId xmlns:a16="http://schemas.microsoft.com/office/drawing/2014/main" id="{B960FF27-78CD-484A-A048-955AA88A7CF6}"/>
              </a:ext>
            </a:extLst>
          </p:cNvPr>
          <p:cNvSpPr/>
          <p:nvPr/>
        </p:nvSpPr>
        <p:spPr>
          <a:xfrm>
            <a:off x="145774" y="136525"/>
            <a:ext cx="11900452" cy="6584950"/>
          </a:xfrm>
          <a:prstGeom prst="rect">
            <a:avLst/>
          </a:prstGeom>
          <a:noFill/>
          <a:ln w="279400">
            <a:solidFill>
              <a:srgbClr val="1FE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717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B0D7-EB35-A449-8DBC-0CAE722BEB92}"/>
              </a:ext>
            </a:extLst>
          </p:cNvPr>
          <p:cNvSpPr>
            <a:spLocks noGrp="1"/>
          </p:cNvSpPr>
          <p:nvPr>
            <p:ph type="title"/>
          </p:nvPr>
        </p:nvSpPr>
        <p:spPr>
          <a:xfrm>
            <a:off x="0" y="-161132"/>
            <a:ext cx="10515600" cy="1325563"/>
          </a:xfrm>
        </p:spPr>
        <p:txBody>
          <a:bodyPr/>
          <a:lstStyle/>
          <a:p>
            <a:r>
              <a:rPr lang="en-US" dirty="0"/>
              <a:t>A word on “positive” risk (</a:t>
            </a:r>
            <a:r>
              <a:rPr lang="en-US" dirty="0" err="1"/>
              <a:t>bv</a:t>
            </a:r>
            <a:r>
              <a:rPr lang="en-US" dirty="0"/>
              <a:t>)</a:t>
            </a:r>
          </a:p>
        </p:txBody>
      </p:sp>
      <p:sp>
        <p:nvSpPr>
          <p:cNvPr id="3" name="Content Placeholder 2">
            <a:extLst>
              <a:ext uri="{FF2B5EF4-FFF2-40B4-BE49-F238E27FC236}">
                <a16:creationId xmlns:a16="http://schemas.microsoft.com/office/drawing/2014/main" id="{BE5FE561-E592-464F-B9B3-BF0475672C4E}"/>
              </a:ext>
            </a:extLst>
          </p:cNvPr>
          <p:cNvSpPr>
            <a:spLocks noGrp="1"/>
          </p:cNvSpPr>
          <p:nvPr>
            <p:ph idx="1"/>
          </p:nvPr>
        </p:nvSpPr>
        <p:spPr>
          <a:xfrm>
            <a:off x="355122" y="1273533"/>
            <a:ext cx="2491595" cy="5317047"/>
          </a:xfrm>
        </p:spPr>
        <p:txBody>
          <a:bodyPr>
            <a:normAutofit fontScale="92500" lnSpcReduction="10000"/>
          </a:bodyPr>
          <a:lstStyle/>
          <a:p>
            <a:pPr marL="0" indent="0">
              <a:buNone/>
            </a:pPr>
            <a:r>
              <a:rPr lang="en-US" dirty="0"/>
              <a:t>Many students have trouble understanding what a “positive” risk is.  A great example of a positive risk is winning something out of a “claw” machine.  That is, you pay for the risk, if the risk manifests itself; you win a prize!</a:t>
            </a:r>
          </a:p>
        </p:txBody>
      </p:sp>
      <p:sp>
        <p:nvSpPr>
          <p:cNvPr id="4" name="Slide Number Placeholder 3">
            <a:extLst>
              <a:ext uri="{FF2B5EF4-FFF2-40B4-BE49-F238E27FC236}">
                <a16:creationId xmlns:a16="http://schemas.microsoft.com/office/drawing/2014/main" id="{AEC4469D-A8D6-A748-BF96-58B7DF55254C}"/>
              </a:ext>
            </a:extLst>
          </p:cNvPr>
          <p:cNvSpPr>
            <a:spLocks noGrp="1"/>
          </p:cNvSpPr>
          <p:nvPr>
            <p:ph type="sldNum" sz="quarter" idx="12"/>
          </p:nvPr>
        </p:nvSpPr>
        <p:spPr/>
        <p:txBody>
          <a:bodyPr/>
          <a:lstStyle/>
          <a:p>
            <a:fld id="{A7C4895A-71D1-D549-ACB4-7ECA99AE0BE4}" type="slidenum">
              <a:rPr lang="en-US" smtClean="0"/>
              <a:t>7</a:t>
            </a:fld>
            <a:endParaRPr lang="en-US"/>
          </a:p>
        </p:txBody>
      </p:sp>
      <p:pic>
        <p:nvPicPr>
          <p:cNvPr id="5" name="Picture 4">
            <a:extLst>
              <a:ext uri="{FF2B5EF4-FFF2-40B4-BE49-F238E27FC236}">
                <a16:creationId xmlns:a16="http://schemas.microsoft.com/office/drawing/2014/main" id="{B1E9A0F0-0EAC-5643-8196-8D093E776273}"/>
              </a:ext>
            </a:extLst>
          </p:cNvPr>
          <p:cNvPicPr>
            <a:picLocks noChangeAspect="1"/>
          </p:cNvPicPr>
          <p:nvPr/>
        </p:nvPicPr>
        <p:blipFill>
          <a:blip r:embed="rId2"/>
          <a:stretch>
            <a:fillRect/>
          </a:stretch>
        </p:blipFill>
        <p:spPr>
          <a:xfrm>
            <a:off x="5571744" y="-1"/>
            <a:ext cx="6426868" cy="7013275"/>
          </a:xfrm>
          <a:prstGeom prst="rect">
            <a:avLst/>
          </a:prstGeom>
        </p:spPr>
      </p:pic>
    </p:spTree>
    <p:extLst>
      <p:ext uri="{BB962C8B-B14F-4D97-AF65-F5344CB8AC3E}">
        <p14:creationId xmlns:p14="http://schemas.microsoft.com/office/powerpoint/2010/main" val="757979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984B-525D-9945-B84E-9F809F76700D}"/>
              </a:ext>
            </a:extLst>
          </p:cNvPr>
          <p:cNvSpPr>
            <a:spLocks noGrp="1"/>
          </p:cNvSpPr>
          <p:nvPr>
            <p:ph type="title"/>
          </p:nvPr>
        </p:nvSpPr>
        <p:spPr/>
        <p:txBody>
          <a:bodyPr/>
          <a:lstStyle/>
          <a:p>
            <a:r>
              <a:rPr lang="en-US" dirty="0"/>
              <a:t>Implement Risk Responses Defined</a:t>
            </a:r>
          </a:p>
        </p:txBody>
      </p:sp>
      <p:sp>
        <p:nvSpPr>
          <p:cNvPr id="3" name="Content Placeholder 2">
            <a:extLst>
              <a:ext uri="{FF2B5EF4-FFF2-40B4-BE49-F238E27FC236}">
                <a16:creationId xmlns:a16="http://schemas.microsoft.com/office/drawing/2014/main" id="{D38BD20C-74F4-1D42-9A9E-F0252256A91D}"/>
              </a:ext>
            </a:extLst>
          </p:cNvPr>
          <p:cNvSpPr>
            <a:spLocks noGrp="1"/>
          </p:cNvSpPr>
          <p:nvPr>
            <p:ph idx="1"/>
          </p:nvPr>
        </p:nvSpPr>
        <p:spPr/>
        <p:txBody>
          <a:bodyPr/>
          <a:lstStyle/>
          <a:p>
            <a:pPr marL="0" indent="0">
              <a:buNone/>
            </a:pPr>
            <a:r>
              <a:rPr lang="en-US" dirty="0"/>
              <a:t>“the process of implementing agreed-upon risk response plans”(p. 449)</a:t>
            </a:r>
          </a:p>
          <a:p>
            <a:pPr marL="0" indent="0">
              <a:buNone/>
            </a:pPr>
            <a:endParaRPr lang="en-US" dirty="0"/>
          </a:p>
          <a:p>
            <a:pPr marL="0" indent="0">
              <a:buNone/>
            </a:pPr>
            <a:endParaRPr lang="en-US" dirty="0"/>
          </a:p>
          <a:p>
            <a:pPr marL="0" indent="0">
              <a:buNone/>
            </a:pPr>
            <a:r>
              <a:rPr lang="en-US" dirty="0"/>
              <a:t>Value: ”ensures that agreed-upon risk responses are executed as planned in order to address project risk exposure, minimize individual project threats, and maximize individual project opportunities.”</a:t>
            </a:r>
          </a:p>
          <a:p>
            <a:pPr marL="0" indent="0">
              <a:buNone/>
            </a:pPr>
            <a:endParaRPr lang="en-US" dirty="0"/>
          </a:p>
        </p:txBody>
      </p:sp>
      <p:sp>
        <p:nvSpPr>
          <p:cNvPr id="4" name="Slide Number Placeholder 3">
            <a:extLst>
              <a:ext uri="{FF2B5EF4-FFF2-40B4-BE49-F238E27FC236}">
                <a16:creationId xmlns:a16="http://schemas.microsoft.com/office/drawing/2014/main" id="{20882D9F-CA22-D24C-BECF-F8F064DA282F}"/>
              </a:ext>
            </a:extLst>
          </p:cNvPr>
          <p:cNvSpPr>
            <a:spLocks noGrp="1"/>
          </p:cNvSpPr>
          <p:nvPr>
            <p:ph type="sldNum" sz="quarter" idx="12"/>
          </p:nvPr>
        </p:nvSpPr>
        <p:spPr/>
        <p:txBody>
          <a:bodyPr/>
          <a:lstStyle/>
          <a:p>
            <a:fld id="{A7C4895A-71D1-D549-ACB4-7ECA99AE0BE4}" type="slidenum">
              <a:rPr lang="en-US" smtClean="0"/>
              <a:t>70</a:t>
            </a:fld>
            <a:endParaRPr lang="en-US"/>
          </a:p>
        </p:txBody>
      </p:sp>
    </p:spTree>
    <p:extLst>
      <p:ext uri="{BB962C8B-B14F-4D97-AF65-F5344CB8AC3E}">
        <p14:creationId xmlns:p14="http://schemas.microsoft.com/office/powerpoint/2010/main" val="2368801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4EF1-0E0A-774E-9239-7101E2547907}"/>
              </a:ext>
            </a:extLst>
          </p:cNvPr>
          <p:cNvSpPr>
            <a:spLocks noGrp="1"/>
          </p:cNvSpPr>
          <p:nvPr>
            <p:ph type="title"/>
          </p:nvPr>
        </p:nvSpPr>
        <p:spPr/>
        <p:txBody>
          <a:bodyPr/>
          <a:lstStyle/>
          <a:p>
            <a:r>
              <a:rPr lang="en-US" dirty="0"/>
              <a:t>How to Implement Risk Responses</a:t>
            </a:r>
          </a:p>
        </p:txBody>
      </p:sp>
      <p:sp>
        <p:nvSpPr>
          <p:cNvPr id="3" name="Content Placeholder 2">
            <a:extLst>
              <a:ext uri="{FF2B5EF4-FFF2-40B4-BE49-F238E27FC236}">
                <a16:creationId xmlns:a16="http://schemas.microsoft.com/office/drawing/2014/main" id="{8869FC90-48AF-D346-B5A4-3D55F9D124C2}"/>
              </a:ext>
            </a:extLst>
          </p:cNvPr>
          <p:cNvSpPr>
            <a:spLocks noGrp="1"/>
          </p:cNvSpPr>
          <p:nvPr>
            <p:ph idx="1"/>
          </p:nvPr>
        </p:nvSpPr>
        <p:spPr/>
        <p:txBody>
          <a:bodyPr/>
          <a:lstStyle/>
          <a:p>
            <a:r>
              <a:rPr lang="en-US" dirty="0"/>
              <a:t>Change requests to baselined work products may be needed to implement risk strategies, or react to a risk manifesting itself (based loosely on p. 451)</a:t>
            </a:r>
          </a:p>
          <a:p>
            <a:endParaRPr lang="en-US" dirty="0"/>
          </a:p>
          <a:p>
            <a:endParaRPr lang="en-US" dirty="0"/>
          </a:p>
        </p:txBody>
      </p:sp>
      <p:sp>
        <p:nvSpPr>
          <p:cNvPr id="4" name="Slide Number Placeholder 3">
            <a:extLst>
              <a:ext uri="{FF2B5EF4-FFF2-40B4-BE49-F238E27FC236}">
                <a16:creationId xmlns:a16="http://schemas.microsoft.com/office/drawing/2014/main" id="{01CF446F-E7AC-DC4E-A4CB-945E4E520A39}"/>
              </a:ext>
            </a:extLst>
          </p:cNvPr>
          <p:cNvSpPr>
            <a:spLocks noGrp="1"/>
          </p:cNvSpPr>
          <p:nvPr>
            <p:ph type="sldNum" sz="quarter" idx="12"/>
          </p:nvPr>
        </p:nvSpPr>
        <p:spPr/>
        <p:txBody>
          <a:bodyPr/>
          <a:lstStyle/>
          <a:p>
            <a:fld id="{A7C4895A-71D1-D549-ACB4-7ECA99AE0BE4}" type="slidenum">
              <a:rPr lang="en-US" smtClean="0"/>
              <a:t>71</a:t>
            </a:fld>
            <a:endParaRPr lang="en-US"/>
          </a:p>
        </p:txBody>
      </p:sp>
    </p:spTree>
    <p:extLst>
      <p:ext uri="{BB962C8B-B14F-4D97-AF65-F5344CB8AC3E}">
        <p14:creationId xmlns:p14="http://schemas.microsoft.com/office/powerpoint/2010/main" val="2634511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D4D3-64DF-604A-AD13-C7C7AEB03368}"/>
              </a:ext>
            </a:extLst>
          </p:cNvPr>
          <p:cNvSpPr>
            <a:spLocks noGrp="1"/>
          </p:cNvSpPr>
          <p:nvPr>
            <p:ph type="title"/>
          </p:nvPr>
        </p:nvSpPr>
        <p:spPr>
          <a:xfrm>
            <a:off x="2654808" y="2456275"/>
            <a:ext cx="10515600" cy="1325563"/>
          </a:xfrm>
        </p:spPr>
        <p:txBody>
          <a:bodyPr/>
          <a:lstStyle/>
          <a:p>
            <a:r>
              <a:rPr lang="en-US" b="1" dirty="0"/>
              <a:t>Monitor Risks (Section 11.7)</a:t>
            </a:r>
          </a:p>
        </p:txBody>
      </p:sp>
      <p:sp>
        <p:nvSpPr>
          <p:cNvPr id="4" name="Slide Number Placeholder 3">
            <a:extLst>
              <a:ext uri="{FF2B5EF4-FFF2-40B4-BE49-F238E27FC236}">
                <a16:creationId xmlns:a16="http://schemas.microsoft.com/office/drawing/2014/main" id="{904DA828-6EFE-5249-9E4F-EB3AE46C102C}"/>
              </a:ext>
            </a:extLst>
          </p:cNvPr>
          <p:cNvSpPr>
            <a:spLocks noGrp="1"/>
          </p:cNvSpPr>
          <p:nvPr>
            <p:ph type="sldNum" sz="quarter" idx="12"/>
          </p:nvPr>
        </p:nvSpPr>
        <p:spPr/>
        <p:txBody>
          <a:bodyPr/>
          <a:lstStyle/>
          <a:p>
            <a:fld id="{A7C4895A-71D1-D549-ACB4-7ECA99AE0BE4}" type="slidenum">
              <a:rPr lang="en-US" smtClean="0"/>
              <a:t>72</a:t>
            </a:fld>
            <a:endParaRPr lang="en-US"/>
          </a:p>
        </p:txBody>
      </p:sp>
      <p:sp>
        <p:nvSpPr>
          <p:cNvPr id="5" name="Rectangle 4">
            <a:extLst>
              <a:ext uri="{FF2B5EF4-FFF2-40B4-BE49-F238E27FC236}">
                <a16:creationId xmlns:a16="http://schemas.microsoft.com/office/drawing/2014/main" id="{91D89096-924E-CC4B-86BD-B8CB22AAE78A}"/>
              </a:ext>
            </a:extLst>
          </p:cNvPr>
          <p:cNvSpPr/>
          <p:nvPr/>
        </p:nvSpPr>
        <p:spPr>
          <a:xfrm>
            <a:off x="145774" y="136525"/>
            <a:ext cx="11900452" cy="6584950"/>
          </a:xfrm>
          <a:prstGeom prst="rect">
            <a:avLst/>
          </a:prstGeom>
          <a:noFill/>
          <a:ln w="279400">
            <a:solidFill>
              <a:srgbClr val="FF4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04809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506D-A434-0C48-8148-D22008CBA937}"/>
              </a:ext>
            </a:extLst>
          </p:cNvPr>
          <p:cNvSpPr>
            <a:spLocks noGrp="1"/>
          </p:cNvSpPr>
          <p:nvPr>
            <p:ph type="title"/>
          </p:nvPr>
        </p:nvSpPr>
        <p:spPr/>
        <p:txBody>
          <a:bodyPr/>
          <a:lstStyle/>
          <a:p>
            <a:r>
              <a:rPr lang="en-US" dirty="0"/>
              <a:t>Monitoring Risks Defined</a:t>
            </a:r>
          </a:p>
        </p:txBody>
      </p:sp>
      <p:sp>
        <p:nvSpPr>
          <p:cNvPr id="3" name="Content Placeholder 2">
            <a:extLst>
              <a:ext uri="{FF2B5EF4-FFF2-40B4-BE49-F238E27FC236}">
                <a16:creationId xmlns:a16="http://schemas.microsoft.com/office/drawing/2014/main" id="{865CA057-D897-7D46-A772-E719851C6C8C}"/>
              </a:ext>
            </a:extLst>
          </p:cNvPr>
          <p:cNvSpPr>
            <a:spLocks noGrp="1"/>
          </p:cNvSpPr>
          <p:nvPr>
            <p:ph idx="1"/>
          </p:nvPr>
        </p:nvSpPr>
        <p:spPr/>
        <p:txBody>
          <a:bodyPr/>
          <a:lstStyle/>
          <a:p>
            <a:pPr marL="0" indent="0">
              <a:buNone/>
            </a:pPr>
            <a:r>
              <a:rPr lang="en-US" dirty="0"/>
              <a:t>“the implementation of agreed-upon response plans, tracking identified risks, identifying and analyzing new risks, and evaluating risk process effectiveness </a:t>
            </a:r>
            <a:r>
              <a:rPr lang="en-US" u="sng" dirty="0"/>
              <a:t>throughout the project.”(</a:t>
            </a:r>
            <a:r>
              <a:rPr lang="en-US" dirty="0"/>
              <a:t>p.  453)</a:t>
            </a:r>
          </a:p>
          <a:p>
            <a:pPr marL="0" indent="0">
              <a:buNone/>
            </a:pPr>
            <a:endParaRPr lang="en-US" dirty="0"/>
          </a:p>
          <a:p>
            <a:pPr marL="0" indent="0">
              <a:buNone/>
            </a:pPr>
            <a:r>
              <a:rPr lang="en-US" dirty="0"/>
              <a:t>Value: “…it enables project decisions to be based on current information about overall project risk exposure and individual risks. “ (p. 453)</a:t>
            </a:r>
          </a:p>
        </p:txBody>
      </p:sp>
      <p:sp>
        <p:nvSpPr>
          <p:cNvPr id="4" name="Slide Number Placeholder 3">
            <a:extLst>
              <a:ext uri="{FF2B5EF4-FFF2-40B4-BE49-F238E27FC236}">
                <a16:creationId xmlns:a16="http://schemas.microsoft.com/office/drawing/2014/main" id="{985754E1-8241-6C4B-AD3F-CBCF25F925AD}"/>
              </a:ext>
            </a:extLst>
          </p:cNvPr>
          <p:cNvSpPr>
            <a:spLocks noGrp="1"/>
          </p:cNvSpPr>
          <p:nvPr>
            <p:ph type="sldNum" sz="quarter" idx="12"/>
          </p:nvPr>
        </p:nvSpPr>
        <p:spPr/>
        <p:txBody>
          <a:bodyPr/>
          <a:lstStyle/>
          <a:p>
            <a:fld id="{A7C4895A-71D1-D549-ACB4-7ECA99AE0BE4}" type="slidenum">
              <a:rPr lang="en-US" smtClean="0"/>
              <a:t>73</a:t>
            </a:fld>
            <a:endParaRPr lang="en-US"/>
          </a:p>
        </p:txBody>
      </p:sp>
    </p:spTree>
    <p:extLst>
      <p:ext uri="{BB962C8B-B14F-4D97-AF65-F5344CB8AC3E}">
        <p14:creationId xmlns:p14="http://schemas.microsoft.com/office/powerpoint/2010/main" val="31514225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3F09-9D1C-924D-8603-0DF7520DD601}"/>
              </a:ext>
            </a:extLst>
          </p:cNvPr>
          <p:cNvSpPr>
            <a:spLocks noGrp="1"/>
          </p:cNvSpPr>
          <p:nvPr>
            <p:ph type="title"/>
          </p:nvPr>
        </p:nvSpPr>
        <p:spPr/>
        <p:txBody>
          <a:bodyPr/>
          <a:lstStyle/>
          <a:p>
            <a:r>
              <a:rPr lang="en-US" dirty="0"/>
              <a:t>TED Talk: Risk vs. Reward: Climbing Mt. </a:t>
            </a:r>
            <a:r>
              <a:rPr lang="en-US"/>
              <a:t>Everest </a:t>
            </a:r>
            <a:endParaRPr lang="en-US" dirty="0"/>
          </a:p>
        </p:txBody>
      </p:sp>
      <p:sp>
        <p:nvSpPr>
          <p:cNvPr id="3" name="Content Placeholder 2">
            <a:extLst>
              <a:ext uri="{FF2B5EF4-FFF2-40B4-BE49-F238E27FC236}">
                <a16:creationId xmlns:a16="http://schemas.microsoft.com/office/drawing/2014/main" id="{CC43EAF9-6D3D-E143-BA0F-ACD8EA9C174B}"/>
              </a:ext>
            </a:extLst>
          </p:cNvPr>
          <p:cNvSpPr>
            <a:spLocks noGrp="1"/>
          </p:cNvSpPr>
          <p:nvPr>
            <p:ph idx="1"/>
          </p:nvPr>
        </p:nvSpPr>
        <p:spPr/>
        <p:txBody>
          <a:bodyPr/>
          <a:lstStyle/>
          <a:p>
            <a:r>
              <a:rPr lang="en-US" dirty="0">
                <a:hlinkClick r:id="rId2"/>
              </a:rPr>
              <a:t>https://www.youtube.com/watch?v=zyet9fPS24k</a:t>
            </a:r>
            <a:r>
              <a:rPr lang="en-US" dirty="0"/>
              <a:t> (10 min)</a:t>
            </a:r>
          </a:p>
        </p:txBody>
      </p:sp>
      <p:sp>
        <p:nvSpPr>
          <p:cNvPr id="4" name="Slide Number Placeholder 3">
            <a:extLst>
              <a:ext uri="{FF2B5EF4-FFF2-40B4-BE49-F238E27FC236}">
                <a16:creationId xmlns:a16="http://schemas.microsoft.com/office/drawing/2014/main" id="{CD7E3E34-623B-1942-9B84-3EBFA16BE858}"/>
              </a:ext>
            </a:extLst>
          </p:cNvPr>
          <p:cNvSpPr>
            <a:spLocks noGrp="1"/>
          </p:cNvSpPr>
          <p:nvPr>
            <p:ph type="sldNum" sz="quarter" idx="12"/>
          </p:nvPr>
        </p:nvSpPr>
        <p:spPr/>
        <p:txBody>
          <a:bodyPr/>
          <a:lstStyle/>
          <a:p>
            <a:fld id="{A7C4895A-71D1-D549-ACB4-7ECA99AE0BE4}" type="slidenum">
              <a:rPr lang="en-US" smtClean="0"/>
              <a:t>74</a:t>
            </a:fld>
            <a:endParaRPr lang="en-US"/>
          </a:p>
        </p:txBody>
      </p:sp>
    </p:spTree>
    <p:extLst>
      <p:ext uri="{BB962C8B-B14F-4D97-AF65-F5344CB8AC3E}">
        <p14:creationId xmlns:p14="http://schemas.microsoft.com/office/powerpoint/2010/main" val="3786355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04F8-D2FB-494A-9A5C-49904A402847}"/>
              </a:ext>
            </a:extLst>
          </p:cNvPr>
          <p:cNvSpPr>
            <a:spLocks noGrp="1"/>
          </p:cNvSpPr>
          <p:nvPr>
            <p:ph type="ctrTitle"/>
          </p:nvPr>
        </p:nvSpPr>
        <p:spPr/>
        <p:txBody>
          <a:bodyPr/>
          <a:lstStyle/>
          <a:p>
            <a:r>
              <a:rPr lang="en-US" dirty="0"/>
              <a:t>Risk</a:t>
            </a:r>
            <a:br>
              <a:rPr lang="en-US" dirty="0"/>
            </a:br>
            <a:endParaRPr lang="en-US" dirty="0"/>
          </a:p>
        </p:txBody>
      </p:sp>
      <p:sp>
        <p:nvSpPr>
          <p:cNvPr id="3" name="Subtitle 2">
            <a:extLst>
              <a:ext uri="{FF2B5EF4-FFF2-40B4-BE49-F238E27FC236}">
                <a16:creationId xmlns:a16="http://schemas.microsoft.com/office/drawing/2014/main" id="{EBA8C331-0656-AF4E-A592-663E741236F6}"/>
              </a:ext>
            </a:extLst>
          </p:cNvPr>
          <p:cNvSpPr>
            <a:spLocks noGrp="1"/>
          </p:cNvSpPr>
          <p:nvPr>
            <p:ph type="subTitle" idx="1"/>
          </p:nvPr>
        </p:nvSpPr>
        <p:spPr/>
        <p:txBody>
          <a:bodyPr/>
          <a:lstStyle/>
          <a:p>
            <a:r>
              <a:rPr lang="en-US" dirty="0"/>
              <a:t>End</a:t>
            </a:r>
          </a:p>
        </p:txBody>
      </p:sp>
      <p:sp>
        <p:nvSpPr>
          <p:cNvPr id="4" name="Slide Number Placeholder 3">
            <a:extLst>
              <a:ext uri="{FF2B5EF4-FFF2-40B4-BE49-F238E27FC236}">
                <a16:creationId xmlns:a16="http://schemas.microsoft.com/office/drawing/2014/main" id="{D9E857AA-C165-434E-AEE4-69EBCF070D03}"/>
              </a:ext>
            </a:extLst>
          </p:cNvPr>
          <p:cNvSpPr>
            <a:spLocks noGrp="1"/>
          </p:cNvSpPr>
          <p:nvPr>
            <p:ph type="sldNum" sz="quarter" idx="12"/>
          </p:nvPr>
        </p:nvSpPr>
        <p:spPr/>
        <p:txBody>
          <a:bodyPr/>
          <a:lstStyle/>
          <a:p>
            <a:fld id="{A7C4895A-71D1-D549-ACB4-7ECA99AE0BE4}" type="slidenum">
              <a:rPr lang="en-US" smtClean="0"/>
              <a:t>75</a:t>
            </a:fld>
            <a:endParaRPr lang="en-US"/>
          </a:p>
        </p:txBody>
      </p:sp>
      <p:sp>
        <p:nvSpPr>
          <p:cNvPr id="5" name="TextBox 4">
            <a:extLst>
              <a:ext uri="{FF2B5EF4-FFF2-40B4-BE49-F238E27FC236}">
                <a16:creationId xmlns:a16="http://schemas.microsoft.com/office/drawing/2014/main" id="{1CC54D4D-5931-C143-8D34-DFE039C7ACF7}"/>
              </a:ext>
            </a:extLst>
          </p:cNvPr>
          <p:cNvSpPr txBox="1"/>
          <p:nvPr/>
        </p:nvSpPr>
        <p:spPr>
          <a:xfrm>
            <a:off x="4375246" y="6488668"/>
            <a:ext cx="3889976" cy="369332"/>
          </a:xfrm>
          <a:prstGeom prst="rect">
            <a:avLst/>
          </a:prstGeom>
          <a:noFill/>
        </p:spPr>
        <p:txBody>
          <a:bodyPr wrap="none" rtlCol="0">
            <a:spAutoFit/>
          </a:bodyPr>
          <a:lstStyle/>
          <a:p>
            <a:r>
              <a:rPr lang="en-US" dirty="0"/>
              <a:t>Provided as is, and use at your own risk</a:t>
            </a:r>
          </a:p>
        </p:txBody>
      </p:sp>
    </p:spTree>
    <p:extLst>
      <p:ext uri="{BB962C8B-B14F-4D97-AF65-F5344CB8AC3E}">
        <p14:creationId xmlns:p14="http://schemas.microsoft.com/office/powerpoint/2010/main" val="344524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BD8A-EC62-BE4C-AA2E-84FE4FF55EEE}"/>
              </a:ext>
            </a:extLst>
          </p:cNvPr>
          <p:cNvSpPr>
            <a:spLocks noGrp="1"/>
          </p:cNvSpPr>
          <p:nvPr>
            <p:ph type="title"/>
          </p:nvPr>
        </p:nvSpPr>
        <p:spPr/>
        <p:txBody>
          <a:bodyPr/>
          <a:lstStyle/>
          <a:p>
            <a:r>
              <a:rPr lang="en-US" dirty="0"/>
              <a:t>The Risk Doctor of Introducing Risk </a:t>
            </a:r>
          </a:p>
        </p:txBody>
      </p:sp>
      <p:sp>
        <p:nvSpPr>
          <p:cNvPr id="3" name="Content Placeholder 2">
            <a:extLst>
              <a:ext uri="{FF2B5EF4-FFF2-40B4-BE49-F238E27FC236}">
                <a16:creationId xmlns:a16="http://schemas.microsoft.com/office/drawing/2014/main" id="{E3AA3070-4860-8649-A087-D49CD97E271B}"/>
              </a:ext>
            </a:extLst>
          </p:cNvPr>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BLAEuVSAlVM</a:t>
            </a:r>
            <a:endParaRPr lang="en-US" dirty="0"/>
          </a:p>
        </p:txBody>
      </p:sp>
      <p:sp>
        <p:nvSpPr>
          <p:cNvPr id="4" name="Slide Number Placeholder 3">
            <a:extLst>
              <a:ext uri="{FF2B5EF4-FFF2-40B4-BE49-F238E27FC236}">
                <a16:creationId xmlns:a16="http://schemas.microsoft.com/office/drawing/2014/main" id="{34444847-5DCE-0E4E-9F42-A72ABB11AFBA}"/>
              </a:ext>
            </a:extLst>
          </p:cNvPr>
          <p:cNvSpPr>
            <a:spLocks noGrp="1"/>
          </p:cNvSpPr>
          <p:nvPr>
            <p:ph type="sldNum" sz="quarter" idx="12"/>
          </p:nvPr>
        </p:nvSpPr>
        <p:spPr/>
        <p:txBody>
          <a:bodyPr/>
          <a:lstStyle/>
          <a:p>
            <a:fld id="{A7C4895A-71D1-D549-ACB4-7ECA99AE0BE4}" type="slidenum">
              <a:rPr lang="en-US" smtClean="0"/>
              <a:t>8</a:t>
            </a:fld>
            <a:endParaRPr lang="en-US"/>
          </a:p>
        </p:txBody>
      </p:sp>
    </p:spTree>
    <p:extLst>
      <p:ext uri="{BB962C8B-B14F-4D97-AF65-F5344CB8AC3E}">
        <p14:creationId xmlns:p14="http://schemas.microsoft.com/office/powerpoint/2010/main" val="52185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913C-40F9-CE49-9C01-6278508382F7}"/>
              </a:ext>
            </a:extLst>
          </p:cNvPr>
          <p:cNvSpPr>
            <a:spLocks noGrp="1"/>
          </p:cNvSpPr>
          <p:nvPr>
            <p:ph type="title"/>
          </p:nvPr>
        </p:nvSpPr>
        <p:spPr/>
        <p:txBody>
          <a:bodyPr/>
          <a:lstStyle/>
          <a:p>
            <a:r>
              <a:rPr lang="en-US" dirty="0"/>
              <a:t>Pure Risk Defined</a:t>
            </a:r>
          </a:p>
        </p:txBody>
      </p:sp>
      <p:sp>
        <p:nvSpPr>
          <p:cNvPr id="3" name="Content Placeholder 2">
            <a:extLst>
              <a:ext uri="{FF2B5EF4-FFF2-40B4-BE49-F238E27FC236}">
                <a16:creationId xmlns:a16="http://schemas.microsoft.com/office/drawing/2014/main" id="{44EBF17A-8876-BE49-86D3-A53E26AFBA7F}"/>
              </a:ext>
            </a:extLst>
          </p:cNvPr>
          <p:cNvSpPr>
            <a:spLocks noGrp="1"/>
          </p:cNvSpPr>
          <p:nvPr>
            <p:ph idx="1"/>
          </p:nvPr>
        </p:nvSpPr>
        <p:spPr/>
        <p:txBody>
          <a:bodyPr/>
          <a:lstStyle/>
          <a:p>
            <a:pPr marL="0" indent="0">
              <a:buNone/>
            </a:pPr>
            <a:r>
              <a:rPr lang="en-US" dirty="0"/>
              <a:t>Only a risk of loss.(</a:t>
            </a:r>
            <a:r>
              <a:rPr lang="en-US" dirty="0" err="1"/>
              <a:t>bv</a:t>
            </a:r>
            <a:r>
              <a:rPr lang="en-US" dirty="0"/>
              <a:t>)</a:t>
            </a:r>
          </a:p>
        </p:txBody>
      </p:sp>
      <p:sp>
        <p:nvSpPr>
          <p:cNvPr id="4" name="Slide Number Placeholder 3">
            <a:extLst>
              <a:ext uri="{FF2B5EF4-FFF2-40B4-BE49-F238E27FC236}">
                <a16:creationId xmlns:a16="http://schemas.microsoft.com/office/drawing/2014/main" id="{36B3C769-6821-DF43-90C5-1ED06D0CD3D1}"/>
              </a:ext>
            </a:extLst>
          </p:cNvPr>
          <p:cNvSpPr>
            <a:spLocks noGrp="1"/>
          </p:cNvSpPr>
          <p:nvPr>
            <p:ph type="sldNum" sz="quarter" idx="12"/>
          </p:nvPr>
        </p:nvSpPr>
        <p:spPr/>
        <p:txBody>
          <a:bodyPr/>
          <a:lstStyle/>
          <a:p>
            <a:fld id="{A7C4895A-71D1-D549-ACB4-7ECA99AE0BE4}" type="slidenum">
              <a:rPr lang="en-US" smtClean="0"/>
              <a:t>9</a:t>
            </a:fld>
            <a:endParaRPr lang="en-US"/>
          </a:p>
        </p:txBody>
      </p:sp>
    </p:spTree>
    <p:extLst>
      <p:ext uri="{BB962C8B-B14F-4D97-AF65-F5344CB8AC3E}">
        <p14:creationId xmlns:p14="http://schemas.microsoft.com/office/powerpoint/2010/main" val="762623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12977</TotalTime>
  <Words>5052</Words>
  <Application>Microsoft Office PowerPoint</Application>
  <PresentationFormat>Widescreen</PresentationFormat>
  <Paragraphs>553</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Risk </vt:lpstr>
      <vt:lpstr>Legal Stuff</vt:lpstr>
      <vt:lpstr>If you are taking the PMP or CAPM; Here is the correlation between the PMBOK and this Slide Deck</vt:lpstr>
      <vt:lpstr>This is why we perform risk management…</vt:lpstr>
      <vt:lpstr>The Biggest Problems With Risk Management(BV)</vt:lpstr>
      <vt:lpstr>Risk Defined</vt:lpstr>
      <vt:lpstr>A word on “positive” risk (bv)</vt:lpstr>
      <vt:lpstr>The Risk Doctor of Introducing Risk </vt:lpstr>
      <vt:lpstr>Pure Risk Defined</vt:lpstr>
      <vt:lpstr>Gathering knowledge for Risk Management (bv) </vt:lpstr>
      <vt:lpstr>Typical ways of generating knowledge (bv)</vt:lpstr>
      <vt:lpstr>Identifying Risks</vt:lpstr>
      <vt:lpstr>Risk Doctor: Sources of Risk (9 min)</vt:lpstr>
      <vt:lpstr>PowerPoint Presentation</vt:lpstr>
      <vt:lpstr>“Unknown-Unknowns"</vt:lpstr>
      <vt:lpstr>Dealing with unknown-unknowns (6th ed. PMBOK p. 399)</vt:lpstr>
      <vt:lpstr>Contributors to Risk Importance (p. 400)</vt:lpstr>
      <vt:lpstr>Addressing Risk is…</vt:lpstr>
      <vt:lpstr>PowerPoint Presentation</vt:lpstr>
      <vt:lpstr>Main Idea(bv)</vt:lpstr>
      <vt:lpstr>About Issues(bv)</vt:lpstr>
      <vt:lpstr>The Approach to Dealing With Risk, for Each Project Will Be a Little Different (Tailoring)</vt:lpstr>
      <vt:lpstr>Risk &amp; Iterative Environment Considerations (like Scrum)</vt:lpstr>
      <vt:lpstr>Planning Risk Management (Section 11.1)</vt:lpstr>
      <vt:lpstr>Plan risk management… (p. 401)</vt:lpstr>
      <vt:lpstr>“Attitude” of stakeholders (p. 403)</vt:lpstr>
      <vt:lpstr>Important Outputs of Plan Risk Management (p. 405)</vt:lpstr>
      <vt:lpstr>Risk Doctor:; Beyond Probability and Impact</vt:lpstr>
      <vt:lpstr>Example Risk Breakdown Structure (RBS)</vt:lpstr>
      <vt:lpstr>Some more potential RBS Categories (p. 425)</vt:lpstr>
      <vt:lpstr>Risk Appetite</vt:lpstr>
      <vt:lpstr>Risk “Impact” and “Probability” Defined (bv)</vt:lpstr>
      <vt:lpstr>Risk Score * </vt:lpstr>
      <vt:lpstr>11.2 Identify Risks (p. 409)</vt:lpstr>
      <vt:lpstr>Identify Risks Defined(p. 409)</vt:lpstr>
      <vt:lpstr>The Risk Register (huge!) (p. 417)</vt:lpstr>
      <vt:lpstr>11.3 Perform Qualitative risk analysis (p. 419)</vt:lpstr>
      <vt:lpstr>Perform Risk Qualitative Analysis (p. 419)</vt:lpstr>
      <vt:lpstr>The immediate future of “qualitative” risk process is (bv)</vt:lpstr>
      <vt:lpstr>Considerations (p. 420)</vt:lpstr>
      <vt:lpstr>Contributing factors to Impact and Probability (p. 424)</vt:lpstr>
      <vt:lpstr>Good advice from the PMBOK</vt:lpstr>
      <vt:lpstr>11.4 Perform Quantitative Risk Analysis  (p. 428)</vt:lpstr>
      <vt:lpstr>Perform Quantitative Risk Analysis (p. 428)</vt:lpstr>
      <vt:lpstr>When you’ll want to take the time to do this(p. 429)</vt:lpstr>
      <vt:lpstr>Main Idea; Quantitative Risk Analysis (p. 429)</vt:lpstr>
      <vt:lpstr>What those expensive experts can do for you (p. 431)*</vt:lpstr>
      <vt:lpstr>Four types of quantitative risk analysis (see the PMBOK for details) (pp.433-436)</vt:lpstr>
      <vt:lpstr>PowerPoint Presentation</vt:lpstr>
      <vt:lpstr>Risk Doctor: How do we choose the best risk response strategy? </vt:lpstr>
      <vt:lpstr>11.5 Plan Risk Responses (p. 437)</vt:lpstr>
      <vt:lpstr>Planning Risk Management Defined</vt:lpstr>
      <vt:lpstr>About Positive and Negative Risks(bv)</vt:lpstr>
      <vt:lpstr>Trigger Definitions</vt:lpstr>
      <vt:lpstr>Contingency Reserves vs. Management Reserves – PMI’s Perspective</vt:lpstr>
      <vt:lpstr>Contingency Reserves vs. Management Reserves – Brian’s words</vt:lpstr>
      <vt:lpstr>Risk Register Defined</vt:lpstr>
      <vt:lpstr>Risk Register: Brian’s definition</vt:lpstr>
      <vt:lpstr>Risk Register Example Contents(BV)</vt:lpstr>
      <vt:lpstr>Characteristics to assess risk impact</vt:lpstr>
      <vt:lpstr>Strategies for Dealing With Risks as Threats (Pure Risk) (see next 6 slides)</vt:lpstr>
      <vt:lpstr>Strategy to Deal With Risks: Mitigate</vt:lpstr>
      <vt:lpstr>Strategy to Deal With Risks: Avoid</vt:lpstr>
      <vt:lpstr>Strategy to Deal With Risks: Accept</vt:lpstr>
      <vt:lpstr>Strategy to Deal With Risks: Escalate</vt:lpstr>
      <vt:lpstr>A few words on Escalation (bv)</vt:lpstr>
      <vt:lpstr>Strategy to Deal With Risks: Transfer</vt:lpstr>
      <vt:lpstr>Strategies for Dealing with Opportunities</vt:lpstr>
      <vt:lpstr>Implement Risk Responses (Section 11.6)</vt:lpstr>
      <vt:lpstr>Implement Risk Responses Defined</vt:lpstr>
      <vt:lpstr>How to Implement Risk Responses</vt:lpstr>
      <vt:lpstr>Monitor Risks (Section 11.7)</vt:lpstr>
      <vt:lpstr>Monitoring Risks Defined</vt:lpstr>
      <vt:lpstr>TED Talk: Risk vs. Reward: Climbing Mt. Everest </vt:lpstr>
      <vt:lpstr>Risk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dc:title>
  <dc:creator>Brian Vanderjack</dc:creator>
  <cp:lastModifiedBy>Brian Vanderjack</cp:lastModifiedBy>
  <cp:revision>239</cp:revision>
  <dcterms:created xsi:type="dcterms:W3CDTF">2019-01-25T22:12:28Z</dcterms:created>
  <dcterms:modified xsi:type="dcterms:W3CDTF">2023-11-01T00:22:29Z</dcterms:modified>
</cp:coreProperties>
</file>