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7"/>
  </p:notesMasterIdLst>
  <p:sldIdLst>
    <p:sldId id="1183" r:id="rId2"/>
    <p:sldId id="1184" r:id="rId3"/>
    <p:sldId id="1186" r:id="rId4"/>
    <p:sldId id="1187" r:id="rId5"/>
    <p:sldId id="1188" r:id="rId6"/>
    <p:sldId id="1189" r:id="rId7"/>
    <p:sldId id="1190" r:id="rId8"/>
    <p:sldId id="1191" r:id="rId9"/>
    <p:sldId id="1193" r:id="rId10"/>
    <p:sldId id="1194" r:id="rId11"/>
    <p:sldId id="1195" r:id="rId12"/>
    <p:sldId id="1196" r:id="rId13"/>
    <p:sldId id="1198" r:id="rId14"/>
    <p:sldId id="1199" r:id="rId15"/>
    <p:sldId id="120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928" userDrawn="1">
          <p15:clr>
            <a:srgbClr val="A4A3A4"/>
          </p15:clr>
        </p15:guide>
        <p15:guide id="3" orient="horz" pos="2520" userDrawn="1">
          <p15:clr>
            <a:srgbClr val="A4A3A4"/>
          </p15:clr>
        </p15:guide>
        <p15:guide id="4" orient="horz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D2A000"/>
    <a:srgbClr val="548235"/>
    <a:srgbClr val="C5E0B4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E0916-BE2E-42E0-8D38-FF088617EC33}" v="15" dt="2023-11-03T00:05:1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420" autoAdjust="0"/>
  </p:normalViewPr>
  <p:slideViewPr>
    <p:cSldViewPr snapToGrid="0">
      <p:cViewPr varScale="1">
        <p:scale>
          <a:sx n="93" d="100"/>
          <a:sy n="93" d="100"/>
        </p:scale>
        <p:origin x="232" y="264"/>
      </p:cViewPr>
      <p:guideLst>
        <p:guide pos="5928"/>
        <p:guide orient="horz" pos="2520"/>
        <p:guide orient="horz" pos="4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anderjack" clId="Web-{164E0916-BE2E-42E0-8D38-FF088617EC33}"/>
    <pc:docChg chg="delSld modSld">
      <pc:chgData name="Brian Vanderjack" userId="" providerId="" clId="Web-{164E0916-BE2E-42E0-8D38-FF088617EC33}" dt="2023-11-03T00:05:14.736" v="14"/>
      <pc:docMkLst>
        <pc:docMk/>
      </pc:docMkLst>
      <pc:sldChg chg="modSp">
        <pc:chgData name="Brian Vanderjack" userId="" providerId="" clId="Web-{164E0916-BE2E-42E0-8D38-FF088617EC33}" dt="2023-11-02T23:56:19.450" v="12" actId="20577"/>
        <pc:sldMkLst>
          <pc:docMk/>
          <pc:sldMk cId="2139879546" sldId="1188"/>
        </pc:sldMkLst>
        <pc:spChg chg="mod">
          <ac:chgData name="Brian Vanderjack" userId="" providerId="" clId="Web-{164E0916-BE2E-42E0-8D38-FF088617EC33}" dt="2023-11-02T23:56:19.450" v="12" actId="20577"/>
          <ac:spMkLst>
            <pc:docMk/>
            <pc:sldMk cId="2139879546" sldId="1188"/>
            <ac:spMk id="3" creationId="{00000000-0000-0000-0000-000000000000}"/>
          </ac:spMkLst>
        </pc:spChg>
      </pc:sldChg>
      <pc:sldChg chg="del">
        <pc:chgData name="Brian Vanderjack" userId="" providerId="" clId="Web-{164E0916-BE2E-42E0-8D38-FF088617EC33}" dt="2023-11-03T00:03:32.608" v="13"/>
        <pc:sldMkLst>
          <pc:docMk/>
          <pc:sldMk cId="2380903590" sldId="1202"/>
        </pc:sldMkLst>
      </pc:sldChg>
      <pc:sldChg chg="del">
        <pc:chgData name="Brian Vanderjack" userId="" providerId="" clId="Web-{164E0916-BE2E-42E0-8D38-FF088617EC33}" dt="2023-11-03T00:05:14.736" v="14"/>
        <pc:sldMkLst>
          <pc:docMk/>
          <pc:sldMk cId="2718224248" sldId="12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B88B-C1C0-409B-B03B-E18CE497836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24A6-D91D-490A-8781-EC8720BF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 see the PMBOK Guide 13.1.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C2ED-9A2E-455F-ACE3-CECF3AE4287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4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 see the PMBOK Guide 13.1.2.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C2ED-9A2E-455F-ACE3-CECF3AE4287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 see the PMBOK Guide 13.1.2.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C2ED-9A2E-455F-ACE3-CECF3AE4287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9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 see the PMBOK Guide 13.1.2.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C2ED-9A2E-455F-ACE3-CECF3AE4287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6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this topic see the PMBOK Guide 13.1.3.1.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C2ED-9A2E-455F-ACE3-CECF3AE4287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information on this topic see the PMBOK Guide 13.2.2.1.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61998-14CB-4F35-9289-A3CE49B3F81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9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information on this topic see the PMBOK Guide 13.2.2.3.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61998-14CB-4F35-9289-A3CE49B3F81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4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information on this topic see the PMBOK Guide 13.2.3.1.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61998-14CB-4F35-9289-A3CE49B3F81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2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information on this topic see the PMBOK Guide 13.4.2.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61998-14CB-4F35-9289-A3CE49B3F81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8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0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9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3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4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053AD6-30E2-449E-A560-DA71335C34A0}" type="datetimeFigureOut">
              <a:rPr lang="en-US" smtClean="0">
                <a:solidFill>
                  <a:srgbClr val="FFFFFF"/>
                </a:solidFill>
              </a:rPr>
              <a:pPr/>
              <a:t>11/2/2023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C5D35E2-B754-4CAC-82D3-A862CDCFDB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gif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gif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STAKEHOLDER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Engagement Levels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Unaware</a:t>
            </a:r>
          </a:p>
          <a:p>
            <a:r>
              <a:rPr lang="en-US"/>
              <a:t>Resistant</a:t>
            </a:r>
          </a:p>
          <a:p>
            <a:r>
              <a:rPr lang="en-US"/>
              <a:t>Neutral</a:t>
            </a:r>
          </a:p>
          <a:p>
            <a:r>
              <a:rPr lang="en-US"/>
              <a:t>Supportive</a:t>
            </a:r>
          </a:p>
          <a:p>
            <a:r>
              <a:rPr lang="en-US"/>
              <a:t>Leading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the stakeholder management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Desired and current engagement levels</a:t>
            </a:r>
          </a:p>
          <a:p>
            <a:r>
              <a:rPr lang="en-US"/>
              <a:t>Scope and impact of change to stakeholders</a:t>
            </a:r>
          </a:p>
          <a:p>
            <a:r>
              <a:rPr lang="en-US"/>
              <a:t>Identified interrelationships and potential overlap</a:t>
            </a:r>
          </a:p>
          <a:p>
            <a:r>
              <a:rPr lang="en-US"/>
              <a:t>Stakeholder communication requirements</a:t>
            </a:r>
          </a:p>
          <a:p>
            <a:r>
              <a:rPr lang="en-US"/>
              <a:t>Information to be distributed</a:t>
            </a:r>
          </a:p>
          <a:p>
            <a:r>
              <a:rPr lang="en-US"/>
              <a:t>Reason for the distribution of that information</a:t>
            </a:r>
          </a:p>
          <a:p>
            <a:r>
              <a:rPr lang="en-US"/>
              <a:t>Time frame and frequency for the distribution of required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Stakeholder Engagement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Engaging stakeholders as needed in the project</a:t>
            </a:r>
          </a:p>
          <a:p>
            <a:r>
              <a:rPr lang="en-US"/>
              <a:t>Obtain, confirm, maintain stakeholder commitment to project</a:t>
            </a:r>
          </a:p>
          <a:p>
            <a:r>
              <a:rPr lang="en-US"/>
              <a:t>Manage stakeholder expectations</a:t>
            </a:r>
          </a:p>
          <a:p>
            <a:r>
              <a:rPr lang="en-US"/>
              <a:t>Address potential concerns</a:t>
            </a:r>
          </a:p>
          <a:p>
            <a:r>
              <a:rPr lang="en-US"/>
              <a:t>Clarifying and resolving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to engage stakeholders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Communication methods</a:t>
            </a:r>
          </a:p>
          <a:p>
            <a:r>
              <a:rPr lang="en-US"/>
              <a:t>Interpersonal skills</a:t>
            </a:r>
          </a:p>
          <a:p>
            <a:pPr lvl="1"/>
            <a:r>
              <a:rPr lang="en-US"/>
              <a:t>Building trust</a:t>
            </a:r>
          </a:p>
          <a:p>
            <a:pPr lvl="1"/>
            <a:r>
              <a:rPr lang="en-US"/>
              <a:t>Resolving conflict</a:t>
            </a:r>
          </a:p>
          <a:p>
            <a:pPr lvl="1"/>
            <a:r>
              <a:rPr lang="en-US"/>
              <a:t>Active listening</a:t>
            </a:r>
          </a:p>
          <a:p>
            <a:pPr lvl="1"/>
            <a:r>
              <a:rPr lang="en-US"/>
              <a:t>Overcoming resistance to change</a:t>
            </a:r>
          </a:p>
          <a:p>
            <a:r>
              <a:rPr lang="en-US"/>
              <a:t>Management skills</a:t>
            </a:r>
          </a:p>
          <a:p>
            <a:pPr lvl="1"/>
            <a:r>
              <a:rPr lang="en-US"/>
              <a:t>Facilitate consensus</a:t>
            </a:r>
          </a:p>
          <a:p>
            <a:pPr lvl="1"/>
            <a:r>
              <a:rPr lang="en-US"/>
              <a:t>Influence people</a:t>
            </a:r>
          </a:p>
          <a:p>
            <a:pPr lvl="1"/>
            <a:r>
              <a:rPr lang="en-US"/>
              <a:t>Negotiate agreements</a:t>
            </a:r>
          </a:p>
          <a:p>
            <a:pPr lvl="1"/>
            <a:r>
              <a:rPr lang="en-US"/>
              <a:t>“Modify organizational behavior to accept the project outcomes”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Stakeholder Engagement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Monitoring overall stakeholder relationships</a:t>
            </a:r>
          </a:p>
          <a:p>
            <a:r>
              <a:rPr lang="en-US"/>
              <a:t>Adjusting stakeholder management strategies</a:t>
            </a:r>
          </a:p>
          <a:p>
            <a:r>
              <a:rPr lang="en-US"/>
              <a:t>Updating stakeholder management plan as needed</a:t>
            </a:r>
          </a:p>
          <a:p>
            <a:r>
              <a:rPr lang="en-US"/>
              <a:t>Approach evolves as project continues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4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Actively engaging stakeholders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Meeting </a:t>
            </a:r>
            <a:r>
              <a:rPr lang="en-US" dirty="0"/>
              <a:t>with stakeholders</a:t>
            </a:r>
          </a:p>
          <a:p>
            <a:r>
              <a:rPr lang="en-US" dirty="0"/>
              <a:t>Being honest and direct with project news</a:t>
            </a:r>
          </a:p>
        </p:txBody>
      </p:sp>
    </p:spTree>
    <p:extLst>
      <p:ext uri="{BB962C8B-B14F-4D97-AF65-F5344CB8AC3E}">
        <p14:creationId xmlns:p14="http://schemas.microsoft.com/office/powerpoint/2010/main" val="5952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Stakeholders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Identifying the people, groups, organizations</a:t>
            </a:r>
          </a:p>
          <a:p>
            <a:r>
              <a:rPr lang="en-US" dirty="0"/>
              <a:t>Documenting stakeholder information</a:t>
            </a:r>
          </a:p>
          <a:p>
            <a:r>
              <a:rPr lang="en-US" dirty="0"/>
              <a:t>Defining how the stakeholders could affect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stakeholders?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Persons and organizations</a:t>
            </a:r>
          </a:p>
          <a:p>
            <a:r>
              <a:rPr lang="en-US"/>
              <a:t>Involved in the project</a:t>
            </a:r>
          </a:p>
          <a:p>
            <a:r>
              <a:rPr lang="en-US"/>
              <a:t>Affected positively or negatively by project</a:t>
            </a:r>
          </a:p>
          <a:p>
            <a:r>
              <a:rPr lang="en-US"/>
              <a:t>Some can exert influence over the project</a:t>
            </a:r>
            <a:endParaRPr lang="en-US" dirty="0"/>
          </a:p>
        </p:txBody>
      </p:sp>
      <p:pic>
        <p:nvPicPr>
          <p:cNvPr id="5" name="Picture 4" descr="customers2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53200" y="3886201"/>
            <a:ext cx="3602850" cy="24976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01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Project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 and groups affected by the project</a:t>
            </a:r>
          </a:p>
          <a:p>
            <a:r>
              <a:rPr lang="en-US"/>
              <a:t>Stakeholder exert influence over the project</a:t>
            </a:r>
          </a:p>
          <a:p>
            <a:r>
              <a:rPr lang="en-US"/>
              <a:t>Identify early in the project</a:t>
            </a:r>
          </a:p>
          <a:p>
            <a:r>
              <a:rPr lang="en-US"/>
              <a:t>Stakeholder management strategy</a:t>
            </a:r>
          </a:p>
          <a:p>
            <a:r>
              <a:rPr lang="en-US"/>
              <a:t>Classify stakeholders according to:</a:t>
            </a:r>
          </a:p>
          <a:p>
            <a:pPr lvl="1"/>
            <a:r>
              <a:rPr lang="en-US"/>
              <a:t>Interest</a:t>
            </a:r>
          </a:p>
          <a:p>
            <a:pPr lvl="1"/>
            <a:r>
              <a:rPr lang="en-US"/>
              <a:t>Influence</a:t>
            </a:r>
          </a:p>
          <a:p>
            <a:pPr lvl="1"/>
            <a:r>
              <a:rPr lang="en-US"/>
              <a:t>Involvement</a:t>
            </a:r>
            <a:endParaRPr lang="en-US" dirty="0"/>
          </a:p>
        </p:txBody>
      </p:sp>
      <p:pic>
        <p:nvPicPr>
          <p:cNvPr id="4" name="Picture 3" descr="customers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 l="2469"/>
          <a:stretch>
            <a:fillRect/>
          </a:stretch>
        </p:blipFill>
        <p:spPr>
          <a:xfrm>
            <a:off x="7391400" y="3733801"/>
            <a:ext cx="3009900" cy="2828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95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all potential stakeholders and info who can impact your project</a:t>
            </a:r>
          </a:p>
          <a:p>
            <a:r>
              <a:rPr lang="en-US" dirty="0"/>
              <a:t>Key stakeholders are</a:t>
            </a:r>
          </a:p>
          <a:p>
            <a:pPr lvl="1"/>
            <a:r>
              <a:rPr lang="en-US" dirty="0"/>
              <a:t>Decision-making role</a:t>
            </a:r>
          </a:p>
          <a:p>
            <a:pPr lvl="1"/>
            <a:r>
              <a:rPr lang="en-US" dirty="0"/>
              <a:t>Management role</a:t>
            </a:r>
          </a:p>
          <a:p>
            <a:pPr lvl="1"/>
            <a:r>
              <a:rPr lang="en-US" dirty="0"/>
              <a:t>Primary customer</a:t>
            </a:r>
          </a:p>
          <a:p>
            <a:r>
              <a:rPr lang="en-US" dirty="0"/>
              <a:t>Interview stakeholders</a:t>
            </a:r>
            <a:br>
              <a:rPr lang="en-US" dirty="0"/>
            </a:br>
            <a:r>
              <a:rPr lang="en-US" dirty="0"/>
              <a:t>to identify stakeholders</a:t>
            </a:r>
          </a:p>
        </p:txBody>
      </p:sp>
      <p:pic>
        <p:nvPicPr>
          <p:cNvPr id="4" name="Picture 3" descr="woman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543801" y="2819400"/>
            <a:ext cx="2314575" cy="3483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98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Power/Interest Grid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59732" y="1764268"/>
            <a:ext cx="1524000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Keep</a:t>
            </a:r>
          </a:p>
          <a:p>
            <a:pPr algn="ctr"/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Satisfied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83732" y="1764268"/>
            <a:ext cx="1524000" cy="152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Manage</a:t>
            </a:r>
            <a:b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</a:br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Closely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59732" y="3314773"/>
            <a:ext cx="15240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Monitor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83732" y="3314773"/>
            <a:ext cx="1524000" cy="1524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Keep</a:t>
            </a:r>
          </a:p>
          <a:p>
            <a:pPr algn="ctr"/>
            <a:r>
              <a:rPr 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Informed</a:t>
            </a:r>
          </a:p>
        </p:txBody>
      </p:sp>
      <p:grpSp>
        <p:nvGrpSpPr>
          <p:cNvPr id="8" name="Group 18"/>
          <p:cNvGrpSpPr/>
          <p:nvPr>
            <p:custDataLst>
              <p:tags r:id="rId2"/>
            </p:custDataLst>
          </p:nvPr>
        </p:nvGrpSpPr>
        <p:grpSpPr>
          <a:xfrm>
            <a:off x="6321532" y="1764268"/>
            <a:ext cx="4194068" cy="3645932"/>
            <a:chOff x="4797532" y="1764268"/>
            <a:chExt cx="4194068" cy="3645932"/>
          </a:xfrm>
        </p:grpSpPr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3882337" y="3363674"/>
              <a:ext cx="3200400" cy="1588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482538" y="4964668"/>
              <a:ext cx="3201194" cy="794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4821685" y="3187915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Power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26332" y="5040868"/>
              <a:ext cx="908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Interest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32" y="4964668"/>
              <a:ext cx="56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Low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7532" y="17642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High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78932" y="5040868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High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856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Identification information</a:t>
            </a:r>
          </a:p>
          <a:p>
            <a:r>
              <a:rPr lang="en-US"/>
              <a:t>Assessment information</a:t>
            </a:r>
          </a:p>
          <a:p>
            <a:r>
              <a:rPr lang="en-US"/>
              <a:t>Stakeholder classification</a:t>
            </a:r>
          </a:p>
          <a:p>
            <a:endParaRPr lang="en-US" dirty="0"/>
          </a:p>
        </p:txBody>
      </p:sp>
      <p:pic>
        <p:nvPicPr>
          <p:cNvPr id="4" name="Picture 3" descr="phone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629400" y="4116361"/>
            <a:ext cx="3505200" cy="2341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06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Stakeholder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Developing management strategies for stakeholder engagement</a:t>
            </a:r>
          </a:p>
          <a:p>
            <a:r>
              <a:rPr lang="en-US"/>
              <a:t>Analysis of stakeholder needs</a:t>
            </a:r>
          </a:p>
          <a:p>
            <a:r>
              <a:rPr lang="en-US"/>
              <a:t>Creates a clear plan for managing the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Stakeholder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Expert judgment for stakeholder management planning</a:t>
            </a:r>
          </a:p>
          <a:p>
            <a:pPr lvl="1"/>
            <a:r>
              <a:rPr lang="en-US"/>
              <a:t>Senior management</a:t>
            </a:r>
          </a:p>
          <a:p>
            <a:pPr lvl="1"/>
            <a:r>
              <a:rPr lang="en-US"/>
              <a:t>Project team members</a:t>
            </a:r>
          </a:p>
          <a:p>
            <a:pPr lvl="1"/>
            <a:r>
              <a:rPr lang="en-US"/>
              <a:t>Organizational resources</a:t>
            </a:r>
          </a:p>
          <a:p>
            <a:pPr lvl="1"/>
            <a:r>
              <a:rPr lang="en-US"/>
              <a:t>Identified key stakeholders</a:t>
            </a:r>
          </a:p>
          <a:p>
            <a:pPr lvl="1"/>
            <a:r>
              <a:rPr lang="en-US"/>
              <a:t>Project managers</a:t>
            </a:r>
          </a:p>
          <a:p>
            <a:pPr lvl="1"/>
            <a:r>
              <a:rPr lang="en-US"/>
              <a:t>Subject matter experts</a:t>
            </a:r>
          </a:p>
          <a:p>
            <a:pPr lvl="1"/>
            <a:r>
              <a:rPr lang="en-US"/>
              <a:t>Regulatory bodies and nongovernmental agencies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7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38"/>
  <p:tag name="TIMELINE" val="19.0/32.6/37.9/43.3/50.5"/>
  <p:tag name="ELAPSEDTIME" val="127.4"/>
  <p:tag name="ANNOTATION_TYPE_1" val="1"/>
  <p:tag name="ANNOTATION_START_1" val="4.0"/>
  <p:tag name="ANNOTATION_END_1" val="22.7"/>
  <p:tag name="ANNOTATION_TOP_1" val="93.2"/>
  <p:tag name="ANNOTATION_LEFT_1" val="45.0"/>
  <p:tag name="ANNOTATION_WIDTH_1" val="202.6"/>
  <p:tag name="ANNOTATION_HEIGHT_1" val="93.8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22.7"/>
  <p:tag name="ANNOTATION_END_2" val="24.4"/>
  <p:tag name="ANNOTATION_TOP_2" val="177.5"/>
  <p:tag name="ANNOTATION_LEFT_2" val="311.7"/>
  <p:tag name="ANNOTATION_WIDTH_2" val="27.6"/>
  <p:tag name="ANNOTATION_HEIGHT_2" val="62.1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TYPE_3" val="1"/>
  <p:tag name="ANNOTATION_START_3" val="24.4"/>
  <p:tag name="ANNOTATION_END_3" val="28.8"/>
  <p:tag name="ANNOTATION_TOP_3" val="316.1"/>
  <p:tag name="ANNOTATION_LEFT_3" val="410.6"/>
  <p:tag name="ANNOTATION_WIDTH_3" val="78.5"/>
  <p:tag name="ANNOTATION_HEIGHT_3" val="30.5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12611584"/>
  <p:tag name="ANNOTATION_FILL_ALPHA_3" val="100"/>
  <p:tag name="ANNOTATION_BORDER_WIDTH_3" val="2"/>
  <p:tag name="ANNOTATION_TYPE_4" val="1"/>
  <p:tag name="ANNOTATION_START_4" val="58.5"/>
  <p:tag name="ANNOTATION_END_4" val="72.2"/>
  <p:tag name="ANNOTATION_TOP_4" val="96.2"/>
  <p:tag name="ANNOTATION_LEFT_4" val="432.1"/>
  <p:tag name="ANNOTATION_WIDTH_4" val="128.9"/>
  <p:tag name="ANNOTATION_HEIGHT_4" val="124.3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12611584"/>
  <p:tag name="ANNOTATION_FILL_ALPHA_4" val="100"/>
  <p:tag name="ANNOTATION_BORDER_WIDTH_4" val="2"/>
  <p:tag name="ANNOTATION_TYPE_5" val="1"/>
  <p:tag name="ANNOTATION_START_5" val="72.2"/>
  <p:tag name="ANNOTATION_END_5" val="84.0"/>
  <p:tag name="ANNOTATION_TOP_5" val="94.4"/>
  <p:tag name="ANNOTATION_LEFT_5" val="41.4"/>
  <p:tag name="ANNOTATION_WIDTH_5" val="211.6"/>
  <p:tag name="ANNOTATION_HEIGHT_5" val="94.4"/>
  <p:tag name="ANNOTATION_ANIMATION_5" val="5"/>
  <p:tag name="ANNOTATION_ROTATION_5" val="0"/>
  <p:tag name="ANNOTATION_SUB_TYPE_5" val="9"/>
  <p:tag name="ANNOTATION_LOOP_COUNT_5" val="1"/>
  <p:tag name="ANNOTATION_BOX_RADIUS_5" val="5"/>
  <p:tag name="ANNOTATION_SCALE_5" val="0"/>
  <p:tag name="ANNOTATION_BORDER_ALPHA_5" val="100"/>
  <p:tag name="ANNOTATION_BORDER_COLOR_5" val="0"/>
  <p:tag name="ANNOTATION_FILL_COLOR_5" val="12611584"/>
  <p:tag name="ANNOTATION_FILL_ALPHA_5" val="100"/>
  <p:tag name="ANNOTATION_BORDER_WIDTH_5" val="2"/>
  <p:tag name="ANNOTATION_TYPE_6" val="1"/>
  <p:tag name="ANNOTATION_START_6" val="86.3"/>
  <p:tag name="ANNOTATION_END_6" val="93.1"/>
  <p:tag name="ANNOTATION_TOP_6" val="178.7"/>
  <p:tag name="ANNOTATION_LEFT_6" val="33.0"/>
  <p:tag name="ANNOTATION_WIDTH_6" val="183.4"/>
  <p:tag name="ANNOTATION_HEIGHT_6" val="130.3"/>
  <p:tag name="ANNOTATION_ANIMATION_6" val="5"/>
  <p:tag name="ANNOTATION_ROTATION_6" val="0"/>
  <p:tag name="ANNOTATION_SUB_TYPE_6" val="9"/>
  <p:tag name="ANNOTATION_LOOP_COUNT_6" val="1"/>
  <p:tag name="ANNOTATION_BOX_RADIUS_6" val="5"/>
  <p:tag name="ANNOTATION_SCALE_6" val="0"/>
  <p:tag name="ANNOTATION_BORDER_ALPHA_6" val="100"/>
  <p:tag name="ANNOTATION_BORDER_COLOR_6" val="0"/>
  <p:tag name="ANNOTATION_FILL_COLOR_6" val="12611584"/>
  <p:tag name="ANNOTATION_FILL_ALPHA_6" val="100"/>
  <p:tag name="ANNOTATION_BORDER_WIDTH_6" val="2"/>
  <p:tag name="ANNOTATION_TYPE_7" val="1"/>
  <p:tag name="ANNOTATION_START_7" val="93.1"/>
  <p:tag name="ANNOTATION_END_7" val="97.5"/>
  <p:tag name="ANNOTATION_TOP_7" val="215.1"/>
  <p:tag name="ANNOTATION_LEFT_7" val="74.9"/>
  <p:tag name="ANNOTATION_WIDTH_7" val="59.9"/>
  <p:tag name="ANNOTATION_HEIGHT_7" val="22.7"/>
  <p:tag name="ANNOTATION_ANIMATION_7" val="5"/>
  <p:tag name="ANNOTATION_ROTATION_7" val="0"/>
  <p:tag name="ANNOTATION_SUB_TYPE_7" val="9"/>
  <p:tag name="ANNOTATION_LOOP_COUNT_7" val="1"/>
  <p:tag name="ANNOTATION_BOX_RADIUS_7" val="5"/>
  <p:tag name="ANNOTATION_SCALE_7" val="0"/>
  <p:tag name="ANNOTATION_BORDER_ALPHA_7" val="100"/>
  <p:tag name="ANNOTATION_BORDER_COLOR_7" val="0"/>
  <p:tag name="ANNOTATION_FILL_COLOR_7" val="12611584"/>
  <p:tag name="ANNOTATION_FILL_ALPHA_7" val="100"/>
  <p:tag name="ANNOTATION_BORDER_WIDTH_7" val="2"/>
  <p:tag name="ANNOTATION_TYPE_8" val="1"/>
  <p:tag name="ANNOTATION_START_8" val="97.5"/>
  <p:tag name="ANNOTATION_END_8" val="104.9"/>
  <p:tag name="ANNOTATION_TOP_8" val="237.8"/>
  <p:tag name="ANNOTATION_LEFT_8" val="59.3"/>
  <p:tag name="ANNOTATION_WIDTH_8" val="91.1"/>
  <p:tag name="ANNOTATION_HEIGHT_8" val="24.5"/>
  <p:tag name="ANNOTATION_ANIMATION_8" val="5"/>
  <p:tag name="ANNOTATION_ROTATION_8" val="0"/>
  <p:tag name="ANNOTATION_SUB_TYPE_8" val="9"/>
  <p:tag name="ANNOTATION_LOOP_COUNT_8" val="1"/>
  <p:tag name="ANNOTATION_BOX_RADIUS_8" val="5"/>
  <p:tag name="ANNOTATION_SCALE_8" val="0"/>
  <p:tag name="ANNOTATION_BORDER_ALPHA_8" val="100"/>
  <p:tag name="ANNOTATION_BORDER_COLOR_8" val="0"/>
  <p:tag name="ANNOTATION_FILL_COLOR_8" val="12611584"/>
  <p:tag name="ANNOTATION_FILL_ALPHA_8" val="100"/>
  <p:tag name="ANNOTATION_BORDER_WIDTH_8" val="2"/>
  <p:tag name="ANNOTATION_TYPE_9" val="1"/>
  <p:tag name="ANNOTATION_START_9" val="104.9"/>
  <p:tag name="ANNOTATION_END_9" val="122.0"/>
  <p:tag name="ANNOTATION_TOP_9" val="262.9"/>
  <p:tag name="ANNOTATION_LEFT_9" val="54.5"/>
  <p:tag name="ANNOTATION_WIDTH_9" val="110.9"/>
  <p:tag name="ANNOTATION_HEIGHT_9" val="27.5"/>
  <p:tag name="ANNOTATION_ANIMATION_9" val="5"/>
  <p:tag name="ANNOTATION_ROTATION_9" val="0"/>
  <p:tag name="ANNOTATION_SUB_TYPE_9" val="9"/>
  <p:tag name="ANNOTATION_LOOP_COUNT_9" val="1"/>
  <p:tag name="ANNOTATION_BOX_RADIUS_9" val="5"/>
  <p:tag name="ANNOTATION_SCALE_9" val="0"/>
  <p:tag name="ANNOTATION_BORDER_ALPHA_9" val="100"/>
  <p:tag name="ANNOTATION_BORDER_COLOR_9" val="0"/>
  <p:tag name="ANNOTATION_FILL_COLOR_9" val="12611584"/>
  <p:tag name="ANNOTATION_FILL_ALPHA_9" val="100"/>
  <p:tag name="ANNOTATION_BORDER_WIDTH_9" val="2"/>
  <p:tag name="ANNOTATION_TYPE_10" val="1"/>
  <p:tag name="ANNOTATION_START_10" val="122.0"/>
  <p:tag name="ANNOTATION_TOP_10" val="207.3"/>
  <p:tag name="ANNOTATION_LEFT_10" val="40.2"/>
  <p:tag name="ANNOTATION_WIDTH_10" val="138.5"/>
  <p:tag name="ANNOTATION_HEIGHT_10" val="109.9"/>
  <p:tag name="ANNOTATION_ANIMATION_10" val="5"/>
  <p:tag name="ANNOTATION_ROTATION_10" val="0"/>
  <p:tag name="ANNOTATION_SUB_TYPE_10" val="9"/>
  <p:tag name="ANNOTATION_LOOP_COUNT_10" val="1"/>
  <p:tag name="ANNOTATION_BOX_RADIUS_10" val="5"/>
  <p:tag name="ANNOTATION_SCALE_10" val="0"/>
  <p:tag name="ANNOTATION_BORDER_ALPHA_10" val="100"/>
  <p:tag name="ANNOTATION_BORDER_COLOR_10" val="0"/>
  <p:tag name="ANNOTATION_FILL_COLOR_10" val="12611584"/>
  <p:tag name="ANNOTATION_FILL_ALPHA_10" val="100"/>
  <p:tag name="ANNOTATION_BORDER_WIDTH_10" val="2"/>
  <p:tag name="ANNOTATION_COUNT" val="10"/>
  <p:tag name="ARTICULATE_SLIDE_GUID" val="5c93fff0-5210-4e32-abfc-b810dc432763"/>
  <p:tag name="ARTICULATE_SLIDE_NAV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39"/>
  <p:tag name="ELAPSEDTIME" val="37.6"/>
  <p:tag name="ANNOTATION_TYPE_1" val="1"/>
  <p:tag name="ANNOTATION_START_1" val="10.2"/>
  <p:tag name="ANNOTATION_TOP_1" val="91.4"/>
  <p:tag name="ANNOTATION_LEFT_1" val="30.6"/>
  <p:tag name="ANNOTATION_WIDTH_1" val="260.7"/>
  <p:tag name="ANNOTATION_HEIGHT_1" val="108.1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COUNT" val="1"/>
  <p:tag name="ARTICULATE_SLIDE_GUID" val="e8d595ee-fc57-46e2-b7dd-3e84518d2574"/>
  <p:tag name="ARTICULATE_SLIDE_NAV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dp\AppData\Local\Temp\articulate\presenter\imgtemp\J2YORYY4_files\slide0001_image001.g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60"/>
  <p:tag name="TIMELINE" val="3.4/7.0/12.4/17.3"/>
  <p:tag name="ELAPSEDTIME" val="43.4"/>
  <p:tag name="ANNOTATION_TYPE_1" val="1"/>
  <p:tag name="ANNOTATION_START_1" val="26.1"/>
  <p:tag name="ANNOTATION_TOP_1" val="152.4"/>
  <p:tag name="ANNOTATION_LEFT_1" val="48.5"/>
  <p:tag name="ANNOTATION_WIDTH_1" val="381.8"/>
  <p:tag name="ANNOTATION_HEIGHT_1" val="33.5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COUNT" val="1"/>
  <p:tag name="ARTICULATE_SLIDE_GUID" val="1f5b4fba-de9e-4490-b9b9-1d308b547987"/>
  <p:tag name="ARTICULATE_SLIDE_NAV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dp\AppData\Local\Temp\articulate\presenter\imgtemp\LMNbnaHR_files\slide0001_image001.g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13"/>
  <p:tag name="ELAPSEDTIME" val="70.4"/>
  <p:tag name="ANNOTATION_TYPE_1" val="1"/>
  <p:tag name="ANNOTATION_START_1" val="4.0"/>
  <p:tag name="ANNOTATION_END_1" val="11.6"/>
  <p:tag name="ANNOTATION_TOP_1" val="96.2"/>
  <p:tag name="ANNOTATION_LEFT_1" val="44.4"/>
  <p:tag name="ANNOTATION_WIDTH_1" val="381.8"/>
  <p:tag name="ANNOTATION_HEIGHT_1" val="32.9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11.6"/>
  <p:tag name="ANNOTATION_END_2" val="19.7"/>
  <p:tag name="ANNOTATION_TOP_2" val="124.9"/>
  <p:tag name="ANNOTATION_LEFT_2" val="40.8"/>
  <p:tag name="ANNOTATION_WIDTH_2" val="402.8"/>
  <p:tag name="ANNOTATION_HEIGHT_2" val="29.9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TYPE_3" val="1"/>
  <p:tag name="ANNOTATION_START_3" val="19.7"/>
  <p:tag name="ANNOTATION_END_3" val="29.4"/>
  <p:tag name="ANNOTATION_TOP_3" val="153.0"/>
  <p:tag name="ANNOTATION_LEFT_3" val="37.2"/>
  <p:tag name="ANNOTATION_WIDTH_3" val="261.9"/>
  <p:tag name="ANNOTATION_HEIGHT_3" val="26.9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12611584"/>
  <p:tag name="ANNOTATION_FILL_ALPHA_3" val="100"/>
  <p:tag name="ANNOTATION_BORDER_WIDTH_3" val="2"/>
  <p:tag name="ANNOTATION_TYPE_4" val="1"/>
  <p:tag name="ANNOTATION_START_4" val="29.4"/>
  <p:tag name="ANNOTATION_END_4" val="61.9"/>
  <p:tag name="ANNOTATION_TOP_4" val="185.2"/>
  <p:tag name="ANNOTATION_LEFT_4" val="42.0"/>
  <p:tag name="ANNOTATION_WIDTH_4" val="323.1"/>
  <p:tag name="ANNOTATION_HEIGHT_4" val="29.9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12611584"/>
  <p:tag name="ANNOTATION_FILL_ALPHA_4" val="100"/>
  <p:tag name="ANNOTATION_BORDER_WIDTH_4" val="2"/>
  <p:tag name="ANNOTATION_TYPE_5" val="1"/>
  <p:tag name="ANNOTATION_START_5" val="61.9"/>
  <p:tag name="ANNOTATION_TOP_5" val="240.8"/>
  <p:tag name="ANNOTATION_LEFT_5" val="34.8"/>
  <p:tag name="ANNOTATION_WIDTH_5" val="163.6"/>
  <p:tag name="ANNOTATION_HEIGHT_5" val="86.6"/>
  <p:tag name="ANNOTATION_ANIMATION_5" val="5"/>
  <p:tag name="ANNOTATION_ROTATION_5" val="0"/>
  <p:tag name="ANNOTATION_SUB_TYPE_5" val="9"/>
  <p:tag name="ANNOTATION_LOOP_COUNT_5" val="1"/>
  <p:tag name="ANNOTATION_BOX_RADIUS_5" val="5"/>
  <p:tag name="ANNOTATION_SCALE_5" val="0"/>
  <p:tag name="ANNOTATION_BORDER_ALPHA_5" val="100"/>
  <p:tag name="ANNOTATION_BORDER_COLOR_5" val="0"/>
  <p:tag name="ANNOTATION_FILL_COLOR_5" val="12611584"/>
  <p:tag name="ANNOTATION_FILL_ALPHA_5" val="100"/>
  <p:tag name="ANNOTATION_BORDER_WIDTH_5" val="2"/>
  <p:tag name="ANNOTATION_COUNT" val="5"/>
  <p:tag name="ARTICULATE_SLIDE_GUID" val="812cdb95-c2a6-4da6-b17b-2f34dbf7c039"/>
  <p:tag name="ARTICULATE_SLIDE_NAV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537"/>
  <p:tag name="TIMELINE" val="1.5/16.0/52.2"/>
  <p:tag name="ELAPSEDTIME" val="66.5"/>
  <p:tag name="ANNOTATION_TYPE_1" val="1"/>
  <p:tag name="ANNOTATION_START_1" val="21.0"/>
  <p:tag name="ANNOTATION_END_1" val="47.5"/>
  <p:tag name="ANNOTATION_TOP_1" val="158.3"/>
  <p:tag name="ANNOTATION_LEFT_1" val="46.8"/>
  <p:tag name="ANNOTATION_WIDTH_1" val="211.0"/>
  <p:tag name="ANNOTATION_HEIGHT_1" val="81.3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12611584"/>
  <p:tag name="ANNOTATION_FILL_ALPHA_1" val="100"/>
  <p:tag name="ANNOTATION_BORDER_WIDTH_1" val="2"/>
  <p:tag name="ANNOTATION_TYPE_2" val="1"/>
  <p:tag name="ANNOTATION_START_2" val="56.1"/>
  <p:tag name="ANNOTATION_TOP_2" val="235.4"/>
  <p:tag name="ANNOTATION_LEFT_2" val="31.2"/>
  <p:tag name="ANNOTATION_WIDTH_2" val="233.8"/>
  <p:tag name="ANNOTATION_HEIGHT_2" val="51.4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12611584"/>
  <p:tag name="ANNOTATION_FILL_ALPHA_2" val="100"/>
  <p:tag name="ANNOTATION_BORDER_WIDTH_2" val="2"/>
  <p:tag name="ANNOTATION_COUNT" val="2"/>
  <p:tag name="ARTICULATE_SLIDE_GUID" val="7814df98-14d7-41bc-9829-b3dba76ad849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dp\AppData\Local\Temp\articulate\presenter\imgtemp\Rl9KUoXl_files\slide0001_image001.gi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450</Words>
  <Application>Microsoft Office PowerPoint</Application>
  <PresentationFormat>Widescreen</PresentationFormat>
  <Paragraphs>116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Banded</vt:lpstr>
      <vt:lpstr>PROJECT STAKEHOLDER MANAGEMENT</vt:lpstr>
      <vt:lpstr>Identify Stakeholders</vt:lpstr>
      <vt:lpstr>Who are stakeholders?</vt:lpstr>
      <vt:lpstr>Identifying Project Stakeholders</vt:lpstr>
      <vt:lpstr>Stakeholder Analysis</vt:lpstr>
      <vt:lpstr>Stakeholder Analysis</vt:lpstr>
      <vt:lpstr>Stakeholder Register</vt:lpstr>
      <vt:lpstr>Plan Stakeholder Management</vt:lpstr>
      <vt:lpstr>Planning Stakeholder Management</vt:lpstr>
      <vt:lpstr>Stakeholder Engagement Levels</vt:lpstr>
      <vt:lpstr>Reviewing the stakeholder management plan</vt:lpstr>
      <vt:lpstr>Manage Stakeholder Engagement</vt:lpstr>
      <vt:lpstr>Methods to engage stakeholders</vt:lpstr>
      <vt:lpstr>Control Stakeholder Engagement</vt:lpstr>
      <vt:lpstr>Actively engaging stakeholders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Microsoft account</dc:creator>
  <cp:lastModifiedBy>Brian Vanderjack</cp:lastModifiedBy>
  <cp:revision>32</cp:revision>
  <dcterms:created xsi:type="dcterms:W3CDTF">2013-07-11T19:50:58Z</dcterms:created>
  <dcterms:modified xsi:type="dcterms:W3CDTF">2023-11-03T00:05:14Z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1</vt:lpwstr>
  </property>
  <property fmtid="{D5CDD505-2E9C-101B-9397-08002B2CF9AE}" pid="4" name="ArticulateGUID">
    <vt:lpwstr>9A6AC320-7007-49AC-B678-200DBB88DE06</vt:lpwstr>
  </property>
  <property fmtid="{D5CDD505-2E9C-101B-9397-08002B2CF9AE}" pid="5" name="ArticulateProjectFull">
    <vt:lpwstr>C:\PMP Boot Camp PMBOK V\BC Powerpoints\PMP PMBOKV.ppta</vt:lpwstr>
  </property>
</Properties>
</file>