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6" r:id="rId4"/>
    <p:sldId id="275" r:id="rId5"/>
    <p:sldId id="301" r:id="rId6"/>
    <p:sldId id="304" r:id="rId7"/>
    <p:sldId id="302" r:id="rId8"/>
    <p:sldId id="305" r:id="rId9"/>
    <p:sldId id="307" r:id="rId10"/>
    <p:sldId id="277" r:id="rId11"/>
    <p:sldId id="283" r:id="rId12"/>
    <p:sldId id="287" r:id="rId13"/>
    <p:sldId id="285" r:id="rId14"/>
    <p:sldId id="290" r:id="rId15"/>
    <p:sldId id="293" r:id="rId16"/>
    <p:sldId id="291" r:id="rId17"/>
    <p:sldId id="294" r:id="rId18"/>
    <p:sldId id="295" r:id="rId19"/>
    <p:sldId id="296" r:id="rId20"/>
    <p:sldId id="298" r:id="rId21"/>
    <p:sldId id="297" r:id="rId22"/>
    <p:sldId id="299" r:id="rId23"/>
    <p:sldId id="300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84538-B3F7-413A-898B-EA7697DD8053}" v="2" dt="2023-06-14T22:52:18.647"/>
    <p1510:client id="{2F350C7E-713E-4501-80AC-78FEA8E38572}" v="2" dt="2023-06-28T17:45:06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9" autoAdjust="0"/>
    <p:restoredTop sz="80093" autoAdjust="0"/>
  </p:normalViewPr>
  <p:slideViewPr>
    <p:cSldViewPr>
      <p:cViewPr varScale="1">
        <p:scale>
          <a:sx n="88" d="100"/>
          <a:sy n="88" d="100"/>
        </p:scale>
        <p:origin x="16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Vanderjack" clId="Web-{2F350C7E-713E-4501-80AC-78FEA8E38572}"/>
    <pc:docChg chg="modSld">
      <pc:chgData name="Brian Vanderjack" userId="" providerId="" clId="Web-{2F350C7E-713E-4501-80AC-78FEA8E38572}" dt="2023-06-28T17:45:06.104" v="1" actId="20577"/>
      <pc:docMkLst>
        <pc:docMk/>
      </pc:docMkLst>
      <pc:sldChg chg="modSp">
        <pc:chgData name="Brian Vanderjack" userId="" providerId="" clId="Web-{2F350C7E-713E-4501-80AC-78FEA8E38572}" dt="2023-06-28T17:45:06.104" v="1" actId="20577"/>
        <pc:sldMkLst>
          <pc:docMk/>
          <pc:sldMk cId="3517725617" sldId="299"/>
        </pc:sldMkLst>
        <pc:spChg chg="mod">
          <ac:chgData name="Brian Vanderjack" userId="" providerId="" clId="Web-{2F350C7E-713E-4501-80AC-78FEA8E38572}" dt="2023-06-28T17:45:06.104" v="1" actId="20577"/>
          <ac:spMkLst>
            <pc:docMk/>
            <pc:sldMk cId="3517725617" sldId="299"/>
            <ac:spMk id="4" creationId="{00000000-0000-0000-0000-000000000000}"/>
          </ac:spMkLst>
        </pc:spChg>
      </pc:sldChg>
    </pc:docChg>
  </pc:docChgLst>
  <pc:docChgLst>
    <pc:chgData name="Brian Vanderjack" clId="Web-{04884538-B3F7-413A-898B-EA7697DD8053}"/>
    <pc:docChg chg="modSld">
      <pc:chgData name="Brian Vanderjack" userId="" providerId="" clId="Web-{04884538-B3F7-413A-898B-EA7697DD8053}" dt="2023-06-14T22:52:18.647" v="1" actId="20577"/>
      <pc:docMkLst>
        <pc:docMk/>
      </pc:docMkLst>
      <pc:sldChg chg="modSp">
        <pc:chgData name="Brian Vanderjack" userId="" providerId="" clId="Web-{04884538-B3F7-413A-898B-EA7697DD8053}" dt="2023-06-14T22:52:18.647" v="1" actId="20577"/>
        <pc:sldMkLst>
          <pc:docMk/>
          <pc:sldMk cId="560653431" sldId="287"/>
        </pc:sldMkLst>
        <pc:spChg chg="mod">
          <ac:chgData name="Brian Vanderjack" userId="" providerId="" clId="Web-{04884538-B3F7-413A-898B-EA7697DD8053}" dt="2023-06-14T22:52:18.647" v="1" actId="20577"/>
          <ac:spMkLst>
            <pc:docMk/>
            <pc:sldMk cId="560653431" sldId="28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22B10-FE80-4935-B9C9-55F2DE02CE53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74C31-EB4A-4B21-8134-CB5741A1D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4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Introduction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Corporations seek leaders who can bring special assets to their organizations (thus improving the bottom line.)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studies programs even exist at the master’s and doctoral levels.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There are a variety of leadership approaches supported by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0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Assigned Versus Emergent Leadership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Assigned leadership: </a:t>
            </a:r>
            <a:r>
              <a:rPr lang="en-US" dirty="0">
                <a:effectLst/>
              </a:rPr>
              <a:t>Leadership empowered by holding a formal position in an organization.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Emergent leadership:</a:t>
            </a:r>
            <a:r>
              <a:rPr lang="en-US" dirty="0">
                <a:effectLst/>
              </a:rPr>
              <a:t> Leadership based on the way other group members respond to them.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Becomes apparent over time and may not be accompanied by a difference in job title.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Five positive communication behaviors in emergent leaders: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Being verbally involved.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Being informed.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Seeking others’ opinions.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Initiating new ideas.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Being firm but not rigid.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7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Assigned Versus Emergent Leadership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Personality may also play a role in emergence with some traits more related to leadership emergence than others: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Highly dominant.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More intelligent.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More confident about their own performance (general self-efficacy).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Gender-biased perceptions may impact emergence.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Women with equal influencing skills to men will nonetheless be rated significantly lower on leadership than comparable men and also suffer in ratings of likeability.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Men who speak up to promote new ideas in teams are granted higher status compared to women who do the same.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Social identity theory perspective of leadership emergence: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emergence is the degree to which a person matches the whole group identity.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Emergent leaders most closely resemble the “group prototype,” which grants them respect from other individuals in the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7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Power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Power is the capacity or potential to influence.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Can sway others’ beliefs, attitudes, and courses of action.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Influential individuals: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Judges.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Doctors.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Coaches.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Teachers.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Commonly, people view leaders as individuals who wield power over others.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Often mistakenly thought of as synonymous with leadership.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Power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French and Raven’s bases of social power.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Referent power: </a:t>
            </a:r>
            <a:r>
              <a:rPr lang="en-US" dirty="0">
                <a:effectLst/>
              </a:rPr>
              <a:t>Based on followers’ identification and liking for the leader.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Expert power:</a:t>
            </a:r>
            <a:r>
              <a:rPr lang="en-US" dirty="0">
                <a:effectLst/>
              </a:rPr>
              <a:t> Based on followers’ perceptions of the leader’s competence.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</a:rPr>
              <a:t>Legitimate power:</a:t>
            </a:r>
            <a:r>
              <a:rPr lang="en-US" dirty="0">
                <a:effectLst/>
              </a:rPr>
              <a:t> Associated with status or formal authority.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39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Power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French and Raven’s bases of social power (1959).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</a:rPr>
              <a:t>Reward power:</a:t>
            </a:r>
            <a:r>
              <a:rPr lang="en-US" dirty="0">
                <a:effectLst/>
              </a:rPr>
              <a:t> Derived from the ability to provide rewards to others.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Coercive power:</a:t>
            </a:r>
            <a:r>
              <a:rPr lang="en-US" dirty="0">
                <a:effectLst/>
              </a:rPr>
              <a:t> Derived from having the capacity to penalize or punish.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Information power:</a:t>
            </a:r>
            <a:r>
              <a:rPr lang="en-US" dirty="0">
                <a:effectLst/>
              </a:rPr>
              <a:t> Derived from possessing desired/needed knowledge.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as sixth basis by Raven (1965).</a:t>
            </a:r>
            <a:r>
              <a:rPr lang="en-US" dirty="0"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80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Power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Two major kinds of organizational power: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Position power: </a:t>
            </a:r>
            <a:r>
              <a:rPr lang="en-US" dirty="0">
                <a:effectLst/>
              </a:rPr>
              <a:t>Includes legitimate, reward, coercive, and information power; derived from a particular office or rank in a formal organizational system.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Personal power:</a:t>
            </a:r>
            <a:r>
              <a:rPr lang="en-US" dirty="0">
                <a:effectLst/>
              </a:rPr>
              <a:t> Includes referent and expert power; the influence capacity derived from being seen as likeable and knowledgeable.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15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Coercion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Coerce: </a:t>
            </a:r>
            <a:r>
              <a:rPr lang="en-US" dirty="0">
                <a:effectLst/>
              </a:rPr>
              <a:t>To influence others to do something against their will.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May include manipulating penalties and rewards.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Often associated with use of threats, punishment, and negative reward schedules.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Typically seen as a characteristic of the dark side of leadership.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Coercion, bullying, and other tyrannical behaviors in concert are known as abusive supervision.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Coercive individuals are not used as models of ideal leadership.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They are often disinterested in the wants and needs of followers and are likely only interested in their own goals rather than achieving a common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58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Morality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subjective definition of a great leader is influenced by your conceptualization of leadership: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Some see leadership as having a moral dimension.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Others look at leadership independently of morality.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Debate has raged as long as leadership has been studied: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Neutral process: </a:t>
            </a:r>
            <a:r>
              <a:rPr lang="en-US" dirty="0">
                <a:effectLst/>
              </a:rPr>
              <a:t>Not influenced by a value system that advances the common good.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Moral process:</a:t>
            </a:r>
            <a:r>
              <a:rPr lang="en-US" dirty="0">
                <a:effectLst/>
              </a:rPr>
              <a:t> Guided and dependent on values that promote the common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27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Morality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is a Neutral Process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These individuals believe that leadership can be employed by individuals with worthy intentions, but also by those seeking destruction.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 this view, it is not controversial to describe Martin Luther King Jr. and Adolf Hitler alike as “great leaders” because they were both extremely effective in achieving their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87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Morality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is a Neutral Process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 </a:t>
            </a:r>
            <a:r>
              <a:rPr lang="en-US" i="1" dirty="0">
                <a:effectLst/>
              </a:rPr>
              <a:t>The Prince, </a:t>
            </a:r>
            <a:r>
              <a:rPr lang="en-US" dirty="0">
                <a:effectLst/>
              </a:rPr>
              <a:t>Niccolo Machiavelli philosophized that leaders should concentrate on using power to achieve their goals, unburdened by the morality of the way by which they accomplish it.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Most leadership definitions are morally neutral.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Introduction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These approaches may see leadership as: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personality trait.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behavior.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An information-processing perspective.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relational standpoint.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is a complex process with multiple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5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Morality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Is a Moral Process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contrasting view of leadership which holds it is about influencing others specifically to achieve a common good.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Using a morally influenced perspective, Adolf Hitler cannot be considered a “great” leader as his intent thwarted the common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69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Morality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Is a Moral Process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Burns (1978) claimed leaders are responsible for helping followers to assess their own values and needs in order to raise them to a level of functioning that allows them to practice values like liberty, justice, and equality.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Pseudotransformational leadership: </a:t>
            </a:r>
            <a:r>
              <a:rPr lang="en-US" dirty="0">
                <a:effectLst/>
              </a:rPr>
              <a:t>A term coined by Bass to describe leaders who focus on their own goals; they are self-consumed, exploitive, and power-oriented and display warped moral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94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Morality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Is a Moral Process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Authentic leadership:</a:t>
            </a:r>
            <a:r>
              <a:rPr lang="en-US" dirty="0">
                <a:effectLst/>
              </a:rPr>
              <a:t> An extension of transformational leadership which stresses that leaders do what is “right” and “good” for their followers and society.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Servant leadership:</a:t>
            </a:r>
            <a:r>
              <a:rPr lang="en-US" dirty="0">
                <a:effectLst/>
              </a:rPr>
              <a:t> Makes altruism the central component of the leadership process and frames leadership around the principle of caring for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22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Management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Both involve several common characteristics and focuses: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Influence.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Working with people.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Effective goal accomplishment.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However, management is the modern product of industrialized society.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Primary functions: planning, organizing, staffing, and controlling.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Reduces organizational chaos, improving effectiveness and efficiency.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Kotter (1990) described their primary functions as near-opposites: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Management functions to provide order and consistency; they seek stability.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functions to produce change and movement; they seek adaptive/constructive change.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Both management and leadership are important: strong management alone can be stifling and bureaucratic, while strong leadership alone can be meaningless or misdirected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65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and Management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Kotter described their primary functions as near-opposites: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Management functions to provide order and consistency; they seek stability.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functions to produce change and movement; they seek adaptive/constructive change.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Both management and leadership are important: strong management alone can be stifling and bureaucratic, while strong leadership alone can be meaningless or misdirected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3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1-1 Describe the way the definition of “leadership” has evolved.</a:t>
            </a:r>
          </a:p>
          <a:p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Defined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has a subjective definition that each individual intuitively defines for themselves.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Has resulted in a distinct lack of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1-1 Describe the way the definition of “leadership” has evolved.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Ways of Conceptualizing Leadership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Focus of group processes: </a:t>
            </a:r>
            <a:r>
              <a:rPr lang="en-US" dirty="0">
                <a:effectLst/>
              </a:rPr>
              <a:t>Bass’s scheme of leadership, in which the leader embodies the will of the group and is the center of group change.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Personality perspective:</a:t>
            </a:r>
            <a:r>
              <a:rPr lang="en-US" dirty="0">
                <a:effectLst/>
              </a:rPr>
              <a:t> Maintains leadership is a combination of innate traits and characteristics.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Act (behavior) perspective:</a:t>
            </a:r>
            <a:r>
              <a:rPr lang="en-US" dirty="0">
                <a:effectLst/>
              </a:rPr>
              <a:t> Leadership is defined by the things leaders do to bring about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5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1-1 Describe the way the definition of “leadership” has evolved.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Ways of Conceptualizing Leadership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</a:rPr>
              <a:t>Power relationship:</a:t>
            </a:r>
            <a:r>
              <a:rPr lang="en-US" dirty="0">
                <a:effectLst/>
              </a:rPr>
              <a:t> The power of leaders to effect change in followers, which is used to define leadership in some perspectives.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Transformational process:</a:t>
            </a:r>
            <a:r>
              <a:rPr lang="en-US" dirty="0">
                <a:effectLst/>
              </a:rPr>
              <a:t> A view of leadership that moves followers to accomplish more than is usually expected of them.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Skills perspective:</a:t>
            </a:r>
            <a:r>
              <a:rPr lang="en-US" dirty="0">
                <a:effectLst/>
              </a:rPr>
              <a:t> A viewpoint which stresses the learnable capabilities that make effective leadership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3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1-1 Describe the way the definition of “leadership” has evolved.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Definition and Components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Central components of leadership: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is a process.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involves influence.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occurs in groups.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involves common goals.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Leadership: </a:t>
            </a:r>
            <a:r>
              <a:rPr lang="en-US" dirty="0">
                <a:effectLst/>
              </a:rPr>
              <a:t>A process whereby an individual influences a group of individuals to achieve a common goal.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Process: </a:t>
            </a:r>
            <a:r>
              <a:rPr lang="en-US" dirty="0">
                <a:effectLst/>
              </a:rPr>
              <a:t>Leadership is not a trait or characteristic of the leader, but a transactional event between a leader and followers.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is not linear but interactive, which makes it available to everyone in a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9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1-1 Describe the way the definition of “leadership” has evolved.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Definition and Components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Influence: </a:t>
            </a:r>
            <a:r>
              <a:rPr lang="en-US" dirty="0">
                <a:effectLst/>
              </a:rPr>
              <a:t>How the leader affects followers and communication.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Groups:</a:t>
            </a:r>
            <a:r>
              <a:rPr lang="en-US" dirty="0">
                <a:effectLst/>
              </a:rPr>
              <a:t> The context in which leadership takes place.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Common goals:</a:t>
            </a:r>
            <a:r>
              <a:rPr lang="en-US" dirty="0">
                <a:effectLst/>
              </a:rPr>
              <a:t> Achievements pursued together.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Common: </a:t>
            </a:r>
            <a:r>
              <a:rPr lang="en-US" dirty="0">
                <a:effectLst/>
              </a:rPr>
              <a:t>Leaders and followers have a mutual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1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1-1 Describe the way the definition of “leadership” has evolved.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Definition and Components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</a:rPr>
              <a:t>Leaders: </a:t>
            </a:r>
            <a:r>
              <a:rPr lang="en-US" dirty="0">
                <a:effectLst/>
              </a:rPr>
              <a:t>People who engage in leadership.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Followers:</a:t>
            </a:r>
            <a:r>
              <a:rPr lang="en-US" dirty="0">
                <a:effectLst/>
              </a:rPr>
              <a:t> Those toward whom leadership is directed.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 typically initiate leader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dirty="0">
                <a:effectLst/>
              </a:rPr>
              <a:t>follower relationships, create communication linkages, and bear the burden of maintaining the relationship.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 have an ethical responsibility to attend to needs and concerns of followers.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should be stressed that leaders are not better than followers; it is a relationship dynamic and not a value judgment.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1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1-2 Discuss the varying conceptualizations of leadership.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Leadership Described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Trait Versus Process Leadership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Those with a trait perspective believe in “born leaders” or “natural leaders.”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Suggests special innate characteristics or qualities make leaders. Some of these qualities include: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Unique physical factors (such as height).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Personality features (such as extraversion).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Other characteristics (such as intelligence and fluency).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Trait perspectives limit leadership to a select few with special, usually inborn, talents.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Process viewpoints suggest a more contextual definition of the leadership phenomenon.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Makes leadership available to everyone.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Stresses that leader behaviors can be observed and learned.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Consistent with this text’s definition of leadership.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2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3008313" cy="7283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2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Author, Title and Edition. © SAGE Publications, 2018.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Author, Title and Edition. © SAGE Publications, 2018.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696200" cy="4449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7010400" cy="365125"/>
          </a:xfrm>
        </p:spPr>
        <p:txBody>
          <a:bodyPr/>
          <a:lstStyle/>
          <a:p>
            <a:r>
              <a:rPr lang="en-US" dirty="0"/>
              <a:t>Author, Title and Edition. © SAGE Publications, 2018.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9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Author, Title and Edition. © SAGE Publications, 2018.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Author, Title and Edition. © SAGE Publications, 2018.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Author, Title and Edition. © SAGE Publications, 2018.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7238"/>
            <a:ext cx="4040188" cy="563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799"/>
            <a:ext cx="4040188" cy="3535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27238"/>
            <a:ext cx="4041775" cy="563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90799"/>
            <a:ext cx="4041775" cy="3535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Author, Title and Edition. © SAGE Publications, 2018.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Author, Title and Edition. © SAGE Publications, 2018.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3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Chapter 1: Introduction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FCBAFFD-9F70-4435-9F28-F5DE86F2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543800" cy="365125"/>
          </a:xfrm>
        </p:spPr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</p:spTree>
    <p:extLst>
      <p:ext uri="{BB962C8B-B14F-4D97-AF65-F5344CB8AC3E}">
        <p14:creationId xmlns:p14="http://schemas.microsoft.com/office/powerpoint/2010/main" val="256500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(1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Trait Versus Process Leadership.</a:t>
            </a:r>
          </a:p>
          <a:p>
            <a:r>
              <a:rPr lang="en-US" dirty="0"/>
              <a:t>Trait perspective: “born leaders.”</a:t>
            </a:r>
          </a:p>
          <a:p>
            <a:r>
              <a:rPr lang="en-US" dirty="0"/>
              <a:t>Innate characteristics.</a:t>
            </a:r>
          </a:p>
          <a:p>
            <a:r>
              <a:rPr lang="en-US" dirty="0"/>
              <a:t>Limit leadership to select few.</a:t>
            </a:r>
          </a:p>
          <a:p>
            <a:r>
              <a:rPr lang="en-US" dirty="0"/>
              <a:t>Contextual definition.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0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(2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Assigned Versus Emergent Leadership </a:t>
            </a:r>
            <a:r>
              <a:rPr lang="en-US" sz="2000" dirty="0"/>
              <a:t>(1 of 2)</a:t>
            </a:r>
            <a:r>
              <a:rPr lang="en-US" dirty="0"/>
              <a:t>.</a:t>
            </a:r>
          </a:p>
          <a:p>
            <a:r>
              <a:rPr lang="en-US" dirty="0"/>
              <a:t>Assigned leadership.</a:t>
            </a:r>
          </a:p>
          <a:p>
            <a:r>
              <a:rPr lang="en-US" dirty="0"/>
              <a:t>Emergent leadership.</a:t>
            </a:r>
          </a:p>
          <a:p>
            <a:r>
              <a:rPr lang="en-US" dirty="0"/>
              <a:t>Positive communication behaviors.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8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(3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Assigned Versus Emergent Leadership </a:t>
            </a:r>
            <a:r>
              <a:rPr lang="en-US" sz="2000" dirty="0"/>
              <a:t>(2 of 2)</a:t>
            </a:r>
            <a:r>
              <a:rPr lang="en-US" dirty="0"/>
              <a:t>.</a:t>
            </a:r>
          </a:p>
          <a:p>
            <a:r>
              <a:rPr lang="en-US" dirty="0"/>
              <a:t>Role of personality.</a:t>
            </a:r>
            <a:endParaRPr lang="en-US" dirty="0">
              <a:cs typeface="Arial"/>
            </a:endParaRPr>
          </a:p>
          <a:p>
            <a:r>
              <a:rPr lang="en-US" dirty="0"/>
              <a:t>Social identity theory perspective.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5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(4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Leadership and Power </a:t>
            </a:r>
            <a:r>
              <a:rPr lang="en-US" sz="2000" dirty="0"/>
              <a:t>(1 of 5)</a:t>
            </a:r>
            <a:r>
              <a:rPr lang="en-US" dirty="0"/>
              <a:t>.</a:t>
            </a:r>
          </a:p>
          <a:p>
            <a:r>
              <a:rPr lang="en-US" dirty="0"/>
              <a:t>Power.</a:t>
            </a:r>
          </a:p>
          <a:p>
            <a:r>
              <a:rPr lang="en-US" dirty="0"/>
              <a:t>Leaders wield power over others.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9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(6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Leadership and Power </a:t>
            </a:r>
            <a:r>
              <a:rPr lang="en-US" sz="2000" dirty="0"/>
              <a:t>(3 of 5)</a:t>
            </a:r>
            <a:r>
              <a:rPr lang="en-US" dirty="0"/>
              <a:t>.</a:t>
            </a:r>
          </a:p>
          <a:p>
            <a:r>
              <a:rPr lang="en-US" dirty="0"/>
              <a:t>French and Raven (1959).</a:t>
            </a:r>
          </a:p>
          <a:p>
            <a:pPr lvl="1"/>
            <a:r>
              <a:rPr lang="en-US" dirty="0"/>
              <a:t>Referent power.</a:t>
            </a:r>
          </a:p>
          <a:p>
            <a:pPr lvl="1"/>
            <a:r>
              <a:rPr lang="en-US" dirty="0"/>
              <a:t>Expert power.</a:t>
            </a:r>
          </a:p>
          <a:p>
            <a:pPr lvl="1"/>
            <a:r>
              <a:rPr lang="en-US" dirty="0"/>
              <a:t>Legitimate power.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6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(7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Leadership and Power </a:t>
            </a:r>
            <a:r>
              <a:rPr lang="en-US" sz="2000" dirty="0"/>
              <a:t>(4 of 5)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Reward power.</a:t>
            </a:r>
          </a:p>
          <a:p>
            <a:pPr lvl="1"/>
            <a:r>
              <a:rPr lang="en-US" dirty="0"/>
              <a:t>Coercive power.</a:t>
            </a:r>
          </a:p>
          <a:p>
            <a:pPr lvl="1"/>
            <a:r>
              <a:rPr lang="en-US" dirty="0"/>
              <a:t>Information power (Raven, 1965).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4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(8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Leadership and Power </a:t>
            </a:r>
            <a:r>
              <a:rPr lang="en-US" sz="2000" dirty="0"/>
              <a:t>(5 of 5)</a:t>
            </a:r>
            <a:r>
              <a:rPr lang="en-US" dirty="0"/>
              <a:t>. </a:t>
            </a:r>
          </a:p>
          <a:p>
            <a:r>
              <a:rPr lang="en-US" dirty="0"/>
              <a:t>Organizational Power.</a:t>
            </a:r>
          </a:p>
          <a:p>
            <a:pPr lvl="1"/>
            <a:r>
              <a:rPr lang="en-US" dirty="0"/>
              <a:t>Position power.</a:t>
            </a:r>
          </a:p>
          <a:p>
            <a:pPr lvl="1"/>
            <a:r>
              <a:rPr lang="en-US" dirty="0"/>
              <a:t>Personal power.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7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(9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Leadership and Coercion.</a:t>
            </a:r>
          </a:p>
          <a:p>
            <a:r>
              <a:rPr lang="en-US" dirty="0"/>
              <a:t>Coerce.</a:t>
            </a:r>
          </a:p>
          <a:p>
            <a:r>
              <a:rPr lang="en-US" dirty="0"/>
              <a:t>Abusive supervision.</a:t>
            </a:r>
          </a:p>
          <a:p>
            <a:r>
              <a:rPr lang="en-US" dirty="0"/>
              <a:t>Coercion not ideal.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6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(10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Leadership and Morality.</a:t>
            </a:r>
          </a:p>
          <a:p>
            <a:r>
              <a:rPr lang="en-US" dirty="0"/>
              <a:t>Subjective definition of great leader.</a:t>
            </a:r>
          </a:p>
          <a:p>
            <a:r>
              <a:rPr lang="en-US" dirty="0"/>
              <a:t>Leadership debate</a:t>
            </a:r>
          </a:p>
          <a:p>
            <a:pPr lvl="1"/>
            <a:r>
              <a:rPr lang="en-US" dirty="0"/>
              <a:t>Neutral process.</a:t>
            </a:r>
          </a:p>
          <a:p>
            <a:pPr lvl="1"/>
            <a:r>
              <a:rPr lang="en-US" dirty="0"/>
              <a:t>Moral process.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(11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Leadership and Morality: Leadership Is a Neutral Process </a:t>
            </a:r>
            <a:r>
              <a:rPr lang="en-US" sz="2000" dirty="0"/>
              <a:t>(1 of 2)</a:t>
            </a:r>
            <a:r>
              <a:rPr lang="en-US" dirty="0"/>
              <a:t>.</a:t>
            </a:r>
          </a:p>
          <a:p>
            <a:r>
              <a:rPr lang="en-US" dirty="0"/>
              <a:t>Leadership used for different reasons.</a:t>
            </a:r>
          </a:p>
          <a:p>
            <a:r>
              <a:rPr lang="en-US" dirty="0"/>
              <a:t>Examples of “great leaders.”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sz="2000" dirty="0"/>
              <a:t>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Corporations want unique leaders.</a:t>
            </a:r>
          </a:p>
          <a:p>
            <a:r>
              <a:rPr lang="en-US" dirty="0"/>
              <a:t>Research supports various leadership approaches.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0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(12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Leadership and Morality: Some Feel Leadership Is a Morally Neutral Process </a:t>
            </a:r>
            <a:r>
              <a:rPr lang="en-US" sz="2000" dirty="0"/>
              <a:t>(2 of 2)</a:t>
            </a:r>
            <a:r>
              <a:rPr lang="en-US" dirty="0"/>
              <a:t>.</a:t>
            </a:r>
          </a:p>
          <a:p>
            <a:r>
              <a:rPr lang="en-US" dirty="0"/>
              <a:t>Most definitions morally neutral.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3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(13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Leadership and Morality: Leadership Is a Moral Process </a:t>
            </a:r>
            <a:r>
              <a:rPr lang="en-US" sz="2000" dirty="0"/>
              <a:t>(1 of 3)</a:t>
            </a:r>
            <a:r>
              <a:rPr lang="en-US" dirty="0"/>
              <a:t>.</a:t>
            </a:r>
          </a:p>
          <a:p>
            <a:r>
              <a:rPr lang="en-US" dirty="0"/>
              <a:t>Influencing to achieve good.</a:t>
            </a:r>
          </a:p>
          <a:p>
            <a:r>
              <a:rPr lang="en-US" dirty="0"/>
              <a:t>Morally influenced perspective.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7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(14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Leadership and Morality: Leadership Is a Moral Process </a:t>
            </a:r>
            <a:r>
              <a:rPr lang="en-US" sz="2000" dirty="0">
                <a:solidFill>
                  <a:prstClr val="black"/>
                </a:solidFill>
              </a:rPr>
              <a:t>(2 of 3)</a:t>
            </a:r>
            <a:r>
              <a:rPr lang="en-US" dirty="0"/>
              <a:t>.</a:t>
            </a:r>
          </a:p>
          <a:p>
            <a:r>
              <a:rPr lang="en-US" dirty="0"/>
              <a:t>Leaders help followers assess needs.</a:t>
            </a:r>
          </a:p>
          <a:p>
            <a:r>
              <a:rPr lang="en-US" dirty="0"/>
              <a:t>Pseudo-transformational leadership (leaders pursue own goals).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2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(15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Leadership and Morality: Leadership Is a Moral Process </a:t>
            </a:r>
            <a:r>
              <a:rPr lang="en-US" sz="2000" dirty="0">
                <a:solidFill>
                  <a:prstClr val="black"/>
                </a:solidFill>
              </a:rPr>
              <a:t>(3 of 3)</a:t>
            </a:r>
            <a:r>
              <a:rPr lang="en-US" dirty="0"/>
              <a:t>.</a:t>
            </a:r>
          </a:p>
          <a:p>
            <a:r>
              <a:rPr lang="en-US" dirty="0"/>
              <a:t>Authentic leadership (leaders do what is right and good).</a:t>
            </a:r>
          </a:p>
          <a:p>
            <a:r>
              <a:rPr lang="en-US" dirty="0"/>
              <a:t>Servant leadership.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0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(16 of 19)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Leadership and Management </a:t>
            </a:r>
            <a:r>
              <a:rPr lang="en-US" sz="2000" dirty="0"/>
              <a:t>(1 of 3)</a:t>
            </a:r>
            <a:r>
              <a:rPr lang="en-US" dirty="0"/>
              <a:t>.</a:t>
            </a:r>
          </a:p>
          <a:p>
            <a:r>
              <a:rPr lang="en-US" dirty="0"/>
              <a:t>Involve common characteristics.</a:t>
            </a:r>
          </a:p>
          <a:p>
            <a:r>
              <a:rPr lang="en-US" dirty="0"/>
              <a:t>Management and industrialization.</a:t>
            </a:r>
          </a:p>
          <a:p>
            <a:r>
              <a:rPr lang="en-US" dirty="0"/>
              <a:t>Kotter (1990).</a:t>
            </a:r>
          </a:p>
          <a:p>
            <a:pPr lvl="1"/>
            <a:r>
              <a:rPr lang="en-US" dirty="0"/>
              <a:t>Defined leaders and managers as near-opposites.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51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/>
              <a:t>Leadership Described </a:t>
            </a:r>
            <a:r>
              <a:rPr lang="en-US" sz="2000" dirty="0"/>
              <a:t>(17 of 19)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55224"/>
              </p:ext>
            </p:extLst>
          </p:nvPr>
        </p:nvGraphicFramePr>
        <p:xfrm>
          <a:off x="685799" y="2452032"/>
          <a:ext cx="7696200" cy="343746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Management Produces Order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and Consistency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00" marR="68400" marT="68400" marB="68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Leadership Produces Change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and Movement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00" marR="68400" marT="68400" marB="684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Planning and Budgeting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Establish agendas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Set timetables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Allocate resources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00" marR="68400" marT="68400" marB="68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Establishing Direction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Create a vision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Clarify the big picture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Set strategies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00" marR="68400" marT="68400" marB="68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Organizing and Staffing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Provide structure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Make job placements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Establish rules and procedures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00" marR="68400" marT="68400" marB="68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Aligning People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Communicate goals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Seek commitment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Build teams and coalitions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00" marR="68400" marT="68400" marB="68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Controlling and Problem Solving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Develop incentives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Generate creative solutions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Take corrective action</a:t>
                      </a:r>
                      <a:endParaRPr lang="en-IN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00" marR="68400" marT="68400" marB="68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Motivating and Inspiring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Inspire and energize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Empower followers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Satisfy unmet needs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00" marR="68400" marT="68400" marB="68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9600" y="2057400"/>
            <a:ext cx="624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FIGURE 1.2 </a:t>
            </a:r>
            <a:r>
              <a:rPr lang="en-US" sz="1600" b="1" dirty="0"/>
              <a:t>Functions of Management and Leadership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55205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sz="2000" dirty="0"/>
              <a:t>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0">
              <a:buNone/>
            </a:pPr>
            <a:r>
              <a:rPr lang="en-US" dirty="0"/>
              <a:t>Four ways to view leadership. 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personality trait.</a:t>
            </a:r>
          </a:p>
          <a:p>
            <a:pPr marL="1085850" lvl="2" indent="-171450"/>
            <a:r>
              <a:rPr lang="en-US" dirty="0"/>
              <a:t>A behavior.</a:t>
            </a:r>
          </a:p>
          <a:p>
            <a:pPr marL="1085850" lvl="2" indent="-171450"/>
            <a:r>
              <a:rPr lang="en-US" dirty="0"/>
              <a:t>An information-processing perspective.</a:t>
            </a:r>
          </a:p>
          <a:p>
            <a:pPr marL="1085850" lvl="2" indent="-171450"/>
            <a:r>
              <a:rPr lang="en-US" dirty="0"/>
              <a:t>A relational standpoint.</a:t>
            </a:r>
          </a:p>
          <a:p>
            <a:r>
              <a:rPr lang="en-US" dirty="0"/>
              <a:t>Leadership defined.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6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Defined </a:t>
            </a:r>
            <a:r>
              <a:rPr lang="en-US" sz="2000" dirty="0"/>
              <a:t>(1 of 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Subjective definition of leadership.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No consensus.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7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Defined </a:t>
            </a:r>
            <a:r>
              <a:rPr lang="en-US" sz="2000" dirty="0"/>
              <a:t>(2 of 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Ways of Conceptualizing Leadership </a:t>
            </a:r>
            <a:r>
              <a:rPr lang="en-US" sz="2000" dirty="0"/>
              <a:t>(1 of 2)</a:t>
            </a:r>
            <a:r>
              <a:rPr lang="en-US" dirty="0"/>
              <a:t>.</a:t>
            </a:r>
          </a:p>
          <a:p>
            <a:r>
              <a:rPr lang="en-US" dirty="0"/>
              <a:t>Focus of group processes (the leader embodies the will of the group and is the center of the group’s change)</a:t>
            </a:r>
          </a:p>
          <a:p>
            <a:r>
              <a:rPr lang="en-US" dirty="0"/>
              <a:t>Personality perspective (trait theory).</a:t>
            </a:r>
          </a:p>
          <a:p>
            <a:r>
              <a:rPr lang="en-US" dirty="0"/>
              <a:t>Act (behavior) perspective.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4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Defined </a:t>
            </a:r>
            <a:r>
              <a:rPr lang="en-US" sz="2000" dirty="0"/>
              <a:t>(3 of 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Ways of Conceptualizing Leadership </a:t>
            </a:r>
            <a:r>
              <a:rPr lang="en-US" sz="2000" dirty="0"/>
              <a:t>(2 of 2)</a:t>
            </a:r>
            <a:r>
              <a:rPr lang="en-US" dirty="0"/>
              <a:t>.</a:t>
            </a:r>
          </a:p>
          <a:p>
            <a:r>
              <a:rPr lang="en-US" dirty="0"/>
              <a:t>Power relationship.</a:t>
            </a:r>
          </a:p>
          <a:p>
            <a:r>
              <a:rPr lang="en-US" dirty="0"/>
              <a:t>Transformational process (can drive a team to exceptional results).</a:t>
            </a:r>
          </a:p>
          <a:p>
            <a:r>
              <a:rPr lang="en-US" dirty="0"/>
              <a:t>Skills perspective (people can learn the skills of a leader).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3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Defined </a:t>
            </a:r>
            <a:r>
              <a:rPr lang="en-US" sz="2000" dirty="0"/>
              <a:t>(4 of 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Definition and Components </a:t>
            </a:r>
            <a:r>
              <a:rPr lang="en-US" sz="2000" dirty="0"/>
              <a:t>(1 of 3)</a:t>
            </a:r>
            <a:r>
              <a:rPr lang="en-US" dirty="0"/>
              <a:t>.</a:t>
            </a:r>
          </a:p>
          <a:p>
            <a:r>
              <a:rPr lang="en-US" dirty="0"/>
              <a:t>Four central components.</a:t>
            </a:r>
          </a:p>
          <a:p>
            <a:pPr lvl="1"/>
            <a:r>
              <a:rPr lang="en-US" dirty="0"/>
              <a:t>It’s a process</a:t>
            </a:r>
          </a:p>
          <a:p>
            <a:pPr lvl="1"/>
            <a:r>
              <a:rPr lang="en-US" dirty="0"/>
              <a:t>It involves influence</a:t>
            </a:r>
          </a:p>
          <a:p>
            <a:pPr lvl="1"/>
            <a:r>
              <a:rPr lang="en-US" dirty="0"/>
              <a:t>Occurs in groups</a:t>
            </a:r>
          </a:p>
          <a:p>
            <a:pPr lvl="1"/>
            <a:r>
              <a:rPr lang="en-US" dirty="0"/>
              <a:t>Involves common goals.</a:t>
            </a:r>
          </a:p>
          <a:p>
            <a:r>
              <a:rPr lang="en-US" dirty="0"/>
              <a:t>Leadership.</a:t>
            </a:r>
          </a:p>
          <a:p>
            <a:r>
              <a:rPr lang="en-US" dirty="0"/>
              <a:t>Process.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7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Defined </a:t>
            </a:r>
            <a:r>
              <a:rPr lang="en-US" sz="2000" dirty="0"/>
              <a:t>(5 of 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Definition and Components </a:t>
            </a:r>
            <a:r>
              <a:rPr lang="en-US" sz="2000" dirty="0">
                <a:solidFill>
                  <a:prstClr val="black"/>
                </a:solidFill>
              </a:rPr>
              <a:t>(2 of 3)</a:t>
            </a:r>
            <a:r>
              <a:rPr lang="en-US" dirty="0"/>
              <a:t>.</a:t>
            </a:r>
          </a:p>
          <a:p>
            <a:r>
              <a:rPr lang="en-US" dirty="0"/>
              <a:t>Influence.</a:t>
            </a:r>
          </a:p>
          <a:p>
            <a:r>
              <a:rPr lang="en-US" dirty="0"/>
              <a:t>Groups.</a:t>
            </a:r>
          </a:p>
          <a:p>
            <a:r>
              <a:rPr lang="en-US" dirty="0"/>
              <a:t>Common goals.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5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Defined </a:t>
            </a:r>
            <a:r>
              <a:rPr lang="en-US" sz="2000" dirty="0"/>
              <a:t>(6 of 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Definition and Components </a:t>
            </a:r>
            <a:r>
              <a:rPr lang="en-US" sz="2000" dirty="0">
                <a:solidFill>
                  <a:prstClr val="black"/>
                </a:solidFill>
              </a:rPr>
              <a:t>(3 of 3)</a:t>
            </a:r>
            <a:r>
              <a:rPr lang="en-US" dirty="0"/>
              <a:t>.</a:t>
            </a:r>
          </a:p>
          <a:p>
            <a:r>
              <a:rPr lang="en-US" dirty="0"/>
              <a:t>Leaders.</a:t>
            </a:r>
          </a:p>
          <a:p>
            <a:r>
              <a:rPr lang="en-US" dirty="0"/>
              <a:t>Followers.</a:t>
            </a:r>
          </a:p>
          <a:p>
            <a:r>
              <a:rPr lang="en-US" dirty="0"/>
              <a:t>Leader–follower relationships.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Northouse</a:t>
            </a:r>
            <a:r>
              <a:rPr lang="en-US" i="1" dirty="0"/>
              <a:t>, Leadership, </a:t>
            </a:r>
            <a:r>
              <a:rPr lang="en-US" dirty="0"/>
              <a:t>9th edition</a:t>
            </a:r>
            <a:r>
              <a:rPr lang="en-US" i="1" dirty="0"/>
              <a:t>.</a:t>
            </a:r>
            <a:r>
              <a:rPr lang="en-US" dirty="0"/>
              <a:t> © SAGE Publications, 2021.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2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b -SAGE PPT Template_3-26 update" id="{E6AC6207-D26B-194B-98E1-6A140DE426E7}" vid="{A2B6F32D-7038-774C-854E-F5C2714999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2985</Words>
  <Application>Microsoft Office PowerPoint</Application>
  <PresentationFormat>On-screen Show (4:3)</PresentationFormat>
  <Paragraphs>414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Chapter 1: Introduction</vt:lpstr>
      <vt:lpstr>Introduction (1 of 2)</vt:lpstr>
      <vt:lpstr>Introduction (2 of 2)</vt:lpstr>
      <vt:lpstr>Leadership Defined (1 of 6)</vt:lpstr>
      <vt:lpstr>Leadership Defined (2 of 6)</vt:lpstr>
      <vt:lpstr>Leadership Defined (3 of 6)</vt:lpstr>
      <vt:lpstr>Leadership Defined (4 of 6)</vt:lpstr>
      <vt:lpstr>Leadership Defined (5 of 6)</vt:lpstr>
      <vt:lpstr>Leadership Defined (6 of 6)</vt:lpstr>
      <vt:lpstr>Leadership Described (1 of 19)</vt:lpstr>
      <vt:lpstr>Leadership Described (2 of 19)</vt:lpstr>
      <vt:lpstr>Leadership Described (3 of 19)</vt:lpstr>
      <vt:lpstr>Leadership Described (4 of 19)</vt:lpstr>
      <vt:lpstr>Leadership Described (6 of 19)</vt:lpstr>
      <vt:lpstr>Leadership Described (7 of 19)</vt:lpstr>
      <vt:lpstr>Leadership Described (8 of 19)</vt:lpstr>
      <vt:lpstr>Leadership Described (9 of 19)</vt:lpstr>
      <vt:lpstr>Leadership Described (10 of 19)</vt:lpstr>
      <vt:lpstr>Leadership Described (11 of 19)</vt:lpstr>
      <vt:lpstr>Leadership Described (12 of 19)</vt:lpstr>
      <vt:lpstr>Leadership Described (13 of 19)</vt:lpstr>
      <vt:lpstr>Leadership Described (14 of 19)</vt:lpstr>
      <vt:lpstr>Leadership Described (15 of 19)</vt:lpstr>
      <vt:lpstr>Leadership Described (16 of 19)</vt:lpstr>
      <vt:lpstr>Leadership Described (17 of 19)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Trait Approach</dc:title>
  <dc:creator>Lauren Bingham</dc:creator>
  <cp:lastModifiedBy>Brian Vanderjack</cp:lastModifiedBy>
  <cp:revision>77</cp:revision>
  <dcterms:created xsi:type="dcterms:W3CDTF">2020-06-18T17:58:19Z</dcterms:created>
  <dcterms:modified xsi:type="dcterms:W3CDTF">2023-06-28T17:45:06Z</dcterms:modified>
</cp:coreProperties>
</file>