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sldIdLst>
    <p:sldId id="256" r:id="rId2"/>
    <p:sldId id="257" r:id="rId3"/>
    <p:sldId id="258" r:id="rId4"/>
    <p:sldId id="260" r:id="rId5"/>
    <p:sldId id="275" r:id="rId6"/>
    <p:sldId id="261" r:id="rId7"/>
    <p:sldId id="276" r:id="rId8"/>
    <p:sldId id="262" r:id="rId9"/>
    <p:sldId id="263" r:id="rId10"/>
    <p:sldId id="264" r:id="rId11"/>
    <p:sldId id="265" r:id="rId12"/>
    <p:sldId id="266" r:id="rId13"/>
    <p:sldId id="267" r:id="rId14"/>
    <p:sldId id="268" r:id="rId15"/>
    <p:sldId id="269" r:id="rId16"/>
    <p:sldId id="270" r:id="rId17"/>
    <p:sldId id="271" r:id="rId18"/>
    <p:sldId id="272" r:id="rId19"/>
    <p:sldId id="277" r:id="rId20"/>
    <p:sldId id="259" r:id="rId21"/>
    <p:sldId id="273" r:id="rId22"/>
    <p:sldId id="27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517323-18EC-4D18-A3FB-36755B2170F7}" v="4" dt="2023-06-28T17:53:18.207"/>
    <p1510:client id="{EF71E185-FCDC-4890-95A2-E874CF2DC800}" v="27" dt="2022-11-03T00:23:09.5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59" autoAdjust="0"/>
    <p:restoredTop sz="82449" autoAdjust="0"/>
  </p:normalViewPr>
  <p:slideViewPr>
    <p:cSldViewPr>
      <p:cViewPr varScale="1">
        <p:scale>
          <a:sx n="90" d="100"/>
          <a:sy n="90" d="100"/>
        </p:scale>
        <p:origin x="1376"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Vanderjack" userId="s28AH2FRLhozcXyu408fMfYKQelpch2oXBvga12vy0s=" providerId="None" clId="Web-{EF71E185-FCDC-4890-95A2-E874CF2DC800}"/>
    <pc:docChg chg="modSld">
      <pc:chgData name="Brian Vanderjack" userId="s28AH2FRLhozcXyu408fMfYKQelpch2oXBvga12vy0s=" providerId="None" clId="Web-{EF71E185-FCDC-4890-95A2-E874CF2DC800}" dt="2022-11-03T00:23:09.530" v="22" actId="1076"/>
      <pc:docMkLst>
        <pc:docMk/>
      </pc:docMkLst>
      <pc:sldChg chg="modSp">
        <pc:chgData name="Brian Vanderjack" userId="s28AH2FRLhozcXyu408fMfYKQelpch2oXBvga12vy0s=" providerId="None" clId="Web-{EF71E185-FCDC-4890-95A2-E874CF2DC800}" dt="2022-11-02T23:53:41.056" v="1" actId="20577"/>
        <pc:sldMkLst>
          <pc:docMk/>
          <pc:sldMk cId="3177064503" sldId="265"/>
        </pc:sldMkLst>
        <pc:spChg chg="mod">
          <ac:chgData name="Brian Vanderjack" userId="s28AH2FRLhozcXyu408fMfYKQelpch2oXBvga12vy0s=" providerId="None" clId="Web-{EF71E185-FCDC-4890-95A2-E874CF2DC800}" dt="2022-11-02T23:53:41.056" v="1" actId="20577"/>
          <ac:spMkLst>
            <pc:docMk/>
            <pc:sldMk cId="3177064503" sldId="265"/>
            <ac:spMk id="4" creationId="{00000000-0000-0000-0000-000000000000}"/>
          </ac:spMkLst>
        </pc:spChg>
      </pc:sldChg>
      <pc:sldChg chg="modSp">
        <pc:chgData name="Brian Vanderjack" userId="s28AH2FRLhozcXyu408fMfYKQelpch2oXBvga12vy0s=" providerId="None" clId="Web-{EF71E185-FCDC-4890-95A2-E874CF2DC800}" dt="2022-11-03T00:10:29.811" v="19" actId="20577"/>
        <pc:sldMkLst>
          <pc:docMk/>
          <pc:sldMk cId="850738334" sldId="270"/>
        </pc:sldMkLst>
        <pc:spChg chg="mod">
          <ac:chgData name="Brian Vanderjack" userId="s28AH2FRLhozcXyu408fMfYKQelpch2oXBvga12vy0s=" providerId="None" clId="Web-{EF71E185-FCDC-4890-95A2-E874CF2DC800}" dt="2022-11-03T00:10:29.811" v="19" actId="20577"/>
          <ac:spMkLst>
            <pc:docMk/>
            <pc:sldMk cId="850738334" sldId="270"/>
            <ac:spMk id="4" creationId="{00000000-0000-0000-0000-000000000000}"/>
          </ac:spMkLst>
        </pc:spChg>
        <pc:spChg chg="mod">
          <ac:chgData name="Brian Vanderjack" userId="s28AH2FRLhozcXyu408fMfYKQelpch2oXBvga12vy0s=" providerId="None" clId="Web-{EF71E185-FCDC-4890-95A2-E874CF2DC800}" dt="2022-11-03T00:05:07.054" v="14" actId="20577"/>
          <ac:spMkLst>
            <pc:docMk/>
            <pc:sldMk cId="850738334" sldId="270"/>
            <ac:spMk id="7" creationId="{87CB2726-0C0F-C021-69D3-7CECEE443024}"/>
          </ac:spMkLst>
        </pc:spChg>
      </pc:sldChg>
      <pc:sldChg chg="addSp modSp">
        <pc:chgData name="Brian Vanderjack" userId="s28AH2FRLhozcXyu408fMfYKQelpch2oXBvga12vy0s=" providerId="None" clId="Web-{EF71E185-FCDC-4890-95A2-E874CF2DC800}" dt="2022-11-03T00:23:09.530" v="22" actId="1076"/>
        <pc:sldMkLst>
          <pc:docMk/>
          <pc:sldMk cId="3651741261" sldId="272"/>
        </pc:sldMkLst>
        <pc:spChg chg="add mod">
          <ac:chgData name="Brian Vanderjack" userId="s28AH2FRLhozcXyu408fMfYKQelpch2oXBvga12vy0s=" providerId="None" clId="Web-{EF71E185-FCDC-4890-95A2-E874CF2DC800}" dt="2022-11-03T00:23:09.530" v="22" actId="1076"/>
          <ac:spMkLst>
            <pc:docMk/>
            <pc:sldMk cId="3651741261" sldId="272"/>
            <ac:spMk id="6" creationId="{26378886-427C-CA71-154E-D213FD18592D}"/>
          </ac:spMkLst>
        </pc:spChg>
      </pc:sldChg>
    </pc:docChg>
  </pc:docChgLst>
  <pc:docChgLst>
    <pc:chgData name="Brian Vanderjack" clId="Web-{7C517323-18EC-4D18-A3FB-36755B2170F7}"/>
    <pc:docChg chg="modSld">
      <pc:chgData name="Brian Vanderjack" userId="" providerId="" clId="Web-{7C517323-18EC-4D18-A3FB-36755B2170F7}" dt="2023-06-28T17:53:18.207" v="3" actId="20577"/>
      <pc:docMkLst>
        <pc:docMk/>
      </pc:docMkLst>
      <pc:sldChg chg="modSp">
        <pc:chgData name="Brian Vanderjack" userId="" providerId="" clId="Web-{7C517323-18EC-4D18-A3FB-36755B2170F7}" dt="2023-06-28T17:53:18.207" v="3" actId="20577"/>
        <pc:sldMkLst>
          <pc:docMk/>
          <pc:sldMk cId="1964098191" sldId="276"/>
        </pc:sldMkLst>
        <pc:spChg chg="mod">
          <ac:chgData name="Brian Vanderjack" userId="" providerId="" clId="Web-{7C517323-18EC-4D18-A3FB-36755B2170F7}" dt="2023-06-28T17:53:18.207" v="3" actId="20577"/>
          <ac:spMkLst>
            <pc:docMk/>
            <pc:sldMk cId="1964098191" sldId="27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422B10-FE80-4935-B9C9-55F2DE02CE53}" type="datetimeFigureOut">
              <a:rPr lang="en-US" smtClean="0"/>
              <a:t>6/28/2023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974C31-EB4A-4B21-8134-CB5741A1DC5F}" type="slidenum">
              <a:rPr lang="en-US" smtClean="0"/>
              <a:t>‹#›</a:t>
            </a:fld>
            <a:endParaRPr lang="en-US" dirty="0"/>
          </a:p>
        </p:txBody>
      </p:sp>
    </p:spTree>
    <p:extLst>
      <p:ext uri="{BB962C8B-B14F-4D97-AF65-F5344CB8AC3E}">
        <p14:creationId xmlns:p14="http://schemas.microsoft.com/office/powerpoint/2010/main" val="2113143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800" b="0" i="0" u="none" strike="noStrike" dirty="0">
                <a:solidFill>
                  <a:srgbClr val="000000"/>
                </a:solidFill>
                <a:effectLst/>
                <a:latin typeface="Calibri" panose="020F0502020204030204" pitchFamily="34" charset="0"/>
              </a:rPr>
              <a:t>2.1: Describe the history of the trait approach and how it plays a role in the leadership process</a:t>
            </a:r>
            <a:r>
              <a:rPr lang="en-US" dirty="0"/>
              <a:t> </a:t>
            </a:r>
          </a:p>
          <a:p>
            <a:pPr lvl="1"/>
            <a:endParaRPr lang="en-US" dirty="0">
              <a:effectLst/>
            </a:endParaRPr>
          </a:p>
          <a:p>
            <a:pPr lvl="1"/>
            <a:r>
              <a:rPr lang="en-US" dirty="0">
                <a:effectLst/>
              </a:rPr>
              <a:t>Leadership trait research was common in the early 20th century.</a:t>
            </a:r>
          </a:p>
          <a:p>
            <a:pPr lvl="2"/>
            <a:r>
              <a:rPr lang="en-US" dirty="0">
                <a:effectLst/>
              </a:rPr>
              <a:t>Typically researched “great man” theories, which focused on identifying innate qualities and characteristics of social, political, and military leaders.</a:t>
            </a:r>
          </a:p>
          <a:p>
            <a:pPr lvl="3"/>
            <a:r>
              <a:rPr lang="en-US" dirty="0">
                <a:effectLst/>
              </a:rPr>
              <a:t>Prevalent belief that only “great” people possessed these traits, and they were inborn rather than developed.</a:t>
            </a:r>
          </a:p>
          <a:p>
            <a:pPr lvl="1"/>
            <a:r>
              <a:rPr lang="en-US" dirty="0">
                <a:effectLst/>
              </a:rPr>
              <a:t>In the mid-20th century, Stogdill reviewed the literature and suggested than no consistent set of traits differentiated leaders across various situations.</a:t>
            </a:r>
          </a:p>
          <a:p>
            <a:pPr lvl="2"/>
            <a:r>
              <a:rPr lang="en-US" dirty="0">
                <a:effectLst/>
              </a:rPr>
              <a:t>Those with leadership traits might be a leader in one situation, but not another.</a:t>
            </a:r>
          </a:p>
          <a:p>
            <a:pPr lvl="2"/>
            <a:r>
              <a:rPr lang="en-US" dirty="0">
                <a:effectLst/>
              </a:rPr>
              <a:t>Leadership is not a quality, but a relationship between people in a social situation.</a:t>
            </a:r>
          </a:p>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2</a:t>
            </a:fld>
            <a:endParaRPr lang="en-US" dirty="0"/>
          </a:p>
        </p:txBody>
      </p:sp>
    </p:spTree>
    <p:extLst>
      <p:ext uri="{BB962C8B-B14F-4D97-AF65-F5344CB8AC3E}">
        <p14:creationId xmlns:p14="http://schemas.microsoft.com/office/powerpoint/2010/main" val="9217676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sz="1800" b="0" i="0" u="none" strike="noStrike" dirty="0">
                <a:solidFill>
                  <a:srgbClr val="000000"/>
                </a:solidFill>
                <a:effectLst/>
                <a:latin typeface="Calibri" panose="020F0502020204030204" pitchFamily="34" charset="0"/>
              </a:rPr>
              <a:t>2.1: Describe the history of the trait approach and how it plays a role in the leadership process</a:t>
            </a:r>
            <a:r>
              <a:rPr lang="en-US" dirty="0"/>
              <a:t> </a:t>
            </a:r>
          </a:p>
          <a:p>
            <a:pPr lvl="2"/>
            <a:endParaRPr lang="en-US" dirty="0">
              <a:effectLst/>
            </a:endParaRPr>
          </a:p>
          <a:p>
            <a:pPr lvl="2"/>
            <a:r>
              <a:rPr lang="en-US" dirty="0">
                <a:effectLst/>
              </a:rPr>
              <a:t>Leaders tend to have a somewhat higher IQ than non-leaders. Too much higher, and it has a counterproductive impact on leadership as barriers to communication and understanding arise.</a:t>
            </a:r>
          </a:p>
          <a:p>
            <a:pPr lvl="2"/>
            <a:r>
              <a:rPr lang="en-US" dirty="0">
                <a:effectLst/>
              </a:rPr>
              <a:t>Strong verbal, perceptual, and reasoning abilities appear to make better leaders.</a:t>
            </a:r>
          </a:p>
          <a:p>
            <a:pPr lvl="2"/>
            <a:r>
              <a:rPr lang="en-US" dirty="0">
                <a:effectLst/>
              </a:rPr>
              <a:t>Optimal deviation in IQ is a little more than one standard deviation from the mean IQ of the group membership. As IQ increases beyond that point, perceived quality of leadership declines.</a:t>
            </a:r>
          </a:p>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11</a:t>
            </a:fld>
            <a:endParaRPr lang="en-US" dirty="0"/>
          </a:p>
        </p:txBody>
      </p:sp>
    </p:spTree>
    <p:extLst>
      <p:ext uri="{BB962C8B-B14F-4D97-AF65-F5344CB8AC3E}">
        <p14:creationId xmlns:p14="http://schemas.microsoft.com/office/powerpoint/2010/main" val="4262620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2.1: Describe the history of the trait approach and how it plays a role in the leadership process</a:t>
            </a:r>
            <a:r>
              <a:rPr lang="en-US" dirty="0"/>
              <a:t> </a:t>
            </a:r>
          </a:p>
        </p:txBody>
      </p:sp>
      <p:sp>
        <p:nvSpPr>
          <p:cNvPr id="4" name="Slide Number Placeholder 3"/>
          <p:cNvSpPr>
            <a:spLocks noGrp="1"/>
          </p:cNvSpPr>
          <p:nvPr>
            <p:ph type="sldNum" sz="quarter" idx="10"/>
          </p:nvPr>
        </p:nvSpPr>
        <p:spPr/>
        <p:txBody>
          <a:bodyPr/>
          <a:lstStyle/>
          <a:p>
            <a:fld id="{39974C31-EB4A-4B21-8134-CB5741A1DC5F}" type="slidenum">
              <a:rPr lang="en-US" smtClean="0"/>
              <a:t>12</a:t>
            </a:fld>
            <a:endParaRPr lang="en-US" dirty="0"/>
          </a:p>
        </p:txBody>
      </p:sp>
    </p:spTree>
    <p:extLst>
      <p:ext uri="{BB962C8B-B14F-4D97-AF65-F5344CB8AC3E}">
        <p14:creationId xmlns:p14="http://schemas.microsoft.com/office/powerpoint/2010/main" val="3969513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2.1: Describe the history of the trait approach and how it plays a role in the leadership process</a:t>
            </a:r>
            <a:r>
              <a:rPr lang="en-US" dirty="0"/>
              <a: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“Grit” or the degree of perseverance toward goal attainment influences recovery from setbacks</a:t>
            </a:r>
            <a:r>
              <a:rPr lang="en-US" dirty="0">
                <a:effectLst/>
              </a:rPr>
              <a:t> </a:t>
            </a:r>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13</a:t>
            </a:fld>
            <a:endParaRPr lang="en-US" dirty="0"/>
          </a:p>
        </p:txBody>
      </p:sp>
    </p:spTree>
    <p:extLst>
      <p:ext uri="{BB962C8B-B14F-4D97-AF65-F5344CB8AC3E}">
        <p14:creationId xmlns:p14="http://schemas.microsoft.com/office/powerpoint/2010/main" val="3017666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2.1: Describe the history of the trait approach and how it plays a role in the leadership process</a:t>
            </a:r>
            <a:r>
              <a:rPr lang="en-US" dirty="0"/>
              <a:t> </a:t>
            </a:r>
          </a:p>
        </p:txBody>
      </p:sp>
      <p:sp>
        <p:nvSpPr>
          <p:cNvPr id="4" name="Slide Number Placeholder 3"/>
          <p:cNvSpPr>
            <a:spLocks noGrp="1"/>
          </p:cNvSpPr>
          <p:nvPr>
            <p:ph type="sldNum" sz="quarter" idx="10"/>
          </p:nvPr>
        </p:nvSpPr>
        <p:spPr/>
        <p:txBody>
          <a:bodyPr/>
          <a:lstStyle/>
          <a:p>
            <a:fld id="{39974C31-EB4A-4B21-8134-CB5741A1DC5F}" type="slidenum">
              <a:rPr lang="en-US" smtClean="0"/>
              <a:t>14</a:t>
            </a:fld>
            <a:endParaRPr lang="en-US" dirty="0"/>
          </a:p>
        </p:txBody>
      </p:sp>
    </p:spTree>
    <p:extLst>
      <p:ext uri="{BB962C8B-B14F-4D97-AF65-F5344CB8AC3E}">
        <p14:creationId xmlns:p14="http://schemas.microsoft.com/office/powerpoint/2010/main" val="2748096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2.1: Describe the history of the trait approach and how it plays a role in the leadership process</a:t>
            </a:r>
            <a:r>
              <a:rPr lang="en-US" dirty="0"/>
              <a:t> </a:t>
            </a:r>
          </a:p>
        </p:txBody>
      </p:sp>
      <p:sp>
        <p:nvSpPr>
          <p:cNvPr id="4" name="Slide Number Placeholder 3"/>
          <p:cNvSpPr>
            <a:spLocks noGrp="1"/>
          </p:cNvSpPr>
          <p:nvPr>
            <p:ph type="sldNum" sz="quarter" idx="10"/>
          </p:nvPr>
        </p:nvSpPr>
        <p:spPr/>
        <p:txBody>
          <a:bodyPr/>
          <a:lstStyle/>
          <a:p>
            <a:fld id="{39974C31-EB4A-4B21-8134-CB5741A1DC5F}" type="slidenum">
              <a:rPr lang="en-US" smtClean="0"/>
              <a:t>15</a:t>
            </a:fld>
            <a:endParaRPr lang="en-US" dirty="0"/>
          </a:p>
        </p:txBody>
      </p:sp>
    </p:spTree>
    <p:extLst>
      <p:ext uri="{BB962C8B-B14F-4D97-AF65-F5344CB8AC3E}">
        <p14:creationId xmlns:p14="http://schemas.microsoft.com/office/powerpoint/2010/main" val="34428144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3"/>
            <a:r>
              <a:rPr lang="en-US" sz="1800" b="0" i="0" u="none" strike="noStrike" dirty="0">
                <a:solidFill>
                  <a:srgbClr val="000000"/>
                </a:solidFill>
                <a:effectLst/>
                <a:latin typeface="Calibri" panose="020F0502020204030204" pitchFamily="34" charset="0"/>
              </a:rPr>
              <a:t>2.1: Describe the history of the trait approach and how it plays a role in the leadership process</a:t>
            </a:r>
            <a:r>
              <a:rPr lang="en-US" dirty="0"/>
              <a:t> </a:t>
            </a:r>
          </a:p>
          <a:p>
            <a:pPr lvl="3"/>
            <a:endParaRPr lang="en-US" dirty="0">
              <a:effectLst/>
            </a:endParaRPr>
          </a:p>
          <a:p>
            <a:pPr lvl="3"/>
            <a:r>
              <a:rPr lang="en-US" dirty="0">
                <a:effectLst/>
              </a:rPr>
              <a:t>Extraversion (surgency): the trait most strongly associated with leaders.</a:t>
            </a:r>
          </a:p>
          <a:p>
            <a:pPr lvl="3"/>
            <a:r>
              <a:rPr lang="en-US" dirty="0">
                <a:effectLst/>
              </a:rPr>
              <a:t>Conscientiousness: highest correlation with overall job performance, task performance, organizational citizenship behavior, and a negative correlation with counterproductive work behavior. </a:t>
            </a:r>
          </a:p>
          <a:p>
            <a:pPr lvl="3"/>
            <a:r>
              <a:rPr lang="en-US" dirty="0">
                <a:effectLst/>
              </a:rPr>
              <a:t>Openness (intellect)</a:t>
            </a:r>
          </a:p>
          <a:p>
            <a:pPr lvl="3"/>
            <a:r>
              <a:rPr lang="en-US" dirty="0">
                <a:effectLst/>
              </a:rPr>
              <a:t>Neuroticism: low neuroticism is positively associated with leadership.</a:t>
            </a:r>
          </a:p>
          <a:p>
            <a:pPr lvl="3"/>
            <a:r>
              <a:rPr lang="en-US" dirty="0">
                <a:effectLst/>
              </a:rPr>
              <a:t>Agreeableness: has only a weak association to leadership.</a:t>
            </a:r>
          </a:p>
          <a:p>
            <a:pPr lvl="3"/>
            <a:endParaRPr lang="en-US" dirty="0">
              <a:effectLst/>
            </a:endParaRPr>
          </a:p>
          <a:p>
            <a:pPr lvl="3"/>
            <a:r>
              <a:rPr lang="en-US" dirty="0">
                <a:effectLst/>
              </a:rPr>
              <a:t>“OCEAN” acronym.</a:t>
            </a:r>
          </a:p>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16</a:t>
            </a:fld>
            <a:endParaRPr lang="en-US" dirty="0"/>
          </a:p>
        </p:txBody>
      </p:sp>
    </p:spTree>
    <p:extLst>
      <p:ext uri="{BB962C8B-B14F-4D97-AF65-F5344CB8AC3E}">
        <p14:creationId xmlns:p14="http://schemas.microsoft.com/office/powerpoint/2010/main" val="39024146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800" b="0" i="0" u="none" strike="noStrike" dirty="0">
                <a:solidFill>
                  <a:srgbClr val="000000"/>
                </a:solidFill>
                <a:effectLst/>
                <a:latin typeface="Calibri" panose="020F0502020204030204" pitchFamily="34" charset="0"/>
              </a:rPr>
              <a:t>2.1: Describe the history of the trait approach and how it plays a role in the leadership process</a:t>
            </a:r>
            <a:r>
              <a:rPr lang="en-US" dirty="0"/>
              <a:t> </a:t>
            </a:r>
          </a:p>
          <a:p>
            <a:pPr lvl="1"/>
            <a:endParaRPr lang="en-US" dirty="0">
              <a:effectLst/>
            </a:endParaRPr>
          </a:p>
          <a:p>
            <a:pPr lvl="1"/>
            <a:r>
              <a:rPr lang="en-US" dirty="0">
                <a:effectLst/>
              </a:rPr>
              <a:t>Strengths and Leadership</a:t>
            </a:r>
          </a:p>
          <a:p>
            <a:pPr lvl="2"/>
            <a:r>
              <a:rPr lang="en-US" dirty="0">
                <a:effectLst/>
              </a:rPr>
              <a:t>Central idea: everyone has special talents, and good leaders recognize and capitalize on their own strengths and the strengths of their followers as well.</a:t>
            </a:r>
          </a:p>
          <a:p>
            <a:pPr lvl="2"/>
            <a:r>
              <a:rPr lang="en-US" dirty="0">
                <a:effectLst/>
              </a:rPr>
              <a:t>Strength: an attribute or quality of an individual that accounts for successful performance; some define it as the ability to consistently demonstrate exceptional work.</a:t>
            </a:r>
          </a:p>
          <a:p>
            <a:pPr lvl="2"/>
            <a:r>
              <a:rPr lang="en-US" dirty="0">
                <a:effectLst/>
              </a:rPr>
              <a:t>Character strengths and virtues can be used to improve leaders and leadership.</a:t>
            </a:r>
          </a:p>
          <a:p>
            <a:pPr lvl="2"/>
            <a:r>
              <a:rPr lang="en-US" dirty="0">
                <a:effectLst/>
              </a:rPr>
              <a:t>Leaders with high self-control, honesty/humility, empathy, and moral courage have better ethical leadership, psychological functioning, and role performance (Sosik et al., 2019).</a:t>
            </a:r>
          </a:p>
          <a:p>
            <a:pPr lvl="2"/>
            <a:r>
              <a:rPr lang="en-US" dirty="0">
                <a:effectLst/>
              </a:rPr>
              <a:t>Integrity contributes the most to explaining differences in executive performance (Sosik, Gentry, and Chun, 2012).</a:t>
            </a:r>
          </a:p>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17</a:t>
            </a:fld>
            <a:endParaRPr lang="en-US" dirty="0"/>
          </a:p>
        </p:txBody>
      </p:sp>
    </p:spTree>
    <p:extLst>
      <p:ext uri="{BB962C8B-B14F-4D97-AF65-F5344CB8AC3E}">
        <p14:creationId xmlns:p14="http://schemas.microsoft.com/office/powerpoint/2010/main" val="27629344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800" b="0" i="0" u="none" strike="noStrike" dirty="0">
                <a:solidFill>
                  <a:srgbClr val="000000"/>
                </a:solidFill>
                <a:effectLst/>
                <a:latin typeface="Calibri" panose="020F0502020204030204" pitchFamily="34" charset="0"/>
              </a:rPr>
              <a:t>2.1: Describe the history of the trait approach and how it plays a role in the leadership process</a:t>
            </a:r>
            <a:r>
              <a:rPr lang="en-US" dirty="0"/>
              <a:t> </a:t>
            </a:r>
          </a:p>
          <a:p>
            <a:pPr lvl="1"/>
            <a:endParaRPr lang="en-US" dirty="0">
              <a:effectLst/>
            </a:endParaRPr>
          </a:p>
          <a:p>
            <a:pPr lvl="1"/>
            <a:r>
              <a:rPr lang="en-US" dirty="0">
                <a:effectLst/>
              </a:rPr>
              <a:t>Emotional Intelligence</a:t>
            </a:r>
          </a:p>
          <a:p>
            <a:pPr lvl="2"/>
            <a:r>
              <a:rPr lang="en-US" dirty="0">
                <a:effectLst/>
              </a:rPr>
              <a:t>The interplay between emotions, or the affective domain, and thinking, or the cognitive domain.</a:t>
            </a:r>
          </a:p>
          <a:p>
            <a:pPr lvl="2"/>
            <a:r>
              <a:rPr lang="en-US" dirty="0">
                <a:effectLst/>
              </a:rPr>
              <a:t>Understanding emotions and applying this understanding to life’s tasks.</a:t>
            </a:r>
          </a:p>
          <a:p>
            <a:pPr lvl="2"/>
            <a:r>
              <a:rPr lang="en-US" dirty="0">
                <a:effectLst/>
              </a:rPr>
              <a:t>Most specifically, the ability to perceive and express emotions, to use emotions to facilitate thinking, to understand and reason with emotions, and to effectively manage emotions within oneself and in relationships.</a:t>
            </a:r>
          </a:p>
          <a:p>
            <a:pPr lvl="2"/>
            <a:r>
              <a:rPr lang="en-US" dirty="0">
                <a:effectLst/>
              </a:rPr>
              <a:t>Emotional intelligence is not a fixed characteristic; it can be improved through training.</a:t>
            </a:r>
          </a:p>
          <a:p>
            <a:pPr lvl="2"/>
            <a:r>
              <a:rPr lang="en-US" dirty="0">
                <a:effectLst/>
              </a:rPr>
              <a:t>Leaders trained in emotional intelligence are less stressed, more moral, and more civil.</a:t>
            </a:r>
          </a:p>
          <a:p>
            <a:pPr lvl="2"/>
            <a:r>
              <a:rPr lang="en-US" dirty="0">
                <a:effectLst/>
              </a:rPr>
              <a:t>Goleman and Boyatzis suggest four aspects: Self-awareness, self-management, social awareness, and relationship management.</a:t>
            </a:r>
          </a:p>
          <a:p>
            <a:pPr lvl="2"/>
            <a:r>
              <a:rPr lang="en-US" dirty="0">
                <a:effectLst/>
              </a:rPr>
              <a:t>FedEx’s emotional intelligence training program encourages managers to: “Know Yourself,” “Choose Yourself,” and “Give Yourself.” This has improved competencies.</a:t>
            </a:r>
          </a:p>
          <a:p>
            <a:pPr lvl="2"/>
            <a:r>
              <a:rPr lang="en-US" dirty="0">
                <a:effectLst/>
              </a:rPr>
              <a:t>The United States Army used a brief internet training program in emotional intelligence which improved servicemembers’ emotional flexibility, adaptability, and coping skills.</a:t>
            </a:r>
          </a:p>
          <a:p>
            <a:pPr lvl="2"/>
            <a:r>
              <a:rPr lang="en-US" dirty="0">
                <a:effectLst/>
              </a:rPr>
              <a:t>Emotional intelligence is not yet mainstream in leadership research, but appears to play a role in the leadership process.</a:t>
            </a:r>
          </a:p>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18</a:t>
            </a:fld>
            <a:endParaRPr lang="en-US" dirty="0"/>
          </a:p>
        </p:txBody>
      </p:sp>
    </p:spTree>
    <p:extLst>
      <p:ext uri="{BB962C8B-B14F-4D97-AF65-F5344CB8AC3E}">
        <p14:creationId xmlns:p14="http://schemas.microsoft.com/office/powerpoint/2010/main" val="17326342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2.2: Explain how the trait approach works</a:t>
            </a:r>
            <a:r>
              <a:rPr lang="en-US" dirty="0"/>
              <a:t> </a:t>
            </a:r>
          </a:p>
          <a:p>
            <a:endParaRPr lang="en-US" dirty="0"/>
          </a:p>
          <a:p>
            <a:r>
              <a:rPr lang="en-US" dirty="0"/>
              <a:t>This approach differs from other because it focuses exclusively on the leader, not on the follower. </a:t>
            </a:r>
          </a:p>
          <a:p>
            <a:r>
              <a:rPr lang="en-US" dirty="0"/>
              <a:t>In this approach, it is essential for a leader to have a certain set of traits in order to be effective. Therefore, the leader’s traits are central to this approach. </a:t>
            </a:r>
          </a:p>
          <a:p>
            <a:r>
              <a:rPr lang="en-US" dirty="0"/>
              <a:t>It is common for organizations to use trait assessment instruments in order to find leaders that fit their leadership profiles. Different assessments can be used to determine if an individual fits their leadership profile. By using these assessments, leaders can assess their strengths and weaknesses and work to improve. </a:t>
            </a:r>
          </a:p>
        </p:txBody>
      </p:sp>
      <p:sp>
        <p:nvSpPr>
          <p:cNvPr id="4" name="Slide Number Placeholder 3"/>
          <p:cNvSpPr>
            <a:spLocks noGrp="1"/>
          </p:cNvSpPr>
          <p:nvPr>
            <p:ph type="sldNum" sz="quarter" idx="5"/>
          </p:nvPr>
        </p:nvSpPr>
        <p:spPr/>
        <p:txBody>
          <a:bodyPr/>
          <a:lstStyle/>
          <a:p>
            <a:fld id="{39974C31-EB4A-4B21-8134-CB5741A1DC5F}" type="slidenum">
              <a:rPr lang="en-US" smtClean="0"/>
              <a:t>19</a:t>
            </a:fld>
            <a:endParaRPr lang="en-US" dirty="0"/>
          </a:p>
        </p:txBody>
      </p:sp>
    </p:spTree>
    <p:extLst>
      <p:ext uri="{BB962C8B-B14F-4D97-AF65-F5344CB8AC3E}">
        <p14:creationId xmlns:p14="http://schemas.microsoft.com/office/powerpoint/2010/main" val="40580564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800" b="0" i="0" u="none" strike="noStrike" dirty="0">
                <a:solidFill>
                  <a:srgbClr val="000000"/>
                </a:solidFill>
                <a:effectLst/>
                <a:latin typeface="Calibri" panose="020F0502020204030204" pitchFamily="34" charset="0"/>
              </a:rPr>
              <a:t>2.3 Discuss the strengths of the traits approach</a:t>
            </a:r>
            <a:r>
              <a:rPr lang="en-US" dirty="0"/>
              <a:t> </a:t>
            </a:r>
          </a:p>
          <a:p>
            <a:pPr lvl="0"/>
            <a:endParaRPr lang="en-US" dirty="0">
              <a:effectLst/>
            </a:endParaRPr>
          </a:p>
          <a:p>
            <a:pPr lvl="0"/>
            <a:r>
              <a:rPr lang="en-US" dirty="0">
                <a:effectLst/>
              </a:rPr>
              <a:t>Strengths</a:t>
            </a:r>
          </a:p>
          <a:p>
            <a:pPr lvl="1"/>
            <a:r>
              <a:rPr lang="en-US" dirty="0">
                <a:effectLst/>
              </a:rPr>
              <a:t>Intuitive appeal: society already tends to push the premise that leaders are a special kind of people who do extraordinary things.</a:t>
            </a:r>
          </a:p>
          <a:p>
            <a:pPr lvl="1"/>
            <a:r>
              <a:rPr lang="en-US" dirty="0">
                <a:effectLst/>
              </a:rPr>
              <a:t>Extensive body of research.</a:t>
            </a:r>
          </a:p>
          <a:p>
            <a:pPr lvl="1"/>
            <a:r>
              <a:rPr lang="en-US" dirty="0">
                <a:effectLst/>
              </a:rPr>
              <a:t>Benchmarks to develop or cultivate leadership traits.</a:t>
            </a:r>
          </a:p>
          <a:p>
            <a:pPr lvl="1"/>
            <a:r>
              <a:rPr lang="en-US" dirty="0">
                <a:effectLst/>
              </a:rPr>
              <a:t>Helps organizations identify leaders and train potential leaders.</a:t>
            </a:r>
          </a:p>
          <a:p>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20</a:t>
            </a:fld>
            <a:endParaRPr lang="en-US" dirty="0"/>
          </a:p>
        </p:txBody>
      </p:sp>
    </p:spTree>
    <p:extLst>
      <p:ext uri="{BB962C8B-B14F-4D97-AF65-F5344CB8AC3E}">
        <p14:creationId xmlns:p14="http://schemas.microsoft.com/office/powerpoint/2010/main" val="57566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800" b="0" i="0" u="none" strike="noStrike" dirty="0">
                <a:solidFill>
                  <a:srgbClr val="000000"/>
                </a:solidFill>
                <a:effectLst/>
                <a:latin typeface="Calibri" panose="020F0502020204030204" pitchFamily="34" charset="0"/>
              </a:rPr>
              <a:t>2.1: Describe the history of the trait approach and how it plays a role in the leadership process</a:t>
            </a:r>
            <a:r>
              <a:rPr lang="en-US" dirty="0"/>
              <a:t> </a:t>
            </a:r>
          </a:p>
          <a:p>
            <a:pPr lvl="1"/>
            <a:endParaRPr lang="en-US" dirty="0">
              <a:effectLst/>
            </a:endParaRPr>
          </a:p>
          <a:p>
            <a:pPr lvl="1"/>
            <a:r>
              <a:rPr lang="en-US" dirty="0">
                <a:effectLst/>
              </a:rPr>
              <a:t>This did not decrease researchers’ interest in the trait approach in modern times.</a:t>
            </a:r>
          </a:p>
          <a:p>
            <a:pPr lvl="2"/>
            <a:r>
              <a:rPr lang="en-US" dirty="0">
                <a:effectLst/>
              </a:rPr>
              <a:t>Due to the charismatic persona of President Barack Obama, much research has been done on visionaries and charismatic leaders.</a:t>
            </a:r>
          </a:p>
          <a:p>
            <a:pPr lvl="2"/>
            <a:r>
              <a:rPr lang="en-US" dirty="0">
                <a:effectLst/>
              </a:rPr>
              <a:t>Jung and Sosik (2006) found charismatic leaders are:</a:t>
            </a:r>
          </a:p>
          <a:p>
            <a:pPr lvl="3"/>
            <a:r>
              <a:rPr lang="en-US" dirty="0">
                <a:effectLst/>
              </a:rPr>
              <a:t> Self-monitors.</a:t>
            </a:r>
          </a:p>
          <a:p>
            <a:pPr lvl="3"/>
            <a:r>
              <a:rPr lang="en-US" dirty="0">
                <a:effectLst/>
              </a:rPr>
              <a:t> Engaged in impression management.</a:t>
            </a:r>
          </a:p>
          <a:p>
            <a:pPr lvl="3"/>
            <a:r>
              <a:rPr lang="en-US" dirty="0">
                <a:effectLst/>
              </a:rPr>
              <a:t> Motivated to attain social power. </a:t>
            </a:r>
          </a:p>
          <a:p>
            <a:pPr lvl="3"/>
            <a:r>
              <a:rPr lang="en-US" dirty="0">
                <a:effectLst/>
              </a:rPr>
              <a:t> Motivated to achieve self-actualization.</a:t>
            </a:r>
          </a:p>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3</a:t>
            </a:fld>
            <a:endParaRPr lang="en-US" dirty="0"/>
          </a:p>
        </p:txBody>
      </p:sp>
    </p:spTree>
    <p:extLst>
      <p:ext uri="{BB962C8B-B14F-4D97-AF65-F5344CB8AC3E}">
        <p14:creationId xmlns:p14="http://schemas.microsoft.com/office/powerpoint/2010/main" val="35857113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800" b="0" i="0" u="none" strike="noStrike" dirty="0">
                <a:solidFill>
                  <a:srgbClr val="000000"/>
                </a:solidFill>
                <a:effectLst/>
                <a:latin typeface="Calibri" panose="020F0502020204030204" pitchFamily="34" charset="0"/>
              </a:rPr>
              <a:t>2.4 Discuss the weaknesses of the traits approach</a:t>
            </a:r>
            <a:r>
              <a:rPr lang="en-US" dirty="0"/>
              <a:t> </a:t>
            </a:r>
          </a:p>
          <a:p>
            <a:pPr lvl="0"/>
            <a:endParaRPr lang="en-US" dirty="0">
              <a:effectLst/>
            </a:endParaRPr>
          </a:p>
          <a:p>
            <a:pPr lvl="0"/>
            <a:r>
              <a:rPr lang="en-US" dirty="0">
                <a:effectLst/>
              </a:rPr>
              <a:t>Criticisms</a:t>
            </a:r>
          </a:p>
          <a:p>
            <a:pPr lvl="1"/>
            <a:r>
              <a:rPr lang="en-US" dirty="0">
                <a:effectLst/>
              </a:rPr>
              <a:t>Fails to delimit a definitive list of traits.</a:t>
            </a:r>
          </a:p>
          <a:p>
            <a:pPr lvl="1"/>
            <a:r>
              <a:rPr lang="en-US" dirty="0">
                <a:effectLst/>
              </a:rPr>
              <a:t>Fails to take the influence of the situation on leadership into account.</a:t>
            </a:r>
          </a:p>
          <a:p>
            <a:pPr lvl="1"/>
            <a:r>
              <a:rPr lang="en-US" dirty="0">
                <a:effectLst/>
              </a:rPr>
              <a:t>Research has resulted in highly subjective determinations of the most important leadership traits.</a:t>
            </a:r>
          </a:p>
          <a:p>
            <a:pPr lvl="2"/>
            <a:r>
              <a:rPr lang="en-US" dirty="0">
                <a:effectLst/>
              </a:rPr>
              <a:t>Most apparent in the wide range of opinions in self-help, practice-oriented management books.</a:t>
            </a:r>
          </a:p>
          <a:p>
            <a:pPr lvl="1"/>
            <a:r>
              <a:rPr lang="en-US" dirty="0">
                <a:effectLst/>
              </a:rPr>
              <a:t>Fails to look at traits in relationship to leadership outcomes.</a:t>
            </a:r>
          </a:p>
          <a:p>
            <a:pPr lvl="2"/>
            <a:r>
              <a:rPr lang="en-US" dirty="0">
                <a:effectLst/>
              </a:rPr>
              <a:t>Specific traits link to leader emergence, but not with other outcomes like productivity.</a:t>
            </a:r>
          </a:p>
          <a:p>
            <a:pPr lvl="1"/>
            <a:r>
              <a:rPr lang="en-US" dirty="0">
                <a:effectLst/>
              </a:rPr>
              <a:t>Limited usefulness for leadership training and development.</a:t>
            </a:r>
          </a:p>
          <a:p>
            <a:pPr lvl="2"/>
            <a:r>
              <a:rPr lang="en-US" dirty="0">
                <a:effectLst/>
              </a:rPr>
              <a:t>Traits appear to be largely fixed psychological structures.</a:t>
            </a:r>
          </a:p>
          <a:p>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21</a:t>
            </a:fld>
            <a:endParaRPr lang="en-US" dirty="0"/>
          </a:p>
        </p:txBody>
      </p:sp>
    </p:spTree>
    <p:extLst>
      <p:ext uri="{BB962C8B-B14F-4D97-AF65-F5344CB8AC3E}">
        <p14:creationId xmlns:p14="http://schemas.microsoft.com/office/powerpoint/2010/main" val="8260847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2.5 Explain how you can use information from the traits approach to strengthen your leadership position</a:t>
            </a:r>
            <a:r>
              <a:rPr lang="en-US" dirty="0"/>
              <a:t> </a:t>
            </a:r>
          </a:p>
        </p:txBody>
      </p:sp>
      <p:sp>
        <p:nvSpPr>
          <p:cNvPr id="4" name="Slide Number Placeholder 3"/>
          <p:cNvSpPr>
            <a:spLocks noGrp="1"/>
          </p:cNvSpPr>
          <p:nvPr>
            <p:ph type="sldNum" sz="quarter" idx="5"/>
          </p:nvPr>
        </p:nvSpPr>
        <p:spPr/>
        <p:txBody>
          <a:bodyPr/>
          <a:lstStyle/>
          <a:p>
            <a:fld id="{39974C31-EB4A-4B21-8134-CB5741A1DC5F}" type="slidenum">
              <a:rPr lang="en-US" smtClean="0"/>
              <a:t>22</a:t>
            </a:fld>
            <a:endParaRPr lang="en-US" dirty="0"/>
          </a:p>
        </p:txBody>
      </p:sp>
    </p:spTree>
    <p:extLst>
      <p:ext uri="{BB962C8B-B14F-4D97-AF65-F5344CB8AC3E}">
        <p14:creationId xmlns:p14="http://schemas.microsoft.com/office/powerpoint/2010/main" val="1171606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800" b="0" i="0" u="none" strike="noStrike" dirty="0">
                <a:solidFill>
                  <a:srgbClr val="000000"/>
                </a:solidFill>
                <a:effectLst/>
                <a:latin typeface="Calibri" panose="020F0502020204030204" pitchFamily="34" charset="0"/>
              </a:rPr>
              <a:t>2.1: Describe the history of the trait approach and how it plays a role in the leadership process</a:t>
            </a:r>
            <a:r>
              <a:rPr lang="en-US" dirty="0"/>
              <a:t> </a:t>
            </a:r>
          </a:p>
          <a:p>
            <a:pPr lvl="1"/>
            <a:endParaRPr lang="en-US" dirty="0">
              <a:effectLst/>
            </a:endParaRPr>
          </a:p>
          <a:p>
            <a:pPr lvl="1"/>
            <a:r>
              <a:rPr lang="en-US" dirty="0">
                <a:effectLst/>
              </a:rPr>
              <a:t>Stogdill’s multiple analyses of literature on the subject provide a good overview of the trait approach.</a:t>
            </a:r>
          </a:p>
          <a:p>
            <a:pPr lvl="2"/>
            <a:r>
              <a:rPr lang="en-US" dirty="0">
                <a:effectLst/>
              </a:rPr>
              <a:t>His first survey identified leadership traits related to how individuals in various groups became leaders. </a:t>
            </a:r>
          </a:p>
          <a:p>
            <a:pPr lvl="3"/>
            <a:r>
              <a:rPr lang="en-US" dirty="0">
                <a:effectLst/>
              </a:rPr>
              <a:t>Asserted that individuals do not become leaders just because of certain personality traits; the traits must be relevant to the leadership situations.</a:t>
            </a:r>
          </a:p>
          <a:p>
            <a:pPr lvl="3"/>
            <a:r>
              <a:rPr lang="en-US" dirty="0">
                <a:effectLst/>
              </a:rPr>
              <a:t>Leadership is not a passive state and grows from the working relationship between leaders and group members.</a:t>
            </a:r>
          </a:p>
          <a:p>
            <a:pPr lvl="2"/>
            <a:r>
              <a:rPr lang="en-US" dirty="0">
                <a:effectLst/>
              </a:rPr>
              <a:t>According to Stogdill’s first literature review, average individuals in leadership roles are different from the average group member in eight key ways:</a:t>
            </a:r>
          </a:p>
          <a:p>
            <a:pPr lvl="3"/>
            <a:r>
              <a:rPr lang="en-US" dirty="0">
                <a:effectLst/>
              </a:rPr>
              <a:t>Intelligence.</a:t>
            </a:r>
          </a:p>
          <a:p>
            <a:pPr lvl="3"/>
            <a:r>
              <a:rPr lang="en-US" dirty="0">
                <a:effectLst/>
              </a:rPr>
              <a:t>Alertness.</a:t>
            </a:r>
          </a:p>
          <a:p>
            <a:pPr lvl="3"/>
            <a:r>
              <a:rPr lang="en-US" dirty="0">
                <a:effectLst/>
              </a:rPr>
              <a:t>Insight.</a:t>
            </a:r>
          </a:p>
          <a:p>
            <a:pPr lvl="3"/>
            <a:r>
              <a:rPr lang="en-US" dirty="0">
                <a:effectLst/>
              </a:rPr>
              <a:t>Responsibility.</a:t>
            </a:r>
          </a:p>
          <a:p>
            <a:pPr lvl="3"/>
            <a:r>
              <a:rPr lang="en-US" dirty="0">
                <a:effectLst/>
              </a:rPr>
              <a:t>Initiative.</a:t>
            </a:r>
          </a:p>
          <a:p>
            <a:pPr lvl="3"/>
            <a:r>
              <a:rPr lang="en-US" dirty="0">
                <a:effectLst/>
              </a:rPr>
              <a:t>Persistence.</a:t>
            </a:r>
          </a:p>
          <a:p>
            <a:pPr lvl="3"/>
            <a:r>
              <a:rPr lang="en-US" dirty="0">
                <a:effectLst/>
              </a:rPr>
              <a:t>Self-confidence.</a:t>
            </a:r>
          </a:p>
          <a:p>
            <a:pPr lvl="3"/>
            <a:r>
              <a:rPr lang="en-US" dirty="0">
                <a:effectLst/>
              </a:rPr>
              <a:t>Sociability.</a:t>
            </a:r>
          </a:p>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4</a:t>
            </a:fld>
            <a:endParaRPr lang="en-US" dirty="0"/>
          </a:p>
        </p:txBody>
      </p:sp>
    </p:spTree>
    <p:extLst>
      <p:ext uri="{BB962C8B-B14F-4D97-AF65-F5344CB8AC3E}">
        <p14:creationId xmlns:p14="http://schemas.microsoft.com/office/powerpoint/2010/main" val="2094528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800" b="0" i="0" u="none" strike="noStrike" dirty="0">
                <a:solidFill>
                  <a:srgbClr val="000000"/>
                </a:solidFill>
                <a:effectLst/>
                <a:latin typeface="Calibri" panose="020F0502020204030204" pitchFamily="34" charset="0"/>
              </a:rPr>
              <a:t>2.1: Describe the history of the trait approach and how it plays a role in the leadership process</a:t>
            </a:r>
            <a:r>
              <a:rPr lang="en-US" dirty="0"/>
              <a:t> </a:t>
            </a:r>
          </a:p>
          <a:p>
            <a:pPr lvl="1"/>
            <a:endParaRPr lang="en-US" dirty="0">
              <a:effectLst/>
            </a:endParaRPr>
          </a:p>
          <a:p>
            <a:pPr lvl="1"/>
            <a:r>
              <a:rPr lang="en-US" dirty="0">
                <a:effectLst/>
              </a:rPr>
              <a:t>Stogdill’s multiple analyses of literature on the subject provide a good overview of the trait approach.</a:t>
            </a:r>
          </a:p>
          <a:p>
            <a:pPr lvl="2"/>
            <a:r>
              <a:rPr lang="en-US" dirty="0">
                <a:effectLst/>
              </a:rPr>
              <a:t>His first survey identified leadership traits related to how individuals in various groups became leaders. </a:t>
            </a:r>
          </a:p>
          <a:p>
            <a:pPr lvl="3"/>
            <a:r>
              <a:rPr lang="en-US" dirty="0">
                <a:effectLst/>
              </a:rPr>
              <a:t>Asserted that individuals do not become leaders just because of certain personality traits; the traits must be relevant to the leadership situations.</a:t>
            </a:r>
          </a:p>
          <a:p>
            <a:pPr lvl="3"/>
            <a:r>
              <a:rPr lang="en-US" dirty="0">
                <a:effectLst/>
              </a:rPr>
              <a:t>Leadership is not a passive state and grows from the working relationship between leaders and group members.</a:t>
            </a:r>
          </a:p>
          <a:p>
            <a:pPr lvl="2"/>
            <a:r>
              <a:rPr lang="en-US" dirty="0">
                <a:effectLst/>
              </a:rPr>
              <a:t>According to Stogdill’s first literature review, average individuals in leadership roles are different from the average group member in eight key ways:</a:t>
            </a:r>
          </a:p>
          <a:p>
            <a:pPr lvl="3"/>
            <a:r>
              <a:rPr lang="en-US" dirty="0">
                <a:effectLst/>
              </a:rPr>
              <a:t>Intelligence.</a:t>
            </a:r>
          </a:p>
          <a:p>
            <a:pPr lvl="3"/>
            <a:r>
              <a:rPr lang="en-US" dirty="0">
                <a:effectLst/>
              </a:rPr>
              <a:t>Alertness.</a:t>
            </a:r>
          </a:p>
          <a:p>
            <a:pPr lvl="3"/>
            <a:r>
              <a:rPr lang="en-US" dirty="0">
                <a:effectLst/>
              </a:rPr>
              <a:t>Insight.</a:t>
            </a:r>
          </a:p>
          <a:p>
            <a:pPr lvl="3"/>
            <a:r>
              <a:rPr lang="en-US" dirty="0">
                <a:effectLst/>
              </a:rPr>
              <a:t>Responsibility.</a:t>
            </a:r>
          </a:p>
          <a:p>
            <a:pPr lvl="3"/>
            <a:r>
              <a:rPr lang="en-US" dirty="0">
                <a:effectLst/>
              </a:rPr>
              <a:t>Initiative.</a:t>
            </a:r>
          </a:p>
          <a:p>
            <a:pPr lvl="3"/>
            <a:r>
              <a:rPr lang="en-US" dirty="0">
                <a:effectLst/>
              </a:rPr>
              <a:t>Persistence.</a:t>
            </a:r>
          </a:p>
          <a:p>
            <a:pPr lvl="3"/>
            <a:r>
              <a:rPr lang="en-US" dirty="0">
                <a:effectLst/>
              </a:rPr>
              <a:t>Self-confidence.</a:t>
            </a:r>
          </a:p>
          <a:p>
            <a:pPr lvl="3"/>
            <a:r>
              <a:rPr lang="en-US" dirty="0">
                <a:effectLst/>
              </a:rPr>
              <a:t>Sociability.</a:t>
            </a:r>
          </a:p>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5</a:t>
            </a:fld>
            <a:endParaRPr lang="en-US" dirty="0"/>
          </a:p>
        </p:txBody>
      </p:sp>
    </p:spTree>
    <p:extLst>
      <p:ext uri="{BB962C8B-B14F-4D97-AF65-F5344CB8AC3E}">
        <p14:creationId xmlns:p14="http://schemas.microsoft.com/office/powerpoint/2010/main" val="1708237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sz="1800" b="0" i="0" u="none" strike="noStrike" dirty="0">
                <a:solidFill>
                  <a:srgbClr val="000000"/>
                </a:solidFill>
                <a:effectLst/>
                <a:latin typeface="Calibri" panose="020F0502020204030204" pitchFamily="34" charset="0"/>
              </a:rPr>
              <a:t>2.1: Describe the history of the trait approach and how it plays a role in the leadership process</a:t>
            </a:r>
            <a:r>
              <a:rPr lang="en-US" dirty="0"/>
              <a:t> </a:t>
            </a:r>
          </a:p>
          <a:p>
            <a:pPr lvl="2"/>
            <a:endParaRPr lang="en-US" dirty="0">
              <a:effectLst/>
            </a:endParaRPr>
          </a:p>
          <a:p>
            <a:pPr lvl="2"/>
            <a:r>
              <a:rPr lang="en-US" dirty="0">
                <a:effectLst/>
              </a:rPr>
              <a:t>Stogdill’s second literature review took a more balanced approach, asserting that leadership is determined by both traits and situational factors. 10 traits positively associated with leadership were:</a:t>
            </a:r>
          </a:p>
          <a:p>
            <a:pPr lvl="3"/>
            <a:r>
              <a:rPr lang="en-US" dirty="0">
                <a:effectLst/>
              </a:rPr>
              <a:t>Drive for responsibility and task completion.</a:t>
            </a:r>
          </a:p>
          <a:p>
            <a:pPr lvl="3"/>
            <a:r>
              <a:rPr lang="en-US" dirty="0">
                <a:effectLst/>
              </a:rPr>
              <a:t>Vigor and persistence in pursuit of goals.</a:t>
            </a:r>
          </a:p>
          <a:p>
            <a:pPr lvl="3"/>
            <a:r>
              <a:rPr lang="en-US" dirty="0">
                <a:effectLst/>
              </a:rPr>
              <a:t>Risk-taking and originality in problem-solving.</a:t>
            </a:r>
          </a:p>
          <a:p>
            <a:pPr lvl="3"/>
            <a:r>
              <a:rPr lang="en-US" dirty="0">
                <a:effectLst/>
              </a:rPr>
              <a:t>Drive to exercise initiative in social situations.</a:t>
            </a:r>
          </a:p>
          <a:p>
            <a:pPr lvl="3"/>
            <a:r>
              <a:rPr lang="en-US" dirty="0">
                <a:effectLst/>
              </a:rPr>
              <a:t>Self-confidence and sense of personal identity.</a:t>
            </a:r>
          </a:p>
          <a:p>
            <a:pPr lvl="3"/>
            <a:r>
              <a:rPr lang="en-US" dirty="0">
                <a:effectLst/>
              </a:rPr>
              <a:t>Willingness to accept consequences of decision and action.</a:t>
            </a:r>
          </a:p>
          <a:p>
            <a:pPr lvl="3"/>
            <a:r>
              <a:rPr lang="en-US" dirty="0">
                <a:effectLst/>
              </a:rPr>
              <a:t>Readiness to absorb interpersonal stress.</a:t>
            </a:r>
          </a:p>
          <a:p>
            <a:pPr lvl="3"/>
            <a:r>
              <a:rPr lang="en-US" dirty="0">
                <a:effectLst/>
              </a:rPr>
              <a:t>Willingness to tolerate frustration and delay.</a:t>
            </a:r>
          </a:p>
          <a:p>
            <a:pPr lvl="3"/>
            <a:r>
              <a:rPr lang="en-US" dirty="0">
                <a:effectLst/>
              </a:rPr>
              <a:t>Ability to influence other people’s behavior.</a:t>
            </a:r>
          </a:p>
          <a:p>
            <a:pPr lvl="3"/>
            <a:r>
              <a:rPr lang="en-US" dirty="0">
                <a:effectLst/>
              </a:rPr>
              <a:t>Capacity to structure social interaction systems to the purpose at hand.</a:t>
            </a:r>
          </a:p>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6</a:t>
            </a:fld>
            <a:endParaRPr lang="en-US" dirty="0"/>
          </a:p>
        </p:txBody>
      </p:sp>
    </p:spTree>
    <p:extLst>
      <p:ext uri="{BB962C8B-B14F-4D97-AF65-F5344CB8AC3E}">
        <p14:creationId xmlns:p14="http://schemas.microsoft.com/office/powerpoint/2010/main" val="927667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sz="1800" b="0" i="0" u="none" strike="noStrike" dirty="0">
                <a:solidFill>
                  <a:srgbClr val="000000"/>
                </a:solidFill>
                <a:effectLst/>
                <a:latin typeface="Calibri" panose="020F0502020204030204" pitchFamily="34" charset="0"/>
              </a:rPr>
              <a:t>2.1: Describe the history of the trait approach and how it plays a role in the leadership process</a:t>
            </a:r>
            <a:r>
              <a:rPr lang="en-US" dirty="0"/>
              <a:t> </a:t>
            </a:r>
          </a:p>
          <a:p>
            <a:pPr lvl="2"/>
            <a:endParaRPr lang="en-US" dirty="0">
              <a:effectLst/>
            </a:endParaRPr>
          </a:p>
          <a:p>
            <a:pPr lvl="2"/>
            <a:r>
              <a:rPr lang="en-US" dirty="0">
                <a:effectLst/>
              </a:rPr>
              <a:t>Stogdill’s second literature review took a more balanced approach, asserting that leadership is determined by both traits and situational factors. 10 traits positively associated with leadership were:</a:t>
            </a:r>
          </a:p>
          <a:p>
            <a:pPr lvl="3"/>
            <a:r>
              <a:rPr lang="en-US" dirty="0">
                <a:effectLst/>
              </a:rPr>
              <a:t>Drive for responsibility and task completion.</a:t>
            </a:r>
          </a:p>
          <a:p>
            <a:pPr lvl="3"/>
            <a:r>
              <a:rPr lang="en-US" dirty="0">
                <a:effectLst/>
              </a:rPr>
              <a:t>Vigor and persistence in pursuit of goals.</a:t>
            </a:r>
          </a:p>
          <a:p>
            <a:pPr lvl="3"/>
            <a:r>
              <a:rPr lang="en-US" dirty="0">
                <a:effectLst/>
              </a:rPr>
              <a:t>Risk-taking and originality in problem-solving.</a:t>
            </a:r>
          </a:p>
          <a:p>
            <a:pPr lvl="3"/>
            <a:r>
              <a:rPr lang="en-US" dirty="0">
                <a:effectLst/>
              </a:rPr>
              <a:t>Drive to exercise initiative in social situations.</a:t>
            </a:r>
          </a:p>
          <a:p>
            <a:pPr lvl="3"/>
            <a:r>
              <a:rPr lang="en-US" dirty="0">
                <a:effectLst/>
              </a:rPr>
              <a:t>Self-confidence and sense of personal identity.</a:t>
            </a:r>
          </a:p>
          <a:p>
            <a:pPr lvl="3"/>
            <a:r>
              <a:rPr lang="en-US" dirty="0">
                <a:effectLst/>
              </a:rPr>
              <a:t>Willingness to accept consequences of decision and action.</a:t>
            </a:r>
          </a:p>
          <a:p>
            <a:pPr lvl="3"/>
            <a:r>
              <a:rPr lang="en-US" dirty="0">
                <a:effectLst/>
              </a:rPr>
              <a:t>Readiness to absorb interpersonal stress.</a:t>
            </a:r>
          </a:p>
          <a:p>
            <a:pPr lvl="3"/>
            <a:r>
              <a:rPr lang="en-US" dirty="0">
                <a:effectLst/>
              </a:rPr>
              <a:t>Willingness to tolerate frustration and delay.</a:t>
            </a:r>
          </a:p>
          <a:p>
            <a:pPr lvl="3"/>
            <a:r>
              <a:rPr lang="en-US" dirty="0">
                <a:effectLst/>
              </a:rPr>
              <a:t>Ability to influence other people’s behavior.</a:t>
            </a:r>
          </a:p>
          <a:p>
            <a:pPr lvl="3"/>
            <a:r>
              <a:rPr lang="en-US" dirty="0">
                <a:effectLst/>
              </a:rPr>
              <a:t>Capacity to structure social interaction systems to the purpose at hand.</a:t>
            </a:r>
          </a:p>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7</a:t>
            </a:fld>
            <a:endParaRPr lang="en-US" dirty="0"/>
          </a:p>
        </p:txBody>
      </p:sp>
    </p:spTree>
    <p:extLst>
      <p:ext uri="{BB962C8B-B14F-4D97-AF65-F5344CB8AC3E}">
        <p14:creationId xmlns:p14="http://schemas.microsoft.com/office/powerpoint/2010/main" val="161288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2.1: Describe the history of the trait approach and how it plays a role in the leadership process</a:t>
            </a:r>
            <a:r>
              <a:rPr lang="en-US" dirty="0"/>
              <a:t> </a:t>
            </a:r>
          </a:p>
          <a:p>
            <a:endParaRPr lang="en-US" dirty="0"/>
          </a:p>
          <a:p>
            <a:r>
              <a:rPr lang="en-US" dirty="0"/>
              <a:t>Lord et al. (1986) meta-analysis of Mann’s traits: Significantly related to the perception of leadership: intelligence, dominance, and masculinity.</a:t>
            </a:r>
          </a:p>
          <a:p>
            <a:pPr lvl="3"/>
            <a:endParaRPr lang="en-US" dirty="0">
              <a:effectLst/>
            </a:endParaRPr>
          </a:p>
          <a:p>
            <a:pPr lvl="3"/>
            <a:r>
              <a:rPr lang="en-US" dirty="0">
                <a:effectLst/>
              </a:rPr>
              <a:t>Found that intelligence, masculinity, and dominance were significantly related to how individuals perceived leaders.</a:t>
            </a:r>
          </a:p>
          <a:p>
            <a:pPr lvl="3"/>
            <a:r>
              <a:rPr lang="en-US" dirty="0">
                <a:effectLst/>
              </a:rPr>
              <a:t>Both the Mann and Lord et al. studies were conducted during periods where male leadership was overwhelmingly prevalent, so results may not be important factors anymore.</a:t>
            </a:r>
          </a:p>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8</a:t>
            </a:fld>
            <a:endParaRPr lang="en-US" dirty="0"/>
          </a:p>
        </p:txBody>
      </p:sp>
    </p:spTree>
    <p:extLst>
      <p:ext uri="{BB962C8B-B14F-4D97-AF65-F5344CB8AC3E}">
        <p14:creationId xmlns:p14="http://schemas.microsoft.com/office/powerpoint/2010/main" val="4178364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2.1: Describe the history of the trait approach and how it plays a role in the leadership process</a:t>
            </a:r>
            <a:r>
              <a:rPr lang="en-US" dirty="0"/>
              <a:t> </a:t>
            </a:r>
          </a:p>
        </p:txBody>
      </p:sp>
      <p:sp>
        <p:nvSpPr>
          <p:cNvPr id="4" name="Slide Number Placeholder 3"/>
          <p:cNvSpPr>
            <a:spLocks noGrp="1"/>
          </p:cNvSpPr>
          <p:nvPr>
            <p:ph type="sldNum" sz="quarter" idx="10"/>
          </p:nvPr>
        </p:nvSpPr>
        <p:spPr/>
        <p:txBody>
          <a:bodyPr/>
          <a:lstStyle/>
          <a:p>
            <a:fld id="{39974C31-EB4A-4B21-8134-CB5741A1DC5F}" type="slidenum">
              <a:rPr lang="en-US" smtClean="0"/>
              <a:t>9</a:t>
            </a:fld>
            <a:endParaRPr lang="en-US" dirty="0"/>
          </a:p>
        </p:txBody>
      </p:sp>
    </p:spTree>
    <p:extLst>
      <p:ext uri="{BB962C8B-B14F-4D97-AF65-F5344CB8AC3E}">
        <p14:creationId xmlns:p14="http://schemas.microsoft.com/office/powerpoint/2010/main" val="2803740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800" b="0" i="0" u="none" strike="noStrike" dirty="0">
                <a:solidFill>
                  <a:srgbClr val="000000"/>
                </a:solidFill>
                <a:effectLst/>
                <a:latin typeface="Calibri" panose="020F0502020204030204" pitchFamily="34" charset="0"/>
              </a:rPr>
              <a:t>2.1: Describe the history of the trait approach and how it plays a role in the leadership process</a:t>
            </a:r>
            <a:r>
              <a:rPr lang="en-US" dirty="0"/>
              <a:t> </a:t>
            </a:r>
          </a:p>
          <a:p>
            <a:pPr lvl="1"/>
            <a:endParaRPr lang="en-US" dirty="0">
              <a:effectLst/>
            </a:endParaRPr>
          </a:p>
          <a:p>
            <a:pPr lvl="1"/>
            <a:r>
              <a:rPr lang="en-US" dirty="0">
                <a:effectLst/>
              </a:rPr>
              <a:t>The 1990s saw a focus on social intelligence, or the ability to understand one’s own and others’ feelings, behaviors, and thoughts and act appropriately.</a:t>
            </a:r>
          </a:p>
          <a:p>
            <a:pPr lvl="2"/>
            <a:r>
              <a:rPr lang="en-US" dirty="0">
                <a:effectLst/>
              </a:rPr>
              <a:t>Component skills:</a:t>
            </a:r>
          </a:p>
          <a:p>
            <a:pPr lvl="3"/>
            <a:r>
              <a:rPr lang="en-US" dirty="0">
                <a:effectLst/>
              </a:rPr>
              <a:t>Social awareness.</a:t>
            </a:r>
          </a:p>
          <a:p>
            <a:pPr lvl="3"/>
            <a:r>
              <a:rPr lang="en-US" dirty="0">
                <a:effectLst/>
              </a:rPr>
              <a:t>Social acumen.</a:t>
            </a:r>
          </a:p>
          <a:p>
            <a:pPr lvl="3"/>
            <a:r>
              <a:rPr lang="en-US" dirty="0">
                <a:effectLst/>
              </a:rPr>
              <a:t>Self-monitoring.</a:t>
            </a:r>
          </a:p>
          <a:p>
            <a:pPr lvl="3"/>
            <a:r>
              <a:rPr lang="en-US" dirty="0">
                <a:effectLst/>
              </a:rPr>
              <a:t>Ability to select and enact the best response given the contingencies of the situation and environment.</a:t>
            </a:r>
          </a:p>
          <a:p>
            <a:pPr lvl="2"/>
            <a:r>
              <a:rPr lang="en-US" dirty="0">
                <a:effectLst/>
              </a:rPr>
              <a:t>These capacities were empirically shown to be key traits for effective leaders.</a:t>
            </a:r>
          </a:p>
          <a:p>
            <a:pPr lvl="1"/>
            <a:r>
              <a:rPr lang="en-US" dirty="0">
                <a:effectLst/>
              </a:rPr>
              <a:t>Research generally converges on five leadership traits: intelligence, self-confidence, determination, integrity, and sociability.</a:t>
            </a:r>
          </a:p>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10</a:t>
            </a:fld>
            <a:endParaRPr lang="en-US" dirty="0"/>
          </a:p>
        </p:txBody>
      </p:sp>
    </p:spTree>
    <p:extLst>
      <p:ext uri="{BB962C8B-B14F-4D97-AF65-F5344CB8AC3E}">
        <p14:creationId xmlns:p14="http://schemas.microsoft.com/office/powerpoint/2010/main" val="199194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Author, Title and Edition. © SAGE Publications, 2018.</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3008313" cy="728310"/>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838200"/>
            <a:ext cx="5111750" cy="5287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76400"/>
            <a:ext cx="3008313" cy="4449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Author, Title and Edition. © SAGE Publications, 2018.</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Author, Title and Edition. © SAGE Publications, 2018.</a:t>
            </a: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761999"/>
            <a:ext cx="5486400" cy="39655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Author, Title and Edition. © SAGE Publications, 2018.</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696200" cy="1143000"/>
          </a:xfrm>
        </p:spPr>
        <p:txBody>
          <a:bodyPr/>
          <a:lstStyle/>
          <a:p>
            <a:r>
              <a:rPr lang="en-US"/>
              <a:t>Click to edit Master title style</a:t>
            </a:r>
            <a:endParaRPr lang="en-US" dirty="0"/>
          </a:p>
        </p:txBody>
      </p:sp>
      <p:sp>
        <p:nvSpPr>
          <p:cNvPr id="3" name="Content Placeholder 2"/>
          <p:cNvSpPr>
            <a:spLocks noGrp="1"/>
          </p:cNvSpPr>
          <p:nvPr>
            <p:ph idx="1"/>
          </p:nvPr>
        </p:nvSpPr>
        <p:spPr>
          <a:xfrm>
            <a:off x="990600" y="1676400"/>
            <a:ext cx="7696200" cy="44497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990600" y="6356350"/>
            <a:ext cx="7010400" cy="365125"/>
          </a:xfrm>
        </p:spPr>
        <p:txBody>
          <a:bodyPr/>
          <a:lstStyle/>
          <a:p>
            <a:r>
              <a:rPr lang="en-US" dirty="0"/>
              <a:t>Author, Title and Edition. © SAGE Publications, 2018.</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Rectangle 6"/>
          <p:cNvSpPr/>
          <p:nvPr userDrawn="1"/>
        </p:nvSpPr>
        <p:spPr>
          <a:xfrm>
            <a:off x="0" y="0"/>
            <a:ext cx="609600" cy="6858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40290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Author, Title and Edition. © SAGE Publications, 2018.</a:t>
            </a: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Author, Title and Edition. © SAGE Publications, 2018.</a:t>
            </a: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dirty="0"/>
              <a:t>Author, Title and Edition. © SAGE Publications, 2018.</a:t>
            </a:r>
          </a:p>
        </p:txBody>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2027238"/>
            <a:ext cx="4040188" cy="563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590799"/>
            <a:ext cx="4040188" cy="3535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2027238"/>
            <a:ext cx="4041775" cy="563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590799"/>
            <a:ext cx="4041775" cy="3535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Author, Title and Edition. © SAGE Publications, 2018.</a:t>
            </a:r>
          </a:p>
        </p:txBody>
      </p:sp>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Author, Title and Edition. © SAGE Publications, 2018.</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536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38200"/>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2133600"/>
            <a:ext cx="8229600" cy="39925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7200" y="6356350"/>
            <a:ext cx="7543800" cy="365125"/>
          </a:xfrm>
          <a:prstGeom prst="rect">
            <a:avLst/>
          </a:prstGeom>
        </p:spPr>
        <p:txBody>
          <a:bodyPr vert="horz" lIns="91440" tIns="45720" rIns="91440" bIns="45720" rtlCol="0" anchor="ctr"/>
          <a:lstStyle>
            <a:lvl1pPr algn="l">
              <a:defRPr sz="1050">
                <a:solidFill>
                  <a:schemeClr val="tx1">
                    <a:tint val="75000"/>
                  </a:schemeClr>
                </a:solidFill>
                <a:latin typeface="Arial" panose="020B0604020202020204" pitchFamily="34" charset="0"/>
                <a:cs typeface="Arial" panose="020B0604020202020204" pitchFamily="34" charset="0"/>
              </a:defRPr>
            </a:lvl1pPr>
          </a:lstStyle>
          <a:p>
            <a:r>
              <a:rPr lang="en-US" dirty="0"/>
              <a:t>Author, Title and Edition. © SAGE Publications, 2018.</a:t>
            </a:r>
          </a:p>
        </p:txBody>
      </p:sp>
      <p:sp>
        <p:nvSpPr>
          <p:cNvPr id="6" name="Slide Number Placeholder 5"/>
          <p:cNvSpPr>
            <a:spLocks noGrp="1"/>
          </p:cNvSpPr>
          <p:nvPr>
            <p:ph type="sldNum" sz="quarter" idx="4"/>
          </p:nvPr>
        </p:nvSpPr>
        <p:spPr>
          <a:xfrm>
            <a:off x="8229600" y="6356350"/>
            <a:ext cx="457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
        <p:nvSpPr>
          <p:cNvPr id="7" name="Rectangle 6"/>
          <p:cNvSpPr/>
          <p:nvPr userDrawn="1"/>
        </p:nvSpPr>
        <p:spPr>
          <a:xfrm>
            <a:off x="0" y="0"/>
            <a:ext cx="9144000" cy="6096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61" r:id="rId9"/>
    <p:sldLayoutId id="2147483656" r:id="rId10"/>
    <p:sldLayoutId id="2147483657" r:id="rId11"/>
  </p:sldLayoutIdLst>
  <p:hf hdr="0" dt="0"/>
  <p:txStyles>
    <p:titleStyle>
      <a:lvl1pPr algn="ctr" defTabSz="914400" rtl="0" eaLnBrk="1" latinLnBrk="0" hangingPunct="1">
        <a:spcBef>
          <a:spcPct val="0"/>
        </a:spcBef>
        <a:buNone/>
        <a:defRPr sz="4400"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3400" y="3810000"/>
            <a:ext cx="8229600" cy="1143000"/>
          </a:xfrm>
        </p:spPr>
        <p:txBody>
          <a:bodyPr>
            <a:normAutofit/>
          </a:bodyPr>
          <a:lstStyle/>
          <a:p>
            <a:r>
              <a:rPr lang="en-US" sz="4000" dirty="0">
                <a:solidFill>
                  <a:schemeClr val="tx1"/>
                </a:solidFill>
              </a:rPr>
              <a:t>Chapter 2: Trait Approach</a:t>
            </a:r>
          </a:p>
        </p:txBody>
      </p:sp>
    </p:spTree>
    <p:extLst>
      <p:ext uri="{BB962C8B-B14F-4D97-AF65-F5344CB8AC3E}">
        <p14:creationId xmlns:p14="http://schemas.microsoft.com/office/powerpoint/2010/main" val="2565008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3" name="Title 2"/>
          <p:cNvSpPr>
            <a:spLocks noGrp="1"/>
          </p:cNvSpPr>
          <p:nvPr>
            <p:ph type="title"/>
          </p:nvPr>
        </p:nvSpPr>
        <p:spPr/>
        <p:txBody>
          <a:bodyPr/>
          <a:lstStyle/>
          <a:p>
            <a:r>
              <a:rPr lang="en-US" dirty="0"/>
              <a:t>Description </a:t>
            </a:r>
            <a:r>
              <a:rPr lang="en-US" sz="2000" dirty="0">
                <a:solidFill>
                  <a:srgbClr val="1F497D"/>
                </a:solidFill>
              </a:rPr>
              <a:t>(9 of 17)</a:t>
            </a:r>
            <a:endParaRPr lang="en-US" dirty="0"/>
          </a:p>
        </p:txBody>
      </p:sp>
      <p:sp>
        <p:nvSpPr>
          <p:cNvPr id="4" name="Content Placeholder 3"/>
          <p:cNvSpPr>
            <a:spLocks noGrp="1"/>
          </p:cNvSpPr>
          <p:nvPr>
            <p:ph idx="1"/>
          </p:nvPr>
        </p:nvSpPr>
        <p:spPr>
          <a:xfrm>
            <a:off x="304800" y="1981200"/>
            <a:ext cx="8610600" cy="4375150"/>
          </a:xfrm>
        </p:spPr>
        <p:txBody>
          <a:bodyPr>
            <a:normAutofit fontScale="77500" lnSpcReduction="20000"/>
          </a:bodyPr>
          <a:lstStyle/>
          <a:p>
            <a:r>
              <a:rPr lang="en-US" dirty="0"/>
              <a:t>The 1990s saw a focus on social intelligence, a combination of:</a:t>
            </a:r>
          </a:p>
          <a:p>
            <a:pPr lvl="1">
              <a:buFont typeface="Arial" panose="020B0604020202020204" pitchFamily="34" charset="0"/>
              <a:buChar char="•"/>
            </a:pPr>
            <a:r>
              <a:rPr lang="en-US" sz="3100" dirty="0"/>
              <a:t>Social awareness.</a:t>
            </a:r>
          </a:p>
          <a:p>
            <a:pPr lvl="1">
              <a:buFont typeface="Arial" panose="020B0604020202020204" pitchFamily="34" charset="0"/>
              <a:buChar char="•"/>
            </a:pPr>
            <a:r>
              <a:rPr lang="en-US" sz="3100" dirty="0"/>
              <a:t>Social acumen.</a:t>
            </a:r>
          </a:p>
          <a:p>
            <a:pPr lvl="1">
              <a:buFont typeface="Arial" panose="020B0604020202020204" pitchFamily="34" charset="0"/>
              <a:buChar char="•"/>
            </a:pPr>
            <a:r>
              <a:rPr lang="en-US" sz="3100" dirty="0"/>
              <a:t>Self-monitoring.</a:t>
            </a:r>
          </a:p>
          <a:p>
            <a:pPr lvl="1">
              <a:buFont typeface="Arial" panose="020B0604020202020204" pitchFamily="34" charset="0"/>
              <a:buChar char="•"/>
            </a:pPr>
            <a:r>
              <a:rPr lang="en-US" sz="3100" dirty="0"/>
              <a:t>Responses informed by situational awareness.</a:t>
            </a:r>
          </a:p>
          <a:p>
            <a:r>
              <a:rPr lang="en-US" dirty="0"/>
              <a:t>Research typically converges on five leadership traits:</a:t>
            </a:r>
          </a:p>
          <a:p>
            <a:pPr lvl="1">
              <a:buFont typeface="Arial" panose="020B0604020202020204" pitchFamily="34" charset="0"/>
              <a:buChar char="•"/>
            </a:pPr>
            <a:r>
              <a:rPr lang="en-US" sz="3100" dirty="0"/>
              <a:t>Intelligence.</a:t>
            </a:r>
          </a:p>
          <a:p>
            <a:pPr lvl="1">
              <a:buFont typeface="Arial" panose="020B0604020202020204" pitchFamily="34" charset="0"/>
              <a:buChar char="•"/>
            </a:pPr>
            <a:r>
              <a:rPr lang="en-US" sz="3100" dirty="0"/>
              <a:t>Self-confidence.</a:t>
            </a:r>
          </a:p>
          <a:p>
            <a:pPr lvl="1">
              <a:buFont typeface="Arial" panose="020B0604020202020204" pitchFamily="34" charset="0"/>
              <a:buChar char="•"/>
            </a:pPr>
            <a:r>
              <a:rPr lang="en-US" sz="3100" dirty="0"/>
              <a:t>Determination.</a:t>
            </a:r>
          </a:p>
          <a:p>
            <a:pPr lvl="1">
              <a:buFont typeface="Arial" panose="020B0604020202020204" pitchFamily="34" charset="0"/>
              <a:buChar char="•"/>
            </a:pPr>
            <a:r>
              <a:rPr lang="en-US" sz="3100" dirty="0"/>
              <a:t>Integrity.</a:t>
            </a:r>
          </a:p>
          <a:p>
            <a:pPr lvl="1">
              <a:buFont typeface="Arial" panose="020B0604020202020204" pitchFamily="34" charset="0"/>
              <a:buChar char="•"/>
            </a:pPr>
            <a:r>
              <a:rPr lang="en-US" sz="3100" dirty="0"/>
              <a:t>Sociability (for above see next slides)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dirty="0"/>
          </a:p>
        </p:txBody>
      </p:sp>
    </p:spTree>
    <p:extLst>
      <p:ext uri="{BB962C8B-B14F-4D97-AF65-F5344CB8AC3E}">
        <p14:creationId xmlns:p14="http://schemas.microsoft.com/office/powerpoint/2010/main" val="727637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3" name="Title 2"/>
          <p:cNvSpPr>
            <a:spLocks noGrp="1"/>
          </p:cNvSpPr>
          <p:nvPr>
            <p:ph type="title"/>
          </p:nvPr>
        </p:nvSpPr>
        <p:spPr/>
        <p:txBody>
          <a:bodyPr/>
          <a:lstStyle/>
          <a:p>
            <a:r>
              <a:rPr lang="en-US" dirty="0"/>
              <a:t>Description </a:t>
            </a:r>
            <a:r>
              <a:rPr lang="en-US" sz="2000" dirty="0">
                <a:solidFill>
                  <a:srgbClr val="1F497D"/>
                </a:solidFill>
              </a:rPr>
              <a:t>(10 of 17)</a:t>
            </a:r>
            <a:endParaRPr lang="en-US" dirty="0"/>
          </a:p>
        </p:txBody>
      </p:sp>
      <p:sp>
        <p:nvSpPr>
          <p:cNvPr id="4" name="Content Placeholder 3"/>
          <p:cNvSpPr>
            <a:spLocks noGrp="1"/>
          </p:cNvSpPr>
          <p:nvPr>
            <p:ph idx="1"/>
          </p:nvPr>
        </p:nvSpPr>
        <p:spPr/>
        <p:txBody>
          <a:bodyPr vert="horz" lIns="91440" tIns="45720" rIns="91440" bIns="45720" rtlCol="0" anchor="t">
            <a:normAutofit/>
          </a:bodyPr>
          <a:lstStyle/>
          <a:p>
            <a:pPr marL="0" indent="0">
              <a:buNone/>
            </a:pPr>
            <a:r>
              <a:rPr lang="en-US" dirty="0"/>
              <a:t>Intelligence</a:t>
            </a:r>
          </a:p>
          <a:p>
            <a:r>
              <a:rPr lang="en-US" dirty="0"/>
              <a:t>Leaders tend towards higher IQs.</a:t>
            </a:r>
          </a:p>
          <a:p>
            <a:r>
              <a:rPr lang="en-US" dirty="0"/>
              <a:t>Strong verbal, perceptual, and reasoning abilities.</a:t>
            </a:r>
          </a:p>
          <a:p>
            <a:pPr marL="0" indent="0">
              <a:buNone/>
            </a:pPr>
            <a:endParaRPr lang="en-US" dirty="0">
              <a:cs typeface="Aria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spTree>
    <p:extLst>
      <p:ext uri="{BB962C8B-B14F-4D97-AF65-F5344CB8AC3E}">
        <p14:creationId xmlns:p14="http://schemas.microsoft.com/office/powerpoint/2010/main" val="3177064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3" name="Title 2"/>
          <p:cNvSpPr>
            <a:spLocks noGrp="1"/>
          </p:cNvSpPr>
          <p:nvPr>
            <p:ph type="title"/>
          </p:nvPr>
        </p:nvSpPr>
        <p:spPr/>
        <p:txBody>
          <a:bodyPr/>
          <a:lstStyle/>
          <a:p>
            <a:r>
              <a:rPr lang="en-US" dirty="0"/>
              <a:t>Description </a:t>
            </a:r>
            <a:r>
              <a:rPr lang="en-US" sz="2000" dirty="0">
                <a:solidFill>
                  <a:srgbClr val="1F497D"/>
                </a:solidFill>
              </a:rPr>
              <a:t>(11 of 17)</a:t>
            </a:r>
            <a:endParaRPr lang="en-US" dirty="0"/>
          </a:p>
        </p:txBody>
      </p:sp>
      <p:sp>
        <p:nvSpPr>
          <p:cNvPr id="4" name="Content Placeholder 3"/>
          <p:cNvSpPr>
            <a:spLocks noGrp="1"/>
          </p:cNvSpPr>
          <p:nvPr>
            <p:ph idx="1"/>
          </p:nvPr>
        </p:nvSpPr>
        <p:spPr/>
        <p:txBody>
          <a:bodyPr>
            <a:normAutofit lnSpcReduction="10000"/>
          </a:bodyPr>
          <a:lstStyle/>
          <a:p>
            <a:pPr marL="0" indent="0">
              <a:buNone/>
            </a:pPr>
            <a:r>
              <a:rPr lang="en-US" dirty="0"/>
              <a:t>Self-Confidence</a:t>
            </a:r>
          </a:p>
          <a:p>
            <a:r>
              <a:rPr lang="en-US" dirty="0"/>
              <a:t>The ability to be certain about one’s competencies and skills.</a:t>
            </a:r>
          </a:p>
          <a:p>
            <a:r>
              <a:rPr lang="en-US" dirty="0"/>
              <a:t>Influencing followers is easier when one feels:</a:t>
            </a:r>
          </a:p>
          <a:p>
            <a:pPr lvl="1">
              <a:buFont typeface="Arial" panose="020B0604020202020204" pitchFamily="34" charset="0"/>
              <a:buChar char="•"/>
            </a:pPr>
            <a:r>
              <a:rPr lang="en-US" dirty="0"/>
              <a:t>High self-esteem.</a:t>
            </a:r>
          </a:p>
          <a:p>
            <a:pPr lvl="1">
              <a:buFont typeface="Arial" panose="020B0604020202020204" pitchFamily="34" charset="0"/>
              <a:buChar char="•"/>
            </a:pPr>
            <a:r>
              <a:rPr lang="en-US" dirty="0"/>
              <a:t>High self-assurance.</a:t>
            </a:r>
          </a:p>
          <a:p>
            <a:pPr lvl="1">
              <a:buFont typeface="Arial" panose="020B0604020202020204" pitchFamily="34" charset="0"/>
              <a:buChar char="•"/>
            </a:pPr>
            <a:r>
              <a:rPr lang="en-US" dirty="0"/>
              <a:t>The belief that one can make a difference.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dirty="0"/>
          </a:p>
        </p:txBody>
      </p:sp>
    </p:spTree>
    <p:extLst>
      <p:ext uri="{BB962C8B-B14F-4D97-AF65-F5344CB8AC3E}">
        <p14:creationId xmlns:p14="http://schemas.microsoft.com/office/powerpoint/2010/main" val="768133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3" name="Title 2"/>
          <p:cNvSpPr>
            <a:spLocks noGrp="1"/>
          </p:cNvSpPr>
          <p:nvPr>
            <p:ph type="title"/>
          </p:nvPr>
        </p:nvSpPr>
        <p:spPr/>
        <p:txBody>
          <a:bodyPr/>
          <a:lstStyle/>
          <a:p>
            <a:r>
              <a:rPr lang="en-US" dirty="0"/>
              <a:t>Description </a:t>
            </a:r>
            <a:r>
              <a:rPr lang="en-US" sz="2000" dirty="0">
                <a:solidFill>
                  <a:srgbClr val="1F497D"/>
                </a:solidFill>
              </a:rPr>
              <a:t>(12 of 17)</a:t>
            </a:r>
            <a:endParaRPr lang="en-US" dirty="0"/>
          </a:p>
        </p:txBody>
      </p:sp>
      <p:sp>
        <p:nvSpPr>
          <p:cNvPr id="4" name="Content Placeholder 3"/>
          <p:cNvSpPr>
            <a:spLocks noGrp="1"/>
          </p:cNvSpPr>
          <p:nvPr>
            <p:ph idx="1"/>
          </p:nvPr>
        </p:nvSpPr>
        <p:spPr/>
        <p:txBody>
          <a:bodyPr>
            <a:normAutofit fontScale="85000" lnSpcReduction="10000"/>
          </a:bodyPr>
          <a:lstStyle/>
          <a:p>
            <a:pPr marL="0" indent="0">
              <a:buNone/>
            </a:pPr>
            <a:r>
              <a:rPr lang="en-US" dirty="0"/>
              <a:t>Determination</a:t>
            </a:r>
          </a:p>
          <a:p>
            <a:r>
              <a:rPr lang="en-US" dirty="0"/>
              <a:t>The desire to get the job done.</a:t>
            </a:r>
          </a:p>
          <a:p>
            <a:r>
              <a:rPr lang="en-US" dirty="0"/>
              <a:t>Leaders are assertive, proactive, and dedicated.</a:t>
            </a:r>
          </a:p>
          <a:p>
            <a:r>
              <a:rPr lang="en-US" dirty="0"/>
              <a:t>Component characteristics:</a:t>
            </a:r>
          </a:p>
          <a:p>
            <a:pPr lvl="1">
              <a:buFont typeface="Arial" panose="020B0604020202020204" pitchFamily="34" charset="0"/>
              <a:buChar char="•"/>
            </a:pPr>
            <a:r>
              <a:rPr lang="en-US" dirty="0"/>
              <a:t>Initiative.</a:t>
            </a:r>
          </a:p>
          <a:p>
            <a:pPr lvl="1">
              <a:buFont typeface="Arial" panose="020B0604020202020204" pitchFamily="34" charset="0"/>
              <a:buChar char="•"/>
            </a:pPr>
            <a:r>
              <a:rPr lang="en-US" dirty="0"/>
              <a:t>Persistence.</a:t>
            </a:r>
          </a:p>
          <a:p>
            <a:pPr lvl="1">
              <a:buFont typeface="Arial" panose="020B0604020202020204" pitchFamily="34" charset="0"/>
              <a:buChar char="•"/>
            </a:pPr>
            <a:r>
              <a:rPr lang="en-US" dirty="0"/>
              <a:t>Dominance.</a:t>
            </a:r>
          </a:p>
          <a:p>
            <a:pPr lvl="1">
              <a:buFont typeface="Arial" panose="020B0604020202020204" pitchFamily="34" charset="0"/>
              <a:buChar char="•"/>
            </a:pPr>
            <a:r>
              <a:rPr lang="en-US" dirty="0"/>
              <a:t>Drive.</a:t>
            </a:r>
          </a:p>
          <a:p>
            <a:pPr lvl="1">
              <a:buFont typeface="Arial" panose="020B0604020202020204" pitchFamily="34" charset="0"/>
              <a:buChar char="•"/>
            </a:pPr>
            <a:r>
              <a:rPr lang="en-US" dirty="0"/>
              <a:t>“Grit,” which influences recovery from setbacks.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1646742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3" name="Title 2"/>
          <p:cNvSpPr>
            <a:spLocks noGrp="1"/>
          </p:cNvSpPr>
          <p:nvPr>
            <p:ph type="title"/>
          </p:nvPr>
        </p:nvSpPr>
        <p:spPr/>
        <p:txBody>
          <a:bodyPr/>
          <a:lstStyle/>
          <a:p>
            <a:r>
              <a:rPr lang="en-US" dirty="0"/>
              <a:t>Description </a:t>
            </a:r>
            <a:r>
              <a:rPr lang="en-US" sz="2000" dirty="0">
                <a:solidFill>
                  <a:srgbClr val="1F497D"/>
                </a:solidFill>
              </a:rPr>
              <a:t>(13 of 17)</a:t>
            </a:r>
            <a:endParaRPr lang="en-US" dirty="0"/>
          </a:p>
        </p:txBody>
      </p:sp>
      <p:sp>
        <p:nvSpPr>
          <p:cNvPr id="4" name="Content Placeholder 3"/>
          <p:cNvSpPr>
            <a:spLocks noGrp="1"/>
          </p:cNvSpPr>
          <p:nvPr>
            <p:ph idx="1"/>
          </p:nvPr>
        </p:nvSpPr>
        <p:spPr/>
        <p:txBody>
          <a:bodyPr>
            <a:normAutofit/>
          </a:bodyPr>
          <a:lstStyle/>
          <a:p>
            <a:pPr marL="0" indent="0">
              <a:buNone/>
            </a:pPr>
            <a:r>
              <a:rPr lang="en-US" dirty="0"/>
              <a:t>Integrity</a:t>
            </a:r>
          </a:p>
          <a:p>
            <a:r>
              <a:rPr lang="en-US" dirty="0"/>
              <a:t>Honesty and trustworthiness.</a:t>
            </a:r>
          </a:p>
          <a:p>
            <a:r>
              <a:rPr lang="en-US" dirty="0"/>
              <a:t>Highly principled and accept responsibility.</a:t>
            </a:r>
          </a:p>
          <a:p>
            <a:r>
              <a:rPr lang="en-US" dirty="0"/>
              <a:t>Loyal and dependable.</a:t>
            </a:r>
          </a:p>
          <a:p>
            <a:r>
              <a:rPr lang="en-US" dirty="0"/>
              <a:t>Followers trust a leader with integrity to deliver on their promises.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1857701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3" name="Title 2"/>
          <p:cNvSpPr>
            <a:spLocks noGrp="1"/>
          </p:cNvSpPr>
          <p:nvPr>
            <p:ph type="title"/>
          </p:nvPr>
        </p:nvSpPr>
        <p:spPr/>
        <p:txBody>
          <a:bodyPr/>
          <a:lstStyle/>
          <a:p>
            <a:r>
              <a:rPr lang="en-US" dirty="0"/>
              <a:t>Description </a:t>
            </a:r>
            <a:r>
              <a:rPr lang="en-US" sz="2000" dirty="0">
                <a:solidFill>
                  <a:srgbClr val="1F497D"/>
                </a:solidFill>
              </a:rPr>
              <a:t>(14 of 17)</a:t>
            </a:r>
            <a:endParaRPr lang="en-US" dirty="0"/>
          </a:p>
        </p:txBody>
      </p:sp>
      <p:sp>
        <p:nvSpPr>
          <p:cNvPr id="4" name="Content Placeholder 3"/>
          <p:cNvSpPr>
            <a:spLocks noGrp="1"/>
          </p:cNvSpPr>
          <p:nvPr>
            <p:ph idx="1"/>
          </p:nvPr>
        </p:nvSpPr>
        <p:spPr/>
        <p:txBody>
          <a:bodyPr>
            <a:normAutofit fontScale="92500" lnSpcReduction="20000"/>
          </a:bodyPr>
          <a:lstStyle/>
          <a:p>
            <a:pPr marL="0" indent="0">
              <a:buNone/>
            </a:pPr>
            <a:r>
              <a:rPr lang="en-US" dirty="0"/>
              <a:t>Sociability</a:t>
            </a:r>
          </a:p>
          <a:p>
            <a:r>
              <a:rPr lang="en-US" dirty="0"/>
              <a:t>Inclination to seek out pleasant social relationships.</a:t>
            </a:r>
          </a:p>
          <a:p>
            <a:r>
              <a:rPr lang="en-US" dirty="0"/>
              <a:t>Friendly and outgoing.</a:t>
            </a:r>
          </a:p>
          <a:p>
            <a:r>
              <a:rPr lang="en-US" dirty="0"/>
              <a:t>Tactful, diplomatic, and courteous.</a:t>
            </a:r>
          </a:p>
          <a:p>
            <a:r>
              <a:rPr lang="en-US" dirty="0"/>
              <a:t>Sensitive to others’ needs.</a:t>
            </a:r>
          </a:p>
          <a:p>
            <a:r>
              <a:rPr lang="en-US" dirty="0"/>
              <a:t>Good interpersonal skills.</a:t>
            </a:r>
          </a:p>
          <a:p>
            <a:r>
              <a:rPr lang="en-US" dirty="0"/>
              <a:t>Forge cooperative relationships with followers.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dirty="0"/>
          </a:p>
        </p:txBody>
      </p:sp>
    </p:spTree>
    <p:extLst>
      <p:ext uri="{BB962C8B-B14F-4D97-AF65-F5344CB8AC3E}">
        <p14:creationId xmlns:p14="http://schemas.microsoft.com/office/powerpoint/2010/main" val="1269412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3" name="Title 2"/>
          <p:cNvSpPr>
            <a:spLocks noGrp="1"/>
          </p:cNvSpPr>
          <p:nvPr>
            <p:ph type="title"/>
          </p:nvPr>
        </p:nvSpPr>
        <p:spPr/>
        <p:txBody>
          <a:bodyPr/>
          <a:lstStyle/>
          <a:p>
            <a:r>
              <a:rPr lang="en-US" dirty="0"/>
              <a:t>Description </a:t>
            </a:r>
            <a:r>
              <a:rPr lang="en-US" sz="2000" dirty="0">
                <a:solidFill>
                  <a:srgbClr val="1F497D"/>
                </a:solidFill>
              </a:rPr>
              <a:t>(15 of 17)</a:t>
            </a:r>
            <a:endParaRPr lang="en-US" dirty="0"/>
          </a:p>
        </p:txBody>
      </p:sp>
      <p:sp>
        <p:nvSpPr>
          <p:cNvPr id="4" name="Content Placeholder 3"/>
          <p:cNvSpPr>
            <a:spLocks noGrp="1"/>
          </p:cNvSpPr>
          <p:nvPr>
            <p:ph idx="1"/>
          </p:nvPr>
        </p:nvSpPr>
        <p:spPr/>
        <p:txBody>
          <a:bodyPr vert="horz" lIns="91440" tIns="45720" rIns="91440" bIns="45720" rtlCol="0" anchor="t">
            <a:normAutofit fontScale="92500"/>
          </a:bodyPr>
          <a:lstStyle/>
          <a:p>
            <a:pPr marL="0" indent="0">
              <a:buNone/>
            </a:pPr>
            <a:r>
              <a:rPr lang="en-US" dirty="0"/>
              <a:t>Five-Factor Personality Model and Leadership</a:t>
            </a:r>
          </a:p>
          <a:p>
            <a:r>
              <a:rPr lang="en-US" dirty="0"/>
              <a:t>Research indicates the “Big 5” personality traits:</a:t>
            </a:r>
          </a:p>
          <a:p>
            <a:pPr lvl="1">
              <a:buFont typeface="Arial" panose="020B0604020202020204" pitchFamily="34" charset="0"/>
              <a:buChar char="•"/>
            </a:pPr>
            <a:r>
              <a:rPr lang="en-US" dirty="0"/>
              <a:t>Extraversion.</a:t>
            </a:r>
            <a:endParaRPr lang="en-US" dirty="0">
              <a:cs typeface="Arial"/>
            </a:endParaRPr>
          </a:p>
          <a:p>
            <a:pPr lvl="1">
              <a:buFont typeface="Arial" panose="020B0604020202020204" pitchFamily="34" charset="0"/>
              <a:buChar char="•"/>
            </a:pPr>
            <a:r>
              <a:rPr lang="en-US" dirty="0"/>
              <a:t>Conscientiousness.</a:t>
            </a:r>
          </a:p>
          <a:p>
            <a:pPr lvl="1">
              <a:buFont typeface="Arial" panose="020B0604020202020204" pitchFamily="34" charset="0"/>
              <a:buChar char="•"/>
            </a:pPr>
            <a:r>
              <a:rPr lang="en-US" dirty="0"/>
              <a:t>Openness (intellect).</a:t>
            </a:r>
          </a:p>
          <a:p>
            <a:pPr lvl="1">
              <a:buFont typeface="Arial" panose="020B0604020202020204" pitchFamily="34" charset="0"/>
              <a:buChar char="•"/>
            </a:pPr>
            <a:r>
              <a:rPr lang="en-US" dirty="0"/>
              <a:t>Low Neuroticism.</a:t>
            </a:r>
            <a:endParaRPr lang="en-US" dirty="0">
              <a:cs typeface="Arial"/>
            </a:endParaRPr>
          </a:p>
          <a:p>
            <a:pPr lvl="1">
              <a:buFont typeface="Arial" panose="020B0604020202020204" pitchFamily="34" charset="0"/>
              <a:buChar char="•"/>
            </a:pPr>
            <a:r>
              <a:rPr lang="en-US" dirty="0"/>
              <a:t>Agreeableness.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dirty="0"/>
          </a:p>
        </p:txBody>
      </p:sp>
      <p:sp>
        <p:nvSpPr>
          <p:cNvPr id="7" name="TextBox 6">
            <a:extLst>
              <a:ext uri="{FF2B5EF4-FFF2-40B4-BE49-F238E27FC236}">
                <a16:creationId xmlns:a16="http://schemas.microsoft.com/office/drawing/2014/main" id="{87CB2726-0C0F-C021-69D3-7CECEE443024}"/>
              </a:ext>
            </a:extLst>
          </p:cNvPr>
          <p:cNvSpPr txBox="1"/>
          <p:nvPr/>
        </p:nvSpPr>
        <p:spPr>
          <a:xfrm>
            <a:off x="3314700" y="3155929"/>
            <a:ext cx="5829300" cy="3416320"/>
          </a:xfrm>
          <a:prstGeom prst="rect">
            <a:avLst/>
          </a:prstGeom>
          <a:noFill/>
        </p:spPr>
        <p:txBody>
          <a:bodyPr wrap="square" lIns="91440" tIns="45720" rIns="91440" bIns="45720" anchor="t">
            <a:spAutoFit/>
          </a:bodyPr>
          <a:lstStyle/>
          <a:p>
            <a:pPr lvl="3"/>
            <a:r>
              <a:rPr lang="en-US" dirty="0">
                <a:effectLst/>
              </a:rPr>
              <a:t>Extraversion </a:t>
            </a:r>
            <a:r>
              <a:rPr lang="en-US" dirty="0"/>
              <a:t>:</a:t>
            </a:r>
            <a:r>
              <a:rPr lang="en-US" dirty="0">
                <a:effectLst/>
              </a:rPr>
              <a:t> the trait most strongly associated with </a:t>
            </a:r>
            <a:r>
              <a:rPr lang="en-US" dirty="0"/>
              <a:t>leaders.</a:t>
            </a:r>
          </a:p>
          <a:p>
            <a:pPr lvl="3"/>
            <a:r>
              <a:rPr lang="en-US" dirty="0"/>
              <a:t>Conscientiousness</a:t>
            </a:r>
            <a:r>
              <a:rPr lang="en-US" dirty="0">
                <a:effectLst/>
              </a:rPr>
              <a:t>: highest correlation with overall job performance, task performance, organizational citizenship behavior, and a negative correlation with counterproductive work behavior.</a:t>
            </a:r>
            <a:r>
              <a:rPr lang="en-US" dirty="0"/>
              <a:t> </a:t>
            </a:r>
            <a:endParaRPr lang="en-US"/>
          </a:p>
          <a:p>
            <a:pPr lvl="3"/>
            <a:r>
              <a:rPr lang="en-US" dirty="0">
                <a:effectLst/>
              </a:rPr>
              <a:t>Openness (intellect)</a:t>
            </a:r>
          </a:p>
          <a:p>
            <a:pPr lvl="3"/>
            <a:r>
              <a:rPr lang="en-US" dirty="0">
                <a:effectLst/>
              </a:rPr>
              <a:t>Neuroticism: low neuroticism is positively associated with leadership.</a:t>
            </a:r>
          </a:p>
          <a:p>
            <a:pPr lvl="3"/>
            <a:r>
              <a:rPr lang="en-US" dirty="0">
                <a:effectLst/>
              </a:rPr>
              <a:t>Agreeableness: has only a weak association to leadership.</a:t>
            </a:r>
          </a:p>
        </p:txBody>
      </p:sp>
    </p:spTree>
    <p:extLst>
      <p:ext uri="{BB962C8B-B14F-4D97-AF65-F5344CB8AC3E}">
        <p14:creationId xmlns:p14="http://schemas.microsoft.com/office/powerpoint/2010/main" val="850738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3" name="Title 2"/>
          <p:cNvSpPr>
            <a:spLocks noGrp="1"/>
          </p:cNvSpPr>
          <p:nvPr>
            <p:ph type="title"/>
          </p:nvPr>
        </p:nvSpPr>
        <p:spPr/>
        <p:txBody>
          <a:bodyPr/>
          <a:lstStyle/>
          <a:p>
            <a:r>
              <a:rPr lang="en-US" dirty="0"/>
              <a:t>Description </a:t>
            </a:r>
            <a:r>
              <a:rPr lang="en-US" sz="2000" dirty="0">
                <a:solidFill>
                  <a:srgbClr val="1F497D"/>
                </a:solidFill>
              </a:rPr>
              <a:t>(16 of 17)</a:t>
            </a:r>
            <a:endParaRPr lang="en-US" dirty="0"/>
          </a:p>
        </p:txBody>
      </p:sp>
      <p:sp>
        <p:nvSpPr>
          <p:cNvPr id="4" name="Content Placeholder 3"/>
          <p:cNvSpPr>
            <a:spLocks noGrp="1"/>
          </p:cNvSpPr>
          <p:nvPr>
            <p:ph idx="1"/>
          </p:nvPr>
        </p:nvSpPr>
        <p:spPr/>
        <p:txBody>
          <a:bodyPr>
            <a:normAutofit fontScale="92500" lnSpcReduction="10000"/>
          </a:bodyPr>
          <a:lstStyle/>
          <a:p>
            <a:pPr marL="0" indent="0">
              <a:buNone/>
            </a:pPr>
            <a:r>
              <a:rPr lang="en-US" dirty="0"/>
              <a:t>Strengths and Leadership</a:t>
            </a:r>
          </a:p>
          <a:p>
            <a:r>
              <a:rPr lang="en-US" dirty="0"/>
              <a:t>Everyone has strengths or talents.</a:t>
            </a:r>
          </a:p>
          <a:p>
            <a:r>
              <a:rPr lang="en-US" dirty="0"/>
              <a:t>Good leaders leverage their own strengths as well as those of their followers.</a:t>
            </a:r>
          </a:p>
          <a:p>
            <a:r>
              <a:rPr lang="en-US" dirty="0"/>
              <a:t>Character strengths and virtues can improve leaders/leadership.</a:t>
            </a:r>
          </a:p>
          <a:p>
            <a:r>
              <a:rPr lang="en-US" dirty="0"/>
              <a:t>Integrity is the primary contributor to differences in executive performance.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dirty="0"/>
          </a:p>
        </p:txBody>
      </p:sp>
    </p:spTree>
    <p:extLst>
      <p:ext uri="{BB962C8B-B14F-4D97-AF65-F5344CB8AC3E}">
        <p14:creationId xmlns:p14="http://schemas.microsoft.com/office/powerpoint/2010/main" val="594827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3" name="Title 2"/>
          <p:cNvSpPr>
            <a:spLocks noGrp="1"/>
          </p:cNvSpPr>
          <p:nvPr>
            <p:ph type="title"/>
          </p:nvPr>
        </p:nvSpPr>
        <p:spPr/>
        <p:txBody>
          <a:bodyPr/>
          <a:lstStyle/>
          <a:p>
            <a:r>
              <a:rPr lang="en-US" dirty="0"/>
              <a:t>Description </a:t>
            </a:r>
            <a:r>
              <a:rPr lang="en-US" sz="2000" dirty="0">
                <a:solidFill>
                  <a:srgbClr val="1F497D"/>
                </a:solidFill>
              </a:rPr>
              <a:t>(17 of 17)</a:t>
            </a:r>
            <a:endParaRPr lang="en-US" dirty="0"/>
          </a:p>
        </p:txBody>
      </p:sp>
      <p:sp>
        <p:nvSpPr>
          <p:cNvPr id="4" name="Content Placeholder 3"/>
          <p:cNvSpPr>
            <a:spLocks noGrp="1"/>
          </p:cNvSpPr>
          <p:nvPr>
            <p:ph idx="1"/>
          </p:nvPr>
        </p:nvSpPr>
        <p:spPr/>
        <p:txBody>
          <a:bodyPr>
            <a:normAutofit fontScale="85000" lnSpcReduction="20000"/>
          </a:bodyPr>
          <a:lstStyle/>
          <a:p>
            <a:pPr marL="0" indent="0">
              <a:buNone/>
            </a:pPr>
            <a:r>
              <a:rPr lang="en-US" dirty="0"/>
              <a:t>Emotional Intelligence</a:t>
            </a:r>
          </a:p>
          <a:p>
            <a:r>
              <a:rPr lang="en-US" dirty="0"/>
              <a:t>Emotional intelligence is the interplay of:</a:t>
            </a:r>
          </a:p>
          <a:p>
            <a:pPr lvl="1">
              <a:buFont typeface="Arial" panose="020B0604020202020204" pitchFamily="34" charset="0"/>
              <a:buChar char="•"/>
            </a:pPr>
            <a:r>
              <a:rPr lang="en-US" dirty="0"/>
              <a:t>The affective domain: emotions.</a:t>
            </a:r>
          </a:p>
          <a:p>
            <a:pPr lvl="1">
              <a:buFont typeface="Arial" panose="020B0604020202020204" pitchFamily="34" charset="0"/>
              <a:buChar char="•"/>
            </a:pPr>
            <a:r>
              <a:rPr lang="en-US" dirty="0"/>
              <a:t>The cognitive domain: thoughts.</a:t>
            </a:r>
          </a:p>
          <a:p>
            <a:r>
              <a:rPr lang="en-US" dirty="0"/>
              <a:t>Components of emotional intelligence:</a:t>
            </a:r>
          </a:p>
          <a:p>
            <a:pPr lvl="1">
              <a:buFont typeface="Arial" panose="020B0604020202020204" pitchFamily="34" charset="0"/>
              <a:buChar char="•"/>
            </a:pPr>
            <a:r>
              <a:rPr lang="en-US" dirty="0"/>
              <a:t>Perceiving and expressing emotion.</a:t>
            </a:r>
          </a:p>
          <a:p>
            <a:pPr lvl="1">
              <a:buFont typeface="Arial" panose="020B0604020202020204" pitchFamily="34" charset="0"/>
              <a:buChar char="•"/>
            </a:pPr>
            <a:r>
              <a:rPr lang="en-US" dirty="0"/>
              <a:t>Using emotion to facilitate thinking.</a:t>
            </a:r>
          </a:p>
          <a:p>
            <a:pPr lvl="1">
              <a:buFont typeface="Arial" panose="020B0604020202020204" pitchFamily="34" charset="0"/>
              <a:buChar char="•"/>
            </a:pPr>
            <a:r>
              <a:rPr lang="en-US" dirty="0"/>
              <a:t>Understanding and reasoning with emotions.</a:t>
            </a:r>
          </a:p>
          <a:p>
            <a:pPr lvl="1">
              <a:buFont typeface="Arial" panose="020B0604020202020204" pitchFamily="34" charset="0"/>
              <a:buChar char="•"/>
            </a:pPr>
            <a:r>
              <a:rPr lang="en-US" dirty="0"/>
              <a:t>Managing emotions in oneself and relationships.</a:t>
            </a:r>
          </a:p>
          <a:p>
            <a:pPr lvl="1">
              <a:buFont typeface="Arial" panose="020B0604020202020204" pitchFamily="34" charset="0"/>
              <a:buChar char="•"/>
            </a:pPr>
            <a:r>
              <a:rPr lang="en-US" dirty="0"/>
              <a:t>Not a fixed characteristic; can be trained.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dirty="0"/>
          </a:p>
        </p:txBody>
      </p:sp>
      <p:sp>
        <p:nvSpPr>
          <p:cNvPr id="6" name="TextBox 5">
            <a:extLst>
              <a:ext uri="{FF2B5EF4-FFF2-40B4-BE49-F238E27FC236}">
                <a16:creationId xmlns:a16="http://schemas.microsoft.com/office/drawing/2014/main" id="{26378886-427C-CA71-154E-D213FD18592D}"/>
              </a:ext>
            </a:extLst>
          </p:cNvPr>
          <p:cNvSpPr txBox="1"/>
          <p:nvPr/>
        </p:nvSpPr>
        <p:spPr>
          <a:xfrm>
            <a:off x="5271380" y="5893806"/>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https://www.youtube.com/watch?v=3NfWncucFTQ</a:t>
            </a:r>
          </a:p>
        </p:txBody>
      </p:sp>
    </p:spTree>
    <p:extLst>
      <p:ext uri="{BB962C8B-B14F-4D97-AF65-F5344CB8AC3E}">
        <p14:creationId xmlns:p14="http://schemas.microsoft.com/office/powerpoint/2010/main" val="3651741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F2588F3-1986-4B0E-82B2-965919D07A2D}"/>
              </a:ext>
            </a:extLst>
          </p:cNvPr>
          <p:cNvSpPr>
            <a:spLocks noGrp="1"/>
          </p:cNvSpPr>
          <p:nvPr>
            <p:ph type="ftr" sz="quarter" idx="11"/>
          </p:nvPr>
        </p:nvSpPr>
        <p:spPr/>
        <p:txBody>
          <a:bodyPr/>
          <a:lstStyle/>
          <a:p>
            <a:r>
              <a:rPr lang="en-US"/>
              <a:t>Author, Title and Edition. © SAGE Publications, 2018.</a:t>
            </a:r>
            <a:endParaRPr lang="en-US" dirty="0"/>
          </a:p>
        </p:txBody>
      </p:sp>
      <p:sp>
        <p:nvSpPr>
          <p:cNvPr id="3" name="Title 2">
            <a:extLst>
              <a:ext uri="{FF2B5EF4-FFF2-40B4-BE49-F238E27FC236}">
                <a16:creationId xmlns:a16="http://schemas.microsoft.com/office/drawing/2014/main" id="{87706966-26CF-4AA2-9B8F-9701B4F6E403}"/>
              </a:ext>
            </a:extLst>
          </p:cNvPr>
          <p:cNvSpPr>
            <a:spLocks noGrp="1"/>
          </p:cNvSpPr>
          <p:nvPr>
            <p:ph type="title"/>
          </p:nvPr>
        </p:nvSpPr>
        <p:spPr/>
        <p:txBody>
          <a:bodyPr>
            <a:normAutofit fontScale="90000"/>
          </a:bodyPr>
          <a:lstStyle/>
          <a:p>
            <a:r>
              <a:rPr lang="en-US" dirty="0"/>
              <a:t>How Does the Trait Approach Work?</a:t>
            </a:r>
          </a:p>
        </p:txBody>
      </p:sp>
      <p:sp>
        <p:nvSpPr>
          <p:cNvPr id="4" name="Content Placeholder 3">
            <a:extLst>
              <a:ext uri="{FF2B5EF4-FFF2-40B4-BE49-F238E27FC236}">
                <a16:creationId xmlns:a16="http://schemas.microsoft.com/office/drawing/2014/main" id="{EA1CCA19-EB86-4D96-9212-D263FA59CF5A}"/>
              </a:ext>
            </a:extLst>
          </p:cNvPr>
          <p:cNvSpPr>
            <a:spLocks noGrp="1"/>
          </p:cNvSpPr>
          <p:nvPr>
            <p:ph idx="1"/>
          </p:nvPr>
        </p:nvSpPr>
        <p:spPr/>
        <p:txBody>
          <a:bodyPr/>
          <a:lstStyle/>
          <a:p>
            <a:r>
              <a:rPr lang="en-US" dirty="0"/>
              <a:t>Focuses exclusively on the leader.</a:t>
            </a:r>
          </a:p>
          <a:p>
            <a:r>
              <a:rPr lang="en-US" dirty="0"/>
              <a:t>Leader’s traits are central. </a:t>
            </a:r>
          </a:p>
          <a:p>
            <a:r>
              <a:rPr lang="en-US" dirty="0"/>
              <a:t>Designated leadership profiles. </a:t>
            </a:r>
          </a:p>
          <a:p>
            <a:r>
              <a:rPr lang="en-US" dirty="0"/>
              <a:t>Traits assessments for personal development </a:t>
            </a:r>
          </a:p>
          <a:p>
            <a:endParaRPr lang="en-US" dirty="0"/>
          </a:p>
        </p:txBody>
      </p:sp>
      <p:sp>
        <p:nvSpPr>
          <p:cNvPr id="5" name="Slide Number Placeholder 4">
            <a:extLst>
              <a:ext uri="{FF2B5EF4-FFF2-40B4-BE49-F238E27FC236}">
                <a16:creationId xmlns:a16="http://schemas.microsoft.com/office/drawing/2014/main" id="{928A0ABF-72E1-4FC4-8BD6-6DF0FDBF0679}"/>
              </a:ext>
            </a:extLst>
          </p:cNvPr>
          <p:cNvSpPr>
            <a:spLocks noGrp="1"/>
          </p:cNvSpPr>
          <p:nvPr>
            <p:ph type="sldNum" sz="quarter" idx="12"/>
          </p:nvPr>
        </p:nvSpPr>
        <p:spPr/>
        <p:txBody>
          <a:bodyPr/>
          <a:lstStyle/>
          <a:p>
            <a:fld id="{B6F15528-21DE-4FAA-801E-634DDDAF4B2B}" type="slidenum">
              <a:rPr lang="en-US" smtClean="0"/>
              <a:pPr/>
              <a:t>19</a:t>
            </a:fld>
            <a:endParaRPr lang="en-US" dirty="0"/>
          </a:p>
        </p:txBody>
      </p:sp>
    </p:spTree>
    <p:extLst>
      <p:ext uri="{BB962C8B-B14F-4D97-AF65-F5344CB8AC3E}">
        <p14:creationId xmlns:p14="http://schemas.microsoft.com/office/powerpoint/2010/main" val="1983169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8" name="Title 7"/>
          <p:cNvSpPr>
            <a:spLocks noGrp="1"/>
          </p:cNvSpPr>
          <p:nvPr>
            <p:ph type="title"/>
          </p:nvPr>
        </p:nvSpPr>
        <p:spPr/>
        <p:txBody>
          <a:bodyPr>
            <a:normAutofit/>
          </a:bodyPr>
          <a:lstStyle/>
          <a:p>
            <a:r>
              <a:rPr lang="en-US" dirty="0"/>
              <a:t>Description </a:t>
            </a:r>
            <a:r>
              <a:rPr lang="en-US" sz="2000" dirty="0"/>
              <a:t>(1 of 17)</a:t>
            </a:r>
          </a:p>
        </p:txBody>
      </p:sp>
      <p:sp>
        <p:nvSpPr>
          <p:cNvPr id="9" name="Content Placeholder 8"/>
          <p:cNvSpPr>
            <a:spLocks noGrp="1"/>
          </p:cNvSpPr>
          <p:nvPr>
            <p:ph idx="1"/>
          </p:nvPr>
        </p:nvSpPr>
        <p:spPr/>
        <p:txBody>
          <a:bodyPr>
            <a:normAutofit/>
          </a:bodyPr>
          <a:lstStyle/>
          <a:p>
            <a:r>
              <a:rPr lang="en-US" dirty="0"/>
              <a:t>Leadership trait research became common in the 20th century.</a:t>
            </a:r>
          </a:p>
          <a:p>
            <a:pPr lvl="1">
              <a:buFont typeface="Arial" panose="020B0604020202020204" pitchFamily="34" charset="0"/>
              <a:buChar char="•"/>
            </a:pPr>
            <a:r>
              <a:rPr lang="en-US" dirty="0"/>
              <a:t>Originally focused on “great man” theories.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dirty="0"/>
          </a:p>
        </p:txBody>
      </p:sp>
      <p:sp>
        <p:nvSpPr>
          <p:cNvPr id="3" name="TextBox 2">
            <a:extLst>
              <a:ext uri="{FF2B5EF4-FFF2-40B4-BE49-F238E27FC236}">
                <a16:creationId xmlns:a16="http://schemas.microsoft.com/office/drawing/2014/main" id="{D6B7BFFE-03B9-CE66-1424-C098C95AF43E}"/>
              </a:ext>
            </a:extLst>
          </p:cNvPr>
          <p:cNvSpPr txBox="1"/>
          <p:nvPr/>
        </p:nvSpPr>
        <p:spPr>
          <a:xfrm>
            <a:off x="1752600" y="3682901"/>
            <a:ext cx="4572000" cy="2308324"/>
          </a:xfrm>
          <a:prstGeom prst="rect">
            <a:avLst/>
          </a:prstGeom>
          <a:noFill/>
        </p:spPr>
        <p:txBody>
          <a:bodyPr wrap="square">
            <a:spAutoFit/>
          </a:bodyPr>
          <a:lstStyle/>
          <a:p>
            <a:pPr lvl="1"/>
            <a:r>
              <a:rPr lang="en-US" dirty="0">
                <a:effectLst/>
              </a:rPr>
              <a:t>In the mid-20th century, Stogdill reviewed the literature and suggested than no consistent set of traits differentiated leaders across various situations.</a:t>
            </a:r>
          </a:p>
          <a:p>
            <a:pPr lvl="2"/>
            <a:r>
              <a:rPr lang="en-US" dirty="0">
                <a:effectLst/>
              </a:rPr>
              <a:t>Those with leadership traits might be a leader in one situation, but not another</a:t>
            </a:r>
            <a:endParaRPr lang="en-US" dirty="0"/>
          </a:p>
        </p:txBody>
      </p:sp>
    </p:spTree>
    <p:extLst>
      <p:ext uri="{BB962C8B-B14F-4D97-AF65-F5344CB8AC3E}">
        <p14:creationId xmlns:p14="http://schemas.microsoft.com/office/powerpoint/2010/main" val="1187023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3" name="Title 2"/>
          <p:cNvSpPr>
            <a:spLocks noGrp="1"/>
          </p:cNvSpPr>
          <p:nvPr>
            <p:ph type="title"/>
          </p:nvPr>
        </p:nvSpPr>
        <p:spPr/>
        <p:txBody>
          <a:bodyPr/>
          <a:lstStyle/>
          <a:p>
            <a:r>
              <a:rPr lang="en-US" dirty="0"/>
              <a:t>Strengths</a:t>
            </a:r>
          </a:p>
        </p:txBody>
      </p:sp>
      <p:sp>
        <p:nvSpPr>
          <p:cNvPr id="4" name="Content Placeholder 3"/>
          <p:cNvSpPr>
            <a:spLocks noGrp="1"/>
          </p:cNvSpPr>
          <p:nvPr>
            <p:ph idx="1"/>
          </p:nvPr>
        </p:nvSpPr>
        <p:spPr/>
        <p:txBody>
          <a:bodyPr/>
          <a:lstStyle/>
          <a:p>
            <a:r>
              <a:rPr lang="en-US" dirty="0"/>
              <a:t>Intuitively appealing.</a:t>
            </a:r>
          </a:p>
          <a:p>
            <a:r>
              <a:rPr lang="en-US" dirty="0"/>
              <a:t>Extensive body of research.</a:t>
            </a:r>
          </a:p>
          <a:p>
            <a:r>
              <a:rPr lang="en-US" dirty="0"/>
              <a:t>Benchmarks for growth.</a:t>
            </a:r>
          </a:p>
          <a:p>
            <a:r>
              <a:rPr lang="en-US" dirty="0"/>
              <a:t>Helps organizations identify and train leaders.</a:t>
            </a:r>
          </a:p>
          <a:p>
            <a:pPr marL="0" indent="0">
              <a:buNone/>
            </a:pP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dirty="0"/>
          </a:p>
        </p:txBody>
      </p:sp>
      <p:sp>
        <p:nvSpPr>
          <p:cNvPr id="7" name="TextBox 6">
            <a:extLst>
              <a:ext uri="{FF2B5EF4-FFF2-40B4-BE49-F238E27FC236}">
                <a16:creationId xmlns:a16="http://schemas.microsoft.com/office/drawing/2014/main" id="{05DF8036-515A-D99F-C365-265E126549A8}"/>
              </a:ext>
            </a:extLst>
          </p:cNvPr>
          <p:cNvSpPr txBox="1"/>
          <p:nvPr/>
        </p:nvSpPr>
        <p:spPr>
          <a:xfrm>
            <a:off x="2667000" y="4129881"/>
            <a:ext cx="4572000" cy="1477328"/>
          </a:xfrm>
          <a:prstGeom prst="rect">
            <a:avLst/>
          </a:prstGeom>
          <a:noFill/>
        </p:spPr>
        <p:txBody>
          <a:bodyPr wrap="square">
            <a:spAutoFit/>
          </a:bodyPr>
          <a:lstStyle/>
          <a:p>
            <a:pPr lvl="0"/>
            <a:endParaRPr lang="en-US" dirty="0">
              <a:effectLst/>
            </a:endParaRPr>
          </a:p>
          <a:p>
            <a:pPr lvl="1"/>
            <a:r>
              <a:rPr lang="en-US" dirty="0">
                <a:effectLst/>
              </a:rPr>
              <a:t>Intuitive appeal: society already tends to push the premise that leaders are a special kind of people who do extraordinary things.</a:t>
            </a:r>
          </a:p>
        </p:txBody>
      </p:sp>
      <p:cxnSp>
        <p:nvCxnSpPr>
          <p:cNvPr id="9" name="Straight Arrow Connector 8">
            <a:extLst>
              <a:ext uri="{FF2B5EF4-FFF2-40B4-BE49-F238E27FC236}">
                <a16:creationId xmlns:a16="http://schemas.microsoft.com/office/drawing/2014/main" id="{87870E56-A1A1-2FDB-6795-E8119CD34688}"/>
              </a:ext>
            </a:extLst>
          </p:cNvPr>
          <p:cNvCxnSpPr/>
          <p:nvPr/>
        </p:nvCxnSpPr>
        <p:spPr>
          <a:xfrm>
            <a:off x="1447800" y="2590800"/>
            <a:ext cx="1752600" cy="1981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6496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3" name="Title 2"/>
          <p:cNvSpPr>
            <a:spLocks noGrp="1"/>
          </p:cNvSpPr>
          <p:nvPr>
            <p:ph type="title"/>
          </p:nvPr>
        </p:nvSpPr>
        <p:spPr/>
        <p:txBody>
          <a:bodyPr/>
          <a:lstStyle/>
          <a:p>
            <a:r>
              <a:rPr lang="en-US" dirty="0"/>
              <a:t>Criticisms</a:t>
            </a:r>
          </a:p>
        </p:txBody>
      </p:sp>
      <p:sp>
        <p:nvSpPr>
          <p:cNvPr id="4" name="Content Placeholder 3"/>
          <p:cNvSpPr>
            <a:spLocks noGrp="1"/>
          </p:cNvSpPr>
          <p:nvPr>
            <p:ph idx="1"/>
          </p:nvPr>
        </p:nvSpPr>
        <p:spPr/>
        <p:txBody>
          <a:bodyPr>
            <a:normAutofit fontScale="92500" lnSpcReduction="10000"/>
          </a:bodyPr>
          <a:lstStyle/>
          <a:p>
            <a:r>
              <a:rPr lang="en-US" dirty="0"/>
              <a:t>No definitive list of traits.</a:t>
            </a:r>
          </a:p>
          <a:p>
            <a:r>
              <a:rPr lang="en-US" dirty="0"/>
              <a:t>Does not consider situational influences.</a:t>
            </a:r>
          </a:p>
          <a:p>
            <a:r>
              <a:rPr lang="en-US" dirty="0"/>
              <a:t>Highly subjective determinations of the most important leadership traits.</a:t>
            </a:r>
          </a:p>
          <a:p>
            <a:r>
              <a:rPr lang="en-US" dirty="0"/>
              <a:t>Hasn’t connected traits to specific leadership outcomes.</a:t>
            </a:r>
          </a:p>
          <a:p>
            <a:r>
              <a:rPr lang="en-US" dirty="0"/>
              <a:t>Limited usefulness for training and development.</a:t>
            </a:r>
          </a:p>
          <a:p>
            <a:pPr marL="0" indent="0">
              <a:buNone/>
            </a:pP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dirty="0"/>
          </a:p>
        </p:txBody>
      </p:sp>
    </p:spTree>
    <p:extLst>
      <p:ext uri="{BB962C8B-B14F-4D97-AF65-F5344CB8AC3E}">
        <p14:creationId xmlns:p14="http://schemas.microsoft.com/office/powerpoint/2010/main" val="12532107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3" name="Title 2"/>
          <p:cNvSpPr>
            <a:spLocks noGrp="1"/>
          </p:cNvSpPr>
          <p:nvPr>
            <p:ph type="title"/>
          </p:nvPr>
        </p:nvSpPr>
        <p:spPr/>
        <p:txBody>
          <a:bodyPr/>
          <a:lstStyle/>
          <a:p>
            <a:r>
              <a:rPr lang="en-US" dirty="0"/>
              <a:t>Application</a:t>
            </a:r>
          </a:p>
        </p:txBody>
      </p:sp>
      <p:sp>
        <p:nvSpPr>
          <p:cNvPr id="4" name="Content Placeholder 3"/>
          <p:cNvSpPr>
            <a:spLocks noGrp="1"/>
          </p:cNvSpPr>
          <p:nvPr>
            <p:ph idx="1"/>
          </p:nvPr>
        </p:nvSpPr>
        <p:spPr/>
        <p:txBody>
          <a:bodyPr>
            <a:normAutofit/>
          </a:bodyPr>
          <a:lstStyle/>
          <a:p>
            <a:r>
              <a:rPr lang="en-US" dirty="0"/>
              <a:t>Provides direction for personal development.</a:t>
            </a:r>
          </a:p>
          <a:p>
            <a:r>
              <a:rPr lang="en-US" dirty="0"/>
              <a:t>Helps managers to:</a:t>
            </a:r>
          </a:p>
          <a:p>
            <a:pPr lvl="1">
              <a:buFont typeface="Arial" panose="020B0604020202020204" pitchFamily="34" charset="0"/>
              <a:buChar char="•"/>
            </a:pPr>
            <a:r>
              <a:rPr lang="en-US" dirty="0"/>
              <a:t>Assess their current role in an organization.</a:t>
            </a:r>
          </a:p>
          <a:p>
            <a:pPr lvl="1">
              <a:buFont typeface="Arial" panose="020B0604020202020204" pitchFamily="34" charset="0"/>
              <a:buChar char="•"/>
            </a:pPr>
            <a:r>
              <a:rPr lang="en-US" dirty="0"/>
              <a:t>Determine their leadership strengths.</a:t>
            </a:r>
          </a:p>
          <a:p>
            <a:pPr lvl="1">
              <a:buFont typeface="Arial" panose="020B0604020202020204" pitchFamily="34" charset="0"/>
              <a:buChar char="•"/>
            </a:pPr>
            <a:r>
              <a:rPr lang="en-US" dirty="0"/>
              <a:t>Develop ways of strengthening their position within the organization.</a:t>
            </a:r>
          </a:p>
          <a:p>
            <a:pPr marL="0" indent="0">
              <a:buNone/>
            </a:pP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dirty="0"/>
          </a:p>
        </p:txBody>
      </p:sp>
    </p:spTree>
    <p:extLst>
      <p:ext uri="{BB962C8B-B14F-4D97-AF65-F5344CB8AC3E}">
        <p14:creationId xmlns:p14="http://schemas.microsoft.com/office/powerpoint/2010/main" val="1165505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3" name="Title 2"/>
          <p:cNvSpPr>
            <a:spLocks noGrp="1"/>
          </p:cNvSpPr>
          <p:nvPr>
            <p:ph type="title"/>
          </p:nvPr>
        </p:nvSpPr>
        <p:spPr/>
        <p:txBody>
          <a:bodyPr/>
          <a:lstStyle/>
          <a:p>
            <a:r>
              <a:rPr lang="en-US" dirty="0"/>
              <a:t>Description </a:t>
            </a:r>
            <a:r>
              <a:rPr lang="en-US" sz="2000" dirty="0">
                <a:solidFill>
                  <a:srgbClr val="1F497D"/>
                </a:solidFill>
              </a:rPr>
              <a:t>(2 of 17)</a:t>
            </a:r>
            <a:endParaRPr lang="en-US" dirty="0"/>
          </a:p>
        </p:txBody>
      </p:sp>
      <p:sp>
        <p:nvSpPr>
          <p:cNvPr id="4" name="Content Placeholder 3"/>
          <p:cNvSpPr>
            <a:spLocks noGrp="1"/>
          </p:cNvSpPr>
          <p:nvPr>
            <p:ph idx="1"/>
          </p:nvPr>
        </p:nvSpPr>
        <p:spPr/>
        <p:txBody>
          <a:bodyPr/>
          <a:lstStyle/>
          <a:p>
            <a:r>
              <a:rPr lang="en-US" dirty="0"/>
              <a:t>Did not decrease modern interest in the trait approach.</a:t>
            </a:r>
          </a:p>
          <a:p>
            <a:pPr lvl="1">
              <a:buFont typeface="Arial" panose="020B0604020202020204" pitchFamily="34" charset="0"/>
              <a:buChar char="•"/>
            </a:pPr>
            <a:r>
              <a:rPr lang="en-US" dirty="0"/>
              <a:t>Interest after the election of Obama.</a:t>
            </a:r>
          </a:p>
          <a:p>
            <a:pPr lvl="1">
              <a:buFont typeface="Arial" panose="020B0604020202020204" pitchFamily="34" charset="0"/>
              <a:buChar char="•"/>
            </a:pPr>
            <a:r>
              <a:rPr lang="en-US" dirty="0"/>
              <a:t>Jung and Sosik (2006) found charismatic leaders qualities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
        <p:nvSpPr>
          <p:cNvPr id="7" name="TextBox 6">
            <a:extLst>
              <a:ext uri="{FF2B5EF4-FFF2-40B4-BE49-F238E27FC236}">
                <a16:creationId xmlns:a16="http://schemas.microsoft.com/office/drawing/2014/main" id="{572E3871-C5F0-B4AA-838C-9BE8F396A0B3}"/>
              </a:ext>
            </a:extLst>
          </p:cNvPr>
          <p:cNvSpPr txBox="1"/>
          <p:nvPr/>
        </p:nvSpPr>
        <p:spPr>
          <a:xfrm>
            <a:off x="3633787" y="4528184"/>
            <a:ext cx="4572000" cy="1477328"/>
          </a:xfrm>
          <a:prstGeom prst="rect">
            <a:avLst/>
          </a:prstGeom>
          <a:noFill/>
        </p:spPr>
        <p:txBody>
          <a:bodyPr wrap="square">
            <a:spAutoFit/>
          </a:bodyPr>
          <a:lstStyle/>
          <a:p>
            <a:pPr lvl="2"/>
            <a:r>
              <a:rPr lang="en-US" dirty="0">
                <a:effectLst/>
              </a:rPr>
              <a:t>Jung and </a:t>
            </a:r>
            <a:r>
              <a:rPr lang="en-US" dirty="0" err="1">
                <a:effectLst/>
              </a:rPr>
              <a:t>Sosik</a:t>
            </a:r>
            <a:r>
              <a:rPr lang="en-US" dirty="0">
                <a:effectLst/>
              </a:rPr>
              <a:t> (2006) found charismatic leaders are:</a:t>
            </a:r>
          </a:p>
          <a:p>
            <a:pPr lvl="3"/>
            <a:r>
              <a:rPr lang="en-US" dirty="0">
                <a:effectLst/>
              </a:rPr>
              <a:t> Self-monitors.</a:t>
            </a:r>
          </a:p>
          <a:p>
            <a:pPr lvl="3"/>
            <a:r>
              <a:rPr lang="en-US" dirty="0">
                <a:effectLst/>
              </a:rPr>
              <a:t> Engaged in impression management.</a:t>
            </a:r>
          </a:p>
        </p:txBody>
      </p:sp>
    </p:spTree>
    <p:extLst>
      <p:ext uri="{BB962C8B-B14F-4D97-AF65-F5344CB8AC3E}">
        <p14:creationId xmlns:p14="http://schemas.microsoft.com/office/powerpoint/2010/main" val="1429498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3" name="Title 2"/>
          <p:cNvSpPr>
            <a:spLocks noGrp="1"/>
          </p:cNvSpPr>
          <p:nvPr>
            <p:ph type="title"/>
          </p:nvPr>
        </p:nvSpPr>
        <p:spPr/>
        <p:txBody>
          <a:bodyPr/>
          <a:lstStyle/>
          <a:p>
            <a:r>
              <a:rPr lang="en-US" dirty="0"/>
              <a:t>Description </a:t>
            </a:r>
            <a:r>
              <a:rPr lang="en-US" sz="2000" dirty="0">
                <a:solidFill>
                  <a:srgbClr val="1F497D"/>
                </a:solidFill>
              </a:rPr>
              <a:t>(3 of 17)</a:t>
            </a:r>
            <a:endParaRPr lang="en-US" dirty="0"/>
          </a:p>
        </p:txBody>
      </p:sp>
      <p:sp>
        <p:nvSpPr>
          <p:cNvPr id="4" name="Content Placeholder 3"/>
          <p:cNvSpPr>
            <a:spLocks noGrp="1"/>
          </p:cNvSpPr>
          <p:nvPr>
            <p:ph idx="1"/>
          </p:nvPr>
        </p:nvSpPr>
        <p:spPr/>
        <p:txBody>
          <a:bodyPr>
            <a:normAutofit/>
          </a:bodyPr>
          <a:lstStyle/>
          <a:p>
            <a:r>
              <a:rPr lang="en-US" dirty="0"/>
              <a:t>Stogdill’s 1948 literature review found these differences between leaders and group-members:</a:t>
            </a:r>
          </a:p>
          <a:p>
            <a:pPr lvl="1">
              <a:buFont typeface="Arial" panose="020B0604020202020204" pitchFamily="34" charset="0"/>
              <a:buChar char="•"/>
            </a:pPr>
            <a:r>
              <a:rPr lang="en-US" dirty="0"/>
              <a:t>Intelligence.</a:t>
            </a:r>
          </a:p>
          <a:p>
            <a:pPr lvl="1">
              <a:buFont typeface="Arial" panose="020B0604020202020204" pitchFamily="34" charset="0"/>
              <a:buChar char="•"/>
            </a:pPr>
            <a:r>
              <a:rPr lang="en-US" dirty="0"/>
              <a:t>Alertness.</a:t>
            </a:r>
          </a:p>
          <a:p>
            <a:pPr lvl="1">
              <a:buFont typeface="Arial" panose="020B0604020202020204" pitchFamily="34" charset="0"/>
              <a:buChar char="•"/>
            </a:pPr>
            <a:r>
              <a:rPr lang="en-US" dirty="0"/>
              <a:t>Insight.</a:t>
            </a:r>
          </a:p>
          <a:p>
            <a:pPr lvl="1">
              <a:buFont typeface="Arial" panose="020B0604020202020204" pitchFamily="34" charset="0"/>
              <a:buChar char="•"/>
            </a:pPr>
            <a:r>
              <a:rPr lang="en-US" dirty="0"/>
              <a:t>Responsibility. (cont.)</a:t>
            </a:r>
          </a:p>
          <a:p>
            <a:pPr marL="0" indent="0">
              <a:buNone/>
            </a:pP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sp>
        <p:nvSpPr>
          <p:cNvPr id="7" name="TextBox 6">
            <a:extLst>
              <a:ext uri="{FF2B5EF4-FFF2-40B4-BE49-F238E27FC236}">
                <a16:creationId xmlns:a16="http://schemas.microsoft.com/office/drawing/2014/main" id="{8E361E12-90B6-1700-987F-011F3A44B1D3}"/>
              </a:ext>
            </a:extLst>
          </p:cNvPr>
          <p:cNvSpPr txBox="1"/>
          <p:nvPr/>
        </p:nvSpPr>
        <p:spPr>
          <a:xfrm>
            <a:off x="3300412" y="3386078"/>
            <a:ext cx="5943600" cy="2862322"/>
          </a:xfrm>
          <a:prstGeom prst="rect">
            <a:avLst/>
          </a:prstGeom>
          <a:noFill/>
        </p:spPr>
        <p:txBody>
          <a:bodyPr wrap="square">
            <a:spAutoFit/>
          </a:bodyPr>
          <a:lstStyle/>
          <a:p>
            <a:pPr lvl="2"/>
            <a:r>
              <a:rPr lang="en-US" dirty="0">
                <a:effectLst/>
              </a:rPr>
              <a:t>His first survey identified leadership traits related to how individuals in various groups became leaders. </a:t>
            </a:r>
          </a:p>
          <a:p>
            <a:pPr lvl="3"/>
            <a:r>
              <a:rPr lang="en-US" dirty="0">
                <a:effectLst/>
              </a:rPr>
              <a:t>Asserted that individuals do not become leaders just because of certain personality traits; the traits must be relevant to the leadership situations.</a:t>
            </a:r>
          </a:p>
          <a:p>
            <a:pPr lvl="3"/>
            <a:r>
              <a:rPr lang="en-US" dirty="0">
                <a:effectLst/>
              </a:rPr>
              <a:t>Leadership is not a passive state and grows from the working relationship between leaders and group members.</a:t>
            </a:r>
          </a:p>
        </p:txBody>
      </p:sp>
    </p:spTree>
    <p:extLst>
      <p:ext uri="{BB962C8B-B14F-4D97-AF65-F5344CB8AC3E}">
        <p14:creationId xmlns:p14="http://schemas.microsoft.com/office/powerpoint/2010/main" val="3037504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3" name="Title 2"/>
          <p:cNvSpPr>
            <a:spLocks noGrp="1"/>
          </p:cNvSpPr>
          <p:nvPr>
            <p:ph type="title"/>
          </p:nvPr>
        </p:nvSpPr>
        <p:spPr/>
        <p:txBody>
          <a:bodyPr/>
          <a:lstStyle/>
          <a:p>
            <a:r>
              <a:rPr lang="en-US" dirty="0"/>
              <a:t>Description </a:t>
            </a:r>
            <a:r>
              <a:rPr lang="en-US" sz="2000" dirty="0">
                <a:solidFill>
                  <a:srgbClr val="1F497D"/>
                </a:solidFill>
              </a:rPr>
              <a:t>(4 of 17)</a:t>
            </a:r>
            <a:endParaRPr lang="en-US" dirty="0"/>
          </a:p>
        </p:txBody>
      </p:sp>
      <p:sp>
        <p:nvSpPr>
          <p:cNvPr id="4" name="Content Placeholder 3"/>
          <p:cNvSpPr>
            <a:spLocks noGrp="1"/>
          </p:cNvSpPr>
          <p:nvPr>
            <p:ph idx="1"/>
          </p:nvPr>
        </p:nvSpPr>
        <p:spPr/>
        <p:txBody>
          <a:bodyPr>
            <a:normAutofit/>
          </a:bodyPr>
          <a:lstStyle/>
          <a:p>
            <a:pPr lvl="1">
              <a:buFont typeface="Arial" panose="020B0604020202020204" pitchFamily="34" charset="0"/>
              <a:buChar char="•"/>
            </a:pPr>
            <a:r>
              <a:rPr lang="en-US" dirty="0"/>
              <a:t>Initiative.</a:t>
            </a:r>
          </a:p>
          <a:p>
            <a:pPr lvl="1">
              <a:buFont typeface="Arial" panose="020B0604020202020204" pitchFamily="34" charset="0"/>
              <a:buChar char="•"/>
            </a:pPr>
            <a:r>
              <a:rPr lang="en-US" dirty="0"/>
              <a:t>Persistence.</a:t>
            </a:r>
          </a:p>
          <a:p>
            <a:pPr lvl="1">
              <a:buFont typeface="Arial" panose="020B0604020202020204" pitchFamily="34" charset="0"/>
              <a:buChar char="•"/>
            </a:pPr>
            <a:r>
              <a:rPr lang="en-US" dirty="0"/>
              <a:t>Self-confidence.</a:t>
            </a:r>
          </a:p>
          <a:p>
            <a:pPr lvl="1">
              <a:buFont typeface="Arial" panose="020B0604020202020204" pitchFamily="34" charset="0"/>
              <a:buChar char="•"/>
            </a:pPr>
            <a:r>
              <a:rPr lang="en-US" dirty="0"/>
              <a:t>Sociability.</a:t>
            </a:r>
          </a:p>
          <a:p>
            <a:pPr marL="0" indent="0">
              <a:buNone/>
            </a:pP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spTree>
    <p:extLst>
      <p:ext uri="{BB962C8B-B14F-4D97-AF65-F5344CB8AC3E}">
        <p14:creationId xmlns:p14="http://schemas.microsoft.com/office/powerpoint/2010/main" val="100841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3" name="Title 2"/>
          <p:cNvSpPr>
            <a:spLocks noGrp="1"/>
          </p:cNvSpPr>
          <p:nvPr>
            <p:ph type="title"/>
          </p:nvPr>
        </p:nvSpPr>
        <p:spPr/>
        <p:txBody>
          <a:bodyPr/>
          <a:lstStyle/>
          <a:p>
            <a:r>
              <a:rPr lang="en-US" dirty="0"/>
              <a:t>Description </a:t>
            </a:r>
            <a:r>
              <a:rPr lang="en-US" sz="2000" dirty="0">
                <a:solidFill>
                  <a:srgbClr val="1F497D"/>
                </a:solidFill>
              </a:rPr>
              <a:t>(5 of 17)</a:t>
            </a:r>
            <a:endParaRPr lang="en-US" dirty="0"/>
          </a:p>
        </p:txBody>
      </p:sp>
      <p:sp>
        <p:nvSpPr>
          <p:cNvPr id="4" name="Content Placeholder 3"/>
          <p:cNvSpPr>
            <a:spLocks noGrp="1"/>
          </p:cNvSpPr>
          <p:nvPr>
            <p:ph idx="1"/>
          </p:nvPr>
        </p:nvSpPr>
        <p:spPr>
          <a:xfrm>
            <a:off x="457200" y="1828800"/>
            <a:ext cx="8229600" cy="4527550"/>
          </a:xfrm>
        </p:spPr>
        <p:txBody>
          <a:bodyPr>
            <a:normAutofit/>
          </a:bodyPr>
          <a:lstStyle/>
          <a:p>
            <a:r>
              <a:rPr lang="en-US" dirty="0"/>
              <a:t>Stogdill’s 1974 literature review found these differences between leaders and group-members:</a:t>
            </a:r>
          </a:p>
          <a:p>
            <a:pPr lvl="1">
              <a:buFont typeface="Arial" panose="020B0604020202020204" pitchFamily="34" charset="0"/>
              <a:buChar char="•"/>
            </a:pPr>
            <a:r>
              <a:rPr lang="en-US" dirty="0"/>
              <a:t>Drive for responsibility/task completion.</a:t>
            </a:r>
          </a:p>
          <a:p>
            <a:pPr lvl="1">
              <a:buFont typeface="Arial" panose="020B0604020202020204" pitchFamily="34" charset="0"/>
              <a:buChar char="•"/>
            </a:pPr>
            <a:r>
              <a:rPr lang="en-US" dirty="0"/>
              <a:t>Vigor/persistence.</a:t>
            </a:r>
          </a:p>
          <a:p>
            <a:pPr lvl="1">
              <a:buFont typeface="Arial" panose="020B0604020202020204" pitchFamily="34" charset="0"/>
              <a:buChar char="•"/>
            </a:pPr>
            <a:r>
              <a:rPr lang="en-US" dirty="0"/>
              <a:t>Risk-taking/originality.</a:t>
            </a:r>
          </a:p>
          <a:p>
            <a:pPr lvl="1">
              <a:buFont typeface="Arial" panose="020B0604020202020204" pitchFamily="34" charset="0"/>
              <a:buChar char="•"/>
            </a:pPr>
            <a:r>
              <a:rPr lang="en-US" dirty="0"/>
              <a:t>Socially initiative. (cont.)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Tree>
    <p:extLst>
      <p:ext uri="{BB962C8B-B14F-4D97-AF65-F5344CB8AC3E}">
        <p14:creationId xmlns:p14="http://schemas.microsoft.com/office/powerpoint/2010/main" val="3259264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3" name="Title 2"/>
          <p:cNvSpPr>
            <a:spLocks noGrp="1"/>
          </p:cNvSpPr>
          <p:nvPr>
            <p:ph type="title"/>
          </p:nvPr>
        </p:nvSpPr>
        <p:spPr/>
        <p:txBody>
          <a:bodyPr/>
          <a:lstStyle/>
          <a:p>
            <a:r>
              <a:rPr lang="en-US" dirty="0"/>
              <a:t>Description </a:t>
            </a:r>
            <a:r>
              <a:rPr lang="en-US" sz="2000" dirty="0">
                <a:solidFill>
                  <a:srgbClr val="1F497D"/>
                </a:solidFill>
              </a:rPr>
              <a:t>(6 of 17)</a:t>
            </a:r>
            <a:endParaRPr lang="en-US" dirty="0"/>
          </a:p>
        </p:txBody>
      </p:sp>
      <p:sp>
        <p:nvSpPr>
          <p:cNvPr id="4" name="Content Placeholder 3"/>
          <p:cNvSpPr>
            <a:spLocks noGrp="1"/>
          </p:cNvSpPr>
          <p:nvPr>
            <p:ph idx="1"/>
          </p:nvPr>
        </p:nvSpPr>
        <p:spPr>
          <a:xfrm>
            <a:off x="457200" y="1828800"/>
            <a:ext cx="8229600" cy="4527550"/>
          </a:xfrm>
        </p:spPr>
        <p:txBody>
          <a:bodyPr vert="horz" lIns="91440" tIns="45720" rIns="91440" bIns="45720" rtlCol="0" anchor="t">
            <a:normAutofit/>
          </a:bodyPr>
          <a:lstStyle/>
          <a:p>
            <a:pPr lvl="1">
              <a:buFont typeface="Arial" panose="020B0604020202020204" pitchFamily="34" charset="0"/>
              <a:buChar char="•"/>
            </a:pPr>
            <a:r>
              <a:rPr lang="en-US" dirty="0"/>
              <a:t>Self-confidence/personal identity.</a:t>
            </a:r>
          </a:p>
          <a:p>
            <a:pPr lvl="1">
              <a:buFont typeface="Arial" panose="020B0604020202020204" pitchFamily="34" charset="0"/>
              <a:buChar char="•"/>
            </a:pPr>
            <a:r>
              <a:rPr lang="en-US" dirty="0"/>
              <a:t>Accepts consequences.</a:t>
            </a:r>
          </a:p>
          <a:p>
            <a:pPr lvl="1">
              <a:buFont typeface="Arial" panose="020B0604020202020204" pitchFamily="34" charset="0"/>
              <a:buChar char="•"/>
            </a:pPr>
            <a:r>
              <a:rPr lang="en-US" dirty="0"/>
              <a:t>Absorbs interpersonal stress.</a:t>
            </a:r>
            <a:endParaRPr lang="en-US" dirty="0">
              <a:cs typeface="Arial"/>
            </a:endParaRPr>
          </a:p>
          <a:p>
            <a:pPr lvl="1">
              <a:buFont typeface="Arial" panose="020B0604020202020204" pitchFamily="34" charset="0"/>
              <a:buChar char="•"/>
            </a:pPr>
            <a:r>
              <a:rPr lang="en-US" dirty="0"/>
              <a:t>Influences others.</a:t>
            </a:r>
          </a:p>
          <a:p>
            <a:pPr lvl="1">
              <a:buFont typeface="Arial" panose="020B0604020202020204" pitchFamily="34" charset="0"/>
              <a:buChar char="•"/>
            </a:pPr>
            <a:r>
              <a:rPr lang="en-US" dirty="0"/>
              <a:t>Structures social interaction systems.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Tree>
    <p:extLst>
      <p:ext uri="{BB962C8B-B14F-4D97-AF65-F5344CB8AC3E}">
        <p14:creationId xmlns:p14="http://schemas.microsoft.com/office/powerpoint/2010/main" val="1964098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3" name="Title 2"/>
          <p:cNvSpPr>
            <a:spLocks noGrp="1"/>
          </p:cNvSpPr>
          <p:nvPr>
            <p:ph type="title"/>
          </p:nvPr>
        </p:nvSpPr>
        <p:spPr/>
        <p:txBody>
          <a:bodyPr/>
          <a:lstStyle/>
          <a:p>
            <a:r>
              <a:rPr lang="en-US" dirty="0"/>
              <a:t>Description </a:t>
            </a:r>
            <a:r>
              <a:rPr lang="en-US" sz="2000" dirty="0">
                <a:solidFill>
                  <a:srgbClr val="1F497D"/>
                </a:solidFill>
              </a:rPr>
              <a:t>(7 of 17)</a:t>
            </a:r>
            <a:endParaRPr lang="en-US" dirty="0"/>
          </a:p>
        </p:txBody>
      </p:sp>
      <p:sp>
        <p:nvSpPr>
          <p:cNvPr id="4" name="Content Placeholder 3"/>
          <p:cNvSpPr>
            <a:spLocks noGrp="1"/>
          </p:cNvSpPr>
          <p:nvPr>
            <p:ph idx="1"/>
          </p:nvPr>
        </p:nvSpPr>
        <p:spPr>
          <a:xfrm>
            <a:off x="457200" y="1981200"/>
            <a:ext cx="8229600" cy="4375150"/>
          </a:xfrm>
        </p:spPr>
        <p:txBody>
          <a:bodyPr>
            <a:normAutofit/>
          </a:bodyPr>
          <a:lstStyle/>
          <a:p>
            <a:r>
              <a:rPr lang="en-US" dirty="0"/>
              <a:t>Mann’s 1959 study found these qualities in powerful leaders:</a:t>
            </a:r>
          </a:p>
          <a:p>
            <a:pPr lvl="1">
              <a:buFont typeface="Arial" panose="020B0604020202020204" pitchFamily="34" charset="0"/>
              <a:buChar char="•"/>
            </a:pPr>
            <a:r>
              <a:rPr lang="en-US" dirty="0"/>
              <a:t>Intelligence.</a:t>
            </a:r>
          </a:p>
          <a:p>
            <a:pPr lvl="1">
              <a:buFont typeface="Arial" panose="020B0604020202020204" pitchFamily="34" charset="0"/>
              <a:buChar char="•"/>
            </a:pPr>
            <a:r>
              <a:rPr lang="en-US" dirty="0"/>
              <a:t>Adjustment.</a:t>
            </a:r>
          </a:p>
          <a:p>
            <a:pPr lvl="1">
              <a:buFont typeface="Arial" panose="020B0604020202020204" pitchFamily="34" charset="0"/>
              <a:buChar char="•"/>
            </a:pPr>
            <a:r>
              <a:rPr lang="en-US" dirty="0"/>
              <a:t>Dominance.</a:t>
            </a:r>
          </a:p>
          <a:p>
            <a:pPr lvl="1">
              <a:buFont typeface="Arial" panose="020B0604020202020204" pitchFamily="34" charset="0"/>
              <a:buChar char="•"/>
            </a:pPr>
            <a:r>
              <a:rPr lang="en-US" dirty="0"/>
              <a:t>Extraversion.</a:t>
            </a:r>
          </a:p>
          <a:p>
            <a:pPr lvl="1">
              <a:buFont typeface="Arial" panose="020B0604020202020204" pitchFamily="34" charset="0"/>
              <a:buChar char="•"/>
            </a:pPr>
            <a:r>
              <a:rPr lang="en-US" dirty="0"/>
              <a:t>Conservatism.</a:t>
            </a:r>
          </a:p>
          <a:p>
            <a:pPr marL="0" indent="0">
              <a:buNone/>
            </a:pP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2586194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3" name="Title 2"/>
          <p:cNvSpPr>
            <a:spLocks noGrp="1"/>
          </p:cNvSpPr>
          <p:nvPr>
            <p:ph type="title"/>
          </p:nvPr>
        </p:nvSpPr>
        <p:spPr/>
        <p:txBody>
          <a:bodyPr/>
          <a:lstStyle/>
          <a:p>
            <a:r>
              <a:rPr lang="en-US" dirty="0"/>
              <a:t>Description </a:t>
            </a:r>
            <a:r>
              <a:rPr lang="en-US" sz="2000" dirty="0">
                <a:solidFill>
                  <a:srgbClr val="1F497D"/>
                </a:solidFill>
              </a:rPr>
              <a:t>(8 of 17)</a:t>
            </a:r>
            <a:endParaRPr lang="en-US" dirty="0"/>
          </a:p>
        </p:txBody>
      </p:sp>
      <p:sp>
        <p:nvSpPr>
          <p:cNvPr id="4" name="Content Placeholder 3"/>
          <p:cNvSpPr>
            <a:spLocks noGrp="1"/>
          </p:cNvSpPr>
          <p:nvPr>
            <p:ph idx="1"/>
          </p:nvPr>
        </p:nvSpPr>
        <p:spPr/>
        <p:txBody>
          <a:bodyPr>
            <a:normAutofit fontScale="85000" lnSpcReduction="20000"/>
          </a:bodyPr>
          <a:lstStyle/>
          <a:p>
            <a:r>
              <a:rPr lang="en-US" dirty="0"/>
              <a:t>Kirkpatrick and Locke’s (1991) six traits of leadership:</a:t>
            </a:r>
          </a:p>
          <a:p>
            <a:pPr lvl="1">
              <a:buFont typeface="Arial" panose="020B0604020202020204" pitchFamily="34" charset="0"/>
              <a:buChar char="•"/>
            </a:pPr>
            <a:r>
              <a:rPr lang="en-US" dirty="0"/>
              <a:t>Drive.</a:t>
            </a:r>
          </a:p>
          <a:p>
            <a:pPr lvl="1">
              <a:buFont typeface="Arial" panose="020B0604020202020204" pitchFamily="34" charset="0"/>
              <a:buChar char="•"/>
            </a:pPr>
            <a:r>
              <a:rPr lang="en-US" dirty="0"/>
              <a:t>Motivation.</a:t>
            </a:r>
          </a:p>
          <a:p>
            <a:pPr lvl="1">
              <a:buFont typeface="Arial" panose="020B0604020202020204" pitchFamily="34" charset="0"/>
              <a:buChar char="•"/>
            </a:pPr>
            <a:r>
              <a:rPr lang="en-US" dirty="0"/>
              <a:t>Integrity.</a:t>
            </a:r>
          </a:p>
          <a:p>
            <a:pPr lvl="1">
              <a:buFont typeface="Arial" panose="020B0604020202020204" pitchFamily="34" charset="0"/>
              <a:buChar char="•"/>
            </a:pPr>
            <a:r>
              <a:rPr lang="en-US" dirty="0"/>
              <a:t>Confidence.</a:t>
            </a:r>
          </a:p>
          <a:p>
            <a:pPr lvl="1">
              <a:buFont typeface="Arial" panose="020B0604020202020204" pitchFamily="34" charset="0"/>
              <a:buChar char="•"/>
            </a:pPr>
            <a:r>
              <a:rPr lang="en-US" dirty="0"/>
              <a:t>Cognitive ability.</a:t>
            </a:r>
          </a:p>
          <a:p>
            <a:pPr lvl="1">
              <a:buFont typeface="Arial" panose="020B0604020202020204" pitchFamily="34" charset="0"/>
              <a:buChar char="•"/>
            </a:pPr>
            <a:r>
              <a:rPr lang="en-US" dirty="0"/>
              <a:t>Task knowledge.</a:t>
            </a:r>
          </a:p>
          <a:p>
            <a:r>
              <a:rPr lang="en-US" dirty="0"/>
              <a:t>Authors believed these traits could be innate or acquired.</a:t>
            </a:r>
          </a:p>
          <a:p>
            <a:pPr marL="0" indent="0">
              <a:buNone/>
            </a:pP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872092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5b -SAGE PPT Template_3-26 update" id="{E6AC6207-D26B-194B-98E1-6A140DE426E7}" vid="{A2B6F32D-7038-774C-854E-F5C2714999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186</TotalTime>
  <Words>3146</Words>
  <Application>Microsoft Office PowerPoint</Application>
  <PresentationFormat>On-screen Show (4:3)</PresentationFormat>
  <Paragraphs>375</Paragraphs>
  <Slides>22</Slides>
  <Notes>21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Chapter 2: Trait Approach</vt:lpstr>
      <vt:lpstr>Description (1 of 17)</vt:lpstr>
      <vt:lpstr>Description (2 of 17)</vt:lpstr>
      <vt:lpstr>Description (3 of 17)</vt:lpstr>
      <vt:lpstr>Description (4 of 17)</vt:lpstr>
      <vt:lpstr>Description (5 of 17)</vt:lpstr>
      <vt:lpstr>Description (6 of 17)</vt:lpstr>
      <vt:lpstr>Description (7 of 17)</vt:lpstr>
      <vt:lpstr>Description (8 of 17)</vt:lpstr>
      <vt:lpstr>Description (9 of 17)</vt:lpstr>
      <vt:lpstr>Description (10 of 17)</vt:lpstr>
      <vt:lpstr>Description (11 of 17)</vt:lpstr>
      <vt:lpstr>Description (12 of 17)</vt:lpstr>
      <vt:lpstr>Description (13 of 17)</vt:lpstr>
      <vt:lpstr>Description (14 of 17)</vt:lpstr>
      <vt:lpstr>Description (15 of 17)</vt:lpstr>
      <vt:lpstr>Description (16 of 17)</vt:lpstr>
      <vt:lpstr>Description (17 of 17)</vt:lpstr>
      <vt:lpstr>How Does the Trait Approach Work?</vt:lpstr>
      <vt:lpstr>Strengths</vt:lpstr>
      <vt:lpstr>Criticisms</vt:lpstr>
      <vt:lpstr>Application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Trait Approach</dc:title>
  <dc:creator>Lauren Bingham</dc:creator>
  <cp:lastModifiedBy>Brian Vanderjack</cp:lastModifiedBy>
  <cp:revision>33</cp:revision>
  <dcterms:created xsi:type="dcterms:W3CDTF">2020-06-18T17:58:19Z</dcterms:created>
  <dcterms:modified xsi:type="dcterms:W3CDTF">2023-06-28T17:53:24Z</dcterms:modified>
</cp:coreProperties>
</file>