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74" r:id="rId3"/>
    <p:sldId id="283" r:id="rId4"/>
    <p:sldId id="297" r:id="rId5"/>
    <p:sldId id="285" r:id="rId6"/>
    <p:sldId id="298" r:id="rId7"/>
    <p:sldId id="296" r:id="rId8"/>
    <p:sldId id="300" r:id="rId9"/>
    <p:sldId id="299" r:id="rId10"/>
    <p:sldId id="303" r:id="rId11"/>
    <p:sldId id="304" r:id="rId12"/>
    <p:sldId id="315" r:id="rId13"/>
    <p:sldId id="308" r:id="rId14"/>
    <p:sldId id="306" r:id="rId15"/>
    <p:sldId id="316" r:id="rId16"/>
    <p:sldId id="310" r:id="rId17"/>
    <p:sldId id="317" r:id="rId18"/>
    <p:sldId id="318" r:id="rId19"/>
    <p:sldId id="314" r:id="rId20"/>
    <p:sldId id="295" r:id="rId21"/>
    <p:sldId id="319" r:id="rId22"/>
    <p:sldId id="292" r:id="rId23"/>
    <p:sldId id="293" r:id="rId24"/>
    <p:sldId id="291" r:id="rId25"/>
    <p:sldId id="286" r:id="rId26"/>
    <p:sldId id="320" r:id="rId27"/>
    <p:sldId id="287" r:id="rId28"/>
    <p:sldId id="321" r:id="rId29"/>
    <p:sldId id="276" r:id="rId30"/>
    <p:sldId id="322" r:id="rId31"/>
    <p:sldId id="277" r:id="rId32"/>
    <p:sldId id="27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43" autoAdjust="0"/>
    <p:restoredTop sz="62090" autoAdjust="0"/>
  </p:normalViewPr>
  <p:slideViewPr>
    <p:cSldViewPr>
      <p:cViewPr varScale="1">
        <p:scale>
          <a:sx n="66" d="100"/>
          <a:sy n="66" d="100"/>
        </p:scale>
        <p:origin x="229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10/30/22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171450" lvl="0" indent="-171450">
              <a:buFont typeface="Arial" panose="020B0604020202020204" pitchFamily="34" charset="0"/>
              <a:buChar char="•"/>
            </a:pPr>
            <a:r>
              <a:rPr lang="en-US" dirty="0">
                <a:effectLst/>
              </a:rPr>
              <a:t>Description</a:t>
            </a:r>
          </a:p>
          <a:p>
            <a:pPr marL="628650" lvl="1" indent="-171450">
              <a:buFont typeface="Arial" panose="020B0604020202020204" pitchFamily="34" charset="0"/>
              <a:buChar char="•"/>
            </a:pPr>
            <a:r>
              <a:rPr lang="en-US" dirty="0">
                <a:effectLst/>
              </a:rPr>
              <a:t>Skills approach takes a leader-centered perspective on leadership.</a:t>
            </a:r>
          </a:p>
          <a:p>
            <a:pPr marL="1085850" lvl="2" indent="-171450">
              <a:buFont typeface="Arial" panose="020B0604020202020204" pitchFamily="34" charset="0"/>
              <a:buChar char="•"/>
            </a:pPr>
            <a:r>
              <a:rPr lang="en-US" dirty="0">
                <a:effectLst/>
              </a:rPr>
              <a:t>In contrast with the trait approach, the focus is on skills and abilities that can be learned and developed.</a:t>
            </a:r>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1171606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Skills Model</a:t>
            </a:r>
          </a:p>
          <a:p>
            <a:pPr marL="1085850" lvl="2" indent="-171450">
              <a:buFont typeface="Arial" panose="020B0604020202020204" pitchFamily="34" charset="0"/>
              <a:buChar char="•"/>
            </a:pPr>
            <a:r>
              <a:rPr lang="en-US" dirty="0">
                <a:effectLst/>
              </a:rPr>
              <a:t>Individual Attributes</a:t>
            </a:r>
          </a:p>
          <a:p>
            <a:pPr marL="1543050" lvl="3" indent="-171450">
              <a:buFont typeface="Arial" panose="020B0604020202020204" pitchFamily="34" charset="0"/>
              <a:buChar char="•"/>
            </a:pPr>
            <a:r>
              <a:rPr lang="en-US" b="1" dirty="0">
                <a:effectLst/>
              </a:rPr>
              <a:t>General cognitive ability: </a:t>
            </a:r>
            <a:r>
              <a:rPr lang="en-US" dirty="0">
                <a:effectLst/>
              </a:rPr>
              <a:t>Generally speaking, a person’s intelligence. Includes perceptual processing, information processing, general reasoning skills, creative and divergent thinking capacities, and memory skills. It is linked to biology rather than experience and is sometimes referred to as fluid intelligence due to its propensity to grow or expand through early adulthood and then decline with age.</a:t>
            </a:r>
          </a:p>
          <a:p>
            <a:pPr marL="1543050" lvl="3" indent="-171450">
              <a:buFont typeface="Arial" panose="020B0604020202020204" pitchFamily="34" charset="0"/>
              <a:buChar char="•"/>
            </a:pPr>
            <a:r>
              <a:rPr lang="en-US" b="1" dirty="0">
                <a:effectLst/>
              </a:rPr>
              <a:t>Crystallized cognitive ability: </a:t>
            </a:r>
            <a:r>
              <a:rPr lang="en-US" dirty="0">
                <a:effectLst/>
              </a:rPr>
              <a:t>Intellectual ability acquired over time or learned through experience. It typically grows over a lifetime and does not fall off in adulthood. This ability includes the comprehension of complex information, the acquisition of new skills and information, and written and oral communication.</a:t>
            </a:r>
          </a:p>
          <a:p>
            <a:pPr marL="1543050" lvl="3" indent="-171450">
              <a:buFont typeface="Arial" panose="020B0604020202020204" pitchFamily="34" charset="0"/>
              <a:buChar char="•"/>
            </a:pPr>
            <a:r>
              <a:rPr lang="en-US" b="1" dirty="0">
                <a:effectLst/>
              </a:rPr>
              <a:t>Motivation: </a:t>
            </a:r>
            <a:r>
              <a:rPr lang="en-US" dirty="0">
                <a:effectLst/>
              </a:rPr>
              <a:t>An essential quality to developing leadership skills, which has three aspects: </a:t>
            </a:r>
            <a:r>
              <a:rPr lang="en-US" b="1" dirty="0">
                <a:effectLst/>
              </a:rPr>
              <a:t>willingness</a:t>
            </a:r>
            <a:r>
              <a:rPr lang="en-US" dirty="0">
                <a:effectLst/>
              </a:rPr>
              <a:t>, </a:t>
            </a:r>
            <a:r>
              <a:rPr lang="en-US" b="1" dirty="0">
                <a:effectLst/>
              </a:rPr>
              <a:t>dominance</a:t>
            </a:r>
            <a:r>
              <a:rPr lang="en-US" dirty="0">
                <a:effectLst/>
              </a:rPr>
              <a:t>, and </a:t>
            </a:r>
            <a:r>
              <a:rPr lang="en-US" b="1" dirty="0">
                <a:effectLst/>
              </a:rPr>
              <a:t>social good</a:t>
            </a:r>
            <a:r>
              <a:rPr lang="en-US" dirty="0">
                <a:effectLst/>
              </a:rPr>
              <a:t>.</a:t>
            </a:r>
          </a:p>
          <a:p>
            <a:pPr marL="1543050" lvl="3" indent="-171450">
              <a:buFont typeface="Arial" panose="020B0604020202020204" pitchFamily="34" charset="0"/>
              <a:buChar char="•"/>
            </a:pPr>
            <a:r>
              <a:rPr lang="en-US" b="1" dirty="0">
                <a:effectLst/>
              </a:rPr>
              <a:t>Willingness: </a:t>
            </a:r>
            <a:r>
              <a:rPr lang="en-US" dirty="0">
                <a:effectLst/>
              </a:rPr>
              <a:t>The ability and desire to take on complex organizational problems.</a:t>
            </a:r>
          </a:p>
        </p:txBody>
      </p:sp>
      <p:sp>
        <p:nvSpPr>
          <p:cNvPr id="4" name="Slide Number Placeholder 3"/>
          <p:cNvSpPr>
            <a:spLocks noGrp="1"/>
          </p:cNvSpPr>
          <p:nvPr>
            <p:ph type="sldNum" sz="quarter" idx="5"/>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283492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Skills Model</a:t>
            </a:r>
          </a:p>
          <a:p>
            <a:pPr marL="1085850" lvl="2" indent="-171450">
              <a:buFont typeface="Arial" panose="020B0604020202020204" pitchFamily="34" charset="0"/>
              <a:buChar char="•"/>
            </a:pPr>
            <a:r>
              <a:rPr lang="en-US" dirty="0">
                <a:effectLst/>
              </a:rPr>
              <a:t>Individual Attributes</a:t>
            </a:r>
          </a:p>
          <a:p>
            <a:pPr marL="1543050" lvl="3" indent="-171450">
              <a:buFont typeface="Arial" panose="020B0604020202020204" pitchFamily="34" charset="0"/>
              <a:buChar char="•"/>
            </a:pPr>
            <a:r>
              <a:rPr lang="en-US" b="1" dirty="0">
                <a:effectLst/>
              </a:rPr>
              <a:t>Dominance: </a:t>
            </a:r>
            <a:r>
              <a:rPr lang="en-US" dirty="0">
                <a:effectLst/>
              </a:rPr>
              <a:t>Exerting one’s influence over others. A component inextricably bound to dominance is the influence component of leadership.</a:t>
            </a:r>
          </a:p>
          <a:p>
            <a:pPr marL="1543050" lvl="3" indent="-171450">
              <a:buFont typeface="Arial" panose="020B0604020202020204" pitchFamily="34" charset="0"/>
              <a:buChar char="•"/>
            </a:pPr>
            <a:r>
              <a:rPr lang="en-US" b="1" dirty="0">
                <a:effectLst/>
              </a:rPr>
              <a:t>Social good:</a:t>
            </a:r>
            <a:r>
              <a:rPr lang="en-US" dirty="0">
                <a:effectLst/>
              </a:rPr>
              <a:t> The leader’s willingness to take on the responsibility of trying to advance the overall human good and value of the organization.</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Personality: </a:t>
            </a:r>
            <a:r>
              <a:rPr lang="en-US" dirty="0">
                <a:effectLst/>
              </a:rPr>
              <a:t>Characteristics which impact the development of leadership skills.</a:t>
            </a:r>
          </a:p>
        </p:txBody>
      </p:sp>
      <p:sp>
        <p:nvSpPr>
          <p:cNvPr id="4" name="Slide Number Placeholder 3"/>
          <p:cNvSpPr>
            <a:spLocks noGrp="1"/>
          </p:cNvSpPr>
          <p:nvPr>
            <p:ph type="sldNum" sz="quarter" idx="5"/>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147916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Skills Model</a:t>
            </a:r>
          </a:p>
          <a:p>
            <a:pPr marL="1085850" lvl="2" indent="-171450">
              <a:buFont typeface="Arial" panose="020B0604020202020204" pitchFamily="34" charset="0"/>
              <a:buChar char="•"/>
            </a:pPr>
            <a:r>
              <a:rPr lang="en-US" dirty="0">
                <a:effectLst/>
              </a:rPr>
              <a:t>Competencies</a:t>
            </a:r>
          </a:p>
          <a:p>
            <a:pPr marL="1543050" lvl="3" indent="-171450">
              <a:buFont typeface="Arial" panose="020B0604020202020204" pitchFamily="34" charset="0"/>
              <a:buChar char="•"/>
            </a:pPr>
            <a:r>
              <a:rPr lang="en-US" b="1" dirty="0">
                <a:effectLst/>
              </a:rPr>
              <a:t>Problem-solving skills: </a:t>
            </a:r>
            <a:r>
              <a:rPr lang="en-US" dirty="0">
                <a:effectLst/>
              </a:rPr>
              <a:t>Problem-solving is a leader’s creative ability to solve new and unusual, ill-defined organizational problems. Nine key problem-solving skills in leadership include: problem definition, cause/goal analysis, constraint analysis, planning, forecasting, creative thinking, idea evaluation, wisdom, and sensemaking/visioning.</a:t>
            </a:r>
          </a:p>
          <a:p>
            <a:pPr marL="1543050" lvl="3" indent="-171450">
              <a:buFont typeface="Arial" panose="020B0604020202020204" pitchFamily="34" charset="0"/>
              <a:buChar char="•"/>
            </a:pPr>
            <a:r>
              <a:rPr lang="en-US" dirty="0">
                <a:effectLst/>
              </a:rPr>
              <a:t>These skills are part of a developing process, where employment of one skill can lead to the next, as shown in the figure below.</a:t>
            </a:r>
          </a:p>
          <a:p>
            <a:pPr marL="1543050" lvl="3" indent="-171450">
              <a:buFont typeface="Arial" panose="020B0604020202020204" pitchFamily="34" charset="0"/>
              <a:buChar char="•"/>
            </a:pPr>
            <a:r>
              <a:rPr lang="en-US" b="1" dirty="0">
                <a:effectLst/>
              </a:rPr>
              <a:t>Social judgment and social skills: </a:t>
            </a:r>
            <a:r>
              <a:rPr lang="en-US" dirty="0">
                <a:effectLst/>
              </a:rPr>
              <a:t>Another class of leadership skills. Social judgment is the capacity to understand people and social systems, enabling leaders to work with others. Mumford has identified several social judgment subskills: </a:t>
            </a:r>
            <a:r>
              <a:rPr lang="en-US" b="1" dirty="0">
                <a:effectLst/>
              </a:rPr>
              <a:t>perspective taking</a:t>
            </a:r>
            <a:r>
              <a:rPr lang="en-US" dirty="0">
                <a:effectLst/>
              </a:rPr>
              <a:t>, </a:t>
            </a:r>
            <a:r>
              <a:rPr lang="en-US" b="1" dirty="0">
                <a:effectLst/>
              </a:rPr>
              <a:t>social perceptiveness</a:t>
            </a:r>
            <a:r>
              <a:rPr lang="en-US" dirty="0">
                <a:effectLst/>
              </a:rPr>
              <a:t>, </a:t>
            </a:r>
            <a:r>
              <a:rPr lang="en-US" b="1" dirty="0">
                <a:effectLst/>
              </a:rPr>
              <a:t>behavioral flexibility</a:t>
            </a:r>
            <a:r>
              <a:rPr lang="en-US" dirty="0">
                <a:effectLst/>
              </a:rPr>
              <a:t>, and </a:t>
            </a:r>
            <a:r>
              <a:rPr lang="en-US" b="1" dirty="0">
                <a:effectLst/>
              </a:rPr>
              <a:t>social performance</a:t>
            </a:r>
            <a:r>
              <a:rPr lang="en-US" dirty="0">
                <a:effectLst/>
              </a:rPr>
              <a:t>.</a:t>
            </a:r>
          </a:p>
        </p:txBody>
      </p:sp>
      <p:sp>
        <p:nvSpPr>
          <p:cNvPr id="4" name="Slide Number Placeholder 3"/>
          <p:cNvSpPr>
            <a:spLocks noGrp="1"/>
          </p:cNvSpPr>
          <p:nvPr>
            <p:ph type="sldNum" sz="quarter" idx="5"/>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1017386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Skills Model</a:t>
            </a:r>
          </a:p>
          <a:p>
            <a:pPr marL="1085850" lvl="2" indent="-171450">
              <a:buFont typeface="Arial" panose="020B0604020202020204" pitchFamily="34" charset="0"/>
              <a:buChar char="•"/>
            </a:pPr>
            <a:r>
              <a:rPr lang="en-US" dirty="0">
                <a:effectLst/>
              </a:rPr>
              <a:t>Competencies</a:t>
            </a:r>
          </a:p>
          <a:p>
            <a:pPr marL="1543050" lvl="3" indent="-171450">
              <a:buFont typeface="Arial" panose="020B0604020202020204" pitchFamily="34" charset="0"/>
              <a:buChar char="•"/>
            </a:pPr>
            <a:r>
              <a:rPr lang="en-US" b="1" dirty="0">
                <a:effectLst/>
              </a:rPr>
              <a:t>Perspective taking: </a:t>
            </a:r>
            <a:r>
              <a:rPr lang="en-US" dirty="0">
                <a:effectLst/>
              </a:rPr>
              <a:t>Understanding the attitudes that others have toward a particular problem or solution. Perspective taking is empathy as applied to problem solving and can be likened to the concept of social intelligence. These skills are linked to knowledge about people, the social fabric of organizations, and the interrelatedness of each of them.</a:t>
            </a:r>
          </a:p>
          <a:p>
            <a:pPr marL="1543050" lvl="3" indent="-171450">
              <a:buFont typeface="Arial" panose="020B0604020202020204" pitchFamily="34" charset="0"/>
              <a:buChar char="•"/>
            </a:pPr>
            <a:r>
              <a:rPr lang="en-US" b="1" dirty="0">
                <a:effectLst/>
              </a:rPr>
              <a:t>Social perceptiveness: </a:t>
            </a:r>
            <a:r>
              <a:rPr lang="en-US" dirty="0">
                <a:effectLst/>
              </a:rPr>
              <a:t>Insight and awareness into how others in the organization function, including their values, motivations, problems, and reactions. A leader with social perceptiveness understands the unique needs, goals, and demands of different organizational constituencies and can predict how followers will respond to proposed organizational changes.</a:t>
            </a:r>
          </a:p>
          <a:p>
            <a:pPr marL="1543050" lvl="3" indent="-171450">
              <a:buFont typeface="Arial" panose="020B0604020202020204" pitchFamily="34" charset="0"/>
              <a:buChar char="•"/>
            </a:pPr>
            <a:r>
              <a:rPr lang="en-US" b="1" dirty="0">
                <a:effectLst/>
              </a:rPr>
              <a:t>Behavioral flexibility:</a:t>
            </a:r>
            <a:r>
              <a:rPr lang="en-US" dirty="0">
                <a:effectLst/>
              </a:rPr>
              <a:t> The capacity to change and adapt one’s behavior in light of understanding of others’ perspectives in the organization. Flexible leaders are not locked into a singular approach to a problem and change their strategies to address new demands.</a:t>
            </a:r>
          </a:p>
          <a:p>
            <a:pPr marL="1543050" lvl="3" indent="-171450">
              <a:buFont typeface="Arial" panose="020B0604020202020204" pitchFamily="34" charset="0"/>
              <a:buChar char="•"/>
            </a:pPr>
            <a:r>
              <a:rPr lang="en-US" b="1" dirty="0">
                <a:effectLst/>
              </a:rPr>
              <a:t>Social performance: </a:t>
            </a:r>
            <a:r>
              <a:rPr lang="en-US" dirty="0">
                <a:effectLst/>
              </a:rPr>
              <a:t>A wide range of leadership competencies including the ability to communicate one’s own vision to others, persuasion, communicating change, mediation and conflict resolutions, and coaching followers as they move towards organizational goals.</a:t>
            </a:r>
          </a:p>
        </p:txBody>
      </p:sp>
      <p:sp>
        <p:nvSpPr>
          <p:cNvPr id="4" name="Slide Number Placeholder 3"/>
          <p:cNvSpPr>
            <a:spLocks noGrp="1"/>
          </p:cNvSpPr>
          <p:nvPr>
            <p:ph type="sldNum" sz="quarter" idx="5"/>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1035100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Skills Model</a:t>
            </a:r>
          </a:p>
          <a:p>
            <a:pPr marL="1085850" lvl="2" indent="-171450">
              <a:buFont typeface="Arial" panose="020B0604020202020204" pitchFamily="34" charset="0"/>
              <a:buChar char="•"/>
            </a:pPr>
            <a:r>
              <a:rPr lang="en-US" dirty="0">
                <a:effectLst/>
              </a:rPr>
              <a:t>Competencies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Knowledge: </a:t>
            </a:r>
            <a:r>
              <a:rPr lang="en-US" dirty="0">
                <a:effectLst/>
              </a:rPr>
              <a:t>The accumulation of information and the mental structures (</a:t>
            </a:r>
            <a:r>
              <a:rPr lang="en-US" b="1" dirty="0">
                <a:effectLst/>
              </a:rPr>
              <a:t>schemata</a:t>
            </a:r>
            <a:r>
              <a:rPr lang="en-US" dirty="0">
                <a:effectLst/>
              </a:rPr>
              <a:t>) used to organize that information.</a:t>
            </a:r>
          </a:p>
          <a:p>
            <a:pPr marL="1543050" lvl="3" indent="-171450">
              <a:buFont typeface="Arial" panose="020B0604020202020204" pitchFamily="34" charset="0"/>
              <a:buChar char="•"/>
            </a:pPr>
            <a:r>
              <a:rPr lang="en-US" b="1" dirty="0">
                <a:effectLst/>
              </a:rPr>
              <a:t>Schema:</a:t>
            </a:r>
            <a:r>
              <a:rPr lang="en-US" dirty="0">
                <a:effectLst/>
              </a:rPr>
              <a:t> A summary, a diagrammatic representation, or an outline. The term also refers to the similar structures used in the mind to store and organize information.</a:t>
            </a:r>
          </a:p>
          <a:p>
            <a:pPr marL="1543050" lvl="3" indent="-171450">
              <a:buFont typeface="Arial" panose="020B0604020202020204" pitchFamily="34" charset="0"/>
              <a:buChar char="•"/>
            </a:pPr>
            <a:r>
              <a:rPr lang="en-US" b="1" dirty="0">
                <a:effectLst/>
              </a:rPr>
              <a:t>Experts:</a:t>
            </a:r>
            <a:r>
              <a:rPr lang="en-US" dirty="0">
                <a:effectLst/>
              </a:rPr>
              <a:t> People with a lot of knowledge, which is organized in a more complex structure than it is for those with less knowledge on a topic.</a:t>
            </a:r>
          </a:p>
        </p:txBody>
      </p:sp>
      <p:sp>
        <p:nvSpPr>
          <p:cNvPr id="4" name="Slide Number Placeholder 3"/>
          <p:cNvSpPr>
            <a:spLocks noGrp="1"/>
          </p:cNvSpPr>
          <p:nvPr>
            <p:ph type="sldNum" sz="quarter" idx="5"/>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1493308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Skills Model</a:t>
            </a:r>
          </a:p>
          <a:p>
            <a:pPr marL="1085850" lvl="2" indent="-171450">
              <a:buFont typeface="Arial" panose="020B0604020202020204" pitchFamily="34" charset="0"/>
              <a:buChar char="•"/>
            </a:pPr>
            <a:r>
              <a:rPr lang="en-US" dirty="0">
                <a:effectLst/>
              </a:rPr>
              <a:t>Influences on Skills Development</a:t>
            </a:r>
          </a:p>
          <a:p>
            <a:pPr marL="1543050" lvl="3" indent="-171450">
              <a:buFont typeface="Arial" panose="020B0604020202020204" pitchFamily="34" charset="0"/>
              <a:buChar char="•"/>
            </a:pPr>
            <a:r>
              <a:rPr lang="en-US" dirty="0">
                <a:effectLst/>
              </a:rPr>
              <a:t>Two main influences related to leader attributes/competencies and leadership outcomes: career experiences and environmental influences.</a:t>
            </a:r>
          </a:p>
          <a:p>
            <a:pPr marL="1085850" lvl="2" indent="-171450">
              <a:buFont typeface="Arial" panose="020B0604020202020204" pitchFamily="34" charset="0"/>
              <a:buChar char="•"/>
            </a:pPr>
            <a:r>
              <a:rPr lang="en-US" dirty="0">
                <a:effectLst/>
              </a:rPr>
              <a:t>Career Experiences</a:t>
            </a:r>
          </a:p>
          <a:p>
            <a:pPr marL="1543050" lvl="3" indent="-171450">
              <a:buFont typeface="Arial" panose="020B0604020202020204" pitchFamily="34" charset="0"/>
              <a:buChar char="•"/>
            </a:pPr>
            <a:r>
              <a:rPr lang="en-US" b="1" dirty="0">
                <a:effectLst/>
              </a:rPr>
              <a:t>Career experiences: </a:t>
            </a:r>
            <a:r>
              <a:rPr lang="en-US" dirty="0">
                <a:effectLst/>
              </a:rPr>
              <a:t>Events encountered throughout a leader’s career that influence their development of knowledge and skills for solving complex problems.</a:t>
            </a:r>
          </a:p>
          <a:p>
            <a:pPr marL="1543050" lvl="3" indent="-171450">
              <a:buFont typeface="Arial" panose="020B0604020202020204" pitchFamily="34" charset="0"/>
              <a:buChar char="•"/>
            </a:pPr>
            <a:r>
              <a:rPr lang="en-US" dirty="0">
                <a:effectLst/>
              </a:rPr>
              <a:t>Challenging job assignments, mentoring, appropriate training, and hands-on experience in solving new and unusual problems can all assist the development of leaders or potential leaders.</a:t>
            </a:r>
          </a:p>
          <a:p>
            <a:pPr marL="1543050" lvl="3" indent="-171450">
              <a:buFont typeface="Arial" panose="020B0604020202020204" pitchFamily="34" charset="0"/>
              <a:buChar char="•"/>
            </a:pPr>
            <a:r>
              <a:rPr lang="en-US" dirty="0">
                <a:effectLst/>
              </a:rPr>
              <a:t>As they climb the organizational ladder, leaders develop improved conceptual capacity if they confront problems that are progressively more complex, abstract, and long-term.</a:t>
            </a:r>
          </a:p>
        </p:txBody>
      </p:sp>
      <p:sp>
        <p:nvSpPr>
          <p:cNvPr id="4" name="Slide Number Placeholder 3"/>
          <p:cNvSpPr>
            <a:spLocks noGrp="1"/>
          </p:cNvSpPr>
          <p:nvPr>
            <p:ph type="sldNum" sz="quarter" idx="5"/>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2955608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Skills Model</a:t>
            </a:r>
          </a:p>
          <a:p>
            <a:pPr marL="1085850" lvl="2" indent="-171450">
              <a:buFont typeface="Arial" panose="020B0604020202020204" pitchFamily="34" charset="0"/>
              <a:buChar char="•"/>
            </a:pPr>
            <a:r>
              <a:rPr lang="en-US" dirty="0">
                <a:effectLst/>
              </a:rPr>
              <a:t>Environmental Influences</a:t>
            </a:r>
          </a:p>
          <a:p>
            <a:pPr marL="1543050" lvl="3" indent="-171450">
              <a:buFont typeface="Arial" panose="020B0604020202020204" pitchFamily="34" charset="0"/>
              <a:buChar char="•"/>
            </a:pPr>
            <a:r>
              <a:rPr lang="en-US" b="1" dirty="0">
                <a:effectLst/>
              </a:rPr>
              <a:t>Internal environmental influences: </a:t>
            </a:r>
            <a:r>
              <a:rPr lang="en-US" dirty="0">
                <a:effectLst/>
              </a:rPr>
              <a:t>Factors such as technology, facilities, expertise of subordinates, and communication.</a:t>
            </a:r>
          </a:p>
          <a:p>
            <a:pPr marL="1543050" lvl="3" indent="-171450">
              <a:buFont typeface="Arial" panose="020B0604020202020204" pitchFamily="34" charset="0"/>
              <a:buChar char="•"/>
            </a:pPr>
            <a:r>
              <a:rPr lang="en-US" b="1" dirty="0">
                <a:effectLst/>
              </a:rPr>
              <a:t>External environmental influences:</a:t>
            </a:r>
            <a:r>
              <a:rPr lang="en-US" dirty="0">
                <a:effectLst/>
              </a:rPr>
              <a:t> Factors such as economic, political, and social issues.</a:t>
            </a:r>
          </a:p>
          <a:p>
            <a:pPr marL="1543050" lvl="3" indent="-171450">
              <a:buFont typeface="Arial" panose="020B0604020202020204" pitchFamily="34" charset="0"/>
              <a:buChar char="•"/>
            </a:pPr>
            <a:r>
              <a:rPr lang="en-US" dirty="0">
                <a:effectLst/>
              </a:rPr>
              <a:t>Either of these influences can present unique challenges to leaders.</a:t>
            </a:r>
          </a:p>
        </p:txBody>
      </p:sp>
      <p:sp>
        <p:nvSpPr>
          <p:cNvPr id="4" name="Slide Number Placeholder 3"/>
          <p:cNvSpPr>
            <a:spLocks noGrp="1"/>
          </p:cNvSpPr>
          <p:nvPr>
            <p:ph type="sldNum" sz="quarter" idx="5"/>
          </p:nvPr>
        </p:nvSpPr>
        <p:spPr/>
        <p:txBody>
          <a:bodyPr/>
          <a:lstStyle/>
          <a:p>
            <a:fld id="{39974C31-EB4A-4B21-8134-CB5741A1DC5F}" type="slidenum">
              <a:rPr lang="en-US" smtClean="0"/>
              <a:t>22</a:t>
            </a:fld>
            <a:endParaRPr lang="en-US" dirty="0"/>
          </a:p>
        </p:txBody>
      </p:sp>
    </p:spTree>
    <p:extLst>
      <p:ext uri="{BB962C8B-B14F-4D97-AF65-F5344CB8AC3E}">
        <p14:creationId xmlns:p14="http://schemas.microsoft.com/office/powerpoint/2010/main" val="546751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Skills Model</a:t>
            </a:r>
          </a:p>
          <a:p>
            <a:pPr marL="1085850" lvl="2" indent="-171450">
              <a:buFont typeface="Arial" panose="020B0604020202020204" pitchFamily="34" charset="0"/>
              <a:buChar char="•"/>
            </a:pPr>
            <a:r>
              <a:rPr lang="en-US" dirty="0">
                <a:effectLst/>
              </a:rPr>
              <a:t>Environmental Influences</a:t>
            </a:r>
          </a:p>
          <a:p>
            <a:pPr marL="1543050" lvl="3" indent="-171450">
              <a:buFont typeface="Arial" panose="020B0604020202020204" pitchFamily="34" charset="0"/>
              <a:buChar char="•"/>
            </a:pPr>
            <a:r>
              <a:rPr lang="en-US" dirty="0">
                <a:effectLst/>
              </a:rPr>
              <a:t>The COVID-19 pandemic was an external influence that affected U.S. public school systems. Most public schools closed months before the end of the school year, and a majority were unprepared to switch to online learning. Even if they succeeded in developing online learning, 17% of U.S. students did not have computers in the home, and 18% lacked high-speed internet access.</a:t>
            </a:r>
          </a:p>
          <a:p>
            <a:pPr marL="1543050" lvl="3" indent="-171450">
              <a:buFont typeface="Arial" panose="020B0604020202020204" pitchFamily="34" charset="0"/>
              <a:buChar char="•"/>
            </a:pPr>
            <a:r>
              <a:rPr lang="en-US" dirty="0">
                <a:effectLst/>
              </a:rPr>
              <a:t>Environmental influences are a broad, nonspecific category in the skills model; it merely acknowledges the existence of these factors and their effects on leader performance.</a:t>
            </a:r>
          </a:p>
        </p:txBody>
      </p:sp>
      <p:sp>
        <p:nvSpPr>
          <p:cNvPr id="4" name="Slide Number Placeholder 3"/>
          <p:cNvSpPr>
            <a:spLocks noGrp="1"/>
          </p:cNvSpPr>
          <p:nvPr>
            <p:ph type="sldNum" sz="quarter" idx="5"/>
          </p:nvPr>
        </p:nvSpPr>
        <p:spPr/>
        <p:txBody>
          <a:bodyPr/>
          <a:lstStyle/>
          <a:p>
            <a:fld id="{39974C31-EB4A-4B21-8134-CB5741A1DC5F}" type="slidenum">
              <a:rPr lang="en-US" smtClean="0"/>
              <a:t>23</a:t>
            </a:fld>
            <a:endParaRPr lang="en-US" dirty="0"/>
          </a:p>
        </p:txBody>
      </p:sp>
    </p:spTree>
    <p:extLst>
      <p:ext uri="{BB962C8B-B14F-4D97-AF65-F5344CB8AC3E}">
        <p14:creationId xmlns:p14="http://schemas.microsoft.com/office/powerpoint/2010/main" val="1941919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Skills Model</a:t>
            </a:r>
          </a:p>
          <a:p>
            <a:pPr marL="1085850" lvl="2" indent="-171450">
              <a:buFont typeface="Arial" panose="020B0604020202020204" pitchFamily="34" charset="0"/>
              <a:buChar char="•"/>
            </a:pPr>
            <a:r>
              <a:rPr lang="en-US" dirty="0">
                <a:effectLst/>
              </a:rPr>
              <a:t>Leadership Outcomes</a:t>
            </a:r>
          </a:p>
          <a:p>
            <a:pPr marL="1543050" lvl="3" indent="-171450">
              <a:buFont typeface="Arial" panose="020B0604020202020204" pitchFamily="34" charset="0"/>
              <a:buChar char="•"/>
            </a:pPr>
            <a:r>
              <a:rPr lang="en-US" b="1" dirty="0">
                <a:effectLst/>
              </a:rPr>
              <a:t>Effective problem solving: </a:t>
            </a:r>
            <a:r>
              <a:rPr lang="en-US" dirty="0">
                <a:effectLst/>
              </a:rPr>
              <a:t>Creating solutions that are logical, effective, and unique. These solutions are still more effective if they go beyond given information.</a:t>
            </a:r>
          </a:p>
          <a:p>
            <a:pPr marL="1543050" lvl="3" indent="-171450">
              <a:buFont typeface="Arial" panose="020B0604020202020204" pitchFamily="34" charset="0"/>
              <a:buChar char="•"/>
            </a:pPr>
            <a:r>
              <a:rPr lang="en-US" b="1" dirty="0">
                <a:effectLst/>
              </a:rPr>
              <a:t>Performance: </a:t>
            </a:r>
            <a:r>
              <a:rPr lang="en-US" dirty="0">
                <a:effectLst/>
              </a:rPr>
              <a:t>The degree to which a leader has successfully performed the assigned duties. Measuring the success of a leader is done with standard external criteria, such as evaluations.</a:t>
            </a:r>
          </a:p>
        </p:txBody>
      </p:sp>
      <p:sp>
        <p:nvSpPr>
          <p:cNvPr id="4" name="Slide Number Placeholder 3"/>
          <p:cNvSpPr>
            <a:spLocks noGrp="1"/>
          </p:cNvSpPr>
          <p:nvPr>
            <p:ph type="sldNum" sz="quarter" idx="5"/>
          </p:nvPr>
        </p:nvSpPr>
        <p:spPr/>
        <p:txBody>
          <a:bodyPr/>
          <a:lstStyle/>
          <a:p>
            <a:fld id="{39974C31-EB4A-4B21-8134-CB5741A1DC5F}" type="slidenum">
              <a:rPr lang="en-US" smtClean="0"/>
              <a:t>24</a:t>
            </a:fld>
            <a:endParaRPr lang="en-US" dirty="0"/>
          </a:p>
        </p:txBody>
      </p:sp>
    </p:spTree>
    <p:extLst>
      <p:ext uri="{BB962C8B-B14F-4D97-AF65-F5344CB8AC3E}">
        <p14:creationId xmlns:p14="http://schemas.microsoft.com/office/powerpoint/2010/main" val="3797304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Explain how the skills approach works</a:t>
            </a:r>
          </a:p>
          <a:p>
            <a:pPr marL="0" lvl="0" indent="0">
              <a:buFont typeface="Arial" panose="020B0604020202020204" pitchFamily="34" charset="0"/>
              <a:buNone/>
            </a:pPr>
            <a:endParaRPr lang="en-US" dirty="0">
              <a:effectLst/>
            </a:endParaRPr>
          </a:p>
          <a:p>
            <a:pPr marL="628650" lvl="1" indent="-171450">
              <a:buFont typeface="Arial" panose="020B0604020202020204" pitchFamily="34" charset="0"/>
              <a:buChar char="•"/>
            </a:pPr>
            <a:r>
              <a:rPr lang="en-US" dirty="0">
                <a:effectLst/>
              </a:rPr>
              <a:t>Katz’s three-skill approach:</a:t>
            </a:r>
          </a:p>
          <a:p>
            <a:pPr marL="1085850" lvl="2" indent="-171450">
              <a:buFont typeface="Arial" panose="020B0604020202020204" pitchFamily="34" charset="0"/>
              <a:buChar char="•"/>
            </a:pPr>
            <a:r>
              <a:rPr lang="en-US" dirty="0">
                <a:effectLst/>
              </a:rPr>
              <a:t>Suggests importance of leadership skills; varies depending on what level of management leaders are at.</a:t>
            </a:r>
          </a:p>
          <a:p>
            <a:pPr marL="1085850" lvl="2" indent="-171450">
              <a:buFont typeface="Arial" panose="020B0604020202020204" pitchFamily="34" charset="0"/>
              <a:buChar char="•"/>
            </a:pPr>
            <a:r>
              <a:rPr lang="en-US" dirty="0">
                <a:effectLst/>
              </a:rPr>
              <a:t>Low levels: </a:t>
            </a:r>
          </a:p>
          <a:p>
            <a:pPr marL="1543050" lvl="3" indent="-171450">
              <a:buFont typeface="Arial" panose="020B0604020202020204" pitchFamily="34" charset="0"/>
              <a:buChar char="•"/>
            </a:pPr>
            <a:r>
              <a:rPr lang="en-US" dirty="0">
                <a:effectLst/>
              </a:rPr>
              <a:t>Technical and human skills are most important.</a:t>
            </a:r>
          </a:p>
          <a:p>
            <a:pPr marL="1085850" lvl="2" indent="-171450">
              <a:buFont typeface="Arial" panose="020B0604020202020204" pitchFamily="34" charset="0"/>
              <a:buChar char="•"/>
            </a:pPr>
            <a:r>
              <a:rPr lang="en-US" dirty="0">
                <a:effectLst/>
              </a:rPr>
              <a:t>Middle management: </a:t>
            </a:r>
          </a:p>
          <a:p>
            <a:pPr marL="1543050" lvl="3" indent="-171450">
              <a:buFont typeface="Arial" panose="020B0604020202020204" pitchFamily="34" charset="0"/>
              <a:buChar char="•"/>
            </a:pPr>
            <a:r>
              <a:rPr lang="en-US" dirty="0">
                <a:effectLst/>
              </a:rPr>
              <a:t>All three skills important.</a:t>
            </a:r>
          </a:p>
          <a:p>
            <a:pPr marL="1085850" lvl="2" indent="-171450">
              <a:buFont typeface="Arial" panose="020B0604020202020204" pitchFamily="34" charset="0"/>
              <a:buChar char="•"/>
            </a:pPr>
            <a:r>
              <a:rPr lang="en-US" dirty="0">
                <a:effectLst/>
              </a:rPr>
              <a:t>Upper management: </a:t>
            </a:r>
          </a:p>
          <a:p>
            <a:pPr marL="1543050" lvl="3" indent="-171450">
              <a:buFont typeface="Arial" panose="020B0604020202020204" pitchFamily="34" charset="0"/>
              <a:buChar char="•"/>
            </a:pPr>
            <a:r>
              <a:rPr lang="en-US" dirty="0">
                <a:effectLst/>
              </a:rPr>
              <a:t>Conceptual and human skills most important.</a:t>
            </a:r>
          </a:p>
          <a:p>
            <a:pPr marL="1085850" lvl="2" indent="-171450">
              <a:buFont typeface="Arial" panose="020B0604020202020204" pitchFamily="34" charset="0"/>
              <a:buChar char="•"/>
            </a:pPr>
            <a:r>
              <a:rPr lang="en-US" dirty="0">
                <a:effectLst/>
              </a:rPr>
              <a:t>Supported by research.</a:t>
            </a:r>
          </a:p>
          <a:p>
            <a:pPr marL="1085850" lvl="2"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25</a:t>
            </a:fld>
            <a:endParaRPr lang="en-US" dirty="0"/>
          </a:p>
        </p:txBody>
      </p:sp>
    </p:spTree>
    <p:extLst>
      <p:ext uri="{BB962C8B-B14F-4D97-AF65-F5344CB8AC3E}">
        <p14:creationId xmlns:p14="http://schemas.microsoft.com/office/powerpoint/2010/main" val="1269673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Three-Skill Approach</a:t>
            </a:r>
          </a:p>
          <a:p>
            <a:pPr marL="1085850" lvl="2" indent="-171450">
              <a:buFont typeface="Arial" panose="020B0604020202020204" pitchFamily="34" charset="0"/>
              <a:buChar char="•"/>
            </a:pPr>
            <a:r>
              <a:rPr lang="en-US" dirty="0">
                <a:effectLst/>
              </a:rPr>
              <a:t>Katz (1955) believed effective administration depends on three basic personal skills.</a:t>
            </a:r>
          </a:p>
          <a:p>
            <a:pPr marL="1543050" lvl="3" indent="-171450">
              <a:buFont typeface="Arial" panose="020B0604020202020204" pitchFamily="34" charset="0"/>
              <a:buChar char="•"/>
            </a:pPr>
            <a:r>
              <a:rPr lang="en-US" dirty="0">
                <a:effectLst/>
              </a:rPr>
              <a:t>These skills (what one can accomplish) are independent from traits (who one is innately skilled).</a:t>
            </a:r>
          </a:p>
          <a:p>
            <a:pPr marL="1543050" lvl="3" indent="-171450">
              <a:buFont typeface="Arial" panose="020B0604020202020204" pitchFamily="34" charset="0"/>
              <a:buChar char="•"/>
            </a:pPr>
            <a:r>
              <a:rPr lang="en-US" dirty="0">
                <a:effectLst/>
              </a:rPr>
              <a:t>Leadership skills are the ability to use knowledge and competencies to accomplish goals.</a:t>
            </a:r>
          </a:p>
        </p:txBody>
      </p:sp>
      <p:sp>
        <p:nvSpPr>
          <p:cNvPr id="4" name="Slide Number Placeholder 3"/>
          <p:cNvSpPr>
            <a:spLocks noGrp="1"/>
          </p:cNvSpPr>
          <p:nvPr>
            <p:ph type="sldNum" sz="quarter" idx="5"/>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3809585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Explain how the skills approach works</a:t>
            </a:r>
          </a:p>
          <a:p>
            <a:pPr marL="0" lvl="0" indent="0">
              <a:buFont typeface="Arial" panose="020B0604020202020204" pitchFamily="34" charset="0"/>
              <a:buNone/>
            </a:pPr>
            <a:endParaRPr lang="en-US" dirty="0">
              <a:effectLst/>
            </a:endParaRPr>
          </a:p>
          <a:p>
            <a:pPr marL="628650" lvl="1" indent="-171450">
              <a:buFont typeface="Arial" panose="020B0604020202020204" pitchFamily="34" charset="0"/>
              <a:buChar char="•"/>
            </a:pPr>
            <a:r>
              <a:rPr lang="en-US" dirty="0">
                <a:effectLst/>
              </a:rPr>
              <a:t>Mumford, Zaccaro, Harding, et al.’s skills model:</a:t>
            </a:r>
          </a:p>
          <a:p>
            <a:pPr marL="1085850" lvl="2" indent="-171450">
              <a:buFont typeface="Arial" panose="020B0604020202020204" pitchFamily="34" charset="0"/>
              <a:buChar char="•"/>
            </a:pPr>
            <a:r>
              <a:rPr lang="en-US" dirty="0">
                <a:effectLst/>
              </a:rPr>
              <a:t>Leadership outcomes are the direct result of a leader’s competencies in problem-solving skills, social judgment skills, and knowledge.</a:t>
            </a:r>
          </a:p>
          <a:p>
            <a:pPr marL="1085850" lvl="2" indent="-171450">
              <a:buFont typeface="Arial" panose="020B0604020202020204" pitchFamily="34" charset="0"/>
              <a:buChar char="•"/>
            </a:pPr>
            <a:r>
              <a:rPr lang="en-US" dirty="0">
                <a:effectLst/>
              </a:rPr>
              <a:t>Model also illustrates individual attributes, such as general cognitive ability, crystallized cognitive ability, motivation, and personality, which affect a leader’s competencies.</a:t>
            </a:r>
          </a:p>
          <a:p>
            <a:pPr marL="1085850" lvl="2" indent="-171450">
              <a:buFont typeface="Arial" panose="020B0604020202020204" pitchFamily="34" charset="0"/>
              <a:buChar char="•"/>
            </a:pPr>
            <a:r>
              <a:rPr lang="en-US" dirty="0">
                <a:effectLst/>
              </a:rPr>
              <a:t>Suggests career experiences, and environmental influences play a direct or indirect role in performance.</a:t>
            </a:r>
          </a:p>
          <a:p>
            <a:pPr marL="628650" lvl="1" indent="-171450">
              <a:buFont typeface="Arial" panose="020B0604020202020204" pitchFamily="34" charset="0"/>
              <a:buChar char="•"/>
            </a:pPr>
            <a:r>
              <a:rPr lang="en-US" dirty="0">
                <a:effectLst/>
              </a:rPr>
              <a:t>Skills approach provides a “map” for reaching effective leadership.</a:t>
            </a:r>
          </a:p>
        </p:txBody>
      </p:sp>
      <p:sp>
        <p:nvSpPr>
          <p:cNvPr id="4" name="Slide Number Placeholder 3"/>
          <p:cNvSpPr>
            <a:spLocks noGrp="1"/>
          </p:cNvSpPr>
          <p:nvPr>
            <p:ph type="sldNum" sz="quarter" idx="5"/>
          </p:nvPr>
        </p:nvSpPr>
        <p:spPr/>
        <p:txBody>
          <a:bodyPr/>
          <a:lstStyle/>
          <a:p>
            <a:fld id="{39974C31-EB4A-4B21-8134-CB5741A1DC5F}" type="slidenum">
              <a:rPr lang="en-US" smtClean="0"/>
              <a:t>27</a:t>
            </a:fld>
            <a:endParaRPr lang="en-US" dirty="0"/>
          </a:p>
        </p:txBody>
      </p:sp>
    </p:spTree>
    <p:extLst>
      <p:ext uri="{BB962C8B-B14F-4D97-AF65-F5344CB8AC3E}">
        <p14:creationId xmlns:p14="http://schemas.microsoft.com/office/powerpoint/2010/main" val="4178420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 Discuss the strengths of the skills approach</a:t>
            </a:r>
          </a:p>
          <a:p>
            <a:endParaRPr lang="en-US" dirty="0"/>
          </a:p>
          <a:p>
            <a:pPr marL="171450" lvl="0" indent="-171450">
              <a:buFont typeface="Arial" panose="020B0604020202020204" pitchFamily="34" charset="0"/>
              <a:buChar char="•"/>
            </a:pPr>
            <a:r>
              <a:rPr lang="en-US" dirty="0">
                <a:effectLst/>
              </a:rPr>
              <a:t>Strengths</a:t>
            </a:r>
          </a:p>
          <a:p>
            <a:pPr marL="628650" lvl="1" indent="-171450">
              <a:buFont typeface="Arial" panose="020B0604020202020204" pitchFamily="34" charset="0"/>
              <a:buChar char="•"/>
            </a:pPr>
            <a:r>
              <a:rPr lang="en-US" dirty="0">
                <a:effectLst/>
              </a:rPr>
              <a:t>Contributes positively to our understanding of leadership:</a:t>
            </a:r>
          </a:p>
          <a:p>
            <a:pPr marL="1085850" lvl="2" indent="-171450">
              <a:buFont typeface="Arial" panose="020B0604020202020204" pitchFamily="34" charset="0"/>
              <a:buChar char="•"/>
            </a:pPr>
            <a:r>
              <a:rPr lang="en-US" dirty="0">
                <a:effectLst/>
              </a:rPr>
              <a:t>A leader-centered model stressing the importance of developing particular leadership skills.</a:t>
            </a:r>
          </a:p>
          <a:p>
            <a:pPr marL="1543050" lvl="3" indent="-171450">
              <a:buFont typeface="Arial" panose="020B0604020202020204" pitchFamily="34" charset="0"/>
              <a:buChar char="•"/>
            </a:pPr>
            <a:r>
              <a:rPr lang="en-US" dirty="0">
                <a:effectLst/>
              </a:rPr>
              <a:t>The first approach to structure leadership around skills and establish their importance at all levels of management.</a:t>
            </a:r>
          </a:p>
          <a:p>
            <a:pPr marL="1543050" lvl="3" indent="-171450">
              <a:buFont typeface="Arial" panose="020B0604020202020204" pitchFamily="34" charset="0"/>
              <a:buChar char="•"/>
            </a:pPr>
            <a:r>
              <a:rPr lang="en-US" dirty="0">
                <a:effectLst/>
              </a:rPr>
              <a:t>Supports succession planning by ensuring that there is a pool of potential managers ready to assume leadership at the next level.</a:t>
            </a:r>
          </a:p>
          <a:p>
            <a:pPr marL="1085850" lvl="2" indent="-171450">
              <a:buFont typeface="Arial" panose="020B0604020202020204" pitchFamily="34" charset="0"/>
              <a:buChar char="•"/>
            </a:pPr>
            <a:r>
              <a:rPr lang="en-US" dirty="0">
                <a:effectLst/>
              </a:rPr>
              <a:t>Intuitively appealing.</a:t>
            </a:r>
          </a:p>
          <a:p>
            <a:pPr marL="1543050" lvl="3" indent="-171450">
              <a:buFont typeface="Arial" panose="020B0604020202020204" pitchFamily="34" charset="0"/>
              <a:buChar char="•"/>
            </a:pPr>
            <a:r>
              <a:rPr lang="en-US" dirty="0">
                <a:effectLst/>
              </a:rPr>
              <a:t>Makes leadership available to everyone.</a:t>
            </a:r>
          </a:p>
          <a:p>
            <a:pPr marL="1543050" lvl="3" indent="-171450">
              <a:buFont typeface="Arial" panose="020B0604020202020204" pitchFamily="34" charset="0"/>
              <a:buChar char="•"/>
            </a:pPr>
            <a:r>
              <a:rPr lang="en-US" dirty="0">
                <a:effectLst/>
              </a:rPr>
              <a:t>People can improve their leadership skills to become better at their jobs.</a:t>
            </a:r>
          </a:p>
          <a:p>
            <a:pPr marL="1085850" lvl="2" indent="-171450">
              <a:buFont typeface="Arial" panose="020B0604020202020204" pitchFamily="34" charset="0"/>
              <a:buChar char="•"/>
            </a:pPr>
            <a:r>
              <a:rPr lang="en-US" dirty="0">
                <a:effectLst/>
              </a:rPr>
              <a:t>Provides an expansive view of leadership that incorporates a wide variety of components (problem-solving skills, social judgment skills, knowledge, individual attributes, career experiences, and environmental influences).</a:t>
            </a:r>
          </a:p>
          <a:p>
            <a:pPr marL="1543050" lvl="3" indent="-171450">
              <a:buFont typeface="Arial" panose="020B0604020202020204" pitchFamily="34" charset="0"/>
              <a:buChar char="•"/>
            </a:pPr>
            <a:r>
              <a:rPr lang="en-US" dirty="0">
                <a:effectLst/>
              </a:rPr>
              <a:t>Each component can then be subdivided into even more specific factors.</a:t>
            </a:r>
          </a:p>
          <a:p>
            <a:pPr marL="1543050" lvl="3" indent="-171450">
              <a:buFont typeface="Arial" panose="020B0604020202020204" pitchFamily="34" charset="0"/>
              <a:buChar char="•"/>
            </a:pPr>
            <a:r>
              <a:rPr lang="en-US" dirty="0">
                <a:effectLst/>
              </a:rPr>
              <a:t>Results in an intricate and complex picture of leadership absent in other models.</a:t>
            </a:r>
          </a:p>
          <a:p>
            <a:pPr marL="1085850" lvl="2" indent="-171450">
              <a:buFont typeface="Arial" panose="020B0604020202020204" pitchFamily="34" charset="0"/>
              <a:buChar char="•"/>
            </a:pPr>
            <a:r>
              <a:rPr lang="en-US" dirty="0">
                <a:effectLst/>
              </a:rPr>
              <a:t>Structure is highly consistent with the curricula of most leadership education programs.</a:t>
            </a:r>
          </a:p>
        </p:txBody>
      </p:sp>
      <p:sp>
        <p:nvSpPr>
          <p:cNvPr id="4" name="Slide Number Placeholder 3"/>
          <p:cNvSpPr>
            <a:spLocks noGrp="1"/>
          </p:cNvSpPr>
          <p:nvPr>
            <p:ph type="sldNum" sz="quarter" idx="5"/>
          </p:nvPr>
        </p:nvSpPr>
        <p:spPr/>
        <p:txBody>
          <a:bodyPr/>
          <a:lstStyle/>
          <a:p>
            <a:fld id="{39974C31-EB4A-4B21-8134-CB5741A1DC5F}" type="slidenum">
              <a:rPr lang="en-US" smtClean="0"/>
              <a:t>29</a:t>
            </a:fld>
            <a:endParaRPr lang="en-US" dirty="0"/>
          </a:p>
        </p:txBody>
      </p:sp>
    </p:spTree>
    <p:extLst>
      <p:ext uri="{BB962C8B-B14F-4D97-AF65-F5344CB8AC3E}">
        <p14:creationId xmlns:p14="http://schemas.microsoft.com/office/powerpoint/2010/main" val="3561306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3-4 Recognize the criticisms of the skills approach</a:t>
            </a:r>
          </a:p>
          <a:p>
            <a:endParaRPr lang="en-US" dirty="0"/>
          </a:p>
          <a:p>
            <a:pPr marL="171450" lvl="0" indent="-171450">
              <a:buFont typeface="Arial" panose="020B0604020202020204" pitchFamily="34" charset="0"/>
              <a:buChar char="•"/>
            </a:pPr>
            <a:r>
              <a:rPr lang="en-US" dirty="0">
                <a:effectLst/>
              </a:rPr>
              <a:t>Criticisms</a:t>
            </a:r>
          </a:p>
          <a:p>
            <a:pPr marL="628650" lvl="1" indent="-171450">
              <a:buFont typeface="Arial" panose="020B0604020202020204" pitchFamily="34" charset="0"/>
              <a:buChar char="•"/>
            </a:pPr>
            <a:r>
              <a:rPr lang="en-US" dirty="0">
                <a:effectLst/>
              </a:rPr>
              <a:t>Breadth of skills approach seems to extend beyond the boundaries of leadership.</a:t>
            </a:r>
          </a:p>
          <a:p>
            <a:pPr marL="1085850" lvl="2" indent="-171450">
              <a:buFont typeface="Arial" panose="020B0604020202020204" pitchFamily="34" charset="0"/>
              <a:buChar char="•"/>
            </a:pPr>
            <a:r>
              <a:rPr lang="en-US" dirty="0">
                <a:effectLst/>
              </a:rPr>
              <a:t>Motivation, critical thinking, personality, and conflict resolution are not strictly leadership skills.</a:t>
            </a:r>
          </a:p>
          <a:p>
            <a:pPr marL="1085850" lvl="2" indent="-171450">
              <a:buFont typeface="Arial" panose="020B0604020202020204" pitchFamily="34" charset="0"/>
              <a:buChar char="•"/>
            </a:pPr>
            <a:r>
              <a:rPr lang="en-US" dirty="0">
                <a:effectLst/>
              </a:rPr>
              <a:t>Leadership research has not itself studied general and crystallized cognitive abilities (borrowed from cognitive psychology).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effectLst/>
              </a:rPr>
              <a:t>Inclusion of many components makes the model more general and less precise.</a:t>
            </a:r>
          </a:p>
          <a:p>
            <a:pPr marL="628650" lvl="1" indent="-171450">
              <a:buFont typeface="Arial" panose="020B0604020202020204" pitchFamily="34" charset="0"/>
              <a:buChar char="•"/>
            </a:pPr>
            <a:r>
              <a:rPr lang="en-US" dirty="0">
                <a:effectLst/>
              </a:rPr>
              <a:t>Weak predictive value.</a:t>
            </a:r>
          </a:p>
          <a:p>
            <a:pPr marL="1085850" lvl="2" indent="-171450">
              <a:buFont typeface="Arial" panose="020B0604020202020204" pitchFamily="34" charset="0"/>
              <a:buChar char="•"/>
            </a:pPr>
            <a:r>
              <a:rPr lang="en-US" dirty="0">
                <a:effectLst/>
              </a:rPr>
              <a:t>Components are related, but it’s not clear how.</a:t>
            </a:r>
          </a:p>
          <a:p>
            <a:pPr marL="1085850" lvl="2" indent="-171450">
              <a:buFont typeface="Arial" panose="020B0604020202020204" pitchFamily="34" charset="0"/>
              <a:buChar char="•"/>
            </a:pPr>
            <a:r>
              <a:rPr lang="en-US" dirty="0">
                <a:effectLst/>
              </a:rPr>
              <a:t>Success of programs following this model is unsubstantiated.</a:t>
            </a:r>
          </a:p>
          <a:p>
            <a:pPr marL="1085850" lvl="2" indent="-171450">
              <a:buFont typeface="Arial" panose="020B0604020202020204" pitchFamily="34" charset="0"/>
              <a:buChar char="•"/>
            </a:pPr>
            <a:r>
              <a:rPr lang="en-US" dirty="0">
                <a:effectLst/>
              </a:rPr>
              <a:t>Ability to transfer skills training to the job may be limited by followers, situation, or organizational culture.</a:t>
            </a:r>
          </a:p>
          <a:p>
            <a:pPr marL="628650" lvl="1" indent="-171450">
              <a:buFont typeface="Arial" panose="020B0604020202020204" pitchFamily="34" charset="0"/>
              <a:buChar char="•"/>
            </a:pPr>
            <a:r>
              <a:rPr lang="en-US" dirty="0">
                <a:effectLst/>
              </a:rPr>
              <a:t>May not be suitably or appropriately applied to other leadership contexts.</a:t>
            </a:r>
          </a:p>
          <a:p>
            <a:pPr marL="1085850" lvl="2" indent="-171450">
              <a:buFont typeface="Arial" panose="020B0604020202020204" pitchFamily="34" charset="0"/>
              <a:buChar char="•"/>
            </a:pPr>
            <a:r>
              <a:rPr lang="en-US" dirty="0">
                <a:effectLst/>
              </a:rPr>
              <a:t>Constructed by observing military personnel.</a:t>
            </a:r>
          </a:p>
          <a:p>
            <a:pPr marL="1543050" lvl="3" indent="-171450">
              <a:buFont typeface="Arial" panose="020B0604020202020204" pitchFamily="34" charset="0"/>
              <a:buChar char="•"/>
            </a:pPr>
            <a:r>
              <a:rPr lang="en-US" dirty="0">
                <a:effectLst/>
              </a:rPr>
              <a:t>A highly structured, hierarchical organizational culture.</a:t>
            </a:r>
          </a:p>
          <a:p>
            <a:pPr marL="1543050" lvl="3" indent="-171450">
              <a:buFont typeface="Arial" panose="020B0604020202020204" pitchFamily="34" charset="0"/>
              <a:buChar char="•"/>
            </a:pPr>
            <a:r>
              <a:rPr lang="en-US" dirty="0">
                <a:effectLst/>
              </a:rPr>
              <a:t>Variance in leader behavior is restricted.</a:t>
            </a:r>
          </a:p>
          <a:p>
            <a:pPr marL="1085850" lvl="2" indent="-171450">
              <a:buFont typeface="Arial" panose="020B0604020202020204" pitchFamily="34" charset="0"/>
              <a:buChar char="•"/>
            </a:pPr>
            <a:r>
              <a:rPr lang="en-US" dirty="0">
                <a:effectLst/>
              </a:rPr>
              <a:t>Insufficient research to generalize this data to other populations.</a:t>
            </a:r>
          </a:p>
        </p:txBody>
      </p:sp>
      <p:sp>
        <p:nvSpPr>
          <p:cNvPr id="4" name="Slide Number Placeholder 3"/>
          <p:cNvSpPr>
            <a:spLocks noGrp="1"/>
          </p:cNvSpPr>
          <p:nvPr>
            <p:ph type="sldNum" sz="quarter" idx="5"/>
          </p:nvPr>
        </p:nvSpPr>
        <p:spPr/>
        <p:txBody>
          <a:bodyPr/>
          <a:lstStyle/>
          <a:p>
            <a:fld id="{39974C31-EB4A-4B21-8134-CB5741A1DC5F}" type="slidenum">
              <a:rPr lang="en-US" smtClean="0"/>
              <a:t>31</a:t>
            </a:fld>
            <a:endParaRPr lang="en-US" dirty="0"/>
          </a:p>
        </p:txBody>
      </p:sp>
    </p:spTree>
    <p:extLst>
      <p:ext uri="{BB962C8B-B14F-4D97-AF65-F5344CB8AC3E}">
        <p14:creationId xmlns:p14="http://schemas.microsoft.com/office/powerpoint/2010/main" val="4060388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 Explain how you can use the skills approach to strengthen your leadership position</a:t>
            </a:r>
          </a:p>
          <a:p>
            <a:endParaRPr lang="en-US" dirty="0"/>
          </a:p>
          <a:p>
            <a:pPr marL="171450" lvl="0" indent="-171450">
              <a:buFont typeface="Arial" panose="020B0604020202020204" pitchFamily="34" charset="0"/>
              <a:buChar char="•"/>
            </a:pPr>
            <a:r>
              <a:rPr lang="en-US" dirty="0">
                <a:effectLst/>
              </a:rPr>
              <a:t>Application</a:t>
            </a:r>
          </a:p>
          <a:p>
            <a:pPr marL="628650" lvl="1" indent="-171450">
              <a:buFont typeface="Arial" panose="020B0604020202020204" pitchFamily="34" charset="0"/>
              <a:buChar char="•"/>
            </a:pPr>
            <a:r>
              <a:rPr lang="en-US" dirty="0">
                <a:effectLst/>
              </a:rPr>
              <a:t>Not widely used in applied leadership.</a:t>
            </a:r>
          </a:p>
          <a:p>
            <a:pPr marL="628650" lvl="1" indent="-171450">
              <a:buFont typeface="Arial" panose="020B0604020202020204" pitchFamily="34" charset="0"/>
              <a:buChar char="•"/>
            </a:pPr>
            <a:r>
              <a:rPr lang="en-US" dirty="0">
                <a:effectLst/>
              </a:rPr>
              <a:t>Despite the lack of formal programs, there is something to be gained:</a:t>
            </a:r>
          </a:p>
          <a:p>
            <a:pPr marL="1085850" lvl="2" indent="-171450">
              <a:buFont typeface="Arial" panose="020B0604020202020204" pitchFamily="34" charset="0"/>
              <a:buChar char="•"/>
            </a:pPr>
            <a:r>
              <a:rPr lang="en-US" dirty="0">
                <a:effectLst/>
              </a:rPr>
              <a:t>A way to delineate the skills of the leader.</a:t>
            </a:r>
          </a:p>
          <a:p>
            <a:pPr marL="1085850" lvl="2" indent="-171450">
              <a:buFont typeface="Arial" panose="020B0604020202020204" pitchFamily="34" charset="0"/>
              <a:buChar char="•"/>
            </a:pPr>
            <a:r>
              <a:rPr lang="en-US" dirty="0">
                <a:effectLst/>
              </a:rPr>
              <a:t>Usable at all organizational levels.</a:t>
            </a:r>
          </a:p>
          <a:p>
            <a:pPr marL="1085850" lvl="2" indent="-171450">
              <a:buFont typeface="Arial" panose="020B0604020202020204" pitchFamily="34" charset="0"/>
              <a:buChar char="•"/>
            </a:pPr>
            <a:r>
              <a:rPr lang="en-US" dirty="0">
                <a:effectLst/>
              </a:rPr>
              <a:t>Helps to identify strengths and weaknesses for further development.</a:t>
            </a:r>
          </a:p>
          <a:p>
            <a:pPr marL="1085850" lvl="2" indent="-171450">
              <a:buFont typeface="Arial" panose="020B0604020202020204" pitchFamily="34" charset="0"/>
              <a:buChar char="•"/>
            </a:pPr>
            <a:r>
              <a:rPr lang="en-US" dirty="0">
                <a:effectLst/>
              </a:rPr>
              <a:t>Potential template for the design of extensive leadership development.</a:t>
            </a:r>
          </a:p>
        </p:txBody>
      </p:sp>
      <p:sp>
        <p:nvSpPr>
          <p:cNvPr id="4" name="Slide Number Placeholder 3"/>
          <p:cNvSpPr>
            <a:spLocks noGrp="1"/>
          </p:cNvSpPr>
          <p:nvPr>
            <p:ph type="sldNum" sz="quarter" idx="5"/>
          </p:nvPr>
        </p:nvSpPr>
        <p:spPr/>
        <p:txBody>
          <a:bodyPr/>
          <a:lstStyle/>
          <a:p>
            <a:fld id="{39974C31-EB4A-4B21-8134-CB5741A1DC5F}" type="slidenum">
              <a:rPr lang="en-US" smtClean="0"/>
              <a:t>32</a:t>
            </a:fld>
            <a:endParaRPr lang="en-US" dirty="0"/>
          </a:p>
        </p:txBody>
      </p:sp>
    </p:spTree>
    <p:extLst>
      <p:ext uri="{BB962C8B-B14F-4D97-AF65-F5344CB8AC3E}">
        <p14:creationId xmlns:p14="http://schemas.microsoft.com/office/powerpoint/2010/main" val="655936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Three-Skill Approach</a:t>
            </a:r>
          </a:p>
          <a:p>
            <a:pPr marL="1085850" lvl="2" indent="-171450">
              <a:buFont typeface="Arial" panose="020B0604020202020204" pitchFamily="34" charset="0"/>
              <a:buChar char="•"/>
            </a:pPr>
            <a:r>
              <a:rPr lang="en-US" dirty="0">
                <a:effectLst/>
              </a:rPr>
              <a:t>Katz (1955) believed effective administration depends on three basic personal skills.</a:t>
            </a:r>
          </a:p>
          <a:p>
            <a:pPr marL="1543050" lvl="3" indent="-171450">
              <a:buFont typeface="Arial" panose="020B0604020202020204" pitchFamily="34" charset="0"/>
              <a:buChar char="•"/>
            </a:pPr>
            <a:r>
              <a:rPr lang="en-US" dirty="0">
                <a:effectLst/>
              </a:rPr>
              <a:t>These skills (what one can accomplish) are independent from traits (who one is innately skilled).</a:t>
            </a:r>
          </a:p>
          <a:p>
            <a:pPr marL="1543050" lvl="3" indent="-171450">
              <a:buFont typeface="Arial" panose="020B0604020202020204" pitchFamily="34" charset="0"/>
              <a:buChar char="•"/>
            </a:pPr>
            <a:r>
              <a:rPr lang="en-US" dirty="0">
                <a:effectLst/>
              </a:rPr>
              <a:t>Leadership skills are the ability to use knowledge and competencies to accomplish goals.</a:t>
            </a:r>
          </a:p>
        </p:txBody>
      </p:sp>
      <p:sp>
        <p:nvSpPr>
          <p:cNvPr id="4" name="Slide Number Placeholder 3"/>
          <p:cNvSpPr>
            <a:spLocks noGrp="1"/>
          </p:cNvSpPr>
          <p:nvPr>
            <p:ph type="sldNum" sz="quarter" idx="5"/>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4048850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Three-Skill Approach</a:t>
            </a:r>
          </a:p>
          <a:p>
            <a:pPr marL="1085850" lvl="2" indent="-171450">
              <a:buFont typeface="Arial" panose="020B0604020202020204" pitchFamily="34" charset="0"/>
              <a:buChar char="•"/>
            </a:pPr>
            <a:r>
              <a:rPr lang="en-US" dirty="0">
                <a:effectLst/>
              </a:rPr>
              <a:t>Technical Skills</a:t>
            </a:r>
          </a:p>
          <a:p>
            <a:pPr marL="1543050" lvl="3" indent="-171450">
              <a:buFont typeface="Arial" panose="020B0604020202020204" pitchFamily="34" charset="0"/>
              <a:buChar char="•"/>
            </a:pPr>
            <a:r>
              <a:rPr lang="en-US" dirty="0">
                <a:effectLst/>
              </a:rPr>
              <a:t>Technical skills are knowledge about and proficiency in a specific type of work or activity.</a:t>
            </a:r>
          </a:p>
          <a:p>
            <a:pPr marL="1543050" lvl="3" indent="-171450">
              <a:buFont typeface="Arial" panose="020B0604020202020204" pitchFamily="34" charset="0"/>
              <a:buChar char="•"/>
            </a:pPr>
            <a:r>
              <a:rPr lang="en-US" dirty="0">
                <a:effectLst/>
              </a:rPr>
              <a:t>Competencies in a specialized area.</a:t>
            </a:r>
          </a:p>
          <a:p>
            <a:pPr marL="1543050" lvl="3" indent="-171450">
              <a:buFont typeface="Arial" panose="020B0604020202020204" pitchFamily="34" charset="0"/>
              <a:buChar char="•"/>
            </a:pPr>
            <a:r>
              <a:rPr lang="en-US" dirty="0">
                <a:effectLst/>
              </a:rPr>
              <a:t>Analytical ability.</a:t>
            </a:r>
          </a:p>
        </p:txBody>
      </p:sp>
      <p:sp>
        <p:nvSpPr>
          <p:cNvPr id="4" name="Slide Number Placeholder 3"/>
          <p:cNvSpPr>
            <a:spLocks noGrp="1"/>
          </p:cNvSpPr>
          <p:nvPr>
            <p:ph type="sldNum" sz="quarter" idx="5"/>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2573442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Three-Skill Approach</a:t>
            </a:r>
          </a:p>
          <a:p>
            <a:pPr marL="1085850" lvl="2" indent="-171450">
              <a:buFont typeface="Arial" panose="020B0604020202020204" pitchFamily="34" charset="0"/>
              <a:buChar char="•"/>
            </a:pPr>
            <a:r>
              <a:rPr lang="en-US" dirty="0">
                <a:effectLst/>
              </a:rPr>
              <a:t>Technical Skills</a:t>
            </a:r>
          </a:p>
          <a:p>
            <a:pPr marL="1543050" lvl="3" indent="-171450">
              <a:buFont typeface="Arial" panose="020B0604020202020204" pitchFamily="34" charset="0"/>
              <a:buChar char="•"/>
            </a:pPr>
            <a:r>
              <a:rPr lang="en-US" dirty="0">
                <a:effectLst/>
              </a:rPr>
              <a:t>The ability to use appropriate tools and techniques.</a:t>
            </a:r>
          </a:p>
          <a:p>
            <a:pPr marL="1543050" lvl="3" indent="-171450">
              <a:buFont typeface="Arial" panose="020B0604020202020204" pitchFamily="34" charset="0"/>
              <a:buChar char="•"/>
            </a:pPr>
            <a:r>
              <a:rPr lang="en-US" dirty="0">
                <a:effectLst/>
              </a:rPr>
              <a:t>Play an essential role in producing the products a company is designed to produce.</a:t>
            </a:r>
          </a:p>
          <a:p>
            <a:pPr marL="1543050" lvl="3" indent="-171450">
              <a:buFont typeface="Arial" panose="020B0604020202020204" pitchFamily="34" charset="0"/>
              <a:buChar char="•"/>
            </a:pPr>
            <a:r>
              <a:rPr lang="en-US" dirty="0">
                <a:effectLst/>
              </a:rPr>
              <a:t>Most important at lower and middle levels of management.</a:t>
            </a:r>
          </a:p>
        </p:txBody>
      </p:sp>
      <p:sp>
        <p:nvSpPr>
          <p:cNvPr id="4" name="Slide Number Placeholder 3"/>
          <p:cNvSpPr>
            <a:spLocks noGrp="1"/>
          </p:cNvSpPr>
          <p:nvPr>
            <p:ph type="sldNum" sz="quarter" idx="5"/>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3696405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Three-Skill Approach</a:t>
            </a:r>
          </a:p>
          <a:p>
            <a:pPr marL="1085850" lvl="2" indent="-171450">
              <a:buFont typeface="Arial" panose="020B0604020202020204" pitchFamily="34" charset="0"/>
              <a:buChar char="•"/>
            </a:pPr>
            <a:r>
              <a:rPr lang="en-US" dirty="0">
                <a:effectLst/>
              </a:rPr>
              <a:t>Human Skills</a:t>
            </a:r>
          </a:p>
          <a:p>
            <a:pPr marL="1543050" lvl="3" indent="-171450">
              <a:buFont typeface="Arial" panose="020B0604020202020204" pitchFamily="34" charset="0"/>
              <a:buChar char="•"/>
            </a:pPr>
            <a:r>
              <a:rPr lang="en-US" dirty="0">
                <a:effectLst/>
              </a:rPr>
              <a:t>Human skills are knowledge about and ability to work with people.</a:t>
            </a:r>
          </a:p>
          <a:p>
            <a:pPr marL="1543050" lvl="3" indent="-171450">
              <a:buFont typeface="Arial" panose="020B0604020202020204" pitchFamily="34" charset="0"/>
              <a:buChar char="•"/>
            </a:pPr>
            <a:r>
              <a:rPr lang="en-US" dirty="0">
                <a:effectLst/>
              </a:rPr>
              <a:t>Differ from technical skills, which have to do with working with things.</a:t>
            </a:r>
          </a:p>
          <a:p>
            <a:pPr marL="1543050" lvl="3" indent="-171450">
              <a:buFont typeface="Arial" panose="020B0604020202020204" pitchFamily="34" charset="0"/>
              <a:buChar char="•"/>
            </a:pPr>
            <a:r>
              <a:rPr lang="en-US" dirty="0">
                <a:effectLst/>
              </a:rPr>
              <a:t>Help a leader to work effectively with followers, peers, and superiors.</a:t>
            </a:r>
          </a:p>
        </p:txBody>
      </p:sp>
      <p:sp>
        <p:nvSpPr>
          <p:cNvPr id="4" name="Slide Number Placeholder 3"/>
          <p:cNvSpPr>
            <a:spLocks noGrp="1"/>
          </p:cNvSpPr>
          <p:nvPr>
            <p:ph type="sldNum" sz="quarter" idx="5"/>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635264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Three-Skill Approach</a:t>
            </a:r>
          </a:p>
          <a:p>
            <a:pPr marL="1085850" lvl="2" indent="-171450">
              <a:buFont typeface="Arial" panose="020B0604020202020204" pitchFamily="34" charset="0"/>
              <a:buChar char="•"/>
            </a:pPr>
            <a:r>
              <a:rPr lang="en-US" dirty="0">
                <a:effectLst/>
              </a:rPr>
              <a:t>Human Skills</a:t>
            </a:r>
          </a:p>
          <a:p>
            <a:pPr marL="1543050" lvl="3" indent="-171450">
              <a:buFont typeface="Arial" panose="020B0604020202020204" pitchFamily="34" charset="0"/>
              <a:buChar char="•"/>
            </a:pPr>
            <a:r>
              <a:rPr lang="en-US" dirty="0">
                <a:effectLst/>
              </a:rPr>
              <a:t>Also allow leaders to assist group members in working cooperatively together.</a:t>
            </a:r>
          </a:p>
          <a:p>
            <a:pPr marL="1543050" lvl="3" indent="-171450">
              <a:buFont typeface="Arial" panose="020B0604020202020204" pitchFamily="34" charset="0"/>
              <a:buChar char="•"/>
            </a:pPr>
            <a:r>
              <a:rPr lang="en-US" dirty="0">
                <a:effectLst/>
              </a:rPr>
              <a:t>Adapt their own ideas to those of others.</a:t>
            </a:r>
          </a:p>
          <a:p>
            <a:pPr marL="1543050" lvl="3" indent="-171450">
              <a:buFont typeface="Arial" panose="020B0604020202020204" pitchFamily="34" charset="0"/>
              <a:buChar char="•"/>
            </a:pPr>
            <a:r>
              <a:rPr lang="en-US" dirty="0">
                <a:effectLst/>
              </a:rPr>
              <a:t>Create an atmosphere of trust where followers feel secure enough to get involved in planning.</a:t>
            </a:r>
          </a:p>
          <a:p>
            <a:pPr marL="1543050" lvl="3" indent="-171450">
              <a:buFont typeface="Arial" panose="020B0604020202020204" pitchFamily="34" charset="0"/>
              <a:buChar char="•"/>
            </a:pPr>
            <a:r>
              <a:rPr lang="en-US" dirty="0">
                <a:effectLst/>
              </a:rPr>
              <a:t>Sensitive to others’ needs and motivations, especially in decision making.</a:t>
            </a:r>
          </a:p>
        </p:txBody>
      </p:sp>
      <p:sp>
        <p:nvSpPr>
          <p:cNvPr id="4" name="Slide Number Placeholder 3"/>
          <p:cNvSpPr>
            <a:spLocks noGrp="1"/>
          </p:cNvSpPr>
          <p:nvPr>
            <p:ph type="sldNum" sz="quarter" idx="5"/>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3260085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Three-Skill Approach</a:t>
            </a:r>
          </a:p>
          <a:p>
            <a:pPr marL="1085850" lvl="2" indent="-171450">
              <a:buFont typeface="Arial" panose="020B0604020202020204" pitchFamily="34" charset="0"/>
              <a:buChar char="•"/>
            </a:pPr>
            <a:r>
              <a:rPr lang="en-US" dirty="0">
                <a:effectLst/>
              </a:rPr>
              <a:t>Conceptual Skills</a:t>
            </a:r>
          </a:p>
          <a:p>
            <a:pPr marL="1543050" lvl="3" indent="-171450">
              <a:buFont typeface="Arial" panose="020B0604020202020204" pitchFamily="34" charset="0"/>
              <a:buChar char="•"/>
            </a:pPr>
            <a:r>
              <a:rPr lang="en-US" dirty="0">
                <a:effectLst/>
              </a:rPr>
              <a:t>Conceptual skills are the ability to work with ideas and concepts.</a:t>
            </a:r>
          </a:p>
          <a:p>
            <a:pPr marL="1543050" lvl="3" indent="-171450">
              <a:buFont typeface="Arial" panose="020B0604020202020204" pitchFamily="34" charset="0"/>
              <a:buChar char="•"/>
            </a:pPr>
            <a:r>
              <a:rPr lang="en-US" dirty="0">
                <a:effectLst/>
              </a:rPr>
              <a:t>Technical skills deal with things and human skills deal with people, but conceptual skills are much more abstract.</a:t>
            </a:r>
          </a:p>
          <a:p>
            <a:pPr marL="1543050" lvl="3" indent="-171450">
              <a:buFont typeface="Arial" panose="020B0604020202020204" pitchFamily="34" charset="0"/>
              <a:buChar char="•"/>
            </a:pPr>
            <a:r>
              <a:rPr lang="en-US" dirty="0">
                <a:effectLst/>
              </a:rPr>
              <a:t>Those with conceptual skills are comfortable talking about the ideas that shape an organization and the intricacies involved.</a:t>
            </a:r>
          </a:p>
          <a:p>
            <a:pPr marL="1543050" lvl="3" indent="-171450">
              <a:buFont typeface="Arial" panose="020B0604020202020204" pitchFamily="34" charset="0"/>
              <a:buChar char="•"/>
            </a:pPr>
            <a:r>
              <a:rPr lang="en-US" dirty="0">
                <a:effectLst/>
              </a:rPr>
              <a:t>Ability to put broad organizational goals into words.</a:t>
            </a:r>
          </a:p>
        </p:txBody>
      </p:sp>
      <p:sp>
        <p:nvSpPr>
          <p:cNvPr id="4" name="Slide Number Placeholder 3"/>
          <p:cNvSpPr>
            <a:spLocks noGrp="1"/>
          </p:cNvSpPr>
          <p:nvPr>
            <p:ph type="sldNum" sz="quarter" idx="5"/>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1687966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Define the three-skill approach</a:t>
            </a:r>
          </a:p>
          <a:p>
            <a:endParaRPr lang="en-US" dirty="0"/>
          </a:p>
          <a:p>
            <a:pPr marL="628650" lvl="1" indent="-171450">
              <a:buFont typeface="Arial" panose="020B0604020202020204" pitchFamily="34" charset="0"/>
              <a:buChar char="•"/>
            </a:pPr>
            <a:r>
              <a:rPr lang="en-US" dirty="0">
                <a:effectLst/>
              </a:rPr>
              <a:t>Three-Skill Approach</a:t>
            </a:r>
          </a:p>
          <a:p>
            <a:pPr marL="1085850" lvl="2" indent="-171450">
              <a:buFont typeface="Arial" panose="020B0604020202020204" pitchFamily="34" charset="0"/>
              <a:buChar char="•"/>
            </a:pPr>
            <a:r>
              <a:rPr lang="en-US" dirty="0">
                <a:effectLst/>
              </a:rPr>
              <a:t>Conceptual Skills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effectLst/>
              </a:rPr>
              <a:t>Understanding of economic principles which affect the organization.</a:t>
            </a:r>
          </a:p>
          <a:p>
            <a:pPr marL="1543050" lvl="3" indent="-171450">
              <a:buFont typeface="Arial" panose="020B0604020202020204" pitchFamily="34" charset="0"/>
              <a:buChar char="•"/>
            </a:pPr>
            <a:r>
              <a:rPr lang="en-US" dirty="0">
                <a:effectLst/>
              </a:rPr>
              <a:t>These skills are central to creating a vision and strategic plan for an organization.</a:t>
            </a:r>
          </a:p>
          <a:p>
            <a:pPr marL="1543050" lvl="3" indent="-171450">
              <a:buFont typeface="Arial" panose="020B0604020202020204" pitchFamily="34" charset="0"/>
              <a:buChar char="•"/>
            </a:pPr>
            <a:r>
              <a:rPr lang="en-US" dirty="0">
                <a:effectLst/>
              </a:rPr>
              <a:t>Most important at top management levels; high-level managers with weak conceptual skills can steer an organization into ruin.</a:t>
            </a:r>
          </a:p>
        </p:txBody>
      </p:sp>
      <p:sp>
        <p:nvSpPr>
          <p:cNvPr id="4" name="Slide Number Placeholder 3"/>
          <p:cNvSpPr>
            <a:spLocks noGrp="1"/>
          </p:cNvSpPr>
          <p:nvPr>
            <p:ph type="sldNum" sz="quarter" idx="5"/>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4019721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SAGE Publications, 2018.</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Author, Title and Edition. © SAGE Publications, 2018.</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p>
            <a:r>
              <a:rPr lang="en-US"/>
              <a:t>Click to edit Master title style</a:t>
            </a:r>
            <a:endParaRPr lang="en-US" dirty="0"/>
          </a:p>
        </p:txBody>
      </p:sp>
      <p:sp>
        <p:nvSpPr>
          <p:cNvPr id="3" name="Content Placeholder 2"/>
          <p:cNvSpPr>
            <a:spLocks noGrp="1"/>
          </p:cNvSpPr>
          <p:nvPr>
            <p:ph idx="1"/>
          </p:nvPr>
        </p:nvSpPr>
        <p:spPr>
          <a:xfrm>
            <a:off x="990600" y="1676400"/>
            <a:ext cx="7696200" cy="44497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SAGE Publications, 2018.</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SAGE Publications, 2018.</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SAGE Publications, 2018.</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810000"/>
            <a:ext cx="8229600" cy="1143000"/>
          </a:xfrm>
        </p:spPr>
        <p:txBody>
          <a:bodyPr>
            <a:normAutofit/>
          </a:bodyPr>
          <a:lstStyle/>
          <a:p>
            <a:r>
              <a:rPr lang="en-US" sz="4000" dirty="0">
                <a:solidFill>
                  <a:schemeClr val="tx1"/>
                </a:solidFill>
              </a:rPr>
              <a:t>Chapter 3: Skills Approach</a:t>
            </a:r>
          </a:p>
        </p:txBody>
      </p:sp>
      <p:sp>
        <p:nvSpPr>
          <p:cNvPr id="3" name="Footer Placeholder 1">
            <a:extLst>
              <a:ext uri="{FF2B5EF4-FFF2-40B4-BE49-F238E27FC236}">
                <a16:creationId xmlns:a16="http://schemas.microsoft.com/office/drawing/2014/main" id="{CCBEF127-1BD6-45FF-9D20-1341A57C8121}"/>
              </a:ext>
            </a:extLst>
          </p:cNvPr>
          <p:cNvSpPr>
            <a:spLocks noGrp="1"/>
          </p:cNvSpPr>
          <p:nvPr>
            <p:ph type="ftr" sz="quarter" idx="11"/>
          </p:nvPr>
        </p:nvSpPr>
        <p:spPr>
          <a:xfrm>
            <a:off x="457200" y="6356350"/>
            <a:ext cx="7543800" cy="365125"/>
          </a:xfrm>
        </p:spPr>
        <p:txBody>
          <a:bodyPr/>
          <a:lstStyle/>
          <a:p>
            <a:r>
              <a:rPr lang="en-US" dirty="0"/>
              <a:t>Northouse</a:t>
            </a:r>
            <a:r>
              <a:rPr lang="en-US" i="1" dirty="0"/>
              <a:t>, Leadership, </a:t>
            </a:r>
            <a:r>
              <a:rPr lang="en-US" dirty="0"/>
              <a:t>9th edition</a:t>
            </a:r>
            <a:r>
              <a:rPr lang="en-US" i="1" dirty="0"/>
              <a:t>.</a:t>
            </a:r>
            <a:r>
              <a:rPr lang="en-US" dirty="0"/>
              <a:t> © SAGE Publications, 2021.</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(9 of 21)</a:t>
            </a:r>
          </a:p>
        </p:txBody>
      </p:sp>
      <p:sp>
        <p:nvSpPr>
          <p:cNvPr id="4" name="Content Placeholder 3"/>
          <p:cNvSpPr>
            <a:spLocks noGrp="1"/>
          </p:cNvSpPr>
          <p:nvPr>
            <p:ph idx="1"/>
          </p:nvPr>
        </p:nvSpPr>
        <p:spPr/>
        <p:txBody>
          <a:bodyPr>
            <a:normAutofit/>
          </a:bodyPr>
          <a:lstStyle/>
          <a:p>
            <a:pPr marL="0" indent="0">
              <a:buNone/>
            </a:pPr>
            <a:r>
              <a:rPr lang="en-US" sz="2800" dirty="0"/>
              <a:t>Three-Skill Approach: Conceptual Skills </a:t>
            </a:r>
            <a:r>
              <a:rPr lang="en-US" sz="2000" dirty="0">
                <a:solidFill>
                  <a:prstClr val="black"/>
                </a:solidFill>
              </a:rPr>
              <a:t>(2 of 2)</a:t>
            </a:r>
            <a:r>
              <a:rPr lang="en-US" sz="2800" dirty="0"/>
              <a:t>.</a:t>
            </a:r>
          </a:p>
          <a:p>
            <a:r>
              <a:rPr lang="en-US" sz="2800" dirty="0"/>
              <a:t>Understand economic principles.</a:t>
            </a:r>
          </a:p>
          <a:p>
            <a:r>
              <a:rPr lang="en-US" sz="2800" dirty="0"/>
              <a:t>Central to creating strategic plan.</a:t>
            </a:r>
          </a:p>
          <a:p>
            <a:r>
              <a:rPr lang="en-US" sz="2800" dirty="0"/>
              <a:t>Important at top management levels.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extBox 6">
            <a:extLst>
              <a:ext uri="{FF2B5EF4-FFF2-40B4-BE49-F238E27FC236}">
                <a16:creationId xmlns:a16="http://schemas.microsoft.com/office/drawing/2014/main" id="{7D1993AB-5DA1-9511-E897-CDE03F10CD93}"/>
              </a:ext>
            </a:extLst>
          </p:cNvPr>
          <p:cNvSpPr txBox="1"/>
          <p:nvPr/>
        </p:nvSpPr>
        <p:spPr>
          <a:xfrm>
            <a:off x="-609600" y="4324708"/>
            <a:ext cx="8458200" cy="2031325"/>
          </a:xfrm>
          <a:prstGeom prst="rect">
            <a:avLst/>
          </a:prstGeom>
          <a:noFill/>
        </p:spPr>
        <p:txBody>
          <a:bodyPr wrap="square">
            <a:spAutoFit/>
          </a:bodyPr>
          <a:lstStyle/>
          <a:p>
            <a:pPr marL="1085850" lvl="2" indent="-171450">
              <a:buFont typeface="Arial" panose="020B0604020202020204" pitchFamily="34" charset="0"/>
              <a:buChar char="•"/>
            </a:pPr>
            <a:r>
              <a:rPr lang="en-US" dirty="0">
                <a:effectLst/>
              </a:rPr>
              <a:t>Conceptual Skills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effectLst/>
              </a:rPr>
              <a:t>Understanding of economic principles which affect the organization.</a:t>
            </a:r>
          </a:p>
          <a:p>
            <a:pPr marL="1543050" lvl="3" indent="-171450">
              <a:buFont typeface="Arial" panose="020B0604020202020204" pitchFamily="34" charset="0"/>
              <a:buChar char="•"/>
            </a:pPr>
            <a:r>
              <a:rPr lang="en-US" dirty="0">
                <a:effectLst/>
              </a:rPr>
              <a:t>These skills are central to creating a vision and strategic plan for an organization.</a:t>
            </a:r>
          </a:p>
          <a:p>
            <a:pPr marL="1543050" lvl="3" indent="-171450">
              <a:buFont typeface="Arial" panose="020B0604020202020204" pitchFamily="34" charset="0"/>
              <a:buChar char="•"/>
            </a:pPr>
            <a:r>
              <a:rPr lang="en-US" dirty="0">
                <a:effectLst/>
              </a:rPr>
              <a:t>Most important at top management levels; high-level managers with weak conceptual skills can steer an organization into ruin</a:t>
            </a:r>
            <a:endParaRPr lang="en-US" dirty="0"/>
          </a:p>
        </p:txBody>
      </p:sp>
    </p:spTree>
    <p:extLst>
      <p:ext uri="{BB962C8B-B14F-4D97-AF65-F5344CB8AC3E}">
        <p14:creationId xmlns:p14="http://schemas.microsoft.com/office/powerpoint/2010/main" val="2775093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(11 of 21)</a:t>
            </a:r>
          </a:p>
        </p:txBody>
      </p:sp>
      <p:sp>
        <p:nvSpPr>
          <p:cNvPr id="4" name="Content Placeholder 3"/>
          <p:cNvSpPr>
            <a:spLocks noGrp="1"/>
          </p:cNvSpPr>
          <p:nvPr>
            <p:ph idx="1"/>
          </p:nvPr>
        </p:nvSpPr>
        <p:spPr/>
        <p:txBody>
          <a:bodyPr>
            <a:normAutofit/>
          </a:bodyPr>
          <a:lstStyle/>
          <a:p>
            <a:pPr marL="0" indent="0">
              <a:buNone/>
            </a:pPr>
            <a:r>
              <a:rPr lang="en-US" dirty="0"/>
              <a:t>Skills Model: Individual Attributes </a:t>
            </a:r>
            <a:r>
              <a:rPr lang="en-US" sz="2000" dirty="0">
                <a:solidFill>
                  <a:prstClr val="black"/>
                </a:solidFill>
              </a:rPr>
              <a:t>(1 of 2)</a:t>
            </a:r>
            <a:r>
              <a:rPr lang="en-US" dirty="0"/>
              <a:t>.</a:t>
            </a:r>
          </a:p>
          <a:p>
            <a:r>
              <a:rPr lang="en-US" dirty="0"/>
              <a:t>General cognitive ability.</a:t>
            </a:r>
          </a:p>
          <a:p>
            <a:r>
              <a:rPr lang="en-US" dirty="0"/>
              <a:t>Crystallized cognitive ability.</a:t>
            </a:r>
          </a:p>
          <a:p>
            <a:r>
              <a:rPr lang="en-US" dirty="0"/>
              <a:t>Motivation.</a:t>
            </a:r>
          </a:p>
          <a:p>
            <a:r>
              <a:rPr lang="en-US" dirty="0"/>
              <a:t>Willingness.</a:t>
            </a:r>
          </a:p>
          <a:p>
            <a:pPr marL="0" indent="0">
              <a:buNone/>
            </a:pPr>
            <a:r>
              <a:rPr lang="en-US" dirty="0"/>
              <a:t>(see next slide for details)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537211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8201AF-9BDD-47EB-6CE9-E114C1E91884}"/>
              </a:ext>
            </a:extLst>
          </p:cNvPr>
          <p:cNvSpPr>
            <a:spLocks noGrp="1"/>
          </p:cNvSpPr>
          <p:nvPr>
            <p:ph type="ftr" sz="quarter" idx="11"/>
          </p:nvPr>
        </p:nvSpPr>
        <p:spPr/>
        <p:txBody>
          <a:bodyPr/>
          <a:lstStyle/>
          <a:p>
            <a:r>
              <a:rPr lang="en-US"/>
              <a:t>Author, Title and Edition. © SAGE Publications, 2018.</a:t>
            </a:r>
            <a:endParaRPr lang="en-US" dirty="0"/>
          </a:p>
        </p:txBody>
      </p:sp>
      <p:sp>
        <p:nvSpPr>
          <p:cNvPr id="4" name="Content Placeholder 3">
            <a:extLst>
              <a:ext uri="{FF2B5EF4-FFF2-40B4-BE49-F238E27FC236}">
                <a16:creationId xmlns:a16="http://schemas.microsoft.com/office/drawing/2014/main" id="{26CE4749-2AC5-63DF-BB77-380A4D2FD2E5}"/>
              </a:ext>
            </a:extLst>
          </p:cNvPr>
          <p:cNvSpPr>
            <a:spLocks noGrp="1"/>
          </p:cNvSpPr>
          <p:nvPr>
            <p:ph idx="1"/>
          </p:nvPr>
        </p:nvSpPr>
        <p:spPr>
          <a:xfrm>
            <a:off x="-533400" y="1295400"/>
            <a:ext cx="9220200" cy="4830763"/>
          </a:xfrm>
        </p:spPr>
        <p:txBody>
          <a:bodyPr>
            <a:normAutofit fontScale="92500" lnSpcReduction="10000"/>
          </a:bodyPr>
          <a:lstStyle/>
          <a:p>
            <a:pPr marL="1085850" lvl="2" indent="-171450">
              <a:buFont typeface="Arial" panose="020B0604020202020204" pitchFamily="34" charset="0"/>
              <a:buChar char="•"/>
            </a:pPr>
            <a:r>
              <a:rPr lang="en-US" dirty="0">
                <a:effectLst/>
              </a:rPr>
              <a:t>Individual Attributes</a:t>
            </a:r>
          </a:p>
          <a:p>
            <a:pPr marL="1543050" lvl="3" indent="-171450">
              <a:buFont typeface="Arial" panose="020B0604020202020204" pitchFamily="34" charset="0"/>
              <a:buChar char="•"/>
            </a:pPr>
            <a:r>
              <a:rPr lang="en-US" b="1" dirty="0">
                <a:effectLst/>
              </a:rPr>
              <a:t>General cognitive ability: </a:t>
            </a:r>
            <a:r>
              <a:rPr lang="en-US" dirty="0">
                <a:effectLst/>
              </a:rPr>
              <a:t>Generally speaking, a person’s intelligence. Includes perceptual processing, information processing, general reasoning skills, creative and divergent thinking capacities, and memory skills. It is linked to biology rather than experience and is sometimes referred to as fluid intelligence due to its propensity to grow or expand through early adulthood and then decline with age.</a:t>
            </a:r>
          </a:p>
          <a:p>
            <a:pPr marL="1543050" lvl="3" indent="-171450">
              <a:buFont typeface="Arial" panose="020B0604020202020204" pitchFamily="34" charset="0"/>
              <a:buChar char="•"/>
            </a:pPr>
            <a:r>
              <a:rPr lang="en-US" b="1" dirty="0">
                <a:effectLst/>
              </a:rPr>
              <a:t>Crystallized cognitive ability: </a:t>
            </a:r>
            <a:r>
              <a:rPr lang="en-US" dirty="0">
                <a:effectLst/>
              </a:rPr>
              <a:t>Intellectual ability acquired over time or learned through experience. It typically grows over a lifetime and does not fall off in adulthood. This ability includes the comprehension of complex information, the acquisition of new skills and information, and written and oral communication.</a:t>
            </a:r>
          </a:p>
          <a:p>
            <a:pPr marL="1543050" lvl="3" indent="-171450">
              <a:buFont typeface="Arial" panose="020B0604020202020204" pitchFamily="34" charset="0"/>
              <a:buChar char="•"/>
            </a:pPr>
            <a:r>
              <a:rPr lang="en-US" b="1" dirty="0">
                <a:effectLst/>
              </a:rPr>
              <a:t>Motivation: </a:t>
            </a:r>
            <a:r>
              <a:rPr lang="en-US" dirty="0">
                <a:effectLst/>
              </a:rPr>
              <a:t>An essential quality to developing leadership skills, which has three aspects: </a:t>
            </a:r>
            <a:r>
              <a:rPr lang="en-US" b="1" dirty="0">
                <a:effectLst/>
              </a:rPr>
              <a:t>willingness</a:t>
            </a:r>
            <a:r>
              <a:rPr lang="en-US" dirty="0">
                <a:effectLst/>
              </a:rPr>
              <a:t>, </a:t>
            </a:r>
            <a:r>
              <a:rPr lang="en-US" b="1" dirty="0">
                <a:effectLst/>
              </a:rPr>
              <a:t>dominance</a:t>
            </a:r>
            <a:r>
              <a:rPr lang="en-US" dirty="0">
                <a:effectLst/>
              </a:rPr>
              <a:t>, and </a:t>
            </a:r>
            <a:r>
              <a:rPr lang="en-US" b="1" dirty="0">
                <a:effectLst/>
              </a:rPr>
              <a:t>social good</a:t>
            </a:r>
            <a:r>
              <a:rPr lang="en-US" dirty="0">
                <a:effectLst/>
              </a:rPr>
              <a:t>.</a:t>
            </a:r>
          </a:p>
          <a:p>
            <a:pPr marL="1543050" lvl="3" indent="-171450">
              <a:buFont typeface="Arial" panose="020B0604020202020204" pitchFamily="34" charset="0"/>
              <a:buChar char="•"/>
            </a:pPr>
            <a:r>
              <a:rPr lang="en-US" b="1" dirty="0">
                <a:effectLst/>
              </a:rPr>
              <a:t>Willingness: </a:t>
            </a:r>
            <a:r>
              <a:rPr lang="en-US" dirty="0">
                <a:effectLst/>
              </a:rPr>
              <a:t>The ability and desire to take on complex organizational problems.</a:t>
            </a:r>
          </a:p>
          <a:p>
            <a:endParaRPr lang="en-US" dirty="0"/>
          </a:p>
        </p:txBody>
      </p:sp>
      <p:sp>
        <p:nvSpPr>
          <p:cNvPr id="5" name="Slide Number Placeholder 4">
            <a:extLst>
              <a:ext uri="{FF2B5EF4-FFF2-40B4-BE49-F238E27FC236}">
                <a16:creationId xmlns:a16="http://schemas.microsoft.com/office/drawing/2014/main" id="{3E2BF31E-BA84-4C6E-FE20-D15168A476A6}"/>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60542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(12 of 21)</a:t>
            </a:r>
          </a:p>
        </p:txBody>
      </p:sp>
      <p:sp>
        <p:nvSpPr>
          <p:cNvPr id="4" name="Content Placeholder 3"/>
          <p:cNvSpPr>
            <a:spLocks noGrp="1"/>
          </p:cNvSpPr>
          <p:nvPr>
            <p:ph idx="1"/>
          </p:nvPr>
        </p:nvSpPr>
        <p:spPr/>
        <p:txBody>
          <a:bodyPr>
            <a:normAutofit/>
          </a:bodyPr>
          <a:lstStyle/>
          <a:p>
            <a:pPr marL="0" indent="0">
              <a:buNone/>
            </a:pPr>
            <a:r>
              <a:rPr lang="en-US" dirty="0"/>
              <a:t>Skills Model: Individual Attributes </a:t>
            </a:r>
            <a:r>
              <a:rPr lang="en-US" sz="2000" dirty="0">
                <a:solidFill>
                  <a:prstClr val="black"/>
                </a:solidFill>
              </a:rPr>
              <a:t>(2 of 2)</a:t>
            </a:r>
            <a:r>
              <a:rPr lang="en-US" dirty="0"/>
              <a:t>.</a:t>
            </a:r>
          </a:p>
          <a:p>
            <a:r>
              <a:rPr lang="en-US" dirty="0"/>
              <a:t>Dominance.</a:t>
            </a:r>
          </a:p>
          <a:p>
            <a:r>
              <a:rPr lang="en-US" dirty="0"/>
              <a:t>Social good.</a:t>
            </a:r>
          </a:p>
          <a:p>
            <a:r>
              <a:rPr lang="en-US" dirty="0"/>
              <a:t>Personality.</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extBox 6">
            <a:extLst>
              <a:ext uri="{FF2B5EF4-FFF2-40B4-BE49-F238E27FC236}">
                <a16:creationId xmlns:a16="http://schemas.microsoft.com/office/drawing/2014/main" id="{03781433-F778-15E4-668D-C0DCE92E0DAA}"/>
              </a:ext>
            </a:extLst>
          </p:cNvPr>
          <p:cNvSpPr txBox="1"/>
          <p:nvPr/>
        </p:nvSpPr>
        <p:spPr>
          <a:xfrm>
            <a:off x="-914400" y="4371837"/>
            <a:ext cx="9753600" cy="1754326"/>
          </a:xfrm>
          <a:prstGeom prst="rect">
            <a:avLst/>
          </a:prstGeom>
          <a:noFill/>
        </p:spPr>
        <p:txBody>
          <a:bodyPr wrap="square">
            <a:spAutoFit/>
          </a:bodyPr>
          <a:lstStyle/>
          <a:p>
            <a:pPr marL="1085850" lvl="2" indent="-171450">
              <a:buFont typeface="Arial" panose="020B0604020202020204" pitchFamily="34" charset="0"/>
              <a:buChar char="•"/>
            </a:pPr>
            <a:r>
              <a:rPr lang="en-US" dirty="0">
                <a:effectLst/>
              </a:rPr>
              <a:t>Individual Attributes</a:t>
            </a:r>
          </a:p>
          <a:p>
            <a:pPr marL="1543050" lvl="3" indent="-171450">
              <a:buFont typeface="Arial" panose="020B0604020202020204" pitchFamily="34" charset="0"/>
              <a:buChar char="•"/>
            </a:pPr>
            <a:r>
              <a:rPr lang="en-US" b="1" dirty="0">
                <a:effectLst/>
              </a:rPr>
              <a:t>Dominance: </a:t>
            </a:r>
            <a:r>
              <a:rPr lang="en-US" dirty="0">
                <a:effectLst/>
              </a:rPr>
              <a:t>Exerting one’s influence over others. A component inextricably bound to dominance is the influence component of leadership.</a:t>
            </a:r>
          </a:p>
          <a:p>
            <a:pPr marL="1543050" lvl="3" indent="-171450">
              <a:buFont typeface="Arial" panose="020B0604020202020204" pitchFamily="34" charset="0"/>
              <a:buChar char="•"/>
            </a:pPr>
            <a:r>
              <a:rPr lang="en-US" b="1" dirty="0">
                <a:effectLst/>
              </a:rPr>
              <a:t>Social good:</a:t>
            </a:r>
            <a:r>
              <a:rPr lang="en-US" dirty="0">
                <a:effectLst/>
              </a:rPr>
              <a:t> The leader’s willingness to take on the responsibility of trying to advance the overall human good and value of the organization.</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Personality: </a:t>
            </a:r>
            <a:r>
              <a:rPr lang="en-US" dirty="0">
                <a:effectLst/>
              </a:rPr>
              <a:t>Characteristics which impact the development of leadership skills.</a:t>
            </a:r>
          </a:p>
        </p:txBody>
      </p:sp>
    </p:spTree>
    <p:extLst>
      <p:ext uri="{BB962C8B-B14F-4D97-AF65-F5344CB8AC3E}">
        <p14:creationId xmlns:p14="http://schemas.microsoft.com/office/powerpoint/2010/main" val="3349541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(13 of 21)</a:t>
            </a:r>
          </a:p>
        </p:txBody>
      </p:sp>
      <p:sp>
        <p:nvSpPr>
          <p:cNvPr id="4" name="Content Placeholder 3"/>
          <p:cNvSpPr>
            <a:spLocks noGrp="1"/>
          </p:cNvSpPr>
          <p:nvPr>
            <p:ph idx="1"/>
          </p:nvPr>
        </p:nvSpPr>
        <p:spPr/>
        <p:txBody>
          <a:bodyPr>
            <a:normAutofit/>
          </a:bodyPr>
          <a:lstStyle/>
          <a:p>
            <a:pPr marL="0" indent="0">
              <a:buNone/>
            </a:pPr>
            <a:r>
              <a:rPr lang="en-US" dirty="0"/>
              <a:t>Skills Model: Competencies </a:t>
            </a:r>
            <a:r>
              <a:rPr lang="en-US" sz="2000" dirty="0">
                <a:solidFill>
                  <a:prstClr val="black"/>
                </a:solidFill>
              </a:rPr>
              <a:t>(1 of 3)</a:t>
            </a:r>
            <a:r>
              <a:rPr lang="en-US" dirty="0"/>
              <a:t>.</a:t>
            </a:r>
          </a:p>
          <a:p>
            <a:r>
              <a:rPr lang="en-US" dirty="0"/>
              <a:t>Problem-solving skills.</a:t>
            </a:r>
          </a:p>
          <a:p>
            <a:r>
              <a:rPr lang="en-US" dirty="0"/>
              <a:t>Developing process.</a:t>
            </a:r>
          </a:p>
          <a:p>
            <a:r>
              <a:rPr lang="en-US" dirty="0"/>
              <a:t>Social judgment (the capability to understand people) and social skills.</a:t>
            </a:r>
          </a:p>
          <a:p>
            <a:pPr marL="0" indent="0">
              <a:buNone/>
            </a:pPr>
            <a:r>
              <a:rPr lang="en-US" dirty="0"/>
              <a:t>(see next slide for details)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418792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801F49-CCF7-2EF4-1F19-FA0AC0171591}"/>
              </a:ext>
            </a:extLst>
          </p:cNvPr>
          <p:cNvSpPr>
            <a:spLocks noGrp="1"/>
          </p:cNvSpPr>
          <p:nvPr>
            <p:ph type="ftr" sz="quarter" idx="11"/>
          </p:nvPr>
        </p:nvSpPr>
        <p:spPr/>
        <p:txBody>
          <a:bodyPr/>
          <a:lstStyle/>
          <a:p>
            <a:r>
              <a:rPr lang="en-US"/>
              <a:t>Author, Title and Edition. © SAGE Publications, 2018.</a:t>
            </a:r>
            <a:endParaRPr lang="en-US" dirty="0"/>
          </a:p>
        </p:txBody>
      </p:sp>
      <p:sp>
        <p:nvSpPr>
          <p:cNvPr id="5" name="Slide Number Placeholder 4">
            <a:extLst>
              <a:ext uri="{FF2B5EF4-FFF2-40B4-BE49-F238E27FC236}">
                <a16:creationId xmlns:a16="http://schemas.microsoft.com/office/drawing/2014/main" id="{583ADCE9-F072-0A75-4906-CD85DE3C9B22}"/>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extBox 6">
            <a:extLst>
              <a:ext uri="{FF2B5EF4-FFF2-40B4-BE49-F238E27FC236}">
                <a16:creationId xmlns:a16="http://schemas.microsoft.com/office/drawing/2014/main" id="{E47EB3D5-6BC6-4B96-3455-F0D76057CD5D}"/>
              </a:ext>
            </a:extLst>
          </p:cNvPr>
          <p:cNvSpPr txBox="1"/>
          <p:nvPr/>
        </p:nvSpPr>
        <p:spPr>
          <a:xfrm>
            <a:off x="-914400" y="609600"/>
            <a:ext cx="10058400" cy="4093428"/>
          </a:xfrm>
          <a:prstGeom prst="rect">
            <a:avLst/>
          </a:prstGeom>
          <a:noFill/>
        </p:spPr>
        <p:txBody>
          <a:bodyPr wrap="square">
            <a:spAutoFit/>
          </a:bodyPr>
          <a:lstStyle/>
          <a:p>
            <a:pPr marL="1085850" lvl="2" indent="-171450">
              <a:buFont typeface="Arial" panose="020B0604020202020204" pitchFamily="34" charset="0"/>
              <a:buChar char="•"/>
            </a:pPr>
            <a:r>
              <a:rPr lang="en-US" sz="2000" dirty="0">
                <a:effectLst/>
              </a:rPr>
              <a:t>Competencies</a:t>
            </a:r>
          </a:p>
          <a:p>
            <a:pPr marL="1543050" lvl="3" indent="-171450">
              <a:buFont typeface="Arial" panose="020B0604020202020204" pitchFamily="34" charset="0"/>
              <a:buChar char="•"/>
            </a:pPr>
            <a:r>
              <a:rPr lang="en-US" sz="2000" b="1" dirty="0">
                <a:effectLst/>
              </a:rPr>
              <a:t>Problem-solving skills: </a:t>
            </a:r>
            <a:r>
              <a:rPr lang="en-US" sz="2000" dirty="0">
                <a:effectLst/>
              </a:rPr>
              <a:t>Problem-solving is a leader’s creative ability to solve new and unusual, ill-defined organizational problems. Nine key problem-solving skills in leadership include: problem definition, cause/goal analysis, constraint analysis, planning, forecasting, creative thinking, idea evaluation, wisdom, and sensemaking/visioning.</a:t>
            </a:r>
          </a:p>
          <a:p>
            <a:pPr marL="1543050" lvl="3" indent="-171450">
              <a:buFont typeface="Arial" panose="020B0604020202020204" pitchFamily="34" charset="0"/>
              <a:buChar char="•"/>
            </a:pPr>
            <a:r>
              <a:rPr lang="en-US" sz="2000" dirty="0">
                <a:effectLst/>
              </a:rPr>
              <a:t>These skills are part of a developing process, where employment of one skill can lead to the next, as shown in the figure below.</a:t>
            </a:r>
          </a:p>
          <a:p>
            <a:pPr marL="1543050" lvl="3" indent="-171450">
              <a:buFont typeface="Arial" panose="020B0604020202020204" pitchFamily="34" charset="0"/>
              <a:buChar char="•"/>
            </a:pPr>
            <a:r>
              <a:rPr lang="en-US" sz="2000" b="1" dirty="0">
                <a:effectLst/>
              </a:rPr>
              <a:t>Social judgment and social skills: </a:t>
            </a:r>
            <a:r>
              <a:rPr lang="en-US" sz="2000" dirty="0">
                <a:effectLst/>
              </a:rPr>
              <a:t>Another class of leadership skills. Social judgment is the capacity to understand people and social systems, enabling leaders to work with others. Mumford has identified several social judgment subskills: </a:t>
            </a:r>
            <a:r>
              <a:rPr lang="en-US" sz="2000" b="1" dirty="0">
                <a:effectLst/>
              </a:rPr>
              <a:t>perspective taking</a:t>
            </a:r>
            <a:r>
              <a:rPr lang="en-US" sz="2000" dirty="0">
                <a:effectLst/>
              </a:rPr>
              <a:t>, </a:t>
            </a:r>
            <a:r>
              <a:rPr lang="en-US" sz="2000" b="1" dirty="0">
                <a:effectLst/>
              </a:rPr>
              <a:t>social perceptiveness</a:t>
            </a:r>
            <a:r>
              <a:rPr lang="en-US" sz="2000" dirty="0">
                <a:effectLst/>
              </a:rPr>
              <a:t>, </a:t>
            </a:r>
            <a:r>
              <a:rPr lang="en-US" sz="2000" b="1" dirty="0">
                <a:effectLst/>
              </a:rPr>
              <a:t>behavioral flexibility</a:t>
            </a:r>
            <a:r>
              <a:rPr lang="en-US" sz="2000" dirty="0">
                <a:effectLst/>
              </a:rPr>
              <a:t>, and </a:t>
            </a:r>
            <a:r>
              <a:rPr lang="en-US" sz="2000" b="1" dirty="0">
                <a:effectLst/>
              </a:rPr>
              <a:t>social performance</a:t>
            </a:r>
            <a:r>
              <a:rPr lang="en-US" sz="2000" dirty="0">
                <a:effectLst/>
              </a:rPr>
              <a:t>.</a:t>
            </a:r>
          </a:p>
        </p:txBody>
      </p:sp>
    </p:spTree>
    <p:extLst>
      <p:ext uri="{BB962C8B-B14F-4D97-AF65-F5344CB8AC3E}">
        <p14:creationId xmlns:p14="http://schemas.microsoft.com/office/powerpoint/2010/main" val="4145712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(15 of 21)</a:t>
            </a:r>
          </a:p>
        </p:txBody>
      </p:sp>
      <p:sp>
        <p:nvSpPr>
          <p:cNvPr id="4" name="Content Placeholder 3"/>
          <p:cNvSpPr>
            <a:spLocks noGrp="1"/>
          </p:cNvSpPr>
          <p:nvPr>
            <p:ph idx="1"/>
          </p:nvPr>
        </p:nvSpPr>
        <p:spPr/>
        <p:txBody>
          <a:bodyPr>
            <a:normAutofit fontScale="92500"/>
          </a:bodyPr>
          <a:lstStyle/>
          <a:p>
            <a:pPr marL="0" indent="0">
              <a:buNone/>
            </a:pPr>
            <a:r>
              <a:rPr lang="en-US" dirty="0"/>
              <a:t>Skills Model: Competencies </a:t>
            </a:r>
            <a:r>
              <a:rPr lang="en-US" sz="2000" dirty="0">
                <a:solidFill>
                  <a:prstClr val="black"/>
                </a:solidFill>
              </a:rPr>
              <a:t>(2 of 3)</a:t>
            </a:r>
            <a:r>
              <a:rPr lang="en-US" dirty="0"/>
              <a:t>.</a:t>
            </a:r>
          </a:p>
          <a:p>
            <a:r>
              <a:rPr lang="en-US" dirty="0"/>
              <a:t>Perspective taking.</a:t>
            </a:r>
          </a:p>
          <a:p>
            <a:r>
              <a:rPr lang="en-US" dirty="0"/>
              <a:t>Social perceptiveness.</a:t>
            </a:r>
          </a:p>
          <a:p>
            <a:r>
              <a:rPr lang="en-US" dirty="0"/>
              <a:t>Behavioral flexibility.</a:t>
            </a:r>
          </a:p>
          <a:p>
            <a:r>
              <a:rPr lang="en-US" dirty="0"/>
              <a:t>Social performance (insight and awareness into how others in the organization function).</a:t>
            </a:r>
          </a:p>
          <a:p>
            <a:pPr marL="0" indent="0">
              <a:buNone/>
            </a:pPr>
            <a:r>
              <a:rPr lang="en-US" dirty="0"/>
              <a:t>(see next  2 slides for details)            </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3958900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F228BB-3A48-E705-C93E-E98C7C0D1EC0}"/>
              </a:ext>
            </a:extLst>
          </p:cNvPr>
          <p:cNvSpPr txBox="1"/>
          <p:nvPr/>
        </p:nvSpPr>
        <p:spPr>
          <a:xfrm>
            <a:off x="152400" y="762000"/>
            <a:ext cx="7772400" cy="4247317"/>
          </a:xfrm>
          <a:prstGeom prst="rect">
            <a:avLst/>
          </a:prstGeom>
          <a:noFill/>
        </p:spPr>
        <p:txBody>
          <a:bodyPr wrap="square">
            <a:spAutoFit/>
          </a:bodyPr>
          <a:lstStyle/>
          <a:p>
            <a:pPr marL="1085850" lvl="2" indent="-171450">
              <a:buFont typeface="Arial" panose="020B0604020202020204" pitchFamily="34" charset="0"/>
              <a:buChar char="•"/>
            </a:pPr>
            <a:r>
              <a:rPr lang="en-US" dirty="0">
                <a:effectLst/>
              </a:rPr>
              <a:t>Competencies</a:t>
            </a:r>
          </a:p>
          <a:p>
            <a:pPr marL="1543050" lvl="3" indent="-171450">
              <a:buFont typeface="Arial" panose="020B0604020202020204" pitchFamily="34" charset="0"/>
              <a:buChar char="•"/>
            </a:pPr>
            <a:r>
              <a:rPr lang="en-US" b="1" dirty="0">
                <a:effectLst/>
              </a:rPr>
              <a:t>Perspective taking: </a:t>
            </a:r>
            <a:r>
              <a:rPr lang="en-US" dirty="0">
                <a:effectLst/>
              </a:rPr>
              <a:t>Understanding the attitudes that others have toward a particular problem or solution. Perspective taking is empathy as applied to problem solving and can be likened to the concept of social intelligence. These skills are linked to knowledge about people, the social fabric of organizations, and the interrelatedness of each of them.</a:t>
            </a:r>
          </a:p>
          <a:p>
            <a:pPr marL="1543050" lvl="3" indent="-171450">
              <a:buFont typeface="Arial" panose="020B0604020202020204" pitchFamily="34" charset="0"/>
              <a:buChar char="•"/>
            </a:pPr>
            <a:r>
              <a:rPr lang="en-US" b="1" dirty="0">
                <a:effectLst/>
              </a:rPr>
              <a:t>Social perceptiveness: </a:t>
            </a:r>
            <a:r>
              <a:rPr lang="en-US" dirty="0">
                <a:effectLst/>
              </a:rPr>
              <a:t>Insight and awareness into how others in the organization function, including their values, motivations, problems, and reactions. A leader with social perceptiveness understands the unique needs, goals, and demands of different organizational constituencies and can predict how followers will respond to proposed organizational changes</a:t>
            </a:r>
            <a:endParaRPr lang="en-US" dirty="0"/>
          </a:p>
        </p:txBody>
      </p:sp>
    </p:spTree>
    <p:extLst>
      <p:ext uri="{BB962C8B-B14F-4D97-AF65-F5344CB8AC3E}">
        <p14:creationId xmlns:p14="http://schemas.microsoft.com/office/powerpoint/2010/main" val="2245715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CCDECF-7008-47F8-22E7-901A49E8061C}"/>
              </a:ext>
            </a:extLst>
          </p:cNvPr>
          <p:cNvSpPr txBox="1"/>
          <p:nvPr/>
        </p:nvSpPr>
        <p:spPr>
          <a:xfrm>
            <a:off x="-533400" y="2339876"/>
            <a:ext cx="8915400" cy="2308324"/>
          </a:xfrm>
          <a:prstGeom prst="rect">
            <a:avLst/>
          </a:prstGeom>
          <a:noFill/>
        </p:spPr>
        <p:txBody>
          <a:bodyPr wrap="square">
            <a:spAutoFit/>
          </a:bodyPr>
          <a:lstStyle/>
          <a:p>
            <a:pPr marL="1543050" lvl="3" indent="-171450">
              <a:buFont typeface="Arial" panose="020B0604020202020204" pitchFamily="34" charset="0"/>
              <a:buChar char="•"/>
            </a:pPr>
            <a:r>
              <a:rPr lang="en-US" b="1" dirty="0">
                <a:effectLst/>
              </a:rPr>
              <a:t>Behavioral flexibility:</a:t>
            </a:r>
            <a:r>
              <a:rPr lang="en-US" dirty="0">
                <a:effectLst/>
              </a:rPr>
              <a:t> The capacity to change and adapt one’s behavior in light of understanding of others’ perspectives in the organization. Flexible leaders are not locked into a singular approach to a problem and change their strategies to address new demands.</a:t>
            </a:r>
          </a:p>
          <a:p>
            <a:pPr marL="1543050" lvl="3" indent="-171450">
              <a:buFont typeface="Arial" panose="020B0604020202020204" pitchFamily="34" charset="0"/>
              <a:buChar char="•"/>
            </a:pPr>
            <a:r>
              <a:rPr lang="en-US" b="1" dirty="0">
                <a:effectLst/>
              </a:rPr>
              <a:t>Social performance: </a:t>
            </a:r>
            <a:r>
              <a:rPr lang="en-US" dirty="0">
                <a:effectLst/>
              </a:rPr>
              <a:t>A wide range of leadership competencies including the ability to communicate one’s own vision to others, persuasion, communicating change, mediation and conflict resolutions, and coaching followers as they move towards organizational goals.</a:t>
            </a:r>
          </a:p>
        </p:txBody>
      </p:sp>
    </p:spTree>
    <p:extLst>
      <p:ext uri="{BB962C8B-B14F-4D97-AF65-F5344CB8AC3E}">
        <p14:creationId xmlns:p14="http://schemas.microsoft.com/office/powerpoint/2010/main" val="1499041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(16 of 21)</a:t>
            </a:r>
          </a:p>
        </p:txBody>
      </p:sp>
      <p:sp>
        <p:nvSpPr>
          <p:cNvPr id="4" name="Content Placeholder 3"/>
          <p:cNvSpPr>
            <a:spLocks noGrp="1"/>
          </p:cNvSpPr>
          <p:nvPr>
            <p:ph idx="1"/>
          </p:nvPr>
        </p:nvSpPr>
        <p:spPr/>
        <p:txBody>
          <a:bodyPr>
            <a:normAutofit/>
          </a:bodyPr>
          <a:lstStyle/>
          <a:p>
            <a:pPr marL="0" indent="0">
              <a:buNone/>
            </a:pPr>
            <a:r>
              <a:rPr lang="en-US" dirty="0"/>
              <a:t>Skills Model: Competencies </a:t>
            </a:r>
            <a:r>
              <a:rPr lang="en-US" sz="2000" dirty="0">
                <a:solidFill>
                  <a:prstClr val="black"/>
                </a:solidFill>
              </a:rPr>
              <a:t>(3 of 3)</a:t>
            </a:r>
            <a:r>
              <a:rPr lang="en-US" dirty="0"/>
              <a:t>.</a:t>
            </a:r>
          </a:p>
          <a:p>
            <a:r>
              <a:rPr lang="en-US" dirty="0"/>
              <a:t>Knowledge.</a:t>
            </a:r>
          </a:p>
          <a:p>
            <a:r>
              <a:rPr lang="en-US" dirty="0"/>
              <a:t>Experts.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extBox 6">
            <a:extLst>
              <a:ext uri="{FF2B5EF4-FFF2-40B4-BE49-F238E27FC236}">
                <a16:creationId xmlns:a16="http://schemas.microsoft.com/office/drawing/2014/main" id="{52FB7873-28D2-4B97-1248-FF951C05E2FC}"/>
              </a:ext>
            </a:extLst>
          </p:cNvPr>
          <p:cNvSpPr txBox="1"/>
          <p:nvPr/>
        </p:nvSpPr>
        <p:spPr>
          <a:xfrm>
            <a:off x="0" y="3498892"/>
            <a:ext cx="9144000" cy="2862322"/>
          </a:xfrm>
          <a:prstGeom prst="rect">
            <a:avLst/>
          </a:prstGeom>
          <a:noFill/>
        </p:spPr>
        <p:txBody>
          <a:bodyPr wrap="square">
            <a:spAutoFit/>
          </a:bodyPr>
          <a:lstStyle/>
          <a:p>
            <a:endParaRPr lang="en-US" dirty="0"/>
          </a:p>
          <a:p>
            <a:pPr marL="628650" lvl="1" indent="-171450">
              <a:buFont typeface="Arial" panose="020B0604020202020204" pitchFamily="34" charset="0"/>
              <a:buChar char="•"/>
            </a:pPr>
            <a:r>
              <a:rPr lang="en-US" dirty="0">
                <a:effectLst/>
              </a:rPr>
              <a:t>Skills Model</a:t>
            </a:r>
          </a:p>
          <a:p>
            <a:pPr marL="1085850" lvl="2" indent="-171450">
              <a:buFont typeface="Arial" panose="020B0604020202020204" pitchFamily="34" charset="0"/>
              <a:buChar char="•"/>
            </a:pPr>
            <a:r>
              <a:rPr lang="en-US" dirty="0">
                <a:effectLst/>
              </a:rPr>
              <a:t>Competencies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Knowledge: </a:t>
            </a:r>
            <a:r>
              <a:rPr lang="en-US" dirty="0">
                <a:effectLst/>
              </a:rPr>
              <a:t>The accumulation of information and the mental structures (</a:t>
            </a:r>
            <a:r>
              <a:rPr lang="en-US" b="1" dirty="0">
                <a:effectLst/>
              </a:rPr>
              <a:t>schemata</a:t>
            </a:r>
            <a:r>
              <a:rPr lang="en-US" dirty="0">
                <a:effectLst/>
              </a:rPr>
              <a:t>) used to organize that information.</a:t>
            </a:r>
          </a:p>
          <a:p>
            <a:pPr marL="1543050" lvl="3" indent="-171450">
              <a:buFont typeface="Arial" panose="020B0604020202020204" pitchFamily="34" charset="0"/>
              <a:buChar char="•"/>
            </a:pPr>
            <a:r>
              <a:rPr lang="en-US" b="1" dirty="0">
                <a:effectLst/>
              </a:rPr>
              <a:t>Schema:</a:t>
            </a:r>
            <a:r>
              <a:rPr lang="en-US" dirty="0">
                <a:effectLst/>
              </a:rPr>
              <a:t> A summary, a diagrammatic representation, or an outline. The term also refers to the similar structures used in the mind to store and organize information.</a:t>
            </a:r>
          </a:p>
          <a:p>
            <a:pPr marL="1543050" lvl="3" indent="-171450">
              <a:buFont typeface="Arial" panose="020B0604020202020204" pitchFamily="34" charset="0"/>
              <a:buChar char="•"/>
            </a:pPr>
            <a:r>
              <a:rPr lang="en-US" b="1" dirty="0">
                <a:effectLst/>
              </a:rPr>
              <a:t>Experts:</a:t>
            </a:r>
            <a:r>
              <a:rPr lang="en-US" dirty="0">
                <a:effectLst/>
              </a:rPr>
              <a:t> People with a lot of knowledge, which is organized in a more complex structure than it is for those with less knowledge on a topic.</a:t>
            </a:r>
          </a:p>
        </p:txBody>
      </p:sp>
    </p:spTree>
    <p:extLst>
      <p:ext uri="{BB962C8B-B14F-4D97-AF65-F5344CB8AC3E}">
        <p14:creationId xmlns:p14="http://schemas.microsoft.com/office/powerpoint/2010/main" val="131108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(1 of 22)</a:t>
            </a:r>
          </a:p>
        </p:txBody>
      </p:sp>
      <p:sp>
        <p:nvSpPr>
          <p:cNvPr id="4" name="Content Placeholder 3"/>
          <p:cNvSpPr>
            <a:spLocks noGrp="1"/>
          </p:cNvSpPr>
          <p:nvPr>
            <p:ph idx="1"/>
          </p:nvPr>
        </p:nvSpPr>
        <p:spPr/>
        <p:txBody>
          <a:bodyPr>
            <a:normAutofit/>
          </a:bodyPr>
          <a:lstStyle/>
          <a:p>
            <a:r>
              <a:rPr lang="en-US" dirty="0"/>
              <a:t>Leader-centered perspective on leadership.</a:t>
            </a:r>
          </a:p>
          <a:p>
            <a:r>
              <a:rPr lang="en-US" dirty="0"/>
              <a:t>Focus on developing abilities.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165505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(17 of 21)</a:t>
            </a:r>
          </a:p>
        </p:txBody>
      </p:sp>
      <p:sp>
        <p:nvSpPr>
          <p:cNvPr id="4" name="Content Placeholder 3"/>
          <p:cNvSpPr>
            <a:spLocks noGrp="1"/>
          </p:cNvSpPr>
          <p:nvPr>
            <p:ph idx="1"/>
          </p:nvPr>
        </p:nvSpPr>
        <p:spPr/>
        <p:txBody>
          <a:bodyPr>
            <a:normAutofit/>
          </a:bodyPr>
          <a:lstStyle/>
          <a:p>
            <a:pPr marL="0" indent="0">
              <a:buNone/>
            </a:pPr>
            <a:r>
              <a:rPr lang="en-US" dirty="0"/>
              <a:t>Skills Model: Influences on Skills Development.</a:t>
            </a:r>
          </a:p>
          <a:p>
            <a:r>
              <a:rPr lang="en-US" dirty="0"/>
              <a:t>Career experiences.</a:t>
            </a:r>
          </a:p>
          <a:p>
            <a:r>
              <a:rPr lang="en-US" dirty="0"/>
              <a:t>Overcoming challenges develops leaders.</a:t>
            </a:r>
          </a:p>
          <a:p>
            <a:pPr marL="0" indent="0">
              <a:buNone/>
            </a:pPr>
            <a:r>
              <a:rPr lang="en-US" dirty="0"/>
              <a:t>(See next slide for details)</a:t>
            </a:r>
          </a:p>
          <a:p>
            <a:endParaRPr lang="en-US" dirty="0"/>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678783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F2B819-5F1E-26FF-550C-A8A7743E991F}"/>
              </a:ext>
            </a:extLst>
          </p:cNvPr>
          <p:cNvSpPr txBox="1"/>
          <p:nvPr/>
        </p:nvSpPr>
        <p:spPr>
          <a:xfrm>
            <a:off x="-228600" y="990600"/>
            <a:ext cx="8915400" cy="4247317"/>
          </a:xfrm>
          <a:prstGeom prst="rect">
            <a:avLst/>
          </a:prstGeom>
          <a:noFill/>
        </p:spPr>
        <p:txBody>
          <a:bodyPr wrap="square">
            <a:spAutoFit/>
          </a:bodyPr>
          <a:lstStyle/>
          <a:p>
            <a:pPr marL="628650" lvl="1" indent="-171450">
              <a:buFont typeface="Arial" panose="020B0604020202020204" pitchFamily="34" charset="0"/>
              <a:buChar char="•"/>
            </a:pPr>
            <a:r>
              <a:rPr lang="en-US" dirty="0">
                <a:effectLst/>
              </a:rPr>
              <a:t>Skills Model</a:t>
            </a:r>
          </a:p>
          <a:p>
            <a:pPr marL="1085850" lvl="2" indent="-171450">
              <a:buFont typeface="Arial" panose="020B0604020202020204" pitchFamily="34" charset="0"/>
              <a:buChar char="•"/>
            </a:pPr>
            <a:r>
              <a:rPr lang="en-US" dirty="0">
                <a:effectLst/>
              </a:rPr>
              <a:t>Influences on Skills Development</a:t>
            </a:r>
          </a:p>
          <a:p>
            <a:pPr marL="1543050" lvl="3" indent="-171450">
              <a:buFont typeface="Arial" panose="020B0604020202020204" pitchFamily="34" charset="0"/>
              <a:buChar char="•"/>
            </a:pPr>
            <a:r>
              <a:rPr lang="en-US" dirty="0">
                <a:effectLst/>
              </a:rPr>
              <a:t>Two main influences related to leader attributes/competencies and leadership outcomes: career experiences and environmental influences.</a:t>
            </a:r>
          </a:p>
          <a:p>
            <a:pPr marL="1085850" lvl="2" indent="-171450">
              <a:buFont typeface="Arial" panose="020B0604020202020204" pitchFamily="34" charset="0"/>
              <a:buChar char="•"/>
            </a:pPr>
            <a:r>
              <a:rPr lang="en-US" dirty="0">
                <a:effectLst/>
              </a:rPr>
              <a:t>Career Experiences</a:t>
            </a:r>
          </a:p>
          <a:p>
            <a:pPr marL="1543050" lvl="3" indent="-171450">
              <a:buFont typeface="Arial" panose="020B0604020202020204" pitchFamily="34" charset="0"/>
              <a:buChar char="•"/>
            </a:pPr>
            <a:r>
              <a:rPr lang="en-US" b="1" dirty="0">
                <a:effectLst/>
              </a:rPr>
              <a:t>Career experiences: </a:t>
            </a:r>
            <a:r>
              <a:rPr lang="en-US" dirty="0">
                <a:effectLst/>
              </a:rPr>
              <a:t>Events encountered throughout a leader’s career that influence their development of knowledge and skills for solving complex problems.</a:t>
            </a:r>
          </a:p>
          <a:p>
            <a:pPr marL="1543050" lvl="3" indent="-171450">
              <a:buFont typeface="Arial" panose="020B0604020202020204" pitchFamily="34" charset="0"/>
              <a:buChar char="•"/>
            </a:pPr>
            <a:r>
              <a:rPr lang="en-US" dirty="0">
                <a:effectLst/>
              </a:rPr>
              <a:t>Challenging job assignments, mentoring, appropriate training, and hands-on experience in solving new and unusual problems can all assist the development of leaders or potential leaders.</a:t>
            </a:r>
          </a:p>
          <a:p>
            <a:pPr marL="1543050" lvl="3" indent="-171450">
              <a:buFont typeface="Arial" panose="020B0604020202020204" pitchFamily="34" charset="0"/>
              <a:buChar char="•"/>
            </a:pPr>
            <a:r>
              <a:rPr lang="en-US" dirty="0">
                <a:effectLst/>
              </a:rPr>
              <a:t>As they climb the organizational ladder, leaders develop improved conceptual capacity if they confront problems that are progressively more complex, abstract, and long-term.</a:t>
            </a:r>
          </a:p>
        </p:txBody>
      </p:sp>
    </p:spTree>
    <p:extLst>
      <p:ext uri="{BB962C8B-B14F-4D97-AF65-F5344CB8AC3E}">
        <p14:creationId xmlns:p14="http://schemas.microsoft.com/office/powerpoint/2010/main" val="3854079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(18 of 21)</a:t>
            </a:r>
          </a:p>
        </p:txBody>
      </p:sp>
      <p:sp>
        <p:nvSpPr>
          <p:cNvPr id="4" name="Content Placeholder 3"/>
          <p:cNvSpPr>
            <a:spLocks noGrp="1"/>
          </p:cNvSpPr>
          <p:nvPr>
            <p:ph idx="1"/>
          </p:nvPr>
        </p:nvSpPr>
        <p:spPr/>
        <p:txBody>
          <a:bodyPr>
            <a:normAutofit lnSpcReduction="10000"/>
          </a:bodyPr>
          <a:lstStyle/>
          <a:p>
            <a:pPr marL="0" indent="0">
              <a:buNone/>
            </a:pPr>
            <a:r>
              <a:rPr lang="en-US" dirty="0"/>
              <a:t>Skills Model: Environmental Influences </a:t>
            </a:r>
            <a:r>
              <a:rPr lang="en-US" sz="2000" dirty="0">
                <a:solidFill>
                  <a:prstClr val="black"/>
                </a:solidFill>
              </a:rPr>
              <a:t>(1 of 2)</a:t>
            </a:r>
            <a:r>
              <a:rPr lang="en-US" dirty="0"/>
              <a:t>.</a:t>
            </a:r>
          </a:p>
          <a:p>
            <a:r>
              <a:rPr lang="en-US" dirty="0"/>
              <a:t>Internal environmental influences (technology, internal politics, communication.)</a:t>
            </a:r>
          </a:p>
          <a:p>
            <a:r>
              <a:rPr lang="en-US" dirty="0"/>
              <a:t>External environmental influences (economic and social issues).</a:t>
            </a:r>
          </a:p>
          <a:p>
            <a:r>
              <a:rPr lang="en-US" dirty="0"/>
              <a:t>Either of the above can cause challenges 4 the leader.</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1419236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(19 of 21)</a:t>
            </a:r>
          </a:p>
        </p:txBody>
      </p:sp>
      <p:sp>
        <p:nvSpPr>
          <p:cNvPr id="4" name="Content Placeholder 3"/>
          <p:cNvSpPr>
            <a:spLocks noGrp="1"/>
          </p:cNvSpPr>
          <p:nvPr>
            <p:ph idx="1"/>
          </p:nvPr>
        </p:nvSpPr>
        <p:spPr/>
        <p:txBody>
          <a:bodyPr>
            <a:normAutofit/>
          </a:bodyPr>
          <a:lstStyle/>
          <a:p>
            <a:pPr marL="0" indent="0">
              <a:buNone/>
            </a:pPr>
            <a:r>
              <a:rPr lang="en-US" dirty="0"/>
              <a:t>Skills Model: Environmental Influences </a:t>
            </a:r>
            <a:r>
              <a:rPr lang="en-US" sz="2000" dirty="0">
                <a:solidFill>
                  <a:prstClr val="black"/>
                </a:solidFill>
              </a:rPr>
              <a:t>(2 of 2)</a:t>
            </a:r>
            <a:r>
              <a:rPr lang="en-US" dirty="0"/>
              <a:t>.</a:t>
            </a:r>
          </a:p>
          <a:p>
            <a:r>
              <a:rPr lang="en-US" dirty="0"/>
              <a:t>COVID-19 pandemic. </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extBox 6">
            <a:extLst>
              <a:ext uri="{FF2B5EF4-FFF2-40B4-BE49-F238E27FC236}">
                <a16:creationId xmlns:a16="http://schemas.microsoft.com/office/drawing/2014/main" id="{57FE4CF6-9736-F8E0-8D77-CBDBCE2E2A27}"/>
              </a:ext>
            </a:extLst>
          </p:cNvPr>
          <p:cNvSpPr txBox="1"/>
          <p:nvPr/>
        </p:nvSpPr>
        <p:spPr>
          <a:xfrm>
            <a:off x="457200" y="4105870"/>
            <a:ext cx="8229600" cy="923330"/>
          </a:xfrm>
          <a:prstGeom prst="rect">
            <a:avLst/>
          </a:prstGeom>
          <a:noFill/>
        </p:spPr>
        <p:txBody>
          <a:bodyPr wrap="square">
            <a:spAutoFit/>
          </a:bodyPr>
          <a:lstStyle/>
          <a:p>
            <a:r>
              <a:rPr lang="en-US" dirty="0">
                <a:effectLst/>
              </a:rPr>
              <a:t>Environmental influences are a broad, nonspecific category in the skills model; it merely acknowledges the existence of these factors and their effects on leader performance</a:t>
            </a:r>
            <a:endParaRPr lang="en-US" dirty="0"/>
          </a:p>
        </p:txBody>
      </p:sp>
    </p:spTree>
    <p:extLst>
      <p:ext uri="{BB962C8B-B14F-4D97-AF65-F5344CB8AC3E}">
        <p14:creationId xmlns:p14="http://schemas.microsoft.com/office/powerpoint/2010/main" val="3625144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(20 of 21)</a:t>
            </a:r>
          </a:p>
        </p:txBody>
      </p:sp>
      <p:sp>
        <p:nvSpPr>
          <p:cNvPr id="4" name="Content Placeholder 3"/>
          <p:cNvSpPr>
            <a:spLocks noGrp="1"/>
          </p:cNvSpPr>
          <p:nvPr>
            <p:ph idx="1"/>
          </p:nvPr>
        </p:nvSpPr>
        <p:spPr/>
        <p:txBody>
          <a:bodyPr>
            <a:normAutofit/>
          </a:bodyPr>
          <a:lstStyle/>
          <a:p>
            <a:pPr marL="0" indent="0">
              <a:buNone/>
            </a:pPr>
            <a:r>
              <a:rPr lang="en-US" dirty="0"/>
              <a:t>Skills Model: Leadership Outcomes.</a:t>
            </a:r>
          </a:p>
          <a:p>
            <a:r>
              <a:rPr lang="en-US" dirty="0"/>
              <a:t>Effective problem solving (logical, effective &amp; unique).</a:t>
            </a:r>
          </a:p>
          <a:p>
            <a:r>
              <a:rPr lang="en-US" dirty="0"/>
              <a:t>Performance (measured with evaluations).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4188118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How Does the Skills Approach Work? </a:t>
            </a:r>
            <a:r>
              <a:rPr lang="en-US" sz="2200" dirty="0"/>
              <a:t>(2 of 3)</a:t>
            </a:r>
          </a:p>
        </p:txBody>
      </p:sp>
      <p:sp>
        <p:nvSpPr>
          <p:cNvPr id="4" name="Content Placeholder 3"/>
          <p:cNvSpPr>
            <a:spLocks noGrp="1"/>
          </p:cNvSpPr>
          <p:nvPr>
            <p:ph idx="1"/>
          </p:nvPr>
        </p:nvSpPr>
        <p:spPr/>
        <p:txBody>
          <a:bodyPr>
            <a:normAutofit/>
          </a:bodyPr>
          <a:lstStyle/>
          <a:p>
            <a:r>
              <a:rPr lang="en-US" dirty="0"/>
              <a:t>Katz’s three-skill approach.</a:t>
            </a:r>
          </a:p>
          <a:p>
            <a:pPr lvl="1"/>
            <a:r>
              <a:rPr lang="en-US" dirty="0"/>
              <a:t>Divides needed skills by management </a:t>
            </a:r>
            <a:br>
              <a:rPr lang="en-US" dirty="0"/>
            </a:br>
            <a:r>
              <a:rPr lang="en-US" dirty="0"/>
              <a:t>level.</a:t>
            </a:r>
          </a:p>
          <a:p>
            <a:pPr lvl="2"/>
            <a:r>
              <a:rPr lang="en-US" dirty="0"/>
              <a:t>Low Levels: Technical and human</a:t>
            </a:r>
          </a:p>
          <a:p>
            <a:pPr lvl="2"/>
            <a:r>
              <a:rPr lang="en-US" dirty="0"/>
              <a:t>Mid levels: Conceptual, technical  &amp; human skills</a:t>
            </a:r>
          </a:p>
          <a:p>
            <a:pPr lvl="2"/>
            <a:r>
              <a:rPr lang="en-US" dirty="0"/>
              <a:t>Upper mgt: conceptual &amp; human skills</a:t>
            </a:r>
          </a:p>
          <a:p>
            <a:pPr marL="914400" lvl="2" indent="0">
              <a:buNone/>
            </a:pPr>
            <a:r>
              <a:rPr lang="en-US" dirty="0"/>
              <a:t>(see next slide for details)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2227589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FEDE20-CBA9-D7A3-B19A-353CDEEF13AC}"/>
              </a:ext>
            </a:extLst>
          </p:cNvPr>
          <p:cNvSpPr>
            <a:spLocks noGrp="1"/>
          </p:cNvSpPr>
          <p:nvPr>
            <p:ph type="ftr" sz="quarter" idx="11"/>
          </p:nvPr>
        </p:nvSpPr>
        <p:spPr/>
        <p:txBody>
          <a:bodyPr/>
          <a:lstStyle/>
          <a:p>
            <a:r>
              <a:rPr lang="en-US"/>
              <a:t>Author, Title and Edition. © SAGE Publications, 2018.</a:t>
            </a:r>
            <a:endParaRPr lang="en-US" dirty="0"/>
          </a:p>
        </p:txBody>
      </p:sp>
      <p:sp>
        <p:nvSpPr>
          <p:cNvPr id="5" name="Slide Number Placeholder 4">
            <a:extLst>
              <a:ext uri="{FF2B5EF4-FFF2-40B4-BE49-F238E27FC236}">
                <a16:creationId xmlns:a16="http://schemas.microsoft.com/office/drawing/2014/main" id="{1914446D-4E34-5684-80F8-54A9077C8F59}"/>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extBox 6">
            <a:extLst>
              <a:ext uri="{FF2B5EF4-FFF2-40B4-BE49-F238E27FC236}">
                <a16:creationId xmlns:a16="http://schemas.microsoft.com/office/drawing/2014/main" id="{DE01412E-C1B8-D759-05A6-9ECBFD94BDF6}"/>
              </a:ext>
            </a:extLst>
          </p:cNvPr>
          <p:cNvSpPr txBox="1"/>
          <p:nvPr/>
        </p:nvSpPr>
        <p:spPr>
          <a:xfrm>
            <a:off x="-152400" y="1448704"/>
            <a:ext cx="9296400" cy="2862322"/>
          </a:xfrm>
          <a:prstGeom prst="rect">
            <a:avLst/>
          </a:prstGeom>
          <a:noFill/>
        </p:spPr>
        <p:txBody>
          <a:bodyPr wrap="square">
            <a:spAutoFit/>
          </a:bodyPr>
          <a:lstStyle/>
          <a:p>
            <a:pPr marL="628650" lvl="1" indent="-171450">
              <a:buFont typeface="Arial" panose="020B0604020202020204" pitchFamily="34" charset="0"/>
              <a:buChar char="•"/>
            </a:pPr>
            <a:r>
              <a:rPr lang="en-US" dirty="0">
                <a:effectLst/>
              </a:rPr>
              <a:t>Katz’s three-skill approach:</a:t>
            </a:r>
          </a:p>
          <a:p>
            <a:pPr marL="1085850" lvl="2" indent="-171450">
              <a:buFont typeface="Arial" panose="020B0604020202020204" pitchFamily="34" charset="0"/>
              <a:buChar char="•"/>
            </a:pPr>
            <a:r>
              <a:rPr lang="en-US" dirty="0">
                <a:effectLst/>
              </a:rPr>
              <a:t>Suggests importance of leadership skills; varies depending on what level of management leaders are at.</a:t>
            </a:r>
          </a:p>
          <a:p>
            <a:pPr marL="1085850" lvl="2" indent="-171450">
              <a:buFont typeface="Arial" panose="020B0604020202020204" pitchFamily="34" charset="0"/>
              <a:buChar char="•"/>
            </a:pPr>
            <a:r>
              <a:rPr lang="en-US" dirty="0">
                <a:effectLst/>
              </a:rPr>
              <a:t>Low levels: </a:t>
            </a:r>
          </a:p>
          <a:p>
            <a:pPr marL="1543050" lvl="3" indent="-171450">
              <a:buFont typeface="Arial" panose="020B0604020202020204" pitchFamily="34" charset="0"/>
              <a:buChar char="•"/>
            </a:pPr>
            <a:r>
              <a:rPr lang="en-US" dirty="0">
                <a:effectLst/>
              </a:rPr>
              <a:t>Technical and human skills are most important.</a:t>
            </a:r>
          </a:p>
          <a:p>
            <a:pPr marL="1085850" lvl="2" indent="-171450">
              <a:buFont typeface="Arial" panose="020B0604020202020204" pitchFamily="34" charset="0"/>
              <a:buChar char="•"/>
            </a:pPr>
            <a:r>
              <a:rPr lang="en-US" dirty="0">
                <a:effectLst/>
              </a:rPr>
              <a:t>Middle management: </a:t>
            </a:r>
          </a:p>
          <a:p>
            <a:pPr marL="1543050" lvl="3" indent="-171450">
              <a:buFont typeface="Arial" panose="020B0604020202020204" pitchFamily="34" charset="0"/>
              <a:buChar char="•"/>
            </a:pPr>
            <a:r>
              <a:rPr lang="en-US" dirty="0">
                <a:effectLst/>
              </a:rPr>
              <a:t>All three skills important.</a:t>
            </a:r>
          </a:p>
          <a:p>
            <a:pPr marL="1085850" lvl="2" indent="-171450">
              <a:buFont typeface="Arial" panose="020B0604020202020204" pitchFamily="34" charset="0"/>
              <a:buChar char="•"/>
            </a:pPr>
            <a:r>
              <a:rPr lang="en-US" dirty="0">
                <a:effectLst/>
              </a:rPr>
              <a:t>Upper management: </a:t>
            </a:r>
          </a:p>
          <a:p>
            <a:pPr marL="1543050" lvl="3" indent="-171450">
              <a:buFont typeface="Arial" panose="020B0604020202020204" pitchFamily="34" charset="0"/>
              <a:buChar char="•"/>
            </a:pPr>
            <a:r>
              <a:rPr lang="en-US" dirty="0">
                <a:effectLst/>
              </a:rPr>
              <a:t>Conceptual and human skills most important.</a:t>
            </a:r>
          </a:p>
          <a:p>
            <a:pPr marL="1085850" lvl="2" indent="-171450">
              <a:buFont typeface="Arial" panose="020B0604020202020204" pitchFamily="34" charset="0"/>
              <a:buChar char="•"/>
            </a:pPr>
            <a:r>
              <a:rPr lang="en-US" dirty="0">
                <a:effectLst/>
              </a:rPr>
              <a:t>Supported by research.</a:t>
            </a:r>
          </a:p>
        </p:txBody>
      </p:sp>
    </p:spTree>
    <p:extLst>
      <p:ext uri="{BB962C8B-B14F-4D97-AF65-F5344CB8AC3E}">
        <p14:creationId xmlns:p14="http://schemas.microsoft.com/office/powerpoint/2010/main" val="990154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How Does the Skills Approach Work? </a:t>
            </a:r>
            <a:r>
              <a:rPr lang="en-US" sz="2200" dirty="0"/>
              <a:t>(3 of 3)</a:t>
            </a:r>
          </a:p>
        </p:txBody>
      </p:sp>
      <p:sp>
        <p:nvSpPr>
          <p:cNvPr id="4" name="Content Placeholder 3"/>
          <p:cNvSpPr>
            <a:spLocks noGrp="1"/>
          </p:cNvSpPr>
          <p:nvPr>
            <p:ph idx="1"/>
          </p:nvPr>
        </p:nvSpPr>
        <p:spPr>
          <a:xfrm>
            <a:off x="457200" y="2097881"/>
            <a:ext cx="8229600" cy="3992563"/>
          </a:xfrm>
        </p:spPr>
        <p:txBody>
          <a:bodyPr>
            <a:normAutofit/>
          </a:bodyPr>
          <a:lstStyle/>
          <a:p>
            <a:r>
              <a:rPr lang="en-US" dirty="0"/>
              <a:t>Mumford et al.’s skills model.</a:t>
            </a:r>
          </a:p>
          <a:p>
            <a:pPr lvl="1"/>
            <a:r>
              <a:rPr lang="en-US" dirty="0"/>
              <a:t>Leader success based on three factors.</a:t>
            </a:r>
          </a:p>
          <a:p>
            <a:pPr lvl="2"/>
            <a:r>
              <a:rPr lang="en-US" dirty="0"/>
              <a:t>Problem-solving skills, social judgment skills, knowledge.</a:t>
            </a:r>
          </a:p>
          <a:p>
            <a:pPr lvl="1"/>
            <a:r>
              <a:rPr lang="en-US" dirty="0"/>
              <a:t>Personal attributes also instrumental.</a:t>
            </a:r>
          </a:p>
          <a:p>
            <a:pPr marL="457200" lvl="1" indent="0">
              <a:buNone/>
            </a:pPr>
            <a:r>
              <a:rPr lang="en-US" dirty="0"/>
              <a:t>(see next slide for details)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1775714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86E7722-21B1-ABBB-5580-C17CA2AEB81C}"/>
              </a:ext>
            </a:extLst>
          </p:cNvPr>
          <p:cNvSpPr txBox="1"/>
          <p:nvPr/>
        </p:nvSpPr>
        <p:spPr>
          <a:xfrm>
            <a:off x="381000" y="756208"/>
            <a:ext cx="8305800" cy="3170099"/>
          </a:xfrm>
          <a:prstGeom prst="rect">
            <a:avLst/>
          </a:prstGeom>
          <a:noFill/>
        </p:spPr>
        <p:txBody>
          <a:bodyPr wrap="square">
            <a:spAutoFit/>
          </a:bodyPr>
          <a:lstStyle/>
          <a:p>
            <a:pPr marL="628650" lvl="1" indent="-171450">
              <a:buFont typeface="Arial" panose="020B0604020202020204" pitchFamily="34" charset="0"/>
              <a:buChar char="•"/>
            </a:pPr>
            <a:r>
              <a:rPr lang="en-US" sz="2000" dirty="0">
                <a:effectLst/>
              </a:rPr>
              <a:t>Mumford, </a:t>
            </a:r>
            <a:r>
              <a:rPr lang="en-US" sz="2000" dirty="0" err="1">
                <a:effectLst/>
              </a:rPr>
              <a:t>Zaccaro</a:t>
            </a:r>
            <a:r>
              <a:rPr lang="en-US" sz="2000" dirty="0">
                <a:effectLst/>
              </a:rPr>
              <a:t>, Harding, et al.’s skills model:</a:t>
            </a:r>
          </a:p>
          <a:p>
            <a:pPr marL="1085850" lvl="2" indent="-171450">
              <a:buFont typeface="Arial" panose="020B0604020202020204" pitchFamily="34" charset="0"/>
              <a:buChar char="•"/>
            </a:pPr>
            <a:r>
              <a:rPr lang="en-US" sz="2000" dirty="0">
                <a:effectLst/>
              </a:rPr>
              <a:t>Leadership outcomes are the direct result of a leader’s competencies in problem-solving skills, social judgment skills, and knowledge.</a:t>
            </a:r>
          </a:p>
          <a:p>
            <a:pPr marL="1085850" lvl="2" indent="-171450">
              <a:buFont typeface="Arial" panose="020B0604020202020204" pitchFamily="34" charset="0"/>
              <a:buChar char="•"/>
            </a:pPr>
            <a:r>
              <a:rPr lang="en-US" sz="2000" dirty="0">
                <a:effectLst/>
              </a:rPr>
              <a:t>Model also illustrates individual attributes, such as general cognitive ability, crystallized cognitive ability, motivation, and personality, which affect a leader’s competencies.</a:t>
            </a:r>
          </a:p>
          <a:p>
            <a:pPr marL="1085850" lvl="2" indent="-171450">
              <a:buFont typeface="Arial" panose="020B0604020202020204" pitchFamily="34" charset="0"/>
              <a:buChar char="•"/>
            </a:pPr>
            <a:r>
              <a:rPr lang="en-US" sz="2000" dirty="0">
                <a:effectLst/>
              </a:rPr>
              <a:t>Suggests career experiences, and environmental influences play a direct or indirect role in performance.</a:t>
            </a:r>
          </a:p>
          <a:p>
            <a:pPr marL="628650" lvl="1" indent="-171450">
              <a:buFont typeface="Arial" panose="020B0604020202020204" pitchFamily="34" charset="0"/>
              <a:buChar char="•"/>
            </a:pPr>
            <a:r>
              <a:rPr lang="en-US" sz="2000" dirty="0">
                <a:effectLst/>
              </a:rPr>
              <a:t>Skills approach provides a “map” for reaching effective leadership.</a:t>
            </a:r>
          </a:p>
        </p:txBody>
      </p:sp>
    </p:spTree>
    <p:extLst>
      <p:ext uri="{BB962C8B-B14F-4D97-AF65-F5344CB8AC3E}">
        <p14:creationId xmlns:p14="http://schemas.microsoft.com/office/powerpoint/2010/main" val="966931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Strengths (skills approach)</a:t>
            </a:r>
            <a:endParaRPr lang="en-US" sz="2000" dirty="0"/>
          </a:p>
        </p:txBody>
      </p:sp>
      <p:sp>
        <p:nvSpPr>
          <p:cNvPr id="4" name="Content Placeholder 3"/>
          <p:cNvSpPr>
            <a:spLocks noGrp="1"/>
          </p:cNvSpPr>
          <p:nvPr>
            <p:ph idx="1"/>
          </p:nvPr>
        </p:nvSpPr>
        <p:spPr/>
        <p:txBody>
          <a:bodyPr>
            <a:normAutofit/>
          </a:bodyPr>
          <a:lstStyle/>
          <a:p>
            <a:r>
              <a:rPr lang="en-US" dirty="0"/>
              <a:t>Leader-centered focus on skills.</a:t>
            </a:r>
          </a:p>
          <a:p>
            <a:r>
              <a:rPr lang="en-US" dirty="0"/>
              <a:t>Accessible.</a:t>
            </a:r>
          </a:p>
          <a:p>
            <a:r>
              <a:rPr lang="en-US" dirty="0"/>
              <a:t>Expansive view.</a:t>
            </a:r>
          </a:p>
          <a:p>
            <a:r>
              <a:rPr lang="en-US" dirty="0"/>
              <a:t>Aligns with leadership education programs.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138726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(2 of 22)</a:t>
            </a:r>
          </a:p>
        </p:txBody>
      </p:sp>
      <p:sp>
        <p:nvSpPr>
          <p:cNvPr id="4" name="Content Placeholder 3"/>
          <p:cNvSpPr>
            <a:spLocks noGrp="1"/>
          </p:cNvSpPr>
          <p:nvPr>
            <p:ph idx="1"/>
          </p:nvPr>
        </p:nvSpPr>
        <p:spPr/>
        <p:txBody>
          <a:bodyPr>
            <a:normAutofit/>
          </a:bodyPr>
          <a:lstStyle/>
          <a:p>
            <a:pPr marL="0" indent="0">
              <a:buNone/>
            </a:pPr>
            <a:r>
              <a:rPr lang="en-US" dirty="0"/>
              <a:t>Three-Skill Approach.</a:t>
            </a:r>
          </a:p>
          <a:p>
            <a:r>
              <a:rPr lang="en-US" dirty="0"/>
              <a:t>Katz (1955).</a:t>
            </a:r>
          </a:p>
          <a:p>
            <a:pPr lvl="1"/>
            <a:r>
              <a:rPr lang="en-US" dirty="0"/>
              <a:t>Three basic skills: technical, human, conceptual</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extBox 6">
            <a:extLst>
              <a:ext uri="{FF2B5EF4-FFF2-40B4-BE49-F238E27FC236}">
                <a16:creationId xmlns:a16="http://schemas.microsoft.com/office/drawing/2014/main" id="{5DF90414-6431-D524-3A13-04F933D1CA3C}"/>
              </a:ext>
            </a:extLst>
          </p:cNvPr>
          <p:cNvSpPr txBox="1"/>
          <p:nvPr/>
        </p:nvSpPr>
        <p:spPr>
          <a:xfrm>
            <a:off x="3124200" y="4044077"/>
            <a:ext cx="4572000" cy="2585323"/>
          </a:xfrm>
          <a:prstGeom prst="rect">
            <a:avLst/>
          </a:prstGeom>
          <a:noFill/>
        </p:spPr>
        <p:txBody>
          <a:bodyPr wrap="square">
            <a:spAutoFit/>
          </a:bodyPr>
          <a:lstStyle/>
          <a:p>
            <a:pPr marL="1543050" lvl="3" indent="-171450">
              <a:buFont typeface="Arial" panose="020B0604020202020204" pitchFamily="34" charset="0"/>
              <a:buChar char="•"/>
            </a:pPr>
            <a:r>
              <a:rPr lang="en-US" dirty="0">
                <a:effectLst/>
              </a:rPr>
              <a:t>These skills (what one can accomplish) are independent from traits (who one is innately skilled).</a:t>
            </a:r>
          </a:p>
          <a:p>
            <a:pPr marL="1543050" lvl="3" indent="-171450">
              <a:buFont typeface="Arial" panose="020B0604020202020204" pitchFamily="34" charset="0"/>
              <a:buChar char="•"/>
            </a:pPr>
            <a:r>
              <a:rPr lang="en-US" dirty="0">
                <a:effectLst/>
              </a:rPr>
              <a:t>Leadership skills are the ability to use knowledge and competencies to accomplish goals.</a:t>
            </a:r>
          </a:p>
        </p:txBody>
      </p:sp>
    </p:spTree>
    <p:extLst>
      <p:ext uri="{BB962C8B-B14F-4D97-AF65-F5344CB8AC3E}">
        <p14:creationId xmlns:p14="http://schemas.microsoft.com/office/powerpoint/2010/main" val="2721449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161543-9A81-4262-857E-37A732762F6A}"/>
              </a:ext>
            </a:extLst>
          </p:cNvPr>
          <p:cNvSpPr txBox="1"/>
          <p:nvPr/>
        </p:nvSpPr>
        <p:spPr>
          <a:xfrm>
            <a:off x="-228600" y="751344"/>
            <a:ext cx="9144000" cy="5355312"/>
          </a:xfrm>
          <a:prstGeom prst="rect">
            <a:avLst/>
          </a:prstGeom>
          <a:noFill/>
        </p:spPr>
        <p:txBody>
          <a:bodyPr wrap="square">
            <a:spAutoFit/>
          </a:bodyPr>
          <a:lstStyle/>
          <a:p>
            <a:pPr marL="171450" lvl="0" indent="-171450">
              <a:buFont typeface="Arial" panose="020B0604020202020204" pitchFamily="34" charset="0"/>
              <a:buChar char="•"/>
            </a:pPr>
            <a:r>
              <a:rPr lang="en-US" dirty="0">
                <a:effectLst/>
              </a:rPr>
              <a:t>Strengths</a:t>
            </a:r>
          </a:p>
          <a:p>
            <a:pPr marL="628650" lvl="1" indent="-171450">
              <a:buFont typeface="Arial" panose="020B0604020202020204" pitchFamily="34" charset="0"/>
              <a:buChar char="•"/>
            </a:pPr>
            <a:r>
              <a:rPr lang="en-US" dirty="0">
                <a:effectLst/>
              </a:rPr>
              <a:t>Contributes positively to our understanding of leadership:</a:t>
            </a:r>
          </a:p>
          <a:p>
            <a:pPr marL="1085850" lvl="2" indent="-171450">
              <a:buFont typeface="Arial" panose="020B0604020202020204" pitchFamily="34" charset="0"/>
              <a:buChar char="•"/>
            </a:pPr>
            <a:r>
              <a:rPr lang="en-US" dirty="0">
                <a:effectLst/>
              </a:rPr>
              <a:t>A leader-centered model stressing the importance of developing particular leadership skills.</a:t>
            </a:r>
          </a:p>
          <a:p>
            <a:pPr marL="1543050" lvl="3" indent="-171450">
              <a:buFont typeface="Arial" panose="020B0604020202020204" pitchFamily="34" charset="0"/>
              <a:buChar char="•"/>
            </a:pPr>
            <a:r>
              <a:rPr lang="en-US" dirty="0">
                <a:effectLst/>
              </a:rPr>
              <a:t>The first approach to structure leadership around skills and establish their importance at all levels of management.</a:t>
            </a:r>
          </a:p>
          <a:p>
            <a:pPr marL="1543050" lvl="3" indent="-171450">
              <a:buFont typeface="Arial" panose="020B0604020202020204" pitchFamily="34" charset="0"/>
              <a:buChar char="•"/>
            </a:pPr>
            <a:r>
              <a:rPr lang="en-US" dirty="0">
                <a:effectLst/>
              </a:rPr>
              <a:t>Supports succession planning by ensuring that there is a pool of potential managers ready to assume leadership at the next level.</a:t>
            </a:r>
          </a:p>
          <a:p>
            <a:pPr marL="1085850" lvl="2" indent="-171450">
              <a:buFont typeface="Arial" panose="020B0604020202020204" pitchFamily="34" charset="0"/>
              <a:buChar char="•"/>
            </a:pPr>
            <a:r>
              <a:rPr lang="en-US" dirty="0">
                <a:effectLst/>
              </a:rPr>
              <a:t>Intuitively appealing.</a:t>
            </a:r>
          </a:p>
          <a:p>
            <a:pPr marL="1543050" lvl="3" indent="-171450">
              <a:buFont typeface="Arial" panose="020B0604020202020204" pitchFamily="34" charset="0"/>
              <a:buChar char="•"/>
            </a:pPr>
            <a:r>
              <a:rPr lang="en-US" dirty="0">
                <a:effectLst/>
              </a:rPr>
              <a:t>Makes leadership available to everyone.</a:t>
            </a:r>
          </a:p>
          <a:p>
            <a:pPr marL="1543050" lvl="3" indent="-171450">
              <a:buFont typeface="Arial" panose="020B0604020202020204" pitchFamily="34" charset="0"/>
              <a:buChar char="•"/>
            </a:pPr>
            <a:r>
              <a:rPr lang="en-US" dirty="0">
                <a:effectLst/>
              </a:rPr>
              <a:t>People can improve their leadership skills to become better at their jobs.</a:t>
            </a:r>
          </a:p>
          <a:p>
            <a:pPr marL="1085850" lvl="2" indent="-171450">
              <a:buFont typeface="Arial" panose="020B0604020202020204" pitchFamily="34" charset="0"/>
              <a:buChar char="•"/>
            </a:pPr>
            <a:r>
              <a:rPr lang="en-US" dirty="0">
                <a:effectLst/>
              </a:rPr>
              <a:t>Provides an expansive view of leadership that incorporates a wide variety of components (problem-solving skills, social judgment skills, knowledge, individual attributes, career experiences, and environmental influences).</a:t>
            </a:r>
          </a:p>
          <a:p>
            <a:pPr marL="1543050" lvl="3" indent="-171450">
              <a:buFont typeface="Arial" panose="020B0604020202020204" pitchFamily="34" charset="0"/>
              <a:buChar char="•"/>
            </a:pPr>
            <a:r>
              <a:rPr lang="en-US" dirty="0">
                <a:effectLst/>
              </a:rPr>
              <a:t>Each component can then be subdivided into even more specific factors.</a:t>
            </a:r>
          </a:p>
          <a:p>
            <a:pPr marL="1543050" lvl="3" indent="-171450">
              <a:buFont typeface="Arial" panose="020B0604020202020204" pitchFamily="34" charset="0"/>
              <a:buChar char="•"/>
            </a:pPr>
            <a:r>
              <a:rPr lang="en-US" dirty="0">
                <a:effectLst/>
              </a:rPr>
              <a:t>Results in an intricate and complex picture of leadership absent in other models.</a:t>
            </a:r>
          </a:p>
          <a:p>
            <a:pPr marL="1085850" lvl="2" indent="-171450">
              <a:buFont typeface="Arial" panose="020B0604020202020204" pitchFamily="34" charset="0"/>
              <a:buChar char="•"/>
            </a:pPr>
            <a:r>
              <a:rPr lang="en-US" dirty="0">
                <a:effectLst/>
              </a:rPr>
              <a:t>Structure is highly consistent with the curricula of most leadership education programs.</a:t>
            </a:r>
          </a:p>
        </p:txBody>
      </p:sp>
    </p:spTree>
    <p:extLst>
      <p:ext uri="{BB962C8B-B14F-4D97-AF65-F5344CB8AC3E}">
        <p14:creationId xmlns:p14="http://schemas.microsoft.com/office/powerpoint/2010/main" val="3428045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Criticisms (skills approach)</a:t>
            </a:r>
            <a:endParaRPr lang="en-US" sz="2000" dirty="0"/>
          </a:p>
        </p:txBody>
      </p:sp>
      <p:sp>
        <p:nvSpPr>
          <p:cNvPr id="4" name="Content Placeholder 3"/>
          <p:cNvSpPr>
            <a:spLocks noGrp="1"/>
          </p:cNvSpPr>
          <p:nvPr>
            <p:ph idx="1"/>
          </p:nvPr>
        </p:nvSpPr>
        <p:spPr/>
        <p:txBody>
          <a:bodyPr>
            <a:normAutofit/>
          </a:bodyPr>
          <a:lstStyle/>
          <a:p>
            <a:r>
              <a:rPr lang="en-US" dirty="0"/>
              <a:t>Too broad.</a:t>
            </a:r>
          </a:p>
          <a:p>
            <a:r>
              <a:rPr lang="en-US" dirty="0"/>
              <a:t>Weak predictive value.</a:t>
            </a:r>
          </a:p>
          <a:p>
            <a:r>
              <a:rPr lang="en-US" dirty="0"/>
              <a:t>Not necessarily applicable to other contexts.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1222427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(skills approach)</a:t>
            </a:r>
          </a:p>
        </p:txBody>
      </p:sp>
      <p:sp>
        <p:nvSpPr>
          <p:cNvPr id="4" name="Content Placeholder 3"/>
          <p:cNvSpPr>
            <a:spLocks noGrp="1"/>
          </p:cNvSpPr>
          <p:nvPr>
            <p:ph idx="1"/>
          </p:nvPr>
        </p:nvSpPr>
        <p:spPr/>
        <p:txBody>
          <a:bodyPr>
            <a:normAutofit/>
          </a:bodyPr>
          <a:lstStyle/>
          <a:p>
            <a:r>
              <a:rPr lang="en-US" dirty="0"/>
              <a:t>Not widely used.</a:t>
            </a:r>
          </a:p>
          <a:p>
            <a:r>
              <a:rPr lang="en-US" dirty="0"/>
              <a:t>Helps identify strong and weak </a:t>
            </a:r>
            <a:br>
              <a:rPr lang="en-US" dirty="0"/>
            </a:br>
            <a:r>
              <a:rPr lang="en-US" dirty="0"/>
              <a:t>skills for </a:t>
            </a:r>
            <a:r>
              <a:rPr lang="en-US"/>
              <a:t>further development.</a:t>
            </a:r>
            <a:endParaRPr lang="en-US" dirty="0"/>
          </a:p>
          <a:p>
            <a:pPr marL="0" indent="0">
              <a:buNone/>
            </a:pPr>
            <a:endParaRPr lang="en-US" dirty="0"/>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extBox 6">
            <a:extLst>
              <a:ext uri="{FF2B5EF4-FFF2-40B4-BE49-F238E27FC236}">
                <a16:creationId xmlns:a16="http://schemas.microsoft.com/office/drawing/2014/main" id="{12AFCCBD-8121-483F-B8EE-5FE815FDEEA2}"/>
              </a:ext>
            </a:extLst>
          </p:cNvPr>
          <p:cNvSpPr txBox="1"/>
          <p:nvPr/>
        </p:nvSpPr>
        <p:spPr>
          <a:xfrm>
            <a:off x="0" y="4080369"/>
            <a:ext cx="8610600" cy="1477328"/>
          </a:xfrm>
          <a:prstGeom prst="rect">
            <a:avLst/>
          </a:prstGeom>
          <a:noFill/>
        </p:spPr>
        <p:txBody>
          <a:bodyPr wrap="square">
            <a:spAutoFit/>
          </a:bodyPr>
          <a:lstStyle/>
          <a:p>
            <a:pPr marL="628650" lvl="1" indent="-171450">
              <a:buFont typeface="Arial" panose="020B0604020202020204" pitchFamily="34" charset="0"/>
              <a:buChar char="•"/>
            </a:pPr>
            <a:r>
              <a:rPr lang="en-US" dirty="0">
                <a:effectLst/>
              </a:rPr>
              <a:t>Despite the lack of formal programs, there is something to be gained:</a:t>
            </a:r>
          </a:p>
          <a:p>
            <a:pPr marL="1085850" lvl="2" indent="-171450">
              <a:buFont typeface="Arial" panose="020B0604020202020204" pitchFamily="34" charset="0"/>
              <a:buChar char="•"/>
            </a:pPr>
            <a:r>
              <a:rPr lang="en-US" dirty="0">
                <a:effectLst/>
              </a:rPr>
              <a:t>A way to delineate the skills of the leader.</a:t>
            </a:r>
          </a:p>
          <a:p>
            <a:pPr marL="1085850" lvl="2" indent="-171450">
              <a:buFont typeface="Arial" panose="020B0604020202020204" pitchFamily="34" charset="0"/>
              <a:buChar char="•"/>
            </a:pPr>
            <a:r>
              <a:rPr lang="en-US" dirty="0">
                <a:effectLst/>
              </a:rPr>
              <a:t>Usable at all organizational levels.</a:t>
            </a:r>
          </a:p>
          <a:p>
            <a:pPr marL="1085850" lvl="2" indent="-171450">
              <a:buFont typeface="Arial" panose="020B0604020202020204" pitchFamily="34" charset="0"/>
              <a:buChar char="•"/>
            </a:pPr>
            <a:r>
              <a:rPr lang="en-US" dirty="0">
                <a:effectLst/>
              </a:rPr>
              <a:t>Helps to identify strengths and weaknesses for further development.</a:t>
            </a:r>
          </a:p>
          <a:p>
            <a:pPr marL="1085850" lvl="2" indent="-171450">
              <a:buFont typeface="Arial" panose="020B0604020202020204" pitchFamily="34" charset="0"/>
              <a:buChar char="•"/>
            </a:pPr>
            <a:r>
              <a:rPr lang="en-US" dirty="0">
                <a:effectLst/>
              </a:rPr>
              <a:t>Potential template for the design of extensive leadership development.</a:t>
            </a:r>
          </a:p>
        </p:txBody>
      </p:sp>
    </p:spTree>
    <p:extLst>
      <p:ext uri="{BB962C8B-B14F-4D97-AF65-F5344CB8AC3E}">
        <p14:creationId xmlns:p14="http://schemas.microsoft.com/office/powerpoint/2010/main" val="150060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609600"/>
            <a:ext cx="9144000" cy="914400"/>
          </a:xfrm>
        </p:spPr>
        <p:txBody>
          <a:bodyPr/>
          <a:lstStyle/>
          <a:p>
            <a:r>
              <a:rPr lang="en-US" dirty="0"/>
              <a:t>Description </a:t>
            </a:r>
            <a:r>
              <a:rPr lang="en-US" sz="2000" dirty="0"/>
              <a:t>(3 of 22)</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1026" name="Picture 2" descr="An illustration of the three types of skills needed at different levels of management.&#10;&#10;The skills needed at each level of management are as follows. &#10;Top management: Equal amount of human and conceptual skills, and a lesser amount of technical skills.&#10;Middle management: Equal amount of technical, human, and conceptual skills.&#10;Supervisory management: Equal amount of technical and human skills, and a lesser amount of conceptual skills.&#10;" title="FIGURE 3.1 Management Skills Necessary at Various Levels of an Organ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677" y="1828800"/>
            <a:ext cx="4602647"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737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(4 of 22)</a:t>
            </a:r>
          </a:p>
        </p:txBody>
      </p:sp>
      <p:sp>
        <p:nvSpPr>
          <p:cNvPr id="4" name="Content Placeholder 3"/>
          <p:cNvSpPr>
            <a:spLocks noGrp="1"/>
          </p:cNvSpPr>
          <p:nvPr>
            <p:ph idx="1"/>
          </p:nvPr>
        </p:nvSpPr>
        <p:spPr/>
        <p:txBody>
          <a:bodyPr>
            <a:normAutofit/>
          </a:bodyPr>
          <a:lstStyle/>
          <a:p>
            <a:pPr marL="0" indent="0">
              <a:buNone/>
            </a:pPr>
            <a:r>
              <a:rPr lang="en-US" dirty="0"/>
              <a:t>Three-Skill Approach: Technical Skills </a:t>
            </a:r>
            <a:r>
              <a:rPr lang="en-US" sz="2000" dirty="0"/>
              <a:t>(1 of 2)</a:t>
            </a:r>
            <a:r>
              <a:rPr lang="en-US" dirty="0"/>
              <a:t>.</a:t>
            </a:r>
          </a:p>
          <a:p>
            <a:r>
              <a:rPr lang="en-US" dirty="0"/>
              <a:t>Knowledge.</a:t>
            </a:r>
          </a:p>
          <a:p>
            <a:r>
              <a:rPr lang="en-US" dirty="0"/>
              <a:t>Competencies.</a:t>
            </a:r>
          </a:p>
          <a:p>
            <a:r>
              <a:rPr lang="en-US" dirty="0"/>
              <a:t>Analytical ability.</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extBox 6">
            <a:extLst>
              <a:ext uri="{FF2B5EF4-FFF2-40B4-BE49-F238E27FC236}">
                <a16:creationId xmlns:a16="http://schemas.microsoft.com/office/drawing/2014/main" id="{413E645F-29BA-E05B-591D-0F17A078243E}"/>
              </a:ext>
            </a:extLst>
          </p:cNvPr>
          <p:cNvSpPr txBox="1"/>
          <p:nvPr/>
        </p:nvSpPr>
        <p:spPr>
          <a:xfrm>
            <a:off x="3398520" y="4371837"/>
            <a:ext cx="4572000" cy="1754326"/>
          </a:xfrm>
          <a:prstGeom prst="rect">
            <a:avLst/>
          </a:prstGeom>
          <a:noFill/>
        </p:spPr>
        <p:txBody>
          <a:bodyPr wrap="square">
            <a:spAutoFit/>
          </a:bodyPr>
          <a:lstStyle/>
          <a:p>
            <a:pPr marL="1543050" lvl="3" indent="-171450">
              <a:buFont typeface="Arial" panose="020B0604020202020204" pitchFamily="34" charset="0"/>
              <a:buChar char="•"/>
            </a:pPr>
            <a:r>
              <a:rPr lang="en-US" dirty="0">
                <a:effectLst/>
              </a:rPr>
              <a:t>Technical skills are knowledge about and proficiency in a specific type of work or activity.</a:t>
            </a:r>
          </a:p>
          <a:p>
            <a:pPr marL="1543050" lvl="3" indent="-171450">
              <a:buFont typeface="Arial" panose="020B0604020202020204" pitchFamily="34" charset="0"/>
              <a:buChar char="•"/>
            </a:pPr>
            <a:r>
              <a:rPr lang="en-US" dirty="0">
                <a:effectLst/>
              </a:rPr>
              <a:t>Competencies in a specialized area.</a:t>
            </a:r>
          </a:p>
        </p:txBody>
      </p:sp>
    </p:spTree>
    <p:extLst>
      <p:ext uri="{BB962C8B-B14F-4D97-AF65-F5344CB8AC3E}">
        <p14:creationId xmlns:p14="http://schemas.microsoft.com/office/powerpoint/2010/main" val="77186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(5 of 22)</a:t>
            </a:r>
          </a:p>
        </p:txBody>
      </p:sp>
      <p:sp>
        <p:nvSpPr>
          <p:cNvPr id="4" name="Content Placeholder 3"/>
          <p:cNvSpPr>
            <a:spLocks noGrp="1"/>
          </p:cNvSpPr>
          <p:nvPr>
            <p:ph idx="1"/>
          </p:nvPr>
        </p:nvSpPr>
        <p:spPr/>
        <p:txBody>
          <a:bodyPr>
            <a:normAutofit/>
          </a:bodyPr>
          <a:lstStyle/>
          <a:p>
            <a:pPr marL="0" indent="0">
              <a:buNone/>
            </a:pPr>
            <a:r>
              <a:rPr lang="en-US" dirty="0"/>
              <a:t>Three-Skill Approach: Technical Skills </a:t>
            </a:r>
            <a:r>
              <a:rPr lang="en-US" sz="2000" dirty="0">
                <a:solidFill>
                  <a:prstClr val="black"/>
                </a:solidFill>
              </a:rPr>
              <a:t>(2 of 2)</a:t>
            </a:r>
            <a:r>
              <a:rPr lang="en-US" dirty="0">
                <a:solidFill>
                  <a:prstClr val="black"/>
                </a:solidFill>
              </a:rPr>
              <a:t>.</a:t>
            </a:r>
            <a:endParaRPr lang="en-US" dirty="0"/>
          </a:p>
          <a:p>
            <a:r>
              <a:rPr lang="en-US" dirty="0"/>
              <a:t>Appropriate techniques.</a:t>
            </a:r>
          </a:p>
          <a:p>
            <a:r>
              <a:rPr lang="en-US" dirty="0"/>
              <a:t>Producing products.</a:t>
            </a:r>
          </a:p>
          <a:p>
            <a:r>
              <a:rPr lang="en-US" dirty="0"/>
              <a:t>Important in lower and middle management.</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extBox 6">
            <a:extLst>
              <a:ext uri="{FF2B5EF4-FFF2-40B4-BE49-F238E27FC236}">
                <a16:creationId xmlns:a16="http://schemas.microsoft.com/office/drawing/2014/main" id="{0F3AC8B3-9DD5-D085-9378-834765713098}"/>
              </a:ext>
            </a:extLst>
          </p:cNvPr>
          <p:cNvSpPr txBox="1"/>
          <p:nvPr/>
        </p:nvSpPr>
        <p:spPr>
          <a:xfrm>
            <a:off x="3345180" y="4413151"/>
            <a:ext cx="5455920" cy="2308324"/>
          </a:xfrm>
          <a:prstGeom prst="rect">
            <a:avLst/>
          </a:prstGeom>
          <a:noFill/>
        </p:spPr>
        <p:txBody>
          <a:bodyPr wrap="square">
            <a:spAutoFit/>
          </a:bodyPr>
          <a:lstStyle/>
          <a:p>
            <a:pPr marL="1085850" lvl="2" indent="-171450">
              <a:buFont typeface="Arial" panose="020B0604020202020204" pitchFamily="34" charset="0"/>
              <a:buChar char="•"/>
            </a:pPr>
            <a:r>
              <a:rPr lang="en-US" dirty="0">
                <a:effectLst/>
              </a:rPr>
              <a:t>Technical Skills</a:t>
            </a:r>
          </a:p>
          <a:p>
            <a:pPr marL="1543050" lvl="3" indent="-171450">
              <a:buFont typeface="Arial" panose="020B0604020202020204" pitchFamily="34" charset="0"/>
              <a:buChar char="•"/>
            </a:pPr>
            <a:r>
              <a:rPr lang="en-US" dirty="0">
                <a:effectLst/>
              </a:rPr>
              <a:t>The ability to use appropriate tools and techniques.</a:t>
            </a:r>
          </a:p>
          <a:p>
            <a:pPr marL="1543050" lvl="3" indent="-171450">
              <a:buFont typeface="Arial" panose="020B0604020202020204" pitchFamily="34" charset="0"/>
              <a:buChar char="•"/>
            </a:pPr>
            <a:r>
              <a:rPr lang="en-US" dirty="0">
                <a:effectLst/>
              </a:rPr>
              <a:t>Play an essential role in producing the products a company is designed to produce.</a:t>
            </a:r>
          </a:p>
          <a:p>
            <a:pPr marL="1543050" lvl="3" indent="-171450">
              <a:buFont typeface="Arial" panose="020B0604020202020204" pitchFamily="34" charset="0"/>
              <a:buChar char="•"/>
            </a:pPr>
            <a:r>
              <a:rPr lang="en-US" dirty="0">
                <a:effectLst/>
              </a:rPr>
              <a:t>Most important at lower and middle levels of management.</a:t>
            </a:r>
          </a:p>
        </p:txBody>
      </p:sp>
    </p:spTree>
    <p:extLst>
      <p:ext uri="{BB962C8B-B14F-4D97-AF65-F5344CB8AC3E}">
        <p14:creationId xmlns:p14="http://schemas.microsoft.com/office/powerpoint/2010/main" val="1292775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(6 of 22)</a:t>
            </a:r>
          </a:p>
        </p:txBody>
      </p:sp>
      <p:sp>
        <p:nvSpPr>
          <p:cNvPr id="4" name="Content Placeholder 3"/>
          <p:cNvSpPr>
            <a:spLocks noGrp="1"/>
          </p:cNvSpPr>
          <p:nvPr>
            <p:ph idx="1"/>
          </p:nvPr>
        </p:nvSpPr>
        <p:spPr/>
        <p:txBody>
          <a:bodyPr>
            <a:normAutofit/>
          </a:bodyPr>
          <a:lstStyle/>
          <a:p>
            <a:pPr marL="0" indent="0">
              <a:buNone/>
            </a:pPr>
            <a:r>
              <a:rPr lang="en-US" dirty="0"/>
              <a:t>Three-Skill Approach: Human Skills </a:t>
            </a:r>
            <a:r>
              <a:rPr lang="en-US" sz="2000" dirty="0">
                <a:solidFill>
                  <a:prstClr val="black"/>
                </a:solidFill>
              </a:rPr>
              <a:t>(1 of 2)</a:t>
            </a:r>
            <a:r>
              <a:rPr lang="en-US" dirty="0"/>
              <a:t>.</a:t>
            </a:r>
          </a:p>
          <a:p>
            <a:r>
              <a:rPr lang="en-US" dirty="0"/>
              <a:t>Ability to work with people.</a:t>
            </a:r>
          </a:p>
          <a:p>
            <a:pPr lvl="1"/>
            <a:r>
              <a:rPr lang="en-US" dirty="0"/>
              <a:t>Followers.</a:t>
            </a:r>
          </a:p>
          <a:p>
            <a:pPr lvl="1"/>
            <a:r>
              <a:rPr lang="en-US" dirty="0"/>
              <a:t>Peers.</a:t>
            </a:r>
          </a:p>
          <a:p>
            <a:pPr lvl="1"/>
            <a:r>
              <a:rPr lang="en-US" dirty="0"/>
              <a:t>Superiors.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extBox 6">
            <a:extLst>
              <a:ext uri="{FF2B5EF4-FFF2-40B4-BE49-F238E27FC236}">
                <a16:creationId xmlns:a16="http://schemas.microsoft.com/office/drawing/2014/main" id="{C8E6D396-A894-E579-1C3A-9ED627FA6456}"/>
              </a:ext>
            </a:extLst>
          </p:cNvPr>
          <p:cNvSpPr txBox="1"/>
          <p:nvPr/>
        </p:nvSpPr>
        <p:spPr>
          <a:xfrm>
            <a:off x="2286000" y="3988475"/>
            <a:ext cx="6400800" cy="2031325"/>
          </a:xfrm>
          <a:prstGeom prst="rect">
            <a:avLst/>
          </a:prstGeom>
          <a:noFill/>
        </p:spPr>
        <p:txBody>
          <a:bodyPr wrap="square">
            <a:spAutoFit/>
          </a:bodyPr>
          <a:lstStyle/>
          <a:p>
            <a:pPr marL="1085850" lvl="2" indent="-171450">
              <a:buFont typeface="Arial" panose="020B0604020202020204" pitchFamily="34" charset="0"/>
              <a:buChar char="•"/>
            </a:pPr>
            <a:r>
              <a:rPr lang="en-US" dirty="0">
                <a:effectLst/>
              </a:rPr>
              <a:t>Human Skills</a:t>
            </a:r>
          </a:p>
          <a:p>
            <a:pPr marL="1543050" lvl="3" indent="-171450">
              <a:buFont typeface="Arial" panose="020B0604020202020204" pitchFamily="34" charset="0"/>
              <a:buChar char="•"/>
            </a:pPr>
            <a:r>
              <a:rPr lang="en-US" dirty="0">
                <a:effectLst/>
              </a:rPr>
              <a:t>Human skills are knowledge about and ability to work with people.</a:t>
            </a:r>
          </a:p>
          <a:p>
            <a:pPr marL="1543050" lvl="3" indent="-171450">
              <a:buFont typeface="Arial" panose="020B0604020202020204" pitchFamily="34" charset="0"/>
              <a:buChar char="•"/>
            </a:pPr>
            <a:r>
              <a:rPr lang="en-US" dirty="0">
                <a:effectLst/>
              </a:rPr>
              <a:t>Differ from technical skills, which have to do with working with things.</a:t>
            </a:r>
          </a:p>
          <a:p>
            <a:pPr marL="1543050" lvl="3" indent="-171450">
              <a:buFont typeface="Arial" panose="020B0604020202020204" pitchFamily="34" charset="0"/>
              <a:buChar char="•"/>
            </a:pPr>
            <a:r>
              <a:rPr lang="en-US" dirty="0">
                <a:effectLst/>
              </a:rPr>
              <a:t>Help a leader to work effectively with followers, peers, and superiors.</a:t>
            </a:r>
          </a:p>
        </p:txBody>
      </p:sp>
    </p:spTree>
    <p:extLst>
      <p:ext uri="{BB962C8B-B14F-4D97-AF65-F5344CB8AC3E}">
        <p14:creationId xmlns:p14="http://schemas.microsoft.com/office/powerpoint/2010/main" val="417015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(7 of 22)</a:t>
            </a:r>
          </a:p>
        </p:txBody>
      </p:sp>
      <p:sp>
        <p:nvSpPr>
          <p:cNvPr id="4" name="Content Placeholder 3"/>
          <p:cNvSpPr>
            <a:spLocks noGrp="1"/>
          </p:cNvSpPr>
          <p:nvPr>
            <p:ph idx="1"/>
          </p:nvPr>
        </p:nvSpPr>
        <p:spPr/>
        <p:txBody>
          <a:bodyPr>
            <a:normAutofit/>
          </a:bodyPr>
          <a:lstStyle/>
          <a:p>
            <a:pPr marL="0" indent="0">
              <a:buNone/>
            </a:pPr>
            <a:r>
              <a:rPr lang="en-US" dirty="0"/>
              <a:t>Three-Skill Approach: Human Skills </a:t>
            </a:r>
            <a:r>
              <a:rPr lang="en-US" sz="2000" dirty="0">
                <a:solidFill>
                  <a:prstClr val="black"/>
                </a:solidFill>
              </a:rPr>
              <a:t>(2 of 2)</a:t>
            </a:r>
            <a:r>
              <a:rPr lang="en-US" dirty="0"/>
              <a:t>.</a:t>
            </a:r>
          </a:p>
          <a:p>
            <a:r>
              <a:rPr lang="en-US" dirty="0"/>
              <a:t>Assist group members.</a:t>
            </a:r>
          </a:p>
          <a:p>
            <a:r>
              <a:rPr lang="en-US" dirty="0"/>
              <a:t>Adapt ideas.</a:t>
            </a:r>
          </a:p>
          <a:p>
            <a:r>
              <a:rPr lang="en-US" dirty="0"/>
              <a:t>Create atmosphere of trust.</a:t>
            </a:r>
          </a:p>
          <a:p>
            <a:r>
              <a:rPr lang="en-US" dirty="0"/>
              <a:t>Sensitivity.</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extBox 6">
            <a:extLst>
              <a:ext uri="{FF2B5EF4-FFF2-40B4-BE49-F238E27FC236}">
                <a16:creationId xmlns:a16="http://schemas.microsoft.com/office/drawing/2014/main" id="{69E91765-78EE-0E13-8371-E66CB0AF77B2}"/>
              </a:ext>
            </a:extLst>
          </p:cNvPr>
          <p:cNvSpPr txBox="1"/>
          <p:nvPr/>
        </p:nvSpPr>
        <p:spPr>
          <a:xfrm>
            <a:off x="2766060" y="4272677"/>
            <a:ext cx="6393180" cy="2585323"/>
          </a:xfrm>
          <a:prstGeom prst="rect">
            <a:avLst/>
          </a:prstGeom>
          <a:noFill/>
        </p:spPr>
        <p:txBody>
          <a:bodyPr wrap="square">
            <a:spAutoFit/>
          </a:bodyPr>
          <a:lstStyle/>
          <a:p>
            <a:pPr marL="1085850" lvl="2" indent="-171450">
              <a:buFont typeface="Arial" panose="020B0604020202020204" pitchFamily="34" charset="0"/>
              <a:buChar char="•"/>
            </a:pPr>
            <a:r>
              <a:rPr lang="en-US" dirty="0">
                <a:effectLst/>
              </a:rPr>
              <a:t>Human Skills</a:t>
            </a:r>
          </a:p>
          <a:p>
            <a:pPr marL="1543050" lvl="3" indent="-171450">
              <a:buFont typeface="Arial" panose="020B0604020202020204" pitchFamily="34" charset="0"/>
              <a:buChar char="•"/>
            </a:pPr>
            <a:r>
              <a:rPr lang="en-US" dirty="0">
                <a:effectLst/>
              </a:rPr>
              <a:t>Also allow leaders to assist group members in working cooperatively together.</a:t>
            </a:r>
          </a:p>
          <a:p>
            <a:pPr marL="1543050" lvl="3" indent="-171450">
              <a:buFont typeface="Arial" panose="020B0604020202020204" pitchFamily="34" charset="0"/>
              <a:buChar char="•"/>
            </a:pPr>
            <a:r>
              <a:rPr lang="en-US" dirty="0">
                <a:effectLst/>
              </a:rPr>
              <a:t>Adapt their own ideas to those of others.</a:t>
            </a:r>
          </a:p>
          <a:p>
            <a:pPr marL="1543050" lvl="3" indent="-171450">
              <a:buFont typeface="Arial" panose="020B0604020202020204" pitchFamily="34" charset="0"/>
              <a:buChar char="•"/>
            </a:pPr>
            <a:r>
              <a:rPr lang="en-US" dirty="0">
                <a:effectLst/>
              </a:rPr>
              <a:t>Create an atmosphere of trust where followers feel secure enough to get involved in planning.</a:t>
            </a:r>
          </a:p>
          <a:p>
            <a:pPr marL="1543050" lvl="3" indent="-171450">
              <a:buFont typeface="Arial" panose="020B0604020202020204" pitchFamily="34" charset="0"/>
              <a:buChar char="•"/>
            </a:pPr>
            <a:r>
              <a:rPr lang="en-US" dirty="0">
                <a:effectLst/>
              </a:rPr>
              <a:t>Sensitive to others’ needs and motivations, especially in decision making</a:t>
            </a:r>
            <a:endParaRPr lang="en-US" dirty="0"/>
          </a:p>
        </p:txBody>
      </p:sp>
    </p:spTree>
    <p:extLst>
      <p:ext uri="{BB962C8B-B14F-4D97-AF65-F5344CB8AC3E}">
        <p14:creationId xmlns:p14="http://schemas.microsoft.com/office/powerpoint/2010/main" val="205862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(8 of 22)</a:t>
            </a:r>
          </a:p>
        </p:txBody>
      </p:sp>
      <p:sp>
        <p:nvSpPr>
          <p:cNvPr id="4" name="Content Placeholder 3"/>
          <p:cNvSpPr>
            <a:spLocks noGrp="1"/>
          </p:cNvSpPr>
          <p:nvPr>
            <p:ph idx="1"/>
          </p:nvPr>
        </p:nvSpPr>
        <p:spPr>
          <a:xfrm>
            <a:off x="441960" y="1833681"/>
            <a:ext cx="8229600" cy="3992563"/>
          </a:xfrm>
        </p:spPr>
        <p:txBody>
          <a:bodyPr>
            <a:normAutofit/>
          </a:bodyPr>
          <a:lstStyle/>
          <a:p>
            <a:pPr marL="0" indent="0">
              <a:buNone/>
            </a:pPr>
            <a:r>
              <a:rPr lang="en-US" sz="2800" dirty="0"/>
              <a:t>Three-Skill Approach: Conceptual Skills </a:t>
            </a:r>
            <a:r>
              <a:rPr lang="en-US" sz="2000" dirty="0">
                <a:solidFill>
                  <a:prstClr val="black"/>
                </a:solidFill>
              </a:rPr>
              <a:t>(1 of 2)</a:t>
            </a:r>
            <a:r>
              <a:rPr lang="en-US" sz="2800" dirty="0"/>
              <a:t>.</a:t>
            </a:r>
          </a:p>
          <a:p>
            <a:r>
              <a:rPr lang="en-US" sz="2800" dirty="0"/>
              <a:t>Work with ideas and concepts.</a:t>
            </a:r>
          </a:p>
          <a:p>
            <a:r>
              <a:rPr lang="en-US" sz="2800" dirty="0"/>
              <a:t>Abstract skills.</a:t>
            </a:r>
          </a:p>
          <a:p>
            <a:r>
              <a:rPr lang="en-US" sz="2800" dirty="0"/>
              <a:t>Ideas shaping organizations.</a:t>
            </a:r>
          </a:p>
          <a:p>
            <a:r>
              <a:rPr lang="en-US" sz="2800" dirty="0"/>
              <a:t>Put goals into words.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extBox 6">
            <a:extLst>
              <a:ext uri="{FF2B5EF4-FFF2-40B4-BE49-F238E27FC236}">
                <a16:creationId xmlns:a16="http://schemas.microsoft.com/office/drawing/2014/main" id="{95E0A858-1C5A-8873-102D-8481134F0408}"/>
              </a:ext>
            </a:extLst>
          </p:cNvPr>
          <p:cNvSpPr txBox="1"/>
          <p:nvPr/>
        </p:nvSpPr>
        <p:spPr>
          <a:xfrm>
            <a:off x="-838200" y="4340265"/>
            <a:ext cx="10439400" cy="2031325"/>
          </a:xfrm>
          <a:prstGeom prst="rect">
            <a:avLst/>
          </a:prstGeom>
          <a:noFill/>
        </p:spPr>
        <p:txBody>
          <a:bodyPr wrap="square">
            <a:spAutoFit/>
          </a:bodyPr>
          <a:lstStyle/>
          <a:p>
            <a:pPr marL="1085850" lvl="2" indent="-171450">
              <a:buFont typeface="Arial" panose="020B0604020202020204" pitchFamily="34" charset="0"/>
              <a:buChar char="•"/>
            </a:pPr>
            <a:r>
              <a:rPr lang="en-US" dirty="0">
                <a:effectLst/>
              </a:rPr>
              <a:t>Conceptual Skills</a:t>
            </a:r>
          </a:p>
          <a:p>
            <a:pPr marL="1543050" lvl="3" indent="-171450">
              <a:buFont typeface="Arial" panose="020B0604020202020204" pitchFamily="34" charset="0"/>
              <a:buChar char="•"/>
            </a:pPr>
            <a:r>
              <a:rPr lang="en-US" dirty="0">
                <a:effectLst/>
              </a:rPr>
              <a:t>Conceptual skills are the ability to work with ideas and concepts.</a:t>
            </a:r>
          </a:p>
          <a:p>
            <a:pPr marL="1543050" lvl="3" indent="-171450">
              <a:buFont typeface="Arial" panose="020B0604020202020204" pitchFamily="34" charset="0"/>
              <a:buChar char="•"/>
            </a:pPr>
            <a:r>
              <a:rPr lang="en-US" dirty="0">
                <a:effectLst/>
              </a:rPr>
              <a:t>Technical skills deal with things and human skills deal with people, but conceptual skills are much more abstract.</a:t>
            </a:r>
          </a:p>
          <a:p>
            <a:pPr marL="1543050" lvl="3" indent="-171450">
              <a:buFont typeface="Arial" panose="020B0604020202020204" pitchFamily="34" charset="0"/>
              <a:buChar char="•"/>
            </a:pPr>
            <a:r>
              <a:rPr lang="en-US" dirty="0">
                <a:effectLst/>
              </a:rPr>
              <a:t>Those with conceptual skills are comfortable talking about the ideas that shape an organization and the intricacies involved.</a:t>
            </a:r>
          </a:p>
          <a:p>
            <a:pPr marL="1543050" lvl="3" indent="-171450">
              <a:buFont typeface="Arial" panose="020B0604020202020204" pitchFamily="34" charset="0"/>
              <a:buChar char="•"/>
            </a:pPr>
            <a:r>
              <a:rPr lang="en-US" dirty="0">
                <a:effectLst/>
              </a:rPr>
              <a:t>Ability to put broad organizational goals into words.</a:t>
            </a:r>
          </a:p>
        </p:txBody>
      </p:sp>
    </p:spTree>
    <p:extLst>
      <p:ext uri="{BB962C8B-B14F-4D97-AF65-F5344CB8AC3E}">
        <p14:creationId xmlns:p14="http://schemas.microsoft.com/office/powerpoint/2010/main" val="1583756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5b -SAGE PPT Template_3-26 update" id="{E6AC6207-D26B-194B-98E1-6A140DE426E7}" vid="{A2B6F32D-7038-774C-854E-F5C2714999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5126</TotalTime>
  <Words>4471</Words>
  <Application>Microsoft Macintosh PowerPoint</Application>
  <PresentationFormat>On-screen Show (4:3)</PresentationFormat>
  <Paragraphs>461</Paragraphs>
  <Slides>32</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Chapter 3: Skills Approach</vt:lpstr>
      <vt:lpstr>Description (1 of 22)</vt:lpstr>
      <vt:lpstr>Description (2 of 22)</vt:lpstr>
      <vt:lpstr>Description (3 of 22)</vt:lpstr>
      <vt:lpstr>Description (4 of 22)</vt:lpstr>
      <vt:lpstr>Description (5 of 22)</vt:lpstr>
      <vt:lpstr>Description (6 of 22)</vt:lpstr>
      <vt:lpstr>Description (7 of 22)</vt:lpstr>
      <vt:lpstr>Description (8 of 22)</vt:lpstr>
      <vt:lpstr>Description (9 of 21)</vt:lpstr>
      <vt:lpstr>Description (11 of 21)</vt:lpstr>
      <vt:lpstr>PowerPoint Presentation</vt:lpstr>
      <vt:lpstr>Description (12 of 21)</vt:lpstr>
      <vt:lpstr>Description (13 of 21)</vt:lpstr>
      <vt:lpstr>PowerPoint Presentation</vt:lpstr>
      <vt:lpstr>Description (15 of 21)</vt:lpstr>
      <vt:lpstr>PowerPoint Presentation</vt:lpstr>
      <vt:lpstr>PowerPoint Presentation</vt:lpstr>
      <vt:lpstr>Description (16 of 21)</vt:lpstr>
      <vt:lpstr>Description (17 of 21)</vt:lpstr>
      <vt:lpstr>PowerPoint Presentation</vt:lpstr>
      <vt:lpstr>Description (18 of 21)</vt:lpstr>
      <vt:lpstr>Description (19 of 21)</vt:lpstr>
      <vt:lpstr>Description (20 of 21)</vt:lpstr>
      <vt:lpstr>How Does the Skills Approach Work? (2 of 3)</vt:lpstr>
      <vt:lpstr>PowerPoint Presentation</vt:lpstr>
      <vt:lpstr>How Does the Skills Approach Work? (3 of 3)</vt:lpstr>
      <vt:lpstr>PowerPoint Presentation</vt:lpstr>
      <vt:lpstr>Strengths (skills approach)</vt:lpstr>
      <vt:lpstr>PowerPoint Presentation</vt:lpstr>
      <vt:lpstr>Criticisms (skills approach)</vt:lpstr>
      <vt:lpstr>Application (skills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Trait Approach</dc:title>
  <dc:creator>Lauren Bingham</dc:creator>
  <cp:lastModifiedBy>Brian Vanderjack</cp:lastModifiedBy>
  <cp:revision>63</cp:revision>
  <dcterms:created xsi:type="dcterms:W3CDTF">2020-06-18T17:58:19Z</dcterms:created>
  <dcterms:modified xsi:type="dcterms:W3CDTF">2022-11-02T19:50:10Z</dcterms:modified>
</cp:coreProperties>
</file>