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4" r:id="rId3"/>
    <p:sldId id="306" r:id="rId4"/>
    <p:sldId id="282" r:id="rId5"/>
    <p:sldId id="283" r:id="rId6"/>
    <p:sldId id="285" r:id="rId7"/>
    <p:sldId id="290" r:id="rId8"/>
    <p:sldId id="289" r:id="rId9"/>
    <p:sldId id="302" r:id="rId10"/>
    <p:sldId id="305" r:id="rId11"/>
    <p:sldId id="307" r:id="rId12"/>
    <p:sldId id="294" r:id="rId13"/>
    <p:sldId id="295" r:id="rId14"/>
    <p:sldId id="297" r:id="rId15"/>
    <p:sldId id="298" r:id="rId16"/>
    <p:sldId id="275" r:id="rId17"/>
    <p:sldId id="276" r:id="rId18"/>
    <p:sldId id="277" r:id="rId19"/>
    <p:sldId id="279"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85" autoAdjust="0"/>
    <p:restoredTop sz="83463" autoAdjust="0"/>
  </p:normalViewPr>
  <p:slideViewPr>
    <p:cSldViewPr>
      <p:cViewPr varScale="1">
        <p:scale>
          <a:sx n="56" d="100"/>
          <a:sy n="56" d="100"/>
        </p:scale>
        <p:origin x="10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7/26/2023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171450" lvl="0" indent="-171450">
              <a:buFont typeface="Arial" panose="020B0604020202020204" pitchFamily="34" charset="0"/>
              <a:buChar char="•"/>
            </a:pPr>
            <a:r>
              <a:rPr lang="en-US" dirty="0">
                <a:effectLst/>
              </a:rPr>
              <a:t>Description</a:t>
            </a:r>
          </a:p>
          <a:p>
            <a:pPr marL="628650" lvl="1" indent="-171450">
              <a:buFont typeface="Arial" panose="020B0604020202020204" pitchFamily="34" charset="0"/>
              <a:buChar char="•"/>
            </a:pPr>
            <a:r>
              <a:rPr lang="en-US" dirty="0">
                <a:effectLst/>
              </a:rPr>
              <a:t>Emphasizes behavior over traits or skills.</a:t>
            </a:r>
          </a:p>
          <a:p>
            <a:pPr marL="628650" lvl="1" indent="-171450">
              <a:buFont typeface="Arial" panose="020B0604020202020204" pitchFamily="34" charset="0"/>
              <a:buChar char="•"/>
            </a:pPr>
            <a:r>
              <a:rPr lang="en-US" dirty="0">
                <a:effectLst/>
              </a:rPr>
              <a:t>Leadership is composed of two general kinds of behaviors:</a:t>
            </a:r>
          </a:p>
          <a:p>
            <a:pPr marL="1085850" lvl="2" indent="-171450">
              <a:buFont typeface="Arial" panose="020B0604020202020204" pitchFamily="34" charset="0"/>
              <a:buChar char="•"/>
            </a:pPr>
            <a:r>
              <a:rPr lang="en-US" b="1" dirty="0">
                <a:effectLst/>
              </a:rPr>
              <a:t>Task behaviors: </a:t>
            </a:r>
            <a:r>
              <a:rPr lang="en-US" dirty="0">
                <a:effectLst/>
              </a:rPr>
              <a:t>Behaviors which facilitate goal accomplishment and help group members to achieve their objectives.</a:t>
            </a:r>
          </a:p>
          <a:p>
            <a:pPr marL="1085850" lvl="2" indent="-171450">
              <a:buFont typeface="Arial" panose="020B0604020202020204" pitchFamily="34" charset="0"/>
              <a:buChar char="•"/>
            </a:pPr>
            <a:r>
              <a:rPr lang="en-US" b="1" dirty="0">
                <a:effectLst/>
              </a:rPr>
              <a:t>Relationship behaviors:</a:t>
            </a:r>
            <a:r>
              <a:rPr lang="en-US" dirty="0">
                <a:effectLst/>
              </a:rPr>
              <a:t> Help followers feel comfortable with themselves, each other, and their situation.</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117160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Blake and Mouton’s Managerial (Leadership) Grid</a:t>
            </a:r>
          </a:p>
          <a:p>
            <a:pPr marL="1543050" lvl="3" indent="-171450">
              <a:buFont typeface="Arial" panose="020B0604020202020204" pitchFamily="34" charset="0"/>
              <a:buChar char="•"/>
            </a:pPr>
            <a:r>
              <a:rPr lang="en-US" dirty="0">
                <a:effectLst/>
              </a:rPr>
              <a:t>Middle-of-the-Road Management (5,5): Roughly equal concern for the task and the people who do the task. Leaders have a compromising style and are often described as expedient, preferring the middle ground, soft-pedaling disagreement, and swallowing convictions in the interest of progress.</a:t>
            </a:r>
          </a:p>
          <a:p>
            <a:pPr marL="1543050" lvl="3" indent="-171450">
              <a:buFont typeface="Arial" panose="020B0604020202020204" pitchFamily="34" charset="0"/>
              <a:buChar char="•"/>
            </a:pPr>
            <a:r>
              <a:rPr lang="en-US" dirty="0">
                <a:effectLst/>
              </a:rPr>
              <a:t>Team Management (9,9): Strong emphasis on both tasks and interpersonal relationships. Promotes a high degree of participation and teamwork, which satisfies an employee’s need to be involved and committed to an organization. Leaders may be described as stimulating participation, acting determined, getting issues out into the open, clarifying priorities, following through, being open-minded, and enjoying work.</a:t>
            </a:r>
          </a:p>
          <a:p>
            <a:pPr marL="1543050" lvl="3" indent="-171450">
              <a:buFont typeface="Arial" panose="020B0604020202020204" pitchFamily="34" charset="0"/>
              <a:buChar char="•"/>
            </a:pPr>
            <a:r>
              <a:rPr lang="en-US" dirty="0">
                <a:effectLst/>
              </a:rPr>
              <a:t>People usually have a dominant grid style and a backup style that they revert to under pressure and when the usual style is insufficient.</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221691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Paternalism/Maternalism</a:t>
            </a:r>
          </a:p>
          <a:p>
            <a:pPr marL="1085850" lvl="2" indent="-171450">
              <a:buFont typeface="Arial" panose="020B0604020202020204" pitchFamily="34" charset="0"/>
              <a:buChar char="•"/>
            </a:pPr>
            <a:r>
              <a:rPr lang="en-US" dirty="0">
                <a:effectLst/>
              </a:rPr>
              <a:t>A leader who uses both Blake and Mouton’s 1,9 and 9,1 styles in a non-integrative fashion.</a:t>
            </a:r>
          </a:p>
          <a:p>
            <a:pPr marL="1085850" lvl="2" indent="-171450">
              <a:buFont typeface="Arial" panose="020B0604020202020204" pitchFamily="34" charset="0"/>
              <a:buChar char="•"/>
            </a:pPr>
            <a:r>
              <a:rPr lang="en-US" dirty="0">
                <a:effectLst/>
              </a:rPr>
              <a:t>A “benevolent dictator” who acts graciously for the purpose of goal accomplishment.</a:t>
            </a:r>
          </a:p>
          <a:p>
            <a:pPr marL="1085850" lvl="2" indent="-171450">
              <a:buFont typeface="Arial" panose="020B0604020202020204" pitchFamily="34" charset="0"/>
              <a:buChar char="•"/>
            </a:pPr>
            <a:r>
              <a:rPr lang="en-US" dirty="0">
                <a:effectLst/>
              </a:rPr>
              <a:t>Effectively dissociates people from their assigned tasks.</a:t>
            </a:r>
          </a:p>
          <a:p>
            <a:pPr marL="1085850" lvl="2" indent="-171450">
              <a:buFont typeface="Arial" panose="020B0604020202020204" pitchFamily="34" charset="0"/>
              <a:buChar char="•"/>
            </a:pPr>
            <a:r>
              <a:rPr lang="en-US" dirty="0">
                <a:effectLst/>
              </a:rPr>
              <a:t>Often described as fatherly or motherly:</a:t>
            </a:r>
          </a:p>
          <a:p>
            <a:pPr marL="1543050" lvl="3" indent="-171450">
              <a:buFont typeface="Arial" panose="020B0604020202020204" pitchFamily="34" charset="0"/>
              <a:buChar char="•"/>
            </a:pPr>
            <a:r>
              <a:rPr lang="en-US" dirty="0">
                <a:effectLst/>
              </a:rPr>
              <a:t>Regard the organization as family.</a:t>
            </a:r>
          </a:p>
          <a:p>
            <a:pPr marL="1543050" lvl="3" indent="-171450">
              <a:buFont typeface="Arial" panose="020B0604020202020204" pitchFamily="34" charset="0"/>
              <a:buChar char="•"/>
            </a:pPr>
            <a:r>
              <a:rPr lang="en-US" dirty="0">
                <a:effectLst/>
              </a:rPr>
              <a:t>Make most of the key decisions.</a:t>
            </a:r>
          </a:p>
          <a:p>
            <a:pPr marL="1543050" lvl="3" indent="-171450">
              <a:buFont typeface="Arial" panose="020B0604020202020204" pitchFamily="34" charset="0"/>
              <a:buChar char="•"/>
            </a:pPr>
            <a:r>
              <a:rPr lang="en-US" dirty="0">
                <a:effectLst/>
              </a:rPr>
              <a:t>Reward loyalty and obedience.</a:t>
            </a:r>
          </a:p>
          <a:p>
            <a:pPr marL="1543050" lvl="3" indent="-171450">
              <a:buFont typeface="Arial" panose="020B0604020202020204" pitchFamily="34" charset="0"/>
              <a:buChar char="•"/>
            </a:pPr>
            <a:r>
              <a:rPr lang="en-US" dirty="0">
                <a:effectLst/>
              </a:rPr>
              <a:t>Punish noncompliance.</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40587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Opportunism</a:t>
            </a:r>
          </a:p>
          <a:p>
            <a:pPr marL="1085850" lvl="2" indent="-171450">
              <a:buFont typeface="Arial" panose="020B0604020202020204" pitchFamily="34" charset="0"/>
              <a:buChar char="•"/>
            </a:pPr>
            <a:r>
              <a:rPr lang="en-US" dirty="0">
                <a:effectLst/>
              </a:rPr>
              <a:t>A leader who uses any combination of Blake and Mouton’s five basic styles for the purpose of personal advancement.</a:t>
            </a:r>
          </a:p>
          <a:p>
            <a:pPr marL="1085850" lvl="2" indent="-171450">
              <a:buFont typeface="Arial" panose="020B0604020202020204" pitchFamily="34" charset="0"/>
              <a:buChar char="•"/>
            </a:pPr>
            <a:r>
              <a:rPr lang="en-US" dirty="0">
                <a:effectLst/>
              </a:rPr>
              <a:t>Leadership behavior adapts and shifts for personal advantage, putting self-interest ahead of other priorities.</a:t>
            </a:r>
          </a:p>
          <a:p>
            <a:pPr marL="1085850" lvl="2" indent="-171450">
              <a:buFont typeface="Arial" panose="020B0604020202020204" pitchFamily="34" charset="0"/>
              <a:buChar char="•"/>
            </a:pPr>
            <a:r>
              <a:rPr lang="en-US" dirty="0">
                <a:effectLst/>
              </a:rPr>
              <a:t>May be described as ruthless, cunning, and self-motivated or adaptable and strategic.</a:t>
            </a: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14062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pPr marL="457200" lvl="1"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Recent studies</a:t>
            </a:r>
          </a:p>
          <a:p>
            <a:pPr marL="1085850" lvl="2" indent="-171450">
              <a:buFont typeface="Arial" panose="020B0604020202020204" pitchFamily="34" charset="0"/>
              <a:buChar char="•"/>
            </a:pPr>
            <a:r>
              <a:rPr lang="en-US" dirty="0">
                <a:effectLst/>
              </a:rPr>
              <a:t>Behrendt et al. formulated an Integrated Model of Leadership Behavior (IMoLB), based on multiple studies of leader behavior.</a:t>
            </a:r>
          </a:p>
          <a:p>
            <a:pPr marL="1543050" lvl="3" indent="-171450">
              <a:buFont typeface="Arial" panose="020B0604020202020204" pitchFamily="34" charset="0"/>
              <a:buChar char="•"/>
            </a:pPr>
            <a:r>
              <a:rPr lang="en-US" dirty="0">
                <a:effectLst/>
              </a:rPr>
              <a:t>Builds upon the heuristic taxonomy of leader behavior developed by Yukl.</a:t>
            </a:r>
          </a:p>
          <a:p>
            <a:pPr marL="1543050" lvl="3" indent="-171450">
              <a:buFont typeface="Arial" panose="020B0604020202020204" pitchFamily="34" charset="0"/>
              <a:buChar char="•"/>
            </a:pPr>
            <a:r>
              <a:rPr lang="en-US" dirty="0">
                <a:effectLst/>
              </a:rPr>
              <a:t>Relates task-oriented behavior to envisioning change, innovation, and encouraging learning.</a:t>
            </a:r>
          </a:p>
          <a:p>
            <a:pPr marL="1543050" lvl="3" indent="-171450">
              <a:buFont typeface="Arial" panose="020B0604020202020204" pitchFamily="34" charset="0"/>
              <a:buChar char="•"/>
            </a:pPr>
            <a:r>
              <a:rPr lang="en-US" dirty="0">
                <a:effectLst/>
              </a:rPr>
              <a:t>Relations-oriented behavior is related to influencing followers to meet external demands of networking, monitoring the environment, and mobilizing resources to respond to them.</a:t>
            </a:r>
          </a:p>
          <a:p>
            <a:pPr marL="1543050" lvl="3" indent="-171450">
              <a:buFont typeface="Arial" panose="020B0604020202020204" pitchFamily="34" charset="0"/>
              <a:buChar char="•"/>
            </a:pPr>
            <a:r>
              <a:rPr lang="en-US" dirty="0">
                <a:effectLst/>
              </a:rPr>
              <a:t>Still in early stages of development.</a:t>
            </a:r>
          </a:p>
          <a:p>
            <a:pPr marL="1543050" lvl="3" indent="-171450">
              <a:buFont typeface="Arial" panose="020B0604020202020204" pitchFamily="34" charset="0"/>
              <a:buChar char="•"/>
            </a:pPr>
            <a:r>
              <a:rPr lang="en-US" dirty="0">
                <a:effectLst/>
              </a:rPr>
              <a:t>Has not been measured or tested at the time of this text’s printing.</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58035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pPr marL="457200" lvl="1"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Recent studies</a:t>
            </a:r>
          </a:p>
          <a:p>
            <a:pPr marL="1085850" lvl="2" indent="-171450">
              <a:buFont typeface="Arial" panose="020B0604020202020204" pitchFamily="34" charset="0"/>
              <a:buChar char="•"/>
            </a:pPr>
            <a:r>
              <a:rPr lang="en-US" dirty="0">
                <a:effectLst/>
              </a:rPr>
              <a:t>Behrendt et al. formulated an Integrated Model of Leadership Behavior (IMoLB), based on multiple studies of leader behavior.</a:t>
            </a:r>
          </a:p>
          <a:p>
            <a:pPr marL="1543050" lvl="3" indent="-171450">
              <a:buFont typeface="Arial" panose="020B0604020202020204" pitchFamily="34" charset="0"/>
              <a:buChar char="•"/>
            </a:pPr>
            <a:r>
              <a:rPr lang="en-US" dirty="0">
                <a:effectLst/>
              </a:rPr>
              <a:t>Builds upon the heuristic taxonomy of leader behavior developed by Yukl.</a:t>
            </a:r>
          </a:p>
          <a:p>
            <a:pPr marL="1543050" lvl="3" indent="-171450">
              <a:buFont typeface="Arial" panose="020B0604020202020204" pitchFamily="34" charset="0"/>
              <a:buChar char="•"/>
            </a:pPr>
            <a:r>
              <a:rPr lang="en-US" dirty="0">
                <a:effectLst/>
              </a:rPr>
              <a:t>Relates task-oriented behavior to envisioning change, innovation, and encouraging learning.</a:t>
            </a:r>
          </a:p>
          <a:p>
            <a:pPr marL="1543050" lvl="3" indent="-171450">
              <a:buFont typeface="Arial" panose="020B0604020202020204" pitchFamily="34" charset="0"/>
              <a:buChar char="•"/>
            </a:pPr>
            <a:r>
              <a:rPr lang="en-US" dirty="0">
                <a:effectLst/>
              </a:rPr>
              <a:t>Relations-oriented behavior is related to influencing followers to meet external demands of networking, monitoring the environment, and mobilizing resources to respond to them.</a:t>
            </a:r>
          </a:p>
          <a:p>
            <a:pPr marL="1543050" lvl="3" indent="-171450">
              <a:buFont typeface="Arial" panose="020B0604020202020204" pitchFamily="34" charset="0"/>
              <a:buChar char="•"/>
            </a:pPr>
            <a:r>
              <a:rPr lang="en-US" dirty="0">
                <a:effectLst/>
              </a:rPr>
              <a:t>Still in early stages of development.</a:t>
            </a:r>
          </a:p>
          <a:p>
            <a:pPr marL="1543050" lvl="3" indent="-171450">
              <a:buFont typeface="Arial" panose="020B0604020202020204" pitchFamily="34" charset="0"/>
              <a:buChar char="•"/>
            </a:pPr>
            <a:r>
              <a:rPr lang="en-US" dirty="0">
                <a:effectLst/>
              </a:rPr>
              <a:t>Has not been measured or tested at the time of this text’s printing.</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2321025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 Explain how the behavioral approach works</a:t>
            </a:r>
          </a:p>
          <a:p>
            <a:endParaRPr lang="en-US" dirty="0"/>
          </a:p>
          <a:p>
            <a:pPr marL="171450" lvl="0" indent="-171450">
              <a:buFont typeface="Arial" panose="020B0604020202020204" pitchFamily="34" charset="0"/>
              <a:buChar char="•"/>
            </a:pPr>
            <a:r>
              <a:rPr lang="en-US" dirty="0">
                <a:effectLst/>
              </a:rPr>
              <a:t>How Does the Behavioral Approach Work?</a:t>
            </a:r>
          </a:p>
          <a:p>
            <a:pPr marL="628650" lvl="1" indent="-171450">
              <a:buFont typeface="Arial" panose="020B0604020202020204" pitchFamily="34" charset="0"/>
              <a:buChar char="•"/>
            </a:pPr>
            <a:r>
              <a:rPr lang="en-US" dirty="0">
                <a:effectLst/>
              </a:rPr>
              <a:t>Not a refined or prescriptive approach.</a:t>
            </a:r>
          </a:p>
          <a:p>
            <a:pPr marL="1085850" lvl="2" indent="-171450">
              <a:buFont typeface="Arial" panose="020B0604020202020204" pitchFamily="34" charset="0"/>
              <a:buChar char="•"/>
            </a:pPr>
            <a:r>
              <a:rPr lang="en-US" dirty="0">
                <a:effectLst/>
              </a:rPr>
              <a:t>A broad framework for assessing leadership with a task and relationship dimension.</a:t>
            </a:r>
          </a:p>
          <a:p>
            <a:pPr marL="1085850" lvl="2" indent="-171450">
              <a:buFont typeface="Arial" panose="020B0604020202020204" pitchFamily="34" charset="0"/>
              <a:buChar char="•"/>
            </a:pPr>
            <a:r>
              <a:rPr lang="en-US" dirty="0">
                <a:effectLst/>
              </a:rPr>
              <a:t>Does not tell leaders how to behave, but describes the major components of their behavior.</a:t>
            </a:r>
          </a:p>
          <a:p>
            <a:pPr marL="628650" lvl="1" indent="-171450">
              <a:buFont typeface="Arial" panose="020B0604020202020204" pitchFamily="34" charset="0"/>
              <a:buChar char="•"/>
            </a:pPr>
            <a:r>
              <a:rPr lang="en-US" dirty="0">
                <a:effectLst/>
              </a:rPr>
              <a:t>Depending on the situation, a task orientation or relationship orientation may be more appropriate.</a:t>
            </a:r>
          </a:p>
          <a:p>
            <a:pPr marL="1085850" lvl="2" indent="-171450">
              <a:buFont typeface="Arial" panose="020B0604020202020204" pitchFamily="34" charset="0"/>
              <a:buChar char="•"/>
            </a:pPr>
            <a:r>
              <a:rPr lang="en-US" dirty="0">
                <a:effectLst/>
              </a:rPr>
              <a:t>Followers may also have different needs from their leaders.</a:t>
            </a:r>
          </a:p>
          <a:p>
            <a:pPr marL="1085850" lvl="2" indent="-171450">
              <a:buFont typeface="Arial" panose="020B0604020202020204" pitchFamily="34" charset="0"/>
              <a:buChar char="•"/>
            </a:pPr>
            <a:r>
              <a:rPr lang="en-US" dirty="0">
                <a:effectLst/>
              </a:rPr>
              <a:t>Some cases may also require both a task and relationship orientation.</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32554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 Identify the strengths of the behavioral approach</a:t>
            </a:r>
          </a:p>
          <a:p>
            <a:pPr marL="171450" lvl="0" indent="-171450">
              <a:buFont typeface="Arial" panose="020B0604020202020204" pitchFamily="34" charset="0"/>
              <a:buChar char="•"/>
            </a:pPr>
            <a:endParaRPr lang="en-US" dirty="0">
              <a:effectLst/>
            </a:endParaRPr>
          </a:p>
          <a:p>
            <a:pPr marL="171450" lvl="0" indent="-171450">
              <a:buFont typeface="Arial" panose="020B0604020202020204" pitchFamily="34" charset="0"/>
              <a:buChar char="•"/>
            </a:pPr>
            <a:r>
              <a:rPr lang="en-US" dirty="0">
                <a:effectLst/>
              </a:rPr>
              <a:t>Strengths</a:t>
            </a:r>
          </a:p>
          <a:p>
            <a:pPr marL="628650" lvl="1" indent="-171450">
              <a:buFont typeface="Arial" panose="020B0604020202020204" pitchFamily="34" charset="0"/>
              <a:buChar char="•"/>
            </a:pPr>
            <a:r>
              <a:rPr lang="en-US" dirty="0">
                <a:effectLst/>
              </a:rPr>
              <a:t>Major shift in the general focus of leadership research.</a:t>
            </a:r>
          </a:p>
          <a:p>
            <a:pPr marL="1085850" lvl="2" indent="-171450">
              <a:buFont typeface="Arial" panose="020B0604020202020204" pitchFamily="34" charset="0"/>
              <a:buChar char="•"/>
            </a:pPr>
            <a:r>
              <a:rPr lang="en-US" dirty="0">
                <a:effectLst/>
              </a:rPr>
              <a:t>Before this approach, leadership was seen as a trait exclusively.</a:t>
            </a:r>
          </a:p>
          <a:p>
            <a:pPr marL="1085850" lvl="2" indent="-171450">
              <a:buFont typeface="Arial" panose="020B0604020202020204" pitchFamily="34" charset="0"/>
              <a:buChar char="•"/>
            </a:pPr>
            <a:r>
              <a:rPr lang="en-US" dirty="0">
                <a:effectLst/>
              </a:rPr>
              <a:t>Broadened the scope of leadership research.</a:t>
            </a:r>
          </a:p>
          <a:p>
            <a:pPr marL="1085850" lvl="2" indent="-171450">
              <a:buFont typeface="Arial" panose="020B0604020202020204" pitchFamily="34" charset="0"/>
              <a:buChar char="•"/>
            </a:pPr>
            <a:r>
              <a:rPr lang="en-US" dirty="0">
                <a:effectLst/>
              </a:rPr>
              <a:t>Linked leadership to two fundamental aspects of human behavior in any group, whether they be tribes, families, or work teams.</a:t>
            </a:r>
          </a:p>
          <a:p>
            <a:pPr marL="628650" lvl="1" indent="-171450">
              <a:buFont typeface="Arial" panose="020B0604020202020204" pitchFamily="34" charset="0"/>
              <a:buChar char="•"/>
            </a:pPr>
            <a:r>
              <a:rPr lang="en-US" dirty="0">
                <a:effectLst/>
              </a:rPr>
              <a:t>Validated by a wide range of studies.</a:t>
            </a:r>
          </a:p>
          <a:p>
            <a:pPr marL="1085850" lvl="2" indent="-171450">
              <a:buFont typeface="Arial" panose="020B0604020202020204" pitchFamily="34" charset="0"/>
              <a:buChar char="•"/>
            </a:pPr>
            <a:r>
              <a:rPr lang="en-US" dirty="0">
                <a:effectLst/>
              </a:rPr>
              <a:t>Ohio State University. </a:t>
            </a:r>
          </a:p>
          <a:p>
            <a:pPr marL="1085850" lvl="2" indent="-171450">
              <a:buFont typeface="Arial" panose="020B0604020202020204" pitchFamily="34" charset="0"/>
              <a:buChar char="•"/>
            </a:pPr>
            <a:r>
              <a:rPr lang="en-US" dirty="0">
                <a:effectLst/>
              </a:rPr>
              <a:t>University of Michigan.</a:t>
            </a:r>
          </a:p>
          <a:p>
            <a:pPr marL="1085850" lvl="2" indent="-171450">
              <a:buFont typeface="Arial" panose="020B0604020202020204" pitchFamily="34" charset="0"/>
              <a:buChar char="•"/>
            </a:pPr>
            <a:r>
              <a:rPr lang="en-US" dirty="0">
                <a:effectLst/>
              </a:rPr>
              <a:t>Blake and Mouton.</a:t>
            </a:r>
          </a:p>
          <a:p>
            <a:pPr marL="1085850" lvl="2" indent="-171450">
              <a:buFont typeface="Arial" panose="020B0604020202020204" pitchFamily="34" charset="0"/>
              <a:buChar char="•"/>
            </a:pPr>
            <a:r>
              <a:rPr lang="en-US" dirty="0">
                <a:effectLst/>
              </a:rPr>
              <a:t>Blake and McCanse.</a:t>
            </a:r>
          </a:p>
          <a:p>
            <a:pPr marL="1085850" lvl="2" indent="-171450">
              <a:buFont typeface="Arial" panose="020B0604020202020204" pitchFamily="34" charset="0"/>
              <a:buChar char="•"/>
            </a:pPr>
            <a:r>
              <a:rPr lang="en-US" dirty="0">
                <a:effectLst/>
              </a:rPr>
              <a:t>Judge, Piccolo, and Ilies.</a:t>
            </a:r>
          </a:p>
          <a:p>
            <a:pPr marL="1085850" lvl="2" indent="-171450">
              <a:buFont typeface="Arial" panose="020B0604020202020204" pitchFamily="34" charset="0"/>
              <a:buChar char="•"/>
            </a:pPr>
            <a:r>
              <a:rPr lang="en-US" dirty="0">
                <a:effectLst/>
              </a:rPr>
              <a:t>Littrell.</a:t>
            </a:r>
          </a:p>
          <a:p>
            <a:pPr marL="628650" lvl="1" indent="-171450">
              <a:buFont typeface="Arial" panose="020B0604020202020204" pitchFamily="34" charset="0"/>
              <a:buChar char="•"/>
            </a:pPr>
            <a:r>
              <a:rPr lang="en-US" dirty="0">
                <a:effectLst/>
              </a:rPr>
              <a:t>Conceptually significant concept of task and relationship behaviors.</a:t>
            </a:r>
          </a:p>
          <a:p>
            <a:pPr marL="1085850" lvl="2" indent="-171450">
              <a:buFont typeface="Arial" panose="020B0604020202020204" pitchFamily="34" charset="0"/>
              <a:buChar char="•"/>
            </a:pPr>
            <a:r>
              <a:rPr lang="en-US" dirty="0">
                <a:effectLst/>
              </a:rPr>
              <a:t>The core of the leadership process.</a:t>
            </a:r>
          </a:p>
          <a:p>
            <a:pPr marL="1085850" lvl="2" indent="-171450">
              <a:buFont typeface="Arial" panose="020B0604020202020204" pitchFamily="34" charset="0"/>
              <a:buChar char="•"/>
            </a:pPr>
            <a:r>
              <a:rPr lang="en-US" dirty="0">
                <a:effectLst/>
              </a:rPr>
              <a:t>Effectiveness of a leader often rests on how the leader balances these behaviors.</a:t>
            </a:r>
          </a:p>
          <a:p>
            <a:pPr marL="628650" lvl="1" indent="-171450">
              <a:buFont typeface="Arial" panose="020B0604020202020204" pitchFamily="34" charset="0"/>
              <a:buChar char="•"/>
            </a:pPr>
            <a:r>
              <a:rPr lang="en-US" dirty="0">
                <a:effectLst/>
              </a:rPr>
              <a:t>Behavioral approach is heuristic.</a:t>
            </a:r>
          </a:p>
          <a:p>
            <a:pPr marL="1085850" lvl="2" indent="-171450">
              <a:buFont typeface="Arial" panose="020B0604020202020204" pitchFamily="34" charset="0"/>
              <a:buChar char="•"/>
            </a:pPr>
            <a:r>
              <a:rPr lang="en-US" dirty="0">
                <a:effectLst/>
              </a:rPr>
              <a:t>A broad conceptual map.</a:t>
            </a:r>
          </a:p>
          <a:p>
            <a:pPr marL="1085850" lvl="2" indent="-171450">
              <a:buFont typeface="Arial" panose="020B0604020202020204" pitchFamily="34" charset="0"/>
              <a:buChar char="•"/>
            </a:pPr>
            <a:r>
              <a:rPr lang="en-US" dirty="0">
                <a:effectLst/>
              </a:rPr>
              <a:t>Valuable for self-evaluation.</a:t>
            </a: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415539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4-4 Discuss the criticisms of the behavioral approach</a:t>
            </a:r>
          </a:p>
          <a:p>
            <a:endParaRPr lang="en-US" dirty="0"/>
          </a:p>
          <a:p>
            <a:pPr marL="171450" lvl="0" indent="-171450">
              <a:buFont typeface="Arial" panose="020B0604020202020204" pitchFamily="34" charset="0"/>
              <a:buChar char="•"/>
            </a:pPr>
            <a:r>
              <a:rPr lang="en-US" dirty="0">
                <a:effectLst/>
              </a:rPr>
              <a:t>Criticisms</a:t>
            </a:r>
          </a:p>
          <a:p>
            <a:pPr marL="628650" lvl="1" indent="-171450">
              <a:buFont typeface="Arial" panose="020B0604020202020204" pitchFamily="34" charset="0"/>
              <a:buChar char="•"/>
            </a:pPr>
            <a:r>
              <a:rPr lang="en-US" dirty="0">
                <a:effectLst/>
              </a:rPr>
              <a:t>Research on the behavioral approach is not adequately linked to performance outcomes.</a:t>
            </a:r>
          </a:p>
          <a:p>
            <a:pPr marL="1085850" lvl="2" indent="-171450">
              <a:buFont typeface="Arial" panose="020B0604020202020204" pitchFamily="34" charset="0"/>
              <a:buChar char="•"/>
            </a:pPr>
            <a:r>
              <a:rPr lang="en-US" dirty="0">
                <a:effectLst/>
              </a:rPr>
              <a:t>No consistent link between task and relationship behaviors and:</a:t>
            </a:r>
          </a:p>
          <a:p>
            <a:pPr marL="1543050" lvl="3" indent="-171450">
              <a:buFont typeface="Arial" panose="020B0604020202020204" pitchFamily="34" charset="0"/>
              <a:buChar char="•"/>
            </a:pPr>
            <a:r>
              <a:rPr lang="en-US" dirty="0">
                <a:effectLst/>
              </a:rPr>
              <a:t>Morale.</a:t>
            </a:r>
          </a:p>
          <a:p>
            <a:pPr marL="1543050" lvl="3" indent="-171450">
              <a:buFont typeface="Arial" panose="020B0604020202020204" pitchFamily="34" charset="0"/>
              <a:buChar char="•"/>
            </a:pPr>
            <a:r>
              <a:rPr lang="en-US" dirty="0">
                <a:effectLst/>
              </a:rPr>
              <a:t>Job satisfaction.</a:t>
            </a:r>
          </a:p>
          <a:p>
            <a:pPr marL="1543050" lvl="3" indent="-171450">
              <a:buFont typeface="Arial" panose="020B0604020202020204" pitchFamily="34" charset="0"/>
              <a:buChar char="•"/>
            </a:pPr>
            <a:r>
              <a:rPr lang="en-US" dirty="0">
                <a:effectLst/>
              </a:rPr>
              <a:t>Productivity.</a:t>
            </a:r>
          </a:p>
          <a:p>
            <a:pPr marL="628650" lvl="1" indent="-171450">
              <a:buFont typeface="Arial" panose="020B0604020202020204" pitchFamily="34" charset="0"/>
              <a:buChar char="•"/>
            </a:pPr>
            <a:r>
              <a:rPr lang="en-US" dirty="0">
                <a:effectLst/>
              </a:rPr>
              <a:t>Leader behavior questionnaires typically completed by followers.</a:t>
            </a:r>
          </a:p>
          <a:p>
            <a:pPr marL="1085850" lvl="2" indent="-171450">
              <a:buFont typeface="Arial" panose="020B0604020202020204" pitchFamily="34" charset="0"/>
              <a:buChar char="•"/>
            </a:pPr>
            <a:r>
              <a:rPr lang="en-US" dirty="0">
                <a:effectLst/>
              </a:rPr>
              <a:t>Follower perception may be biased.</a:t>
            </a:r>
          </a:p>
          <a:p>
            <a:pPr marL="1543050" lvl="3" indent="-171450">
              <a:buFont typeface="Arial" panose="020B0604020202020204" pitchFamily="34" charset="0"/>
              <a:buChar char="•"/>
            </a:pPr>
            <a:r>
              <a:rPr lang="en-US" dirty="0">
                <a:effectLst/>
              </a:rPr>
              <a:t>Overly positive attributions may result in overestimation of a leader’s effects.</a:t>
            </a:r>
          </a:p>
          <a:p>
            <a:pPr marL="1543050" lvl="3" indent="-171450">
              <a:buFont typeface="Arial" panose="020B0604020202020204" pitchFamily="34" charset="0"/>
              <a:buChar char="•"/>
            </a:pPr>
            <a:r>
              <a:rPr lang="en-US" dirty="0">
                <a:effectLst/>
              </a:rPr>
              <a:t>That is, considerate leaders may receive inflated estimations of task behavior.</a:t>
            </a:r>
          </a:p>
          <a:p>
            <a:pPr marL="628650" lvl="1" indent="-171450">
              <a:buFont typeface="Arial" panose="020B0604020202020204" pitchFamily="34" charset="0"/>
              <a:buChar char="•"/>
            </a:pPr>
            <a:r>
              <a:rPr lang="en-US" dirty="0">
                <a:effectLst/>
              </a:rPr>
              <a:t>Approach has failed to find a universal leadership style effective in every situation.</a:t>
            </a:r>
          </a:p>
          <a:p>
            <a:pPr marL="1085850" lvl="2" indent="-171450">
              <a:buFont typeface="Arial" panose="020B0604020202020204" pitchFamily="34" charset="0"/>
              <a:buChar char="•"/>
            </a:pPr>
            <a:r>
              <a:rPr lang="en-US" dirty="0">
                <a:effectLst/>
              </a:rPr>
              <a:t>A failure of the central goal of the researchers.</a:t>
            </a:r>
          </a:p>
          <a:p>
            <a:pPr marL="1085850" lvl="2" indent="-171450">
              <a:buFont typeface="Arial" panose="020B0604020202020204" pitchFamily="34" charset="0"/>
              <a:buChar char="•"/>
            </a:pPr>
            <a:r>
              <a:rPr lang="en-US" dirty="0">
                <a:effectLst/>
              </a:rPr>
              <a:t>Research findings are inconsistent.</a:t>
            </a:r>
          </a:p>
          <a:p>
            <a:pPr marL="1543050" lvl="3" indent="-171450">
              <a:buFont typeface="Arial" panose="020B0604020202020204" pitchFamily="34" charset="0"/>
              <a:buChar char="•"/>
            </a:pPr>
            <a:r>
              <a:rPr lang="en-US" dirty="0">
                <a:effectLst/>
              </a:rPr>
              <a:t>Unable to identify universal behaviors associated with effective leadership.</a:t>
            </a:r>
          </a:p>
          <a:p>
            <a:pPr marL="1085850" lvl="2" indent="-171450">
              <a:buFont typeface="Arial" panose="020B0604020202020204" pitchFamily="34" charset="0"/>
              <a:buChar char="•"/>
            </a:pPr>
            <a:r>
              <a:rPr lang="en-US" dirty="0">
                <a:effectLst/>
              </a:rPr>
              <a:t>May be due to contextual factors:</a:t>
            </a:r>
          </a:p>
          <a:p>
            <a:pPr marL="1543050" lvl="3" indent="-171450">
              <a:buFont typeface="Arial" panose="020B0604020202020204" pitchFamily="34" charset="0"/>
              <a:buChar char="•"/>
            </a:pPr>
            <a:r>
              <a:rPr lang="en-US" dirty="0">
                <a:effectLst/>
              </a:rPr>
              <a:t>Situational elements impact which behaviors are more effective.</a:t>
            </a:r>
          </a:p>
          <a:p>
            <a:pPr marL="1543050" lvl="3" indent="-171450">
              <a:buFont typeface="Arial" panose="020B0604020202020204" pitchFamily="34" charset="0"/>
              <a:buChar char="•"/>
            </a:pPr>
            <a:r>
              <a:rPr lang="en-US" dirty="0">
                <a:effectLst/>
              </a:rPr>
              <a:t>Different team goals may require different leadership behaviors.</a:t>
            </a:r>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438900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4-4 Discuss the criticisms of the behavioral approach</a:t>
            </a:r>
          </a:p>
          <a:p>
            <a:endParaRPr lang="en-US" dirty="0"/>
          </a:p>
          <a:p>
            <a:pPr marL="628650" lvl="1" indent="-171450">
              <a:buFont typeface="Arial" panose="020B0604020202020204" pitchFamily="34" charset="0"/>
              <a:buChar char="•"/>
            </a:pPr>
            <a:r>
              <a:rPr lang="en-US" dirty="0">
                <a:effectLst/>
              </a:rPr>
              <a:t>Leader effectiveness is also influenced by characteristics of leaders, followers, and the situation.</a:t>
            </a:r>
          </a:p>
          <a:p>
            <a:pPr marL="1085850" lvl="2" indent="-171450">
              <a:buFont typeface="Arial" panose="020B0604020202020204" pitchFamily="34" charset="0"/>
              <a:buChar char="•"/>
            </a:pPr>
            <a:r>
              <a:rPr lang="en-US" dirty="0">
                <a:effectLst/>
              </a:rPr>
              <a:t>Skilled followers with a strong reward system may make it easier for a leader to succeed.</a:t>
            </a:r>
          </a:p>
          <a:p>
            <a:pPr marL="628650" lvl="1" indent="-171450">
              <a:buFont typeface="Arial" panose="020B0604020202020204" pitchFamily="34" charset="0"/>
              <a:buChar char="•"/>
            </a:pPr>
            <a:r>
              <a:rPr lang="en-US" dirty="0">
                <a:effectLst/>
              </a:rPr>
              <a:t>Implies the most effective leadership style is high task—high relationship orientation.</a:t>
            </a:r>
          </a:p>
          <a:p>
            <a:pPr marL="1085850" lvl="2" indent="-171450">
              <a:buFont typeface="Arial" panose="020B0604020202020204" pitchFamily="34" charset="0"/>
              <a:buChar char="•"/>
            </a:pPr>
            <a:r>
              <a:rPr lang="en-US" dirty="0">
                <a:effectLst/>
              </a:rPr>
              <a:t>May not be universally true, and the research provides limited support for a universal truth.</a:t>
            </a:r>
          </a:p>
          <a:p>
            <a:pPr marL="628650" lvl="1" indent="-171450">
              <a:buFont typeface="Arial" panose="020B0604020202020204" pitchFamily="34" charset="0"/>
              <a:buChar char="•"/>
            </a:pPr>
            <a:r>
              <a:rPr lang="en-US" dirty="0">
                <a:effectLst/>
              </a:rPr>
              <a:t>Most research is focused on the United States and </a:t>
            </a:r>
            <a:r>
              <a:rPr lang="en-US">
                <a:effectLst/>
              </a:rPr>
              <a:t>reflects U.S. </a:t>
            </a:r>
            <a:r>
              <a:rPr lang="en-US" dirty="0">
                <a:effectLst/>
              </a:rPr>
              <a:t>norms and values.</a:t>
            </a:r>
          </a:p>
          <a:p>
            <a:pPr marL="1085850" lvl="2" indent="-171450">
              <a:buFont typeface="Arial" panose="020B0604020202020204" pitchFamily="34" charset="0"/>
              <a:buChar char="•"/>
            </a:pPr>
            <a:r>
              <a:rPr lang="en-US" dirty="0">
                <a:effectLst/>
              </a:rPr>
              <a:t>Different cultures have recently been shown to prefer different styles.</a:t>
            </a: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3180395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 Recognize applications of the behavioral approach</a:t>
            </a:r>
          </a:p>
          <a:p>
            <a:endParaRPr lang="en-US" dirty="0"/>
          </a:p>
          <a:p>
            <a:pPr marL="171450" lvl="0" indent="-171450">
              <a:buFont typeface="Arial" panose="020B0604020202020204" pitchFamily="34" charset="0"/>
              <a:buChar char="•"/>
            </a:pPr>
            <a:r>
              <a:rPr lang="en-US" dirty="0">
                <a:effectLst/>
              </a:rPr>
              <a:t>Application</a:t>
            </a:r>
          </a:p>
          <a:p>
            <a:pPr marL="628650" lvl="1" indent="-171450">
              <a:buFont typeface="Arial" panose="020B0604020202020204" pitchFamily="34" charset="0"/>
              <a:buChar char="•"/>
            </a:pPr>
            <a:r>
              <a:rPr lang="en-US" dirty="0">
                <a:effectLst/>
              </a:rPr>
              <a:t>Easy to apply the behavioral approach.</a:t>
            </a:r>
          </a:p>
          <a:p>
            <a:pPr marL="1085850" lvl="2" indent="-171450">
              <a:buFont typeface="Arial" panose="020B0604020202020204" pitchFamily="34" charset="0"/>
              <a:buChar char="•"/>
            </a:pPr>
            <a:r>
              <a:rPr lang="en-US" dirty="0">
                <a:effectLst/>
              </a:rPr>
              <a:t>Managers can self-assess their behaviors and determine which changes might be most effective.</a:t>
            </a:r>
          </a:p>
          <a:p>
            <a:pPr marL="628650" lvl="1" indent="-171450">
              <a:buFont typeface="Arial" panose="020B0604020202020204" pitchFamily="34" charset="0"/>
              <a:buChar char="•"/>
            </a:pPr>
            <a:r>
              <a:rPr lang="en-US" dirty="0">
                <a:effectLst/>
              </a:rPr>
              <a:t>Provides a structure to many leadership training and development programs.</a:t>
            </a:r>
          </a:p>
          <a:p>
            <a:pPr marL="1085850" lvl="2" indent="-171450">
              <a:buFont typeface="Arial" panose="020B0604020202020204" pitchFamily="34" charset="0"/>
              <a:buChar char="•"/>
            </a:pPr>
            <a:r>
              <a:rPr lang="en-US" dirty="0">
                <a:effectLst/>
              </a:rPr>
              <a:t>Includes Blake and Mouton’s Leadership Grid seminar.</a:t>
            </a:r>
          </a:p>
          <a:p>
            <a:pPr marL="628650" lvl="1" indent="-171450">
              <a:buFont typeface="Arial" panose="020B0604020202020204" pitchFamily="34" charset="0"/>
              <a:buChar char="•"/>
            </a:pPr>
            <a:r>
              <a:rPr lang="en-US" dirty="0">
                <a:effectLst/>
              </a:rPr>
              <a:t>Applies to nearly every task of a leader.</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372022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Task and Relationship Behaviors</a:t>
            </a:r>
          </a:p>
          <a:p>
            <a:pPr marL="1085850" lvl="2" indent="-171450">
              <a:buFont typeface="Arial" panose="020B0604020202020204" pitchFamily="34" charset="0"/>
              <a:buChar char="•"/>
            </a:pPr>
            <a:r>
              <a:rPr lang="en-US" dirty="0">
                <a:effectLst/>
              </a:rPr>
              <a:t>Some degree of each of these two categories of behavior is required in each situation.</a:t>
            </a:r>
          </a:p>
          <a:p>
            <a:pPr marL="1543050" lvl="3" indent="-171450">
              <a:buFont typeface="Arial" panose="020B0604020202020204" pitchFamily="34" charset="0"/>
              <a:buChar char="•"/>
            </a:pPr>
            <a:r>
              <a:rPr lang="en-US" dirty="0">
                <a:effectLst/>
              </a:rPr>
              <a:t>Each leader has their own unique tendencies toward task orientation or relationship orientation, adding another level of complexity to leadership behavior.</a:t>
            </a:r>
          </a:p>
          <a:p>
            <a:pPr marL="1085850" lvl="2" indent="-171450">
              <a:buFont typeface="Arial" panose="020B0604020202020204" pitchFamily="34" charset="0"/>
              <a:buChar char="•"/>
            </a:pPr>
            <a:r>
              <a:rPr lang="en-US" dirty="0">
                <a:effectLst/>
              </a:rPr>
              <a:t>Task Orientation</a:t>
            </a:r>
          </a:p>
          <a:p>
            <a:pPr marL="1543050" lvl="3" indent="-171450">
              <a:buFont typeface="Arial" panose="020B0604020202020204" pitchFamily="34" charset="0"/>
              <a:buChar char="•"/>
            </a:pPr>
            <a:r>
              <a:rPr lang="en-US" dirty="0">
                <a:effectLst/>
              </a:rPr>
              <a:t>The “doers” in life.</a:t>
            </a:r>
          </a:p>
          <a:p>
            <a:pPr marL="1543050" lvl="3" indent="-171450">
              <a:buFont typeface="Arial" panose="020B0604020202020204" pitchFamily="34" charset="0"/>
              <a:buChar char="•"/>
            </a:pPr>
            <a:r>
              <a:rPr lang="en-US" dirty="0">
                <a:effectLst/>
              </a:rPr>
              <a:t>These leaders facilitate task accomplishment.</a:t>
            </a:r>
          </a:p>
          <a:p>
            <a:pPr marL="1543050" lvl="3" indent="-171450">
              <a:buFont typeface="Arial" panose="020B0604020202020204" pitchFamily="34" charset="0"/>
              <a:buChar char="•"/>
            </a:pPr>
            <a:r>
              <a:rPr lang="en-US" dirty="0">
                <a:effectLst/>
              </a:rPr>
              <a:t>Elements of task orientation: organizing work, defining roles, and determining policies and procedures to facilitate production.</a:t>
            </a: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4089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Task and Relationship Behaviors</a:t>
            </a:r>
          </a:p>
          <a:p>
            <a:pPr marL="1085850" lvl="2" indent="-171450">
              <a:buFont typeface="Arial" panose="020B0604020202020204" pitchFamily="34" charset="0"/>
              <a:buChar char="•"/>
            </a:pPr>
            <a:r>
              <a:rPr lang="en-US" dirty="0">
                <a:effectLst/>
              </a:rPr>
              <a:t>Relationship Orientation</a:t>
            </a:r>
          </a:p>
          <a:p>
            <a:pPr marL="1543050" lvl="3" indent="-171450">
              <a:buFont typeface="Arial" panose="020B0604020202020204" pitchFamily="34" charset="0"/>
              <a:buChar char="•"/>
            </a:pPr>
            <a:r>
              <a:rPr lang="en-US" dirty="0">
                <a:effectLst/>
              </a:rPr>
              <a:t>Not as goal directed in leadership.</a:t>
            </a:r>
          </a:p>
          <a:p>
            <a:pPr marL="1543050" lvl="3" indent="-171450">
              <a:buFont typeface="Arial" panose="020B0604020202020204" pitchFamily="34" charset="0"/>
              <a:buChar char="•"/>
            </a:pPr>
            <a:r>
              <a:rPr lang="en-US" dirty="0">
                <a:effectLst/>
              </a:rPr>
              <a:t>More interested in connecting with others.</a:t>
            </a:r>
          </a:p>
          <a:p>
            <a:pPr marL="1543050" lvl="3" indent="-171450">
              <a:buFont typeface="Arial" panose="020B0604020202020204" pitchFamily="34" charset="0"/>
              <a:buChar char="•"/>
            </a:pPr>
            <a:r>
              <a:rPr lang="en-US" dirty="0">
                <a:effectLst/>
              </a:rPr>
              <a:t>Elements of relationship orientation: building camaraderie, respect, and trust with followers as well as valuing their uniqueness and attending to their personal needs.</a:t>
            </a: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419065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The Ohio State Studies</a:t>
            </a:r>
          </a:p>
          <a:p>
            <a:pPr marL="1543050" lvl="3" indent="-171450">
              <a:buFont typeface="Arial" panose="020B0604020202020204" pitchFamily="34" charset="0"/>
              <a:buChar char="•"/>
            </a:pPr>
            <a:r>
              <a:rPr lang="en-US" dirty="0">
                <a:effectLst/>
              </a:rPr>
              <a:t>Constructed from a list of more than 1,800 items describing different aspects of leader behavior.</a:t>
            </a:r>
          </a:p>
          <a:p>
            <a:pPr marL="1543050" lvl="3" indent="-171450">
              <a:buFont typeface="Arial" panose="020B0604020202020204" pitchFamily="34" charset="0"/>
              <a:buChar char="•"/>
            </a:pPr>
            <a:r>
              <a:rPr lang="en-US" dirty="0">
                <a:effectLst/>
              </a:rPr>
              <a:t>From this list, researchers developed a questionnaire of 150 questions called the Leader Behavior Description Questionnaire (LBDQ).</a:t>
            </a:r>
          </a:p>
          <a:p>
            <a:pPr marL="1543050" lvl="3" indent="-171450">
              <a:buFont typeface="Arial" panose="020B0604020202020204" pitchFamily="34" charset="0"/>
              <a:buChar char="•"/>
            </a:pPr>
            <a:r>
              <a:rPr lang="en-US" dirty="0">
                <a:effectLst/>
              </a:rPr>
              <a:t>LBDQ was administered to hundreds of people in educational, military, and industrial settings. </a:t>
            </a:r>
          </a:p>
          <a:p>
            <a:pPr marL="1543050" lvl="3" indent="-171450">
              <a:buFont typeface="Arial" panose="020B0604020202020204" pitchFamily="34" charset="0"/>
              <a:buChar char="•"/>
            </a:pPr>
            <a:r>
              <a:rPr lang="en-US" dirty="0">
                <a:effectLst/>
              </a:rPr>
              <a:t>Results showed that certain clusters of behaviors were typical of leaders.</a:t>
            </a:r>
          </a:p>
          <a:p>
            <a:pPr marL="1543050" lvl="3" indent="-171450">
              <a:buFont typeface="Arial" panose="020B0604020202020204" pitchFamily="34" charset="0"/>
              <a:buChar char="•"/>
            </a:pPr>
            <a:r>
              <a:rPr lang="en-US" dirty="0">
                <a:effectLst/>
              </a:rPr>
              <a:t>Stogdill later published a shortened version called the LBDQ-XII, which became the most widely used instrument in leadership research.</a:t>
            </a: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424244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The Ohio State Studies</a:t>
            </a:r>
          </a:p>
          <a:p>
            <a:pPr marL="1543050" lvl="3" indent="-171450">
              <a:buFont typeface="Arial" panose="020B0604020202020204" pitchFamily="34" charset="0"/>
              <a:buChar char="•"/>
            </a:pPr>
            <a:r>
              <a:rPr lang="en-US" dirty="0">
                <a:effectLst/>
              </a:rPr>
              <a:t>Followers’ responses clustered around two general types of leader behaviors: initiating structure and consideration.</a:t>
            </a:r>
          </a:p>
          <a:p>
            <a:pPr marL="1543050" lvl="3" indent="-171450">
              <a:buFont typeface="Arial" panose="020B0604020202020204" pitchFamily="34" charset="0"/>
              <a:buChar char="•"/>
            </a:pPr>
            <a:r>
              <a:rPr lang="en-US" b="1" dirty="0">
                <a:effectLst/>
              </a:rPr>
              <a:t>Initiating structure behaviors: </a:t>
            </a:r>
            <a:r>
              <a:rPr lang="en-US" dirty="0">
                <a:effectLst/>
              </a:rPr>
              <a:t>Similar to task behaviors, including acts like organizing and structuring work, defining role responsibilities, and scheduling activities.</a:t>
            </a:r>
          </a:p>
          <a:p>
            <a:pPr marL="1543050" lvl="3" indent="-171450">
              <a:buFont typeface="Arial" panose="020B0604020202020204" pitchFamily="34" charset="0"/>
              <a:buChar char="•"/>
            </a:pPr>
            <a:r>
              <a:rPr lang="en-US" b="1" dirty="0">
                <a:effectLst/>
              </a:rPr>
              <a:t>Consideration behaviors: </a:t>
            </a:r>
            <a:r>
              <a:rPr lang="en-US" dirty="0">
                <a:effectLst/>
              </a:rPr>
              <a:t>Similar to relationship behaviors, including acts like building camaraderie, respect, trust, and liking.</a:t>
            </a:r>
          </a:p>
          <a:p>
            <a:pPr marL="1543050" lvl="3" indent="-171450">
              <a:buFont typeface="Arial" panose="020B0604020202020204" pitchFamily="34" charset="0"/>
              <a:buChar char="•"/>
            </a:pPr>
            <a:r>
              <a:rPr lang="en-US" dirty="0">
                <a:effectLst/>
              </a:rPr>
              <a:t>These two types of behavior are not two points on a continuum, but two totally independent continua.</a:t>
            </a:r>
          </a:p>
          <a:p>
            <a:pPr marL="1543050" lvl="3" indent="-171450">
              <a:buFont typeface="Arial" panose="020B0604020202020204" pitchFamily="34" charset="0"/>
              <a:buChar char="•"/>
            </a:pPr>
            <a:r>
              <a:rPr lang="en-US" dirty="0">
                <a:effectLst/>
              </a:rPr>
              <a:t>In different situations, different leadership behaviors are more effective than others.</a:t>
            </a:r>
          </a:p>
          <a:p>
            <a:pPr marL="1543050" lvl="3" indent="-171450">
              <a:buFont typeface="Arial" panose="020B0604020202020204" pitchFamily="34" charset="0"/>
              <a:buChar char="•"/>
            </a:pPr>
            <a:r>
              <a:rPr lang="en-US" dirty="0">
                <a:effectLst/>
              </a:rPr>
              <a:t>Overall, some studies suggest the best leaders are high in both behaviors.</a:t>
            </a: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9289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The University of Michigan Studies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These researchers were especially interested in how leadership affects small group performance.</a:t>
            </a:r>
          </a:p>
          <a:p>
            <a:pPr marL="1543050" lvl="3" indent="-171450">
              <a:buFont typeface="Arial" panose="020B0604020202020204" pitchFamily="34" charset="0"/>
              <a:buChar char="•"/>
            </a:pPr>
            <a:r>
              <a:rPr lang="en-US" dirty="0">
                <a:effectLst/>
              </a:rPr>
              <a:t>Identified two types of leadership behavior: employee orientation and production orientation.</a:t>
            </a:r>
          </a:p>
          <a:p>
            <a:pPr marL="1543050" lvl="3" indent="-171450">
              <a:buFont typeface="Arial" panose="020B0604020202020204" pitchFamily="34" charset="0"/>
              <a:buChar char="•"/>
            </a:pPr>
            <a:r>
              <a:rPr lang="en-US" b="1" dirty="0">
                <a:effectLst/>
              </a:rPr>
              <a:t>Employee orientation: </a:t>
            </a:r>
            <a:r>
              <a:rPr lang="en-US" dirty="0">
                <a:effectLst/>
              </a:rPr>
              <a:t>The behavior of leaders who approach followers with a strong human relations emphasis, take an interest in workers as unique human beings, and give them special attention related to their personal needs.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Production orientation:</a:t>
            </a:r>
            <a:r>
              <a:rPr lang="en-US" dirty="0">
                <a:effectLst/>
              </a:rPr>
              <a:t> Leadership behaviors that stress the technical and production aspects of a job and view workers as a means of getting work accomplished.</a:t>
            </a:r>
          </a:p>
          <a:p>
            <a:pPr marL="1543050" lvl="3" indent="-171450">
              <a:buFont typeface="Arial" panose="020B0604020202020204" pitchFamily="34" charset="0"/>
              <a:buChar char="•"/>
            </a:pPr>
            <a:r>
              <a:rPr lang="en-US" dirty="0">
                <a:effectLst/>
              </a:rPr>
              <a:t>Researchers initially conceptualized these two orientations as opposite ends of a single continuum.</a:t>
            </a:r>
          </a:p>
          <a:p>
            <a:pPr marL="1543050" lvl="3" indent="-171450">
              <a:buFont typeface="Arial" panose="020B0604020202020204" pitchFamily="34" charset="0"/>
              <a:buChar char="•"/>
            </a:pPr>
            <a:r>
              <a:rPr lang="en-US" dirty="0">
                <a:effectLst/>
              </a:rPr>
              <a:t>As more studies were completed, the researchers also shifted their concept to treat these two behaviors as independent orientation.</a:t>
            </a:r>
          </a:p>
          <a:p>
            <a:pPr marL="1543050" lvl="3" indent="-171450">
              <a:buFont typeface="Arial" panose="020B0604020202020204" pitchFamily="34" charset="0"/>
              <a:buChar char="•"/>
            </a:pPr>
            <a:r>
              <a:rPr lang="en-US" dirty="0">
                <a:effectLst/>
              </a:rPr>
              <a:t>Results that emerged from this research were hoped to be universal, but instead revealed themselves to be contradictory and unclear.</a:t>
            </a:r>
          </a:p>
          <a:p>
            <a:pPr marL="1543050" lvl="3" indent="-171450">
              <a:buFont typeface="Arial" panose="020B0604020202020204" pitchFamily="34" charset="0"/>
              <a:buChar char="•"/>
            </a:pPr>
            <a:r>
              <a:rPr lang="en-US" dirty="0">
                <a:effectLst/>
              </a:rPr>
              <a:t>Inconclusive research on the value of a high production and employee orientation.</a:t>
            </a: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16354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Blake and Mouton’s Managerial (Leadership) Grid</a:t>
            </a:r>
          </a:p>
          <a:p>
            <a:pPr marL="1543050" lvl="3" indent="-171450">
              <a:buFont typeface="Arial" panose="020B0604020202020204" pitchFamily="34" charset="0"/>
              <a:buChar char="•"/>
            </a:pPr>
            <a:r>
              <a:rPr lang="en-US" dirty="0">
                <a:effectLst/>
              </a:rPr>
              <a:t>Perhaps the best-known model of managerial behavior, which first appeared in the early 1960s and has since been continually refined and revised.</a:t>
            </a:r>
          </a:p>
          <a:p>
            <a:pPr marL="1543050" lvl="3" indent="-171450">
              <a:buFont typeface="Arial" panose="020B0604020202020204" pitchFamily="34" charset="0"/>
              <a:buChar char="•"/>
            </a:pPr>
            <a:r>
              <a:rPr lang="en-US" dirty="0">
                <a:effectLst/>
              </a:rPr>
              <a:t>Divided behaviors into two motivations: concern for production and concern for people, which closely parallel task orientation and relationship orientation.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Concern for production: </a:t>
            </a:r>
            <a:r>
              <a:rPr lang="en-US" dirty="0">
                <a:effectLst/>
              </a:rPr>
              <a:t>A leader’s concern for organizational tasks, which involves a wide range of activities, such as attention to policy decisions, new product development, process issues, workload, and sales volume.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Concern for people:</a:t>
            </a:r>
            <a:r>
              <a:rPr lang="en-US" dirty="0">
                <a:effectLst/>
              </a:rPr>
              <a:t> A leader’s attendance to people in the organization trying to achieve organizational goals, including building organizational commitment and trust, providing encouragement and good working conditions, maintaining fair salary structures, and promoting good social relations.</a:t>
            </a:r>
          </a:p>
          <a:p>
            <a:pPr marL="1543050" lvl="3" indent="-171450">
              <a:buFont typeface="Arial" panose="020B0604020202020204" pitchFamily="34" charset="0"/>
              <a:buChar char="•"/>
            </a:pPr>
            <a:r>
              <a:rPr lang="en-US" dirty="0">
                <a:effectLst/>
              </a:rPr>
              <a:t>Joins these two concerns in a model with two intersecting axes.</a:t>
            </a: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741140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Blake and Mouton’s Managerial (Leadership) Grid</a:t>
            </a:r>
          </a:p>
          <a:p>
            <a:pPr marL="1543050" lvl="3" indent="-171450">
              <a:buFont typeface="Arial" panose="020B0604020202020204" pitchFamily="34" charset="0"/>
              <a:buChar char="•"/>
            </a:pPr>
            <a:r>
              <a:rPr lang="en-US" dirty="0">
                <a:effectLst/>
              </a:rPr>
              <a:t>Joins these two concerns in a model with two intersecting axes.</a:t>
            </a: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916277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4-1 Describe how task behaviors and relationship behaviors make up the behavioral approach</a:t>
            </a:r>
          </a:p>
          <a:p>
            <a:endParaRPr lang="en-US" dirty="0"/>
          </a:p>
          <a:p>
            <a:pPr marL="628650" lvl="1" indent="-171450">
              <a:buFont typeface="Arial" panose="020B0604020202020204" pitchFamily="34" charset="0"/>
              <a:buChar char="•"/>
            </a:pPr>
            <a:r>
              <a:rPr lang="en-US" dirty="0">
                <a:effectLst/>
              </a:rPr>
              <a:t>Historical Background of the Behavioral Approach</a:t>
            </a:r>
          </a:p>
          <a:p>
            <a:pPr marL="1085850" lvl="2" indent="-171450">
              <a:buFont typeface="Arial" panose="020B0604020202020204" pitchFamily="34" charset="0"/>
              <a:buChar char="•"/>
            </a:pPr>
            <a:r>
              <a:rPr lang="en-US" dirty="0">
                <a:effectLst/>
              </a:rPr>
              <a:t>Blake and Mouton’s Managerial (Leadership) Grid</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Authority-Compliance (9,1): Heavy emphasis on job and task requirements, less emphasis on people as unique individuals. Leaders may be seen as controlling, demanding, hard-driving, and overpowering.</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Country-Club Management (1,9): Low concern for task accomplishment, high concern for interpersonal relationships. Leaders de-emphasize production and are agreeable, eager to help, comforting, and uncontroversial.</a:t>
            </a:r>
          </a:p>
          <a:p>
            <a:pPr marL="1543050" lvl="3" indent="-171450">
              <a:buFont typeface="Arial" panose="020B0604020202020204" pitchFamily="34" charset="0"/>
              <a:buChar char="•"/>
            </a:pPr>
            <a:r>
              <a:rPr lang="en-US" dirty="0">
                <a:effectLst/>
              </a:rPr>
              <a:t>Impoverished Management (1,1): Low concern for both tasks and interpersonal relationships. Leaders merely “go through the motions” but are generally seen as uninvolved, withdrawn, indifferent, noncommittal, resigned, and apathetic.</a:t>
            </a: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6820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SAGE Publications, 2018.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SAGE Publications, 2018.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SAGE Publications, 2018.</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0"/>
            <a:ext cx="8229600" cy="1143000"/>
          </a:xfrm>
        </p:spPr>
        <p:txBody>
          <a:bodyPr>
            <a:normAutofit/>
          </a:bodyPr>
          <a:lstStyle/>
          <a:p>
            <a:r>
              <a:rPr lang="en-US" sz="4000" dirty="0">
                <a:solidFill>
                  <a:schemeClr val="tx1"/>
                </a:solidFill>
              </a:rPr>
              <a:t>Chapter 4: Behavioral Approach</a:t>
            </a:r>
          </a:p>
        </p:txBody>
      </p:sp>
      <p:sp>
        <p:nvSpPr>
          <p:cNvPr id="6" name="Footer Placeholder 1">
            <a:extLst>
              <a:ext uri="{FF2B5EF4-FFF2-40B4-BE49-F238E27FC236}">
                <a16:creationId xmlns:a16="http://schemas.microsoft.com/office/drawing/2014/main" id="{0714CBF3-F8D8-43C3-BBF5-513C77CE17CE}"/>
              </a:ext>
            </a:extLst>
          </p:cNvPr>
          <p:cNvSpPr>
            <a:spLocks noGrp="1"/>
          </p:cNvSpPr>
          <p:nvPr>
            <p:ph type="ftr" sz="quarter" idx="11"/>
          </p:nvPr>
        </p:nvSpPr>
        <p:spPr>
          <a:xfrm>
            <a:off x="457200" y="6356350"/>
            <a:ext cx="7543800" cy="365125"/>
          </a:xfrm>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4" name="TextBox 3">
            <a:extLst>
              <a:ext uri="{FF2B5EF4-FFF2-40B4-BE49-F238E27FC236}">
                <a16:creationId xmlns:a16="http://schemas.microsoft.com/office/drawing/2014/main" id="{2CD070A7-1EF7-8646-6E52-27610C0A23C8}"/>
              </a:ext>
            </a:extLst>
          </p:cNvPr>
          <p:cNvSpPr txBox="1"/>
          <p:nvPr/>
        </p:nvSpPr>
        <p:spPr>
          <a:xfrm>
            <a:off x="533400" y="4953000"/>
            <a:ext cx="8610600" cy="369332"/>
          </a:xfrm>
          <a:prstGeom prst="rect">
            <a:avLst/>
          </a:prstGeom>
          <a:noFill/>
        </p:spPr>
        <p:txBody>
          <a:bodyPr wrap="square">
            <a:spAutoFit/>
          </a:bodyPr>
          <a:lstStyle/>
          <a:p>
            <a:r>
              <a:rPr lang="en-US" dirty="0">
                <a:effectLst/>
              </a:rPr>
              <a:t>Before this approach, leadership was seen as a trait exclusively</a:t>
            </a:r>
            <a:endParaRPr lang="en-US" dirty="0"/>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(9 of 14)</a:t>
            </a:r>
          </a:p>
        </p:txBody>
      </p:sp>
      <p:sp>
        <p:nvSpPr>
          <p:cNvPr id="4" name="Content Placeholder 3"/>
          <p:cNvSpPr>
            <a:spLocks noGrp="1"/>
          </p:cNvSpPr>
          <p:nvPr>
            <p:ph idx="1"/>
          </p:nvPr>
        </p:nvSpPr>
        <p:spPr/>
        <p:txBody>
          <a:bodyPr>
            <a:normAutofit/>
          </a:bodyPr>
          <a:lstStyle/>
          <a:p>
            <a:pPr marL="0" indent="0">
              <a:buNone/>
            </a:pPr>
            <a:r>
              <a:rPr lang="en-US" sz="2800" dirty="0">
                <a:solidFill>
                  <a:prstClr val="black"/>
                </a:solidFill>
              </a:rPr>
              <a:t>Historical Background of the Behavioral Approach: Blake and Mouton’s Managerial (Leadership) Grid </a:t>
            </a:r>
            <a:r>
              <a:rPr lang="en-US" sz="2000" dirty="0">
                <a:solidFill>
                  <a:prstClr val="black"/>
                </a:solidFill>
              </a:rPr>
              <a:t>(2 of 3)</a:t>
            </a:r>
            <a:r>
              <a:rPr lang="en-US" sz="2800" dirty="0">
                <a:solidFill>
                  <a:prstClr val="black"/>
                </a:solidFill>
              </a:rPr>
              <a:t>.</a:t>
            </a:r>
          </a:p>
          <a:p>
            <a:r>
              <a:rPr lang="en-US" sz="2800" dirty="0"/>
              <a:t>Authority-Compliance (9,1).</a:t>
            </a:r>
          </a:p>
          <a:p>
            <a:r>
              <a:rPr lang="en-US" sz="2800" dirty="0"/>
              <a:t>Country-Club Management (1,9).</a:t>
            </a:r>
          </a:p>
          <a:p>
            <a:r>
              <a:rPr lang="en-US" sz="2800" dirty="0"/>
              <a:t>Impoverished Management (1,1).</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01075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(10 of 14)</a:t>
            </a:r>
          </a:p>
        </p:txBody>
      </p:sp>
      <p:sp>
        <p:nvSpPr>
          <p:cNvPr id="4" name="Content Placeholder 3"/>
          <p:cNvSpPr>
            <a:spLocks noGrp="1"/>
          </p:cNvSpPr>
          <p:nvPr>
            <p:ph idx="1"/>
          </p:nvPr>
        </p:nvSpPr>
        <p:spPr/>
        <p:txBody>
          <a:bodyPr>
            <a:normAutofit/>
          </a:bodyPr>
          <a:lstStyle/>
          <a:p>
            <a:pPr marL="0" indent="0">
              <a:buNone/>
            </a:pPr>
            <a:r>
              <a:rPr lang="en-US" sz="2800" dirty="0">
                <a:solidFill>
                  <a:prstClr val="black"/>
                </a:solidFill>
              </a:rPr>
              <a:t>Historical Background of the Behavioral Approach: Blake and Mouton’s Managerial (Leadership) Grid </a:t>
            </a:r>
            <a:r>
              <a:rPr lang="en-US" sz="2000" dirty="0">
                <a:solidFill>
                  <a:prstClr val="black"/>
                </a:solidFill>
              </a:rPr>
              <a:t>(3 of 3)</a:t>
            </a:r>
            <a:r>
              <a:rPr lang="en-US" sz="2800" dirty="0">
                <a:solidFill>
                  <a:prstClr val="black"/>
                </a:solidFill>
              </a:rPr>
              <a:t>.</a:t>
            </a:r>
          </a:p>
          <a:p>
            <a:r>
              <a:rPr lang="en-US" sz="2800" dirty="0"/>
              <a:t>Middle-of-the-Road Management (5,5).</a:t>
            </a:r>
          </a:p>
          <a:p>
            <a:r>
              <a:rPr lang="en-US" sz="2800" dirty="0"/>
              <a:t>Team Management (9,9).</a:t>
            </a:r>
          </a:p>
          <a:p>
            <a:r>
              <a:rPr lang="en-US" sz="2800" dirty="0"/>
              <a:t>Dominant and backup style.</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28095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(11 of 14)</a:t>
            </a:r>
          </a:p>
        </p:txBody>
      </p:sp>
      <p:sp>
        <p:nvSpPr>
          <p:cNvPr id="4" name="Content Placeholder 3"/>
          <p:cNvSpPr>
            <a:spLocks noGrp="1"/>
          </p:cNvSpPr>
          <p:nvPr>
            <p:ph idx="1"/>
          </p:nvPr>
        </p:nvSpPr>
        <p:spPr>
          <a:xfrm>
            <a:off x="457200" y="2133600"/>
            <a:ext cx="8229600" cy="3992563"/>
          </a:xfrm>
        </p:spPr>
        <p:txBody>
          <a:bodyPr>
            <a:normAutofit/>
          </a:bodyPr>
          <a:lstStyle/>
          <a:p>
            <a:pPr marL="0" indent="0">
              <a:buNone/>
            </a:pPr>
            <a:r>
              <a:rPr lang="en-US" sz="2800" dirty="0">
                <a:solidFill>
                  <a:prstClr val="black"/>
                </a:solidFill>
              </a:rPr>
              <a:t>Historical Background of the Behavioral Approach:</a:t>
            </a:r>
            <a:r>
              <a:rPr lang="en-US" dirty="0">
                <a:solidFill>
                  <a:prstClr val="black"/>
                </a:solidFill>
              </a:rPr>
              <a:t> </a:t>
            </a:r>
            <a:r>
              <a:rPr lang="en-US" sz="2800" dirty="0"/>
              <a:t>Paternalism/Maternalism.</a:t>
            </a:r>
          </a:p>
          <a:p>
            <a:r>
              <a:rPr lang="en-US" sz="2800" dirty="0"/>
              <a:t>Uses 1,9 and 9,1 styles.</a:t>
            </a:r>
          </a:p>
          <a:p>
            <a:r>
              <a:rPr lang="en-US" sz="2800" dirty="0"/>
              <a:t>“Benevolent dictator.”</a:t>
            </a:r>
          </a:p>
          <a:p>
            <a:r>
              <a:rPr lang="en-US" sz="2800" dirty="0"/>
              <a:t>Described as fatherly or motherly.</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53326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(12 of 14)</a:t>
            </a:r>
          </a:p>
        </p:txBody>
      </p:sp>
      <p:sp>
        <p:nvSpPr>
          <p:cNvPr id="4" name="Content Placeholder 3"/>
          <p:cNvSpPr>
            <a:spLocks noGrp="1"/>
          </p:cNvSpPr>
          <p:nvPr>
            <p:ph idx="1"/>
          </p:nvPr>
        </p:nvSpPr>
        <p:spPr/>
        <p:txBody>
          <a:bodyPr>
            <a:normAutofit/>
          </a:bodyPr>
          <a:lstStyle/>
          <a:p>
            <a:pPr marL="0" lvl="0" indent="0">
              <a:buNone/>
            </a:pPr>
            <a:r>
              <a:rPr lang="en-US" sz="2800" dirty="0">
                <a:solidFill>
                  <a:prstClr val="black"/>
                </a:solidFill>
              </a:rPr>
              <a:t>Historical Background of the Behavioral Approach:</a:t>
            </a:r>
            <a:r>
              <a:rPr lang="en-US" dirty="0">
                <a:solidFill>
                  <a:prstClr val="black"/>
                </a:solidFill>
              </a:rPr>
              <a:t> </a:t>
            </a:r>
            <a:r>
              <a:rPr lang="en-US" sz="2800" dirty="0"/>
              <a:t>Opportunism.</a:t>
            </a:r>
          </a:p>
          <a:p>
            <a:r>
              <a:rPr lang="en-US" sz="2800" dirty="0"/>
              <a:t>Personal advancement.</a:t>
            </a:r>
          </a:p>
          <a:p>
            <a:r>
              <a:rPr lang="en-US" sz="2800" dirty="0"/>
              <a:t>Adapt for personal advantage.</a:t>
            </a:r>
          </a:p>
          <a:p>
            <a:r>
              <a:rPr lang="en-US" sz="2800" dirty="0"/>
              <a:t>May be ruthless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52038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(13 of 14)</a:t>
            </a:r>
          </a:p>
        </p:txBody>
      </p:sp>
      <p:sp>
        <p:nvSpPr>
          <p:cNvPr id="4" name="Content Placeholder 3"/>
          <p:cNvSpPr>
            <a:spLocks noGrp="1"/>
          </p:cNvSpPr>
          <p:nvPr>
            <p:ph idx="1"/>
          </p:nvPr>
        </p:nvSpPr>
        <p:spPr/>
        <p:txBody>
          <a:bodyPr>
            <a:normAutofit/>
          </a:bodyPr>
          <a:lstStyle/>
          <a:p>
            <a:pPr marL="0" lvl="0" indent="0">
              <a:buNone/>
            </a:pPr>
            <a:r>
              <a:rPr lang="en-US" sz="2800" dirty="0">
                <a:solidFill>
                  <a:prstClr val="black"/>
                </a:solidFill>
              </a:rPr>
              <a:t>Intentionally blank</a:t>
            </a:r>
            <a:endParaRPr lang="en-US" sz="2800"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02162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847725"/>
          </a:xfrm>
        </p:spPr>
        <p:txBody>
          <a:bodyPr/>
          <a:lstStyle/>
          <a:p>
            <a:r>
              <a:rPr lang="en-US" dirty="0"/>
              <a:t>Description </a:t>
            </a:r>
            <a:r>
              <a:rPr lang="en-US" sz="2000" dirty="0"/>
              <a:t>(14 of 14)</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4" name="TextBox 3">
            <a:extLst>
              <a:ext uri="{FF2B5EF4-FFF2-40B4-BE49-F238E27FC236}">
                <a16:creationId xmlns:a16="http://schemas.microsoft.com/office/drawing/2014/main" id="{3C0ADCC6-D79C-BEB6-EDF2-510428C2AD20}"/>
              </a:ext>
            </a:extLst>
          </p:cNvPr>
          <p:cNvSpPr txBox="1"/>
          <p:nvPr/>
        </p:nvSpPr>
        <p:spPr>
          <a:xfrm>
            <a:off x="990600" y="1905000"/>
            <a:ext cx="2031325" cy="369332"/>
          </a:xfrm>
          <a:prstGeom prst="rect">
            <a:avLst/>
          </a:prstGeom>
          <a:noFill/>
        </p:spPr>
        <p:txBody>
          <a:bodyPr wrap="none" rtlCol="0">
            <a:spAutoFit/>
          </a:bodyPr>
          <a:lstStyle/>
          <a:p>
            <a:r>
              <a:rPr lang="en-US" dirty="0"/>
              <a:t>Intentionally blank</a:t>
            </a:r>
          </a:p>
        </p:txBody>
      </p:sp>
    </p:spTree>
    <p:extLst>
      <p:ext uri="{BB962C8B-B14F-4D97-AF65-F5344CB8AC3E}">
        <p14:creationId xmlns:p14="http://schemas.microsoft.com/office/powerpoint/2010/main" val="171589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Does the Behavioral Approach Work?</a:t>
            </a:r>
            <a:endParaRPr lang="en-US" sz="2200" dirty="0"/>
          </a:p>
        </p:txBody>
      </p:sp>
      <p:sp>
        <p:nvSpPr>
          <p:cNvPr id="4" name="Content Placeholder 3"/>
          <p:cNvSpPr>
            <a:spLocks noGrp="1"/>
          </p:cNvSpPr>
          <p:nvPr>
            <p:ph idx="1"/>
          </p:nvPr>
        </p:nvSpPr>
        <p:spPr/>
        <p:txBody>
          <a:bodyPr>
            <a:normAutofit/>
          </a:bodyPr>
          <a:lstStyle/>
          <a:p>
            <a:r>
              <a:rPr lang="en-US" dirty="0"/>
              <a:t>Broad assessment framework.</a:t>
            </a:r>
          </a:p>
          <a:p>
            <a:r>
              <a:rPr lang="en-US" dirty="0"/>
              <a:t>Describes leader behaviors.</a:t>
            </a:r>
          </a:p>
          <a:p>
            <a:r>
              <a:rPr lang="en-US" dirty="0"/>
              <a:t>Task and relationship levels.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89663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a:t>
            </a:r>
            <a:endParaRPr lang="en-US" sz="2000" dirty="0"/>
          </a:p>
        </p:txBody>
      </p:sp>
      <p:sp>
        <p:nvSpPr>
          <p:cNvPr id="4" name="Content Placeholder 3"/>
          <p:cNvSpPr>
            <a:spLocks noGrp="1"/>
          </p:cNvSpPr>
          <p:nvPr>
            <p:ph idx="1"/>
          </p:nvPr>
        </p:nvSpPr>
        <p:spPr/>
        <p:txBody>
          <a:bodyPr>
            <a:normAutofit/>
          </a:bodyPr>
          <a:lstStyle/>
          <a:p>
            <a:r>
              <a:rPr lang="en-US" dirty="0"/>
              <a:t>Represents shift in leadership research.</a:t>
            </a:r>
          </a:p>
          <a:p>
            <a:r>
              <a:rPr lang="en-US" dirty="0"/>
              <a:t>Validated by several studies.</a:t>
            </a:r>
          </a:p>
          <a:p>
            <a:r>
              <a:rPr lang="en-US" dirty="0"/>
              <a:t>Importance of task and relationship behaviors.</a:t>
            </a:r>
          </a:p>
          <a:p>
            <a:r>
              <a:rPr lang="en-US" dirty="0"/>
              <a:t>Allows leaders to learn about </a:t>
            </a:r>
            <a:br>
              <a:rPr lang="en-US" dirty="0"/>
            </a:br>
            <a:r>
              <a:rPr lang="en-US" dirty="0"/>
              <a:t>themselves.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extBox 6">
            <a:extLst>
              <a:ext uri="{FF2B5EF4-FFF2-40B4-BE49-F238E27FC236}">
                <a16:creationId xmlns:a16="http://schemas.microsoft.com/office/drawing/2014/main" id="{94AD8BCE-A163-5193-1976-0ABBD3F77A31}"/>
              </a:ext>
            </a:extLst>
          </p:cNvPr>
          <p:cNvSpPr txBox="1"/>
          <p:nvPr/>
        </p:nvSpPr>
        <p:spPr>
          <a:xfrm>
            <a:off x="2286000" y="5393398"/>
            <a:ext cx="4572000" cy="646331"/>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Before this approach, leadership was seen as a trait exclusively.</a:t>
            </a:r>
          </a:p>
        </p:txBody>
      </p:sp>
    </p:spTree>
    <p:extLst>
      <p:ext uri="{BB962C8B-B14F-4D97-AF65-F5344CB8AC3E}">
        <p14:creationId xmlns:p14="http://schemas.microsoft.com/office/powerpoint/2010/main" val="3037586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a:t>
            </a:r>
            <a:r>
              <a:rPr lang="en-US" sz="2000" dirty="0"/>
              <a:t>(1 of 2)</a:t>
            </a:r>
          </a:p>
        </p:txBody>
      </p:sp>
      <p:sp>
        <p:nvSpPr>
          <p:cNvPr id="4" name="Content Placeholder 3"/>
          <p:cNvSpPr>
            <a:spLocks noGrp="1"/>
          </p:cNvSpPr>
          <p:nvPr>
            <p:ph idx="1"/>
          </p:nvPr>
        </p:nvSpPr>
        <p:spPr/>
        <p:txBody>
          <a:bodyPr>
            <a:normAutofit/>
          </a:bodyPr>
          <a:lstStyle/>
          <a:p>
            <a:r>
              <a:rPr lang="en-US" dirty="0"/>
              <a:t>Research not linked to outcomes.</a:t>
            </a:r>
          </a:p>
          <a:p>
            <a:r>
              <a:rPr lang="en-US" dirty="0"/>
              <a:t>Varied follower perceptions.</a:t>
            </a:r>
          </a:p>
          <a:p>
            <a:r>
              <a:rPr lang="en-US" dirty="0"/>
              <a:t>No universal leadership style.</a:t>
            </a:r>
          </a:p>
          <a:p>
            <a:endParaRPr lang="en-US"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27227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a:t>
            </a:r>
            <a:r>
              <a:rPr lang="en-US" sz="2000" dirty="0"/>
              <a:t>(2 of 2)</a:t>
            </a:r>
          </a:p>
        </p:txBody>
      </p:sp>
      <p:sp>
        <p:nvSpPr>
          <p:cNvPr id="4" name="Content Placeholder 3"/>
          <p:cNvSpPr>
            <a:spLocks noGrp="1"/>
          </p:cNvSpPr>
          <p:nvPr>
            <p:ph idx="1"/>
          </p:nvPr>
        </p:nvSpPr>
        <p:spPr/>
        <p:txBody>
          <a:bodyPr>
            <a:normAutofit/>
          </a:bodyPr>
          <a:lstStyle/>
          <a:p>
            <a:r>
              <a:rPr lang="en-US" dirty="0"/>
              <a:t>Other influences on leader effectiveness.</a:t>
            </a:r>
          </a:p>
          <a:p>
            <a:r>
              <a:rPr lang="en-US" dirty="0"/>
              <a:t>Favors high task—high relationship.</a:t>
            </a:r>
          </a:p>
          <a:p>
            <a:r>
              <a:rPr lang="en-US" dirty="0"/>
              <a:t>Reflects U.S. norms and values.</a:t>
            </a:r>
          </a:p>
          <a:p>
            <a:pPr marL="0" indent="0">
              <a:buNone/>
            </a:pPr>
            <a:endParaRPr lang="en-US"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31436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 of 14)</a:t>
            </a:r>
          </a:p>
        </p:txBody>
      </p:sp>
      <p:sp>
        <p:nvSpPr>
          <p:cNvPr id="4" name="Content Placeholder 3"/>
          <p:cNvSpPr>
            <a:spLocks noGrp="1"/>
          </p:cNvSpPr>
          <p:nvPr>
            <p:ph idx="1"/>
          </p:nvPr>
        </p:nvSpPr>
        <p:spPr/>
        <p:txBody>
          <a:bodyPr>
            <a:normAutofit/>
          </a:bodyPr>
          <a:lstStyle/>
          <a:p>
            <a:r>
              <a:rPr lang="en-US" dirty="0"/>
              <a:t>Two leadership behaviors.</a:t>
            </a:r>
          </a:p>
          <a:p>
            <a:pPr lvl="1"/>
            <a:r>
              <a:rPr lang="en-US" dirty="0"/>
              <a:t>Task behaviors.</a:t>
            </a:r>
          </a:p>
          <a:p>
            <a:pPr lvl="1"/>
            <a:r>
              <a:rPr lang="en-US" dirty="0"/>
              <a:t>Relationship behaviors.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extBox 6">
            <a:extLst>
              <a:ext uri="{FF2B5EF4-FFF2-40B4-BE49-F238E27FC236}">
                <a16:creationId xmlns:a16="http://schemas.microsoft.com/office/drawing/2014/main" id="{545ED814-B83C-0A32-5495-91BA4F3F8676}"/>
              </a:ext>
            </a:extLst>
          </p:cNvPr>
          <p:cNvSpPr txBox="1"/>
          <p:nvPr/>
        </p:nvSpPr>
        <p:spPr>
          <a:xfrm>
            <a:off x="4085492" y="3276600"/>
            <a:ext cx="4572000" cy="2585323"/>
          </a:xfrm>
          <a:prstGeom prst="rect">
            <a:avLst/>
          </a:prstGeom>
          <a:noFill/>
        </p:spPr>
        <p:txBody>
          <a:bodyPr wrap="square">
            <a:spAutoFit/>
          </a:bodyPr>
          <a:lstStyle/>
          <a:p>
            <a:pPr marL="1085850" lvl="2" indent="-171450">
              <a:buFont typeface="Arial" panose="020B0604020202020204" pitchFamily="34" charset="0"/>
              <a:buChar char="•"/>
            </a:pPr>
            <a:r>
              <a:rPr lang="en-US" b="1" dirty="0">
                <a:effectLst/>
              </a:rPr>
              <a:t>Task behaviors: </a:t>
            </a:r>
            <a:r>
              <a:rPr lang="en-US" dirty="0">
                <a:effectLst/>
              </a:rPr>
              <a:t>Behaviors which facilitate goal accomplishment and help group members to achieve their objectives.</a:t>
            </a:r>
          </a:p>
          <a:p>
            <a:pPr marL="1085850" lvl="2" indent="-171450">
              <a:buFont typeface="Arial" panose="020B0604020202020204" pitchFamily="34" charset="0"/>
              <a:buChar char="•"/>
            </a:pPr>
            <a:r>
              <a:rPr lang="en-US" b="1" dirty="0">
                <a:effectLst/>
              </a:rPr>
              <a:t>Relationship behaviors:</a:t>
            </a:r>
            <a:r>
              <a:rPr lang="en-US" dirty="0">
                <a:effectLst/>
              </a:rPr>
              <a:t> Help followers feel comfortable with themselves, each other, and their situation.</a:t>
            </a:r>
          </a:p>
        </p:txBody>
      </p:sp>
    </p:spTree>
    <p:extLst>
      <p:ext uri="{BB962C8B-B14F-4D97-AF65-F5344CB8AC3E}">
        <p14:creationId xmlns:p14="http://schemas.microsoft.com/office/powerpoint/2010/main" val="116550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a:t>
            </a:r>
            <a:endParaRPr lang="en-US" sz="2000" dirty="0"/>
          </a:p>
        </p:txBody>
      </p:sp>
      <p:sp>
        <p:nvSpPr>
          <p:cNvPr id="4" name="Content Placeholder 3"/>
          <p:cNvSpPr>
            <a:spLocks noGrp="1"/>
          </p:cNvSpPr>
          <p:nvPr>
            <p:ph idx="1"/>
          </p:nvPr>
        </p:nvSpPr>
        <p:spPr/>
        <p:txBody>
          <a:bodyPr>
            <a:normAutofit/>
          </a:bodyPr>
          <a:lstStyle/>
          <a:p>
            <a:r>
              <a:rPr lang="en-US" dirty="0"/>
              <a:t>Easy to apply.</a:t>
            </a:r>
          </a:p>
          <a:p>
            <a:r>
              <a:rPr lang="en-US" dirty="0"/>
              <a:t>Training and development programs.</a:t>
            </a:r>
          </a:p>
          <a:p>
            <a:r>
              <a:rPr lang="en-US" dirty="0"/>
              <a:t>Wide task-based application.</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5599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(2 of 14)</a:t>
            </a:r>
          </a:p>
        </p:txBody>
      </p:sp>
      <p:sp>
        <p:nvSpPr>
          <p:cNvPr id="4" name="Content Placeholder 3"/>
          <p:cNvSpPr>
            <a:spLocks noGrp="1"/>
          </p:cNvSpPr>
          <p:nvPr>
            <p:ph idx="1"/>
          </p:nvPr>
        </p:nvSpPr>
        <p:spPr/>
        <p:txBody>
          <a:bodyPr>
            <a:normAutofit/>
          </a:bodyPr>
          <a:lstStyle/>
          <a:p>
            <a:pPr marL="0" indent="0">
              <a:buNone/>
            </a:pPr>
            <a:r>
              <a:rPr lang="en-US" dirty="0"/>
              <a:t>Task and Relationship Behaviors: Task Orientation.</a:t>
            </a:r>
          </a:p>
          <a:p>
            <a:r>
              <a:rPr lang="en-US" dirty="0"/>
              <a:t>Focus on accomplishment.</a:t>
            </a:r>
          </a:p>
          <a:p>
            <a:r>
              <a:rPr lang="en-US" dirty="0"/>
              <a:t>Organize, define, facilitate production.</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85225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(3 of 14)</a:t>
            </a:r>
          </a:p>
        </p:txBody>
      </p:sp>
      <p:sp>
        <p:nvSpPr>
          <p:cNvPr id="4" name="Content Placeholder 3"/>
          <p:cNvSpPr>
            <a:spLocks noGrp="1"/>
          </p:cNvSpPr>
          <p:nvPr>
            <p:ph idx="1"/>
          </p:nvPr>
        </p:nvSpPr>
        <p:spPr/>
        <p:txBody>
          <a:bodyPr>
            <a:normAutofit/>
          </a:bodyPr>
          <a:lstStyle/>
          <a:p>
            <a:pPr marL="0" indent="0">
              <a:buNone/>
            </a:pPr>
            <a:r>
              <a:rPr lang="en-US" dirty="0"/>
              <a:t>Task and Relationship Behaviors: Relationship Orientation.</a:t>
            </a:r>
          </a:p>
          <a:p>
            <a:r>
              <a:rPr lang="en-US" dirty="0"/>
              <a:t>Focus on connections.</a:t>
            </a:r>
          </a:p>
          <a:p>
            <a:r>
              <a:rPr lang="en-US" dirty="0"/>
              <a:t>Build camaraderie, respect, trust with followers.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71313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(4 of 14)</a:t>
            </a:r>
          </a:p>
        </p:txBody>
      </p:sp>
      <p:sp>
        <p:nvSpPr>
          <p:cNvPr id="4" name="Content Placeholder 3"/>
          <p:cNvSpPr>
            <a:spLocks noGrp="1"/>
          </p:cNvSpPr>
          <p:nvPr>
            <p:ph idx="1"/>
          </p:nvPr>
        </p:nvSpPr>
        <p:spPr>
          <a:xfrm>
            <a:off x="114300" y="1409700"/>
            <a:ext cx="8229600" cy="3992563"/>
          </a:xfrm>
        </p:spPr>
        <p:txBody>
          <a:bodyPr>
            <a:normAutofit/>
          </a:bodyPr>
          <a:lstStyle/>
          <a:p>
            <a:pPr marL="0" indent="0">
              <a:buNone/>
            </a:pPr>
            <a:r>
              <a:rPr lang="en-US" sz="2800" dirty="0"/>
              <a:t>Historical Background of the Behavioral Approach: The Ohio State Studies </a:t>
            </a:r>
            <a:r>
              <a:rPr lang="en-US" sz="2000" dirty="0"/>
              <a:t>(1 of 2)</a:t>
            </a:r>
            <a:r>
              <a:rPr lang="en-US" sz="2800" dirty="0"/>
              <a:t>.</a:t>
            </a:r>
          </a:p>
          <a:p>
            <a:r>
              <a:rPr lang="en-US" sz="2800" dirty="0"/>
              <a:t>Constructed from 1,800+ behaviors.</a:t>
            </a:r>
          </a:p>
          <a:p>
            <a:r>
              <a:rPr lang="en-US" sz="2800" dirty="0"/>
              <a:t>LBDQ (Leadership Behavior Description Questionnaire) administered widely.</a:t>
            </a:r>
          </a:p>
          <a:p>
            <a:r>
              <a:rPr lang="en-US" sz="2800" dirty="0"/>
              <a:t>Stogdill’s LBDQ-XII: top tool in leadership research.</a:t>
            </a:r>
          </a:p>
          <a:p>
            <a:endParaRPr lang="en-US" sz="2800"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92911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19088"/>
            <a:ext cx="8229600" cy="1143000"/>
          </a:xfrm>
        </p:spPr>
        <p:txBody>
          <a:bodyPr/>
          <a:lstStyle/>
          <a:p>
            <a:r>
              <a:rPr lang="en-US" dirty="0"/>
              <a:t>Description </a:t>
            </a:r>
            <a:r>
              <a:rPr lang="en-US" sz="2000" dirty="0"/>
              <a:t>(5 of 14)</a:t>
            </a:r>
          </a:p>
        </p:txBody>
      </p:sp>
      <p:sp>
        <p:nvSpPr>
          <p:cNvPr id="4" name="Content Placeholder 3"/>
          <p:cNvSpPr>
            <a:spLocks noGrp="1"/>
          </p:cNvSpPr>
          <p:nvPr>
            <p:ph idx="1"/>
          </p:nvPr>
        </p:nvSpPr>
        <p:spPr>
          <a:xfrm>
            <a:off x="456028" y="976688"/>
            <a:ext cx="8229600" cy="3992563"/>
          </a:xfrm>
        </p:spPr>
        <p:txBody>
          <a:bodyPr>
            <a:normAutofit/>
          </a:bodyPr>
          <a:lstStyle/>
          <a:p>
            <a:pPr marL="0" lvl="0" indent="0">
              <a:buNone/>
            </a:pPr>
            <a:r>
              <a:rPr lang="en-US" sz="2800" dirty="0">
                <a:solidFill>
                  <a:prstClr val="black"/>
                </a:solidFill>
              </a:rPr>
              <a:t>Historical Background of the Behavioral Approach: The Ohio State Studies </a:t>
            </a:r>
            <a:r>
              <a:rPr lang="en-US" sz="2000" dirty="0">
                <a:solidFill>
                  <a:prstClr val="black"/>
                </a:solidFill>
              </a:rPr>
              <a:t>(2 of 2)</a:t>
            </a:r>
            <a:r>
              <a:rPr lang="en-US" sz="2800" dirty="0">
                <a:solidFill>
                  <a:prstClr val="black"/>
                </a:solidFill>
              </a:rPr>
              <a:t>.</a:t>
            </a:r>
          </a:p>
          <a:p>
            <a:r>
              <a:rPr lang="en-US" sz="2800" dirty="0"/>
              <a:t>Initiating structure behaviors.</a:t>
            </a:r>
          </a:p>
          <a:p>
            <a:r>
              <a:rPr lang="en-US" sz="2800" dirty="0"/>
              <a:t>Consideration behaviors.</a:t>
            </a:r>
          </a:p>
          <a:p>
            <a:r>
              <a:rPr lang="en-US" sz="2800" dirty="0"/>
              <a:t>Best leaders high in both behaviors.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extBox 6">
            <a:extLst>
              <a:ext uri="{FF2B5EF4-FFF2-40B4-BE49-F238E27FC236}">
                <a16:creationId xmlns:a16="http://schemas.microsoft.com/office/drawing/2014/main" id="{244C8BCC-6028-41B7-F758-A56E8ECC5CA8}"/>
              </a:ext>
            </a:extLst>
          </p:cNvPr>
          <p:cNvSpPr txBox="1"/>
          <p:nvPr/>
        </p:nvSpPr>
        <p:spPr>
          <a:xfrm>
            <a:off x="-609600" y="3399591"/>
            <a:ext cx="8458200" cy="3139321"/>
          </a:xfrm>
          <a:prstGeom prst="rect">
            <a:avLst/>
          </a:prstGeom>
          <a:noFill/>
        </p:spPr>
        <p:txBody>
          <a:bodyPr wrap="square">
            <a:spAutoFit/>
          </a:bodyPr>
          <a:lstStyle/>
          <a:p>
            <a:pPr marL="1543050" lvl="3" indent="-171450">
              <a:buFont typeface="Arial" panose="020B0604020202020204" pitchFamily="34" charset="0"/>
              <a:buChar char="•"/>
            </a:pPr>
            <a:r>
              <a:rPr lang="en-US" b="1" dirty="0">
                <a:effectLst/>
              </a:rPr>
              <a:t>Initiating structure behaviors: </a:t>
            </a:r>
            <a:r>
              <a:rPr lang="en-US" dirty="0">
                <a:effectLst/>
              </a:rPr>
              <a:t>Similar to task behaviors, including acts like organizing and structuring work, defining role responsibilities, and scheduling activities.</a:t>
            </a:r>
          </a:p>
          <a:p>
            <a:pPr marL="1543050" lvl="3" indent="-171450">
              <a:buFont typeface="Arial" panose="020B0604020202020204" pitchFamily="34" charset="0"/>
              <a:buChar char="•"/>
            </a:pPr>
            <a:r>
              <a:rPr lang="en-US" b="1" dirty="0">
                <a:effectLst/>
              </a:rPr>
              <a:t>Consideration behaviors: </a:t>
            </a:r>
            <a:r>
              <a:rPr lang="en-US" dirty="0">
                <a:effectLst/>
              </a:rPr>
              <a:t>Similar to relationship behaviors, including acts like building camaraderie, respect, trust, and liking.</a:t>
            </a:r>
          </a:p>
          <a:p>
            <a:pPr marL="1543050" lvl="3" indent="-171450">
              <a:buFont typeface="Arial" panose="020B0604020202020204" pitchFamily="34" charset="0"/>
              <a:buChar char="•"/>
            </a:pPr>
            <a:r>
              <a:rPr lang="en-US" dirty="0">
                <a:effectLst/>
              </a:rPr>
              <a:t>These two types of behavior are not two points on a continuum, but two totally independent continua.</a:t>
            </a:r>
          </a:p>
          <a:p>
            <a:pPr marL="1543050" lvl="3" indent="-171450">
              <a:buFont typeface="Arial" panose="020B0604020202020204" pitchFamily="34" charset="0"/>
              <a:buChar char="•"/>
            </a:pPr>
            <a:r>
              <a:rPr lang="en-US" dirty="0">
                <a:effectLst/>
              </a:rPr>
              <a:t>In different situations, different leadership behaviors are more effective than others.</a:t>
            </a:r>
          </a:p>
          <a:p>
            <a:pPr marL="1543050" lvl="3" indent="-171450">
              <a:buFont typeface="Arial" panose="020B0604020202020204" pitchFamily="34" charset="0"/>
              <a:buChar char="•"/>
            </a:pPr>
            <a:r>
              <a:rPr lang="en-US" dirty="0">
                <a:effectLst/>
              </a:rPr>
              <a:t>Overall, some studies suggest the best leaders are high in both behaviors.</a:t>
            </a:r>
          </a:p>
        </p:txBody>
      </p:sp>
    </p:spTree>
    <p:extLst>
      <p:ext uri="{BB962C8B-B14F-4D97-AF65-F5344CB8AC3E}">
        <p14:creationId xmlns:p14="http://schemas.microsoft.com/office/powerpoint/2010/main" val="172985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4999"/>
            <a:ext cx="8229600" cy="1143000"/>
          </a:xfrm>
        </p:spPr>
        <p:txBody>
          <a:bodyPr/>
          <a:lstStyle/>
          <a:p>
            <a:r>
              <a:rPr lang="en-US" dirty="0"/>
              <a:t>Description </a:t>
            </a:r>
            <a:r>
              <a:rPr lang="en-US" sz="2000" dirty="0"/>
              <a:t>(6 of 14)</a:t>
            </a:r>
          </a:p>
        </p:txBody>
      </p:sp>
      <p:sp>
        <p:nvSpPr>
          <p:cNvPr id="4" name="Content Placeholder 3"/>
          <p:cNvSpPr>
            <a:spLocks noGrp="1"/>
          </p:cNvSpPr>
          <p:nvPr>
            <p:ph idx="1"/>
          </p:nvPr>
        </p:nvSpPr>
        <p:spPr>
          <a:xfrm>
            <a:off x="304800" y="1300906"/>
            <a:ext cx="8229600" cy="3992563"/>
          </a:xfrm>
        </p:spPr>
        <p:txBody>
          <a:bodyPr>
            <a:normAutofit/>
          </a:bodyPr>
          <a:lstStyle/>
          <a:p>
            <a:pPr marL="0" indent="0">
              <a:buNone/>
            </a:pPr>
            <a:r>
              <a:rPr lang="en-US" sz="2800" dirty="0">
                <a:solidFill>
                  <a:prstClr val="black"/>
                </a:solidFill>
              </a:rPr>
              <a:t>Historical Background of the Behavioral Approach: The </a:t>
            </a:r>
            <a:r>
              <a:rPr lang="en-US" sz="2800" dirty="0"/>
              <a:t>University of Michigan Studies.</a:t>
            </a:r>
            <a:endParaRPr lang="en-US" dirty="0"/>
          </a:p>
          <a:p>
            <a:r>
              <a:rPr lang="en-US" sz="2800" dirty="0"/>
              <a:t>Small group focus.</a:t>
            </a:r>
          </a:p>
          <a:p>
            <a:r>
              <a:rPr lang="en-US" sz="2800" dirty="0"/>
              <a:t>Employee orientation.</a:t>
            </a:r>
          </a:p>
          <a:p>
            <a:r>
              <a:rPr lang="en-US" sz="2800" dirty="0"/>
              <a:t>Production orientation.</a:t>
            </a:r>
          </a:p>
          <a:p>
            <a:r>
              <a:rPr lang="en-US" sz="2800" dirty="0"/>
              <a:t>Results contradictory and unclear.</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a:extLst>
              <a:ext uri="{FF2B5EF4-FFF2-40B4-BE49-F238E27FC236}">
                <a16:creationId xmlns:a16="http://schemas.microsoft.com/office/drawing/2014/main" id="{4B1D17BD-BB52-5D9A-7D05-6C0A141D8740}"/>
              </a:ext>
            </a:extLst>
          </p:cNvPr>
          <p:cNvSpPr txBox="1"/>
          <p:nvPr/>
        </p:nvSpPr>
        <p:spPr>
          <a:xfrm>
            <a:off x="-762000" y="4230588"/>
            <a:ext cx="9677400" cy="2308324"/>
          </a:xfrm>
          <a:prstGeom prst="rect">
            <a:avLst/>
          </a:prstGeom>
          <a:noFill/>
        </p:spPr>
        <p:txBody>
          <a:bodyPr wrap="square">
            <a:spAutoFit/>
          </a:bodyPr>
          <a:lstStyle/>
          <a:p>
            <a:pPr marL="1543050" lvl="3" indent="-171450">
              <a:buFont typeface="Arial" panose="020B0604020202020204" pitchFamily="34" charset="0"/>
              <a:buChar char="•"/>
            </a:pPr>
            <a:r>
              <a:rPr lang="en-US" b="1" dirty="0">
                <a:effectLst/>
              </a:rPr>
              <a:t>Employee orientation: </a:t>
            </a:r>
            <a:r>
              <a:rPr lang="en-US" dirty="0">
                <a:effectLst/>
              </a:rPr>
              <a:t>The behavior of leaders who approach followers with a strong human relations emphasis, take an interest in workers as unique human beings, and give them special attention related to their personal needs.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Production orientation:</a:t>
            </a:r>
            <a:r>
              <a:rPr lang="en-US" dirty="0">
                <a:effectLst/>
              </a:rPr>
              <a:t> Leadership behaviors that stress the technical and production aspects of a job and view workers as a means of getting work accomplished.</a:t>
            </a:r>
          </a:p>
          <a:p>
            <a:pPr marL="1543050" lvl="3" indent="-171450">
              <a:buFont typeface="Arial" panose="020B0604020202020204" pitchFamily="34" charset="0"/>
              <a:buChar char="•"/>
            </a:pPr>
            <a:r>
              <a:rPr lang="en-US" dirty="0">
                <a:effectLst/>
              </a:rPr>
              <a:t>Researchers initially conceptualized these two orientations as opposite ends of a single continuum.</a:t>
            </a:r>
          </a:p>
        </p:txBody>
      </p:sp>
    </p:spTree>
    <p:extLst>
      <p:ext uri="{BB962C8B-B14F-4D97-AF65-F5344CB8AC3E}">
        <p14:creationId xmlns:p14="http://schemas.microsoft.com/office/powerpoint/2010/main" val="169581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3683" y="284078"/>
            <a:ext cx="8229600" cy="1143000"/>
          </a:xfrm>
        </p:spPr>
        <p:txBody>
          <a:bodyPr/>
          <a:lstStyle/>
          <a:p>
            <a:r>
              <a:rPr lang="en-US" dirty="0"/>
              <a:t>Description </a:t>
            </a:r>
            <a:r>
              <a:rPr lang="en-US" sz="2000" dirty="0"/>
              <a:t>(7 of 14)</a:t>
            </a:r>
          </a:p>
        </p:txBody>
      </p:sp>
      <p:sp>
        <p:nvSpPr>
          <p:cNvPr id="4" name="Content Placeholder 3"/>
          <p:cNvSpPr>
            <a:spLocks noGrp="1"/>
          </p:cNvSpPr>
          <p:nvPr>
            <p:ph idx="1"/>
          </p:nvPr>
        </p:nvSpPr>
        <p:spPr>
          <a:xfrm>
            <a:off x="532814" y="1392187"/>
            <a:ext cx="8229600" cy="3992563"/>
          </a:xfrm>
        </p:spPr>
        <p:txBody>
          <a:bodyPr>
            <a:normAutofit/>
          </a:bodyPr>
          <a:lstStyle/>
          <a:p>
            <a:pPr marL="0" indent="0">
              <a:buNone/>
            </a:pPr>
            <a:r>
              <a:rPr lang="en-US" sz="2800" dirty="0">
                <a:solidFill>
                  <a:prstClr val="black"/>
                </a:solidFill>
              </a:rPr>
              <a:t>Historical Background of the Behavioral Approach:</a:t>
            </a:r>
            <a:r>
              <a:rPr lang="en-US" dirty="0"/>
              <a:t> </a:t>
            </a:r>
            <a:r>
              <a:rPr lang="en-US" sz="2800" dirty="0"/>
              <a:t>Blake and Mouton’s Managerial (Leadership) Grid </a:t>
            </a:r>
            <a:r>
              <a:rPr lang="en-US" sz="2000" dirty="0"/>
              <a:t>(1 of 3)</a:t>
            </a:r>
            <a:r>
              <a:rPr lang="en-US" sz="2800" dirty="0"/>
              <a:t>.</a:t>
            </a:r>
          </a:p>
          <a:p>
            <a:r>
              <a:rPr lang="en-US" sz="2800" dirty="0"/>
              <a:t>Best-known model of managerial behavior.</a:t>
            </a:r>
          </a:p>
          <a:p>
            <a:r>
              <a:rPr lang="en-US" sz="2800" dirty="0"/>
              <a:t>Concern for production.</a:t>
            </a:r>
          </a:p>
          <a:p>
            <a:r>
              <a:rPr lang="en-US" sz="2800" dirty="0"/>
              <a:t>Concern for people.</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extBox 6">
            <a:extLst>
              <a:ext uri="{FF2B5EF4-FFF2-40B4-BE49-F238E27FC236}">
                <a16:creationId xmlns:a16="http://schemas.microsoft.com/office/drawing/2014/main" id="{DE7EB4A8-6DFD-AE74-8D1E-C234A9DA57CF}"/>
              </a:ext>
            </a:extLst>
          </p:cNvPr>
          <p:cNvSpPr txBox="1"/>
          <p:nvPr/>
        </p:nvSpPr>
        <p:spPr>
          <a:xfrm>
            <a:off x="-1371600" y="4230588"/>
            <a:ext cx="10287000" cy="2308324"/>
          </a:xfrm>
          <a:prstGeom prst="rect">
            <a:avLst/>
          </a:prstGeom>
          <a:noFill/>
        </p:spPr>
        <p:txBody>
          <a:bodyPr wrap="square">
            <a:spAutoFit/>
          </a:bodyPr>
          <a:lstStyle/>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Concern for production: </a:t>
            </a:r>
            <a:r>
              <a:rPr lang="en-US" dirty="0">
                <a:effectLst/>
              </a:rPr>
              <a:t>A leader’s concern for organizational tasks, which involves a wide range of activities, such as attention to policy decisions, new product development, process issues, workload, and sales volume.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Concern for people:</a:t>
            </a:r>
            <a:r>
              <a:rPr lang="en-US" dirty="0">
                <a:effectLst/>
              </a:rPr>
              <a:t> A leader’s attendance to people in the organization trying to achieve organizational goals, including building organizational commitment and trust, providing encouragement and good working conditions, maintaining fair salary structures, and promoting good social relations.</a:t>
            </a:r>
          </a:p>
          <a:p>
            <a:pPr marL="1543050" lvl="3" indent="-171450">
              <a:buFont typeface="Arial" panose="020B0604020202020204" pitchFamily="34" charset="0"/>
              <a:buChar char="•"/>
            </a:pPr>
            <a:r>
              <a:rPr lang="en-US" dirty="0">
                <a:effectLst/>
              </a:rPr>
              <a:t>Joins these two concerns in a model with two intersecting axes.</a:t>
            </a:r>
          </a:p>
        </p:txBody>
      </p:sp>
    </p:spTree>
    <p:extLst>
      <p:ext uri="{BB962C8B-B14F-4D97-AF65-F5344CB8AC3E}">
        <p14:creationId xmlns:p14="http://schemas.microsoft.com/office/powerpoint/2010/main" val="240900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8534400" cy="762000"/>
          </a:xfrm>
        </p:spPr>
        <p:txBody>
          <a:bodyPr/>
          <a:lstStyle/>
          <a:p>
            <a:r>
              <a:rPr lang="en-US" dirty="0"/>
              <a:t>Description </a:t>
            </a:r>
            <a:r>
              <a:rPr lang="en-US" sz="2000" dirty="0"/>
              <a:t>(8 of 14)</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1026" name="Picture 2" descr="An illustration of the leadership grid for different types of management. &#10;&#10;The horizontal axis is labeled concern for results, the vertical axis is labeled concern for people, and both the axes range from 1 at low to 9 at high. The different types of leaderships are as follows.&#10;1, 9 at the top-left corner of the grid: Country-club management. Thoughtful attention to the needs of the people for satisfying relationships leads to a comfortable, friendly organization atmosphere, and work tempo.&#10;9, 9 at the top-right corner of the grid: Team management. Work accomplishment is from committed people. Interdependence through a common stake in organization purpose leads to relationships of trust and respect.&#10;5, 5 in the middle of the grid: Middle-of-the-Road management. Adequate organization performance is possible through balancing the necessity to get work out while maintaining morale of people at a satisfactory level.&#10;1, 1 at the bottom-left corner of the grid: Impoverished management. Minimum effort is exerted to get required work done as appropriate to sustain organization membership.&#10;1, 9 at the bottom-left corner of the grid: Authority-compliance management. Efficiency in operations results from arranging conditions of work in such a way that human elements interfere to a minimum degree.&#10;" title="FIGURE 4.1 The Leadership G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066800"/>
            <a:ext cx="4471987" cy="51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99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b -SAGE PPT Template_3-26 update" id="{E6AC6207-D26B-194B-98E1-6A140DE426E7}" vid="{A2B6F32D-7038-774C-854E-F5C2714999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403</TotalTime>
  <Words>3165</Words>
  <Application>Microsoft Office PowerPoint</Application>
  <PresentationFormat>On-screen Show (4:3)</PresentationFormat>
  <Paragraphs>334</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Chapter 4: Behavioral Approach</vt:lpstr>
      <vt:lpstr>Description (1 of 14)</vt:lpstr>
      <vt:lpstr>Description (2 of 14)</vt:lpstr>
      <vt:lpstr>Description (3 of 14)</vt:lpstr>
      <vt:lpstr>Description (4 of 14)</vt:lpstr>
      <vt:lpstr>Description (5 of 14)</vt:lpstr>
      <vt:lpstr>Description (6 of 14)</vt:lpstr>
      <vt:lpstr>Description (7 of 14)</vt:lpstr>
      <vt:lpstr>Description (8 of 14)</vt:lpstr>
      <vt:lpstr>Description (9 of 14)</vt:lpstr>
      <vt:lpstr>Description (10 of 14)</vt:lpstr>
      <vt:lpstr>Description (11 of 14)</vt:lpstr>
      <vt:lpstr>Description (12 of 14)</vt:lpstr>
      <vt:lpstr>Description (13 of 14)</vt:lpstr>
      <vt:lpstr>Description (14 of 14)</vt:lpstr>
      <vt:lpstr>How Does the Behavioral Approach Work?</vt:lpstr>
      <vt:lpstr>Strengths</vt:lpstr>
      <vt:lpstr>Criticisms (1 of 2)</vt:lpstr>
      <vt:lpstr>Criticisms (2 of 2)</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Trait Approach</dc:title>
  <dc:creator>Lauren Bingham</dc:creator>
  <cp:lastModifiedBy>Brian Vanderjack</cp:lastModifiedBy>
  <cp:revision>77</cp:revision>
  <dcterms:created xsi:type="dcterms:W3CDTF">2020-06-18T17:58:19Z</dcterms:created>
  <dcterms:modified xsi:type="dcterms:W3CDTF">2023-07-27T01:51:14Z</dcterms:modified>
</cp:coreProperties>
</file>