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74" r:id="rId3"/>
    <p:sldId id="283" r:id="rId4"/>
    <p:sldId id="282" r:id="rId5"/>
    <p:sldId id="284" r:id="rId6"/>
    <p:sldId id="280" r:id="rId7"/>
    <p:sldId id="281" r:id="rId8"/>
    <p:sldId id="275" r:id="rId9"/>
    <p:sldId id="296" r:id="rId10"/>
    <p:sldId id="276" r:id="rId11"/>
    <p:sldId id="286" r:id="rId12"/>
    <p:sldId id="287" r:id="rId13"/>
    <p:sldId id="288" r:id="rId14"/>
    <p:sldId id="289" r:id="rId15"/>
    <p:sldId id="290" r:id="rId16"/>
    <p:sldId id="294"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19" autoAdjust="0"/>
    <p:restoredTop sz="85959" autoAdjust="0"/>
  </p:normalViewPr>
  <p:slideViewPr>
    <p:cSldViewPr>
      <p:cViewPr varScale="1">
        <p:scale>
          <a:sx n="94" d="100"/>
          <a:sy n="94" d="100"/>
        </p:scale>
        <p:origin x="113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7/26/23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Define the situational approach of leadership</a:t>
            </a:r>
          </a:p>
          <a:p>
            <a:endParaRPr lang="en-US" dirty="0"/>
          </a:p>
          <a:p>
            <a:pPr marL="171450" lvl="0" indent="-171450">
              <a:buFont typeface="Arial" panose="020B0604020202020204" pitchFamily="34" charset="0"/>
              <a:buChar char="•"/>
            </a:pPr>
            <a:r>
              <a:rPr lang="en-US" dirty="0">
                <a:effectLst/>
              </a:rPr>
              <a:t>Description</a:t>
            </a:r>
          </a:p>
          <a:p>
            <a:pPr marL="628650" lvl="1" indent="-171450">
              <a:buFont typeface="Arial" panose="020B0604020202020204" pitchFamily="34" charset="0"/>
              <a:buChar char="•"/>
            </a:pPr>
            <a:r>
              <a:rPr lang="en-US" dirty="0">
                <a:effectLst/>
              </a:rPr>
              <a:t>A widely recognized approach to leadership.</a:t>
            </a:r>
          </a:p>
          <a:p>
            <a:pPr marL="1085850" lvl="2" indent="-171450">
              <a:buFont typeface="Arial" panose="020B0604020202020204" pitchFamily="34" charset="0"/>
              <a:buChar char="•"/>
            </a:pPr>
            <a:r>
              <a:rPr lang="en-US" dirty="0">
                <a:effectLst/>
              </a:rPr>
              <a:t>Developed by Hersey and Blanchard (1969).</a:t>
            </a:r>
          </a:p>
          <a:p>
            <a:pPr marL="1085850" lvl="2" indent="-171450">
              <a:buFont typeface="Arial" panose="020B0604020202020204" pitchFamily="34" charset="0"/>
              <a:buChar char="•"/>
            </a:pPr>
            <a:r>
              <a:rPr lang="en-US" dirty="0">
                <a:effectLst/>
              </a:rPr>
              <a:t>Based on Reddin’s (1967) 3-D management style theory.</a:t>
            </a:r>
          </a:p>
          <a:p>
            <a:pPr marL="1085850" lvl="2" indent="-171450">
              <a:buFont typeface="Arial" panose="020B0604020202020204" pitchFamily="34" charset="0"/>
              <a:buChar char="•"/>
            </a:pPr>
            <a:r>
              <a:rPr lang="en-US" dirty="0">
                <a:effectLst/>
              </a:rPr>
              <a:t>Refined and revised by many researchers including Blanchard, Zigarmi, and the original authors themselves.</a:t>
            </a:r>
          </a:p>
          <a:p>
            <a:pPr marL="628650" lvl="1" indent="-171450">
              <a:buFont typeface="Arial" panose="020B0604020202020204" pitchFamily="34" charset="0"/>
              <a:buChar char="•"/>
            </a:pPr>
            <a:r>
              <a:rPr lang="en-US" dirty="0">
                <a:effectLst/>
              </a:rPr>
              <a:t>Blanchard and colleagues developed an extension of the original model called the Situational Leadership® II or SLII® model, the approach examined in this chapter.</a:t>
            </a:r>
          </a:p>
          <a:p>
            <a:pPr marL="1085850" lvl="2" indent="-171450">
              <a:buFont typeface="Arial" panose="020B0604020202020204" pitchFamily="34" charset="0"/>
              <a:buChar char="•"/>
            </a:pPr>
            <a:r>
              <a:rPr lang="en-US" dirty="0">
                <a:effectLst/>
              </a:rPr>
              <a:t>Stresses the directive and supportive dimensions of leadership, and the appropriate application of each based on the situation.</a:t>
            </a:r>
          </a:p>
          <a:p>
            <a:pPr marL="1543050" lvl="3" indent="-171450">
              <a:buFont typeface="Arial" panose="020B0604020202020204" pitchFamily="34" charset="0"/>
              <a:buChar char="•"/>
            </a:pPr>
            <a:r>
              <a:rPr lang="en-US" dirty="0">
                <a:effectLst/>
              </a:rPr>
              <a:t>Determining appropriate actions for the situation requires the leader to evaluate their followers’ competence and commitment to achieve a given goal.</a:t>
            </a:r>
          </a:p>
          <a:p>
            <a:pPr marL="1543050" lvl="3" indent="-171450">
              <a:buFont typeface="Arial" panose="020B0604020202020204" pitchFamily="34" charset="0"/>
              <a:buChar char="•"/>
            </a:pPr>
            <a:r>
              <a:rPr lang="en-US" dirty="0">
                <a:effectLst/>
              </a:rPr>
              <a:t>The model assumes that followers’ skills and motivations change over time, so leaders will also have to change the degree of direction and support.</a:t>
            </a: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117160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 Discuss the strengths of the situational approach</a:t>
            </a:r>
          </a:p>
          <a:p>
            <a:endParaRPr lang="en-US" dirty="0"/>
          </a:p>
          <a:p>
            <a:pPr marL="628650" lvl="1" indent="-171450">
              <a:buFont typeface="Arial" panose="020B0604020202020204" pitchFamily="34" charset="0"/>
              <a:buChar char="•"/>
            </a:pPr>
            <a:r>
              <a:rPr lang="en-US" dirty="0">
                <a:effectLst/>
              </a:rPr>
              <a:t>Prescriptive value.</a:t>
            </a:r>
          </a:p>
          <a:p>
            <a:pPr marL="1085850" lvl="2" indent="-171450">
              <a:buFont typeface="Arial" panose="020B0604020202020204" pitchFamily="34" charset="0"/>
              <a:buChar char="•"/>
            </a:pPr>
            <a:r>
              <a:rPr lang="en-US" dirty="0">
                <a:effectLst/>
              </a:rPr>
              <a:t>Many theories of leadership are descriptive and provide no insight as to what should be done.</a:t>
            </a:r>
          </a:p>
          <a:p>
            <a:pPr marL="1085850" lvl="2" indent="-171450">
              <a:buFont typeface="Arial" panose="020B0604020202020204" pitchFamily="34" charset="0"/>
              <a:buChar char="•"/>
            </a:pPr>
            <a:r>
              <a:rPr lang="en-US" dirty="0">
                <a:effectLst/>
              </a:rPr>
              <a:t>In SLII®, identifying the development level of followers leads to a corresponding leadership style that has been shown to be effective in improving follower performance and satisfaction.</a:t>
            </a: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1379684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 Discuss the strengths of the situational approach</a:t>
            </a:r>
          </a:p>
          <a:p>
            <a:endParaRPr lang="en-US" dirty="0"/>
          </a:p>
          <a:p>
            <a:pPr marL="628650" lvl="1" indent="-171450">
              <a:buFont typeface="Arial" panose="020B0604020202020204" pitchFamily="34" charset="0"/>
              <a:buChar char="•"/>
            </a:pPr>
            <a:r>
              <a:rPr lang="en-US" dirty="0">
                <a:effectLst/>
              </a:rPr>
              <a:t>Emphasizes leader flexibility.</a:t>
            </a:r>
          </a:p>
          <a:p>
            <a:pPr marL="1085850" lvl="2" indent="-171450">
              <a:buFont typeface="Arial" panose="020B0604020202020204" pitchFamily="34" charset="0"/>
              <a:buChar char="•"/>
            </a:pPr>
            <a:r>
              <a:rPr lang="en-US" dirty="0">
                <a:effectLst/>
              </a:rPr>
              <a:t>One of the first contingency theories of leadership to introduce situational factors to leadership style.</a:t>
            </a:r>
          </a:p>
          <a:p>
            <a:pPr marL="1085850" lvl="2" indent="-171450">
              <a:buFont typeface="Arial" panose="020B0604020202020204" pitchFamily="34" charset="0"/>
              <a:buChar char="•"/>
            </a:pPr>
            <a:r>
              <a:rPr lang="en-US" dirty="0">
                <a:effectLst/>
              </a:rPr>
              <a:t>Followers who feel the leader’s behavior fits their own needs have better job affect, trust, and favorable work intentions.</a:t>
            </a: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293503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 Discuss the strengths of the situational approach</a:t>
            </a:r>
          </a:p>
          <a:p>
            <a:endParaRPr lang="en-US" dirty="0"/>
          </a:p>
          <a:p>
            <a:pPr marL="628650" lvl="1" indent="-171450">
              <a:buFont typeface="Arial" panose="020B0604020202020204" pitchFamily="34" charset="0"/>
              <a:buChar char="•"/>
            </a:pPr>
            <a:r>
              <a:rPr lang="en-US" dirty="0">
                <a:effectLst/>
              </a:rPr>
              <a:t>Reminds leaders to treat each follower differently based on the goal at hand and to seek empowerment opportunities for followers.</a:t>
            </a:r>
          </a:p>
          <a:p>
            <a:pPr marL="1085850" lvl="2" indent="-171450">
              <a:buFont typeface="Arial" panose="020B0604020202020204" pitchFamily="34" charset="0"/>
              <a:buChar char="•"/>
            </a:pPr>
            <a:r>
              <a:rPr lang="en-US" dirty="0">
                <a:effectLst/>
              </a:rPr>
              <a:t>Respects unique needs and desires of each individual.</a:t>
            </a:r>
          </a:p>
          <a:p>
            <a:pPr marL="1085850" lvl="2" indent="-171450">
              <a:buFont typeface="Arial" panose="020B0604020202020204" pitchFamily="34" charset="0"/>
              <a:buChar char="•"/>
            </a:pPr>
            <a:r>
              <a:rPr lang="en-US" dirty="0">
                <a:effectLst/>
              </a:rPr>
              <a:t>Holds that followers deserve management help in improving their work.</a:t>
            </a:r>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3346521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5-4 Identify the criticisms of the behavioral approach</a:t>
            </a:r>
          </a:p>
          <a:p>
            <a:endParaRPr lang="en-US" dirty="0"/>
          </a:p>
          <a:p>
            <a:pPr marL="171450" lvl="0" indent="-171450">
              <a:buFont typeface="Arial" panose="020B0604020202020204" pitchFamily="34" charset="0"/>
              <a:buChar char="•"/>
            </a:pPr>
            <a:r>
              <a:rPr lang="en-US" dirty="0">
                <a:effectLst/>
              </a:rPr>
              <a:t>Criticisms</a:t>
            </a:r>
          </a:p>
          <a:p>
            <a:pPr marL="628650" lvl="1" indent="-171450">
              <a:buFont typeface="Arial" panose="020B0604020202020204" pitchFamily="34" charset="0"/>
              <a:buChar char="•"/>
            </a:pPr>
            <a:r>
              <a:rPr lang="en-US" dirty="0">
                <a:effectLst/>
              </a:rPr>
              <a:t>Few research studies have been conducted to justify the assumptions and propositions.</a:t>
            </a:r>
          </a:p>
          <a:p>
            <a:pPr marL="1085850" lvl="2" indent="-171450">
              <a:buFont typeface="Arial" panose="020B0604020202020204" pitchFamily="34" charset="0"/>
              <a:buChar char="•"/>
            </a:pPr>
            <a:r>
              <a:rPr lang="en-US" dirty="0">
                <a:effectLst/>
              </a:rPr>
              <a:t>Most of the numerous doctoral dissertations on SLII® are unpublished.</a:t>
            </a:r>
          </a:p>
          <a:p>
            <a:pPr marL="1085850" lvl="2" indent="-171450">
              <a:buFont typeface="Arial" panose="020B0604020202020204" pitchFamily="34" charset="0"/>
              <a:buChar char="•"/>
            </a:pPr>
            <a:r>
              <a:rPr lang="en-US" dirty="0">
                <a:effectLst/>
              </a:rPr>
              <a:t>May mean this approach is built on shaky theoretical ground.</a:t>
            </a:r>
          </a:p>
          <a:p>
            <a:pPr marL="628650" lvl="1" indent="-171450">
              <a:buFont typeface="Arial" panose="020B0604020202020204" pitchFamily="34" charset="0"/>
              <a:buChar char="•"/>
            </a:pPr>
            <a:r>
              <a:rPr lang="en-US" dirty="0">
                <a:effectLst/>
              </a:rPr>
              <a:t>Ambiguous conceptualization in the model of followers’ development level.</a:t>
            </a:r>
          </a:p>
          <a:p>
            <a:pPr marL="1085850" lvl="2" indent="-171450">
              <a:buFont typeface="Arial" panose="020B0604020202020204" pitchFamily="34" charset="0"/>
              <a:buChar char="•"/>
            </a:pPr>
            <a:r>
              <a:rPr lang="en-US" dirty="0">
                <a:effectLst/>
              </a:rPr>
              <a:t>Authors are insufficiently clear on how commitment combines with competence to form four distinct levels, and in fact, it has changed over time.</a:t>
            </a:r>
          </a:p>
          <a:p>
            <a:pPr marL="1543050" lvl="3" indent="-171450">
              <a:buFont typeface="Arial" panose="020B0604020202020204" pitchFamily="34" charset="0"/>
              <a:buChar char="•"/>
            </a:pPr>
            <a:r>
              <a:rPr lang="en-US" dirty="0">
                <a:effectLst/>
              </a:rPr>
              <a:t>Originally, Level 1 followers were described as “unwilling and unable.”</a:t>
            </a:r>
          </a:p>
          <a:p>
            <a:pPr marL="1543050" lvl="3" indent="-171450">
              <a:buFont typeface="Arial" panose="020B0604020202020204" pitchFamily="34" charset="0"/>
              <a:buChar char="•"/>
            </a:pPr>
            <a:r>
              <a:rPr lang="en-US" dirty="0">
                <a:effectLst/>
              </a:rPr>
              <a:t>Now, D1 followers are characterized as “high commitment and low competence.”</a:t>
            </a:r>
          </a:p>
          <a:p>
            <a:pPr marL="1543050" lvl="3" indent="-171450">
              <a:buFont typeface="Arial" panose="020B0604020202020204" pitchFamily="34" charset="0"/>
              <a:buChar char="•"/>
            </a:pPr>
            <a:r>
              <a:rPr lang="en-US" dirty="0">
                <a:effectLst/>
              </a:rPr>
              <a:t>Authors have not explained this distinct change in composition.</a:t>
            </a:r>
          </a:p>
          <a:p>
            <a:pPr marL="1085850" lvl="2" indent="-171450">
              <a:buFont typeface="Arial" panose="020B0604020202020204" pitchFamily="34" charset="0"/>
              <a:buChar char="•"/>
            </a:pPr>
            <a:r>
              <a:rPr lang="en-US" dirty="0">
                <a:effectLst/>
              </a:rPr>
              <a:t>Commitment is a particular sticking point in this criticism:</a:t>
            </a:r>
          </a:p>
          <a:p>
            <a:pPr marL="1543050" lvl="3" indent="-171450">
              <a:buFont typeface="Arial" panose="020B0604020202020204" pitchFamily="34" charset="0"/>
              <a:buChar char="•"/>
            </a:pPr>
            <a:r>
              <a:rPr lang="en-US" dirty="0">
                <a:effectLst/>
              </a:rPr>
              <a:t>The SLII® model describes commitment as starting high in D1, decreasing in D2, varying in D3, and ending high again in D4.</a:t>
            </a:r>
          </a:p>
          <a:p>
            <a:pPr marL="1543050" lvl="3" indent="-171450">
              <a:buFont typeface="Arial" panose="020B0604020202020204" pitchFamily="34" charset="0"/>
              <a:buChar char="•"/>
            </a:pPr>
            <a:r>
              <a:rPr lang="en-US" dirty="0">
                <a:effectLst/>
              </a:rPr>
              <a:t>Blanchard et al. argue that followers usually start out motivated before becoming discouraged and disillusioned, which may progress to a lack of motivation/confidence but end in high motivation/confidence. This pattern has never been substantiated with research.</a:t>
            </a:r>
          </a:p>
          <a:p>
            <a:pPr marL="1085850" lvl="2" indent="-171450">
              <a:buFont typeface="Arial" panose="020B0604020202020204" pitchFamily="34" charset="0"/>
              <a:buChar char="•"/>
            </a:pPr>
            <a:r>
              <a:rPr lang="en-US" dirty="0">
                <a:effectLst/>
              </a:rPr>
              <a:t>Thompson and </a:t>
            </a:r>
            <a:r>
              <a:rPr lang="en-US" dirty="0" err="1">
                <a:effectLst/>
              </a:rPr>
              <a:t>Glasø</a:t>
            </a:r>
            <a:r>
              <a:rPr lang="en-US" dirty="0">
                <a:effectLst/>
              </a:rPr>
              <a:t> found these predictions more likely to hold true when leaders and followers have similar ratings of competence and commitment.</a:t>
            </a:r>
          </a:p>
          <a:p>
            <a:pPr marL="1543050" lvl="3" indent="-171450">
              <a:buFont typeface="Arial" panose="020B0604020202020204" pitchFamily="34" charset="0"/>
              <a:buChar char="•"/>
            </a:pPr>
            <a:r>
              <a:rPr lang="en-US" dirty="0">
                <a:effectLst/>
              </a:rPr>
              <a:t>These findings were replicated and expanded.</a:t>
            </a: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241397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5-4 Identify the criticisms of the behavioral approach</a:t>
            </a:r>
          </a:p>
          <a:p>
            <a:endParaRPr lang="en-US" dirty="0"/>
          </a:p>
          <a:p>
            <a:pPr marL="628650" lvl="1" indent="-171450">
              <a:buFont typeface="Arial" panose="020B0604020202020204" pitchFamily="34" charset="0"/>
              <a:buChar char="•"/>
            </a:pPr>
            <a:r>
              <a:rPr lang="en-US" dirty="0">
                <a:effectLst/>
              </a:rPr>
              <a:t>Questionable validity of the model’s prescriptions.</a:t>
            </a:r>
          </a:p>
          <a:p>
            <a:pPr marL="1085850" lvl="2" indent="-171450">
              <a:buFont typeface="Arial" panose="020B0604020202020204" pitchFamily="34" charset="0"/>
              <a:buChar char="•"/>
            </a:pPr>
            <a:r>
              <a:rPr lang="en-US" dirty="0">
                <a:effectLst/>
              </a:rPr>
              <a:t>Vecchio and various colleagues (in 1987, 1997, and 2006) studied high school teachers, university employees, and United States Military Academy cadets separately, but all showed the same effect.</a:t>
            </a:r>
          </a:p>
          <a:p>
            <a:pPr marL="1543050" lvl="3" indent="-171450">
              <a:buFont typeface="Arial" panose="020B0604020202020204" pitchFamily="34" charset="0"/>
              <a:buChar char="•"/>
            </a:pPr>
            <a:r>
              <a:rPr lang="en-US" dirty="0">
                <a:effectLst/>
              </a:rPr>
              <a:t>Newer followers are more satisfied and perform better under leaders with highly structured styles, but more experienced and mature followers have a performance level unrelated to a leader’s leadership style.</a:t>
            </a:r>
          </a:p>
          <a:p>
            <a:pPr marL="1085850" lvl="2" indent="-171450">
              <a:buFont typeface="Arial" panose="020B0604020202020204" pitchFamily="34" charset="0"/>
              <a:buChar char="•"/>
            </a:pPr>
            <a:r>
              <a:rPr lang="en-US" dirty="0">
                <a:effectLst/>
              </a:rPr>
              <a:t>Thompson &amp; Vecchio (2009) analyzed several versions of the SLII® model and found no clear empirical support for any version of the model.</a:t>
            </a:r>
          </a:p>
          <a:p>
            <a:pPr marL="1543050" lvl="3" indent="-171450">
              <a:buFont typeface="Arial" panose="020B0604020202020204" pitchFamily="34" charset="0"/>
              <a:buChar char="•"/>
            </a:pPr>
            <a:r>
              <a:rPr lang="en-US" dirty="0">
                <a:effectLst/>
              </a:rPr>
              <a:t>At best, they found leaders may be more directive with newer employees and more supportive with more senior employees.</a:t>
            </a:r>
          </a:p>
          <a:p>
            <a:pPr marL="1543050" lvl="3" indent="-171450">
              <a:buFont typeface="Arial" panose="020B0604020202020204" pitchFamily="34" charset="0"/>
              <a:buChar char="•"/>
            </a:pPr>
            <a:r>
              <a:rPr lang="en-US" dirty="0">
                <a:effectLst/>
              </a:rPr>
              <a:t>Meirovich &amp; Gu (2015) found followers with more experience do indicate a more positive response to autonomy and participation.</a:t>
            </a:r>
          </a:p>
          <a:p>
            <a:pPr marL="1543050" lvl="3" indent="-171450">
              <a:buFont typeface="Arial" panose="020B0604020202020204" pitchFamily="34" charset="0"/>
              <a:buChar char="•"/>
            </a:pPr>
            <a:r>
              <a:rPr lang="en-US" dirty="0">
                <a:effectLst/>
              </a:rPr>
              <a:t>Overall, directive style is less frequent regardless of follower readiness. This can be linked with an organizational culture shift away from “micro-management.”</a:t>
            </a: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155195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5-4 Identify the criticisms of the behavioral approach</a:t>
            </a:r>
          </a:p>
          <a:p>
            <a:endParaRPr lang="en-US" dirty="0"/>
          </a:p>
          <a:p>
            <a:pPr marL="628650" lvl="1" indent="-171450">
              <a:buFont typeface="Arial" panose="020B0604020202020204" pitchFamily="34" charset="0"/>
              <a:buChar char="•"/>
            </a:pPr>
            <a:r>
              <a:rPr lang="en-US" dirty="0">
                <a:effectLst/>
              </a:rPr>
              <a:t>Fails to account for the influence of demographic characteristics on leader-follower prescriptions (Vecchio &amp; Boatwright, 2002).</a:t>
            </a:r>
          </a:p>
          <a:p>
            <a:pPr marL="1085850" lvl="2" indent="-171450">
              <a:buFont typeface="Arial" panose="020B0604020202020204" pitchFamily="34" charset="0"/>
              <a:buChar char="•"/>
            </a:pPr>
            <a:r>
              <a:rPr lang="en-US" dirty="0">
                <a:effectLst/>
              </a:rPr>
              <a:t>Level of education and job experience are inversely related to directive leadership and unrelated to supportive leadership.</a:t>
            </a:r>
          </a:p>
          <a:p>
            <a:pPr marL="1543050" lvl="3" indent="-171450">
              <a:buFont typeface="Arial" panose="020B0604020202020204" pitchFamily="34" charset="0"/>
              <a:buChar char="•"/>
            </a:pPr>
            <a:r>
              <a:rPr lang="en-US" dirty="0">
                <a:effectLst/>
              </a:rPr>
              <a:t>Followers with more education and work experience desire less structure.</a:t>
            </a:r>
          </a:p>
          <a:p>
            <a:pPr marL="1085850" lvl="2" indent="-171450">
              <a:buFont typeface="Arial" panose="020B0604020202020204" pitchFamily="34" charset="0"/>
              <a:buChar char="•"/>
            </a:pPr>
            <a:r>
              <a:rPr lang="en-US" dirty="0">
                <a:effectLst/>
              </a:rPr>
              <a:t>Older followers desire more structure than younger followers.</a:t>
            </a:r>
          </a:p>
          <a:p>
            <a:pPr marL="1085850" lvl="2" indent="-171450">
              <a:buFont typeface="Arial" panose="020B0604020202020204" pitchFamily="34" charset="0"/>
              <a:buChar char="•"/>
            </a:pPr>
            <a:r>
              <a:rPr lang="en-US" dirty="0">
                <a:effectLst/>
              </a:rPr>
              <a:t>Gender also affects preferred leadership style:</a:t>
            </a:r>
          </a:p>
          <a:p>
            <a:pPr marL="1543050" lvl="3" indent="-171450">
              <a:buFont typeface="Arial" panose="020B0604020202020204" pitchFamily="34" charset="0"/>
              <a:buChar char="•"/>
            </a:pPr>
            <a:r>
              <a:rPr lang="en-US" dirty="0">
                <a:effectLst/>
              </a:rPr>
              <a:t>Female followers expressed a stronger preference for supportive leadership.</a:t>
            </a:r>
          </a:p>
          <a:p>
            <a:pPr marL="1543050" lvl="3" indent="-171450">
              <a:buFont typeface="Arial" panose="020B0604020202020204" pitchFamily="34" charset="0"/>
              <a:buChar char="•"/>
            </a:pPr>
            <a:r>
              <a:rPr lang="en-US" dirty="0">
                <a:effectLst/>
              </a:rPr>
              <a:t>Male followers expressed a stronger desire for directive leadership.</a:t>
            </a:r>
          </a:p>
          <a:p>
            <a:pPr marL="628650" lvl="1" indent="-171450">
              <a:buFont typeface="Arial" panose="020B0604020202020204" pitchFamily="34" charset="0"/>
              <a:buChar char="•"/>
            </a:pPr>
            <a:r>
              <a:rPr lang="en-US" dirty="0">
                <a:effectLst/>
              </a:rPr>
              <a:t>Does not fully address the issue of one-to-one versus group leadership in the organizational setting.</a:t>
            </a:r>
          </a:p>
          <a:p>
            <a:pPr marL="1085850" lvl="2" indent="-171450">
              <a:buFont typeface="Arial" panose="020B0604020202020204" pitchFamily="34" charset="0"/>
              <a:buChar char="•"/>
            </a:pPr>
            <a:r>
              <a:rPr lang="en-US" dirty="0">
                <a:effectLst/>
              </a:rPr>
              <a:t>Group size not specified or accounted for.</a:t>
            </a:r>
          </a:p>
          <a:p>
            <a:pPr marL="1543050" lvl="3" indent="-171450">
              <a:buFont typeface="Arial" panose="020B0604020202020204" pitchFamily="34" charset="0"/>
              <a:buChar char="•"/>
            </a:pPr>
            <a:r>
              <a:rPr lang="en-US" dirty="0">
                <a:effectLst/>
              </a:rPr>
              <a:t>Sparse empirical research also fails to indicate level of analysis (individual, dyadic, group level).</a:t>
            </a:r>
          </a:p>
          <a:p>
            <a:pPr marL="1085850" lvl="2" indent="-171450">
              <a:buFont typeface="Arial" panose="020B0604020202020204" pitchFamily="34" charset="0"/>
              <a:buChar char="•"/>
            </a:pPr>
            <a:r>
              <a:rPr lang="en-US" dirty="0">
                <a:effectLst/>
              </a:rPr>
              <a:t>Carew, </a:t>
            </a:r>
            <a:r>
              <a:rPr lang="en-US" dirty="0" err="1">
                <a:effectLst/>
              </a:rPr>
              <a:t>Parisi</a:t>
            </a:r>
            <a:r>
              <a:rPr lang="en-US" dirty="0">
                <a:effectLst/>
              </a:rPr>
              <a:t>-Carew, and Blanchard (1990) suggest that groups have their own developmental stages similar to the individuals’ stages.</a:t>
            </a:r>
          </a:p>
          <a:p>
            <a:pPr marL="1543050" lvl="3" indent="-171450">
              <a:buFont typeface="Arial" panose="020B0604020202020204" pitchFamily="34" charset="0"/>
              <a:buChar char="•"/>
            </a:pPr>
            <a:r>
              <a:rPr lang="en-US" dirty="0">
                <a:effectLst/>
              </a:rPr>
              <a:t>Adjusting style to match the average development level of the group may leave behind or overlook individuals outside the norm.</a:t>
            </a:r>
          </a:p>
          <a:p>
            <a:pPr marL="628650" lvl="1" indent="-171450">
              <a:buFont typeface="Arial" panose="020B0604020202020204" pitchFamily="34" charset="0"/>
              <a:buChar char="•"/>
            </a:pPr>
            <a:r>
              <a:rPr lang="en-US" dirty="0">
                <a:effectLst/>
              </a:rPr>
              <a:t>Questionnaires force respondents to describe leadership style in terms of four parameters.</a:t>
            </a:r>
          </a:p>
          <a:p>
            <a:pPr marL="1085850" lvl="2" indent="-171450">
              <a:buFont typeface="Arial" panose="020B0604020202020204" pitchFamily="34" charset="0"/>
              <a:buChar char="•"/>
            </a:pPr>
            <a:r>
              <a:rPr lang="en-US" dirty="0">
                <a:effectLst/>
              </a:rPr>
              <a:t>Questionnaires typically ask respondents to analyze various work situations and select the best leadership style for each situation, with four options based on the parameters of directing, coaching, supporting, and delegating.</a:t>
            </a:r>
          </a:p>
          <a:p>
            <a:pPr marL="1543050" lvl="3" indent="-171450">
              <a:buFont typeface="Arial" panose="020B0604020202020204" pitchFamily="34" charset="0"/>
              <a:buChar char="•"/>
            </a:pPr>
            <a:r>
              <a:rPr lang="en-US" dirty="0">
                <a:effectLst/>
              </a:rPr>
              <a:t>The best answers available to respondents have been predetermined, biasing them in favor of the model.</a:t>
            </a:r>
          </a:p>
          <a:p>
            <a:pPr marL="1543050" lvl="3"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188294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5-5 Explain how to apply the situational approach to modern day leadership</a:t>
            </a:r>
          </a:p>
          <a:p>
            <a:endParaRPr lang="en-US" dirty="0"/>
          </a:p>
          <a:p>
            <a:pPr marL="171450" lvl="0" indent="-171450">
              <a:buFont typeface="Arial" panose="020B0604020202020204" pitchFamily="34" charset="0"/>
              <a:buChar char="•"/>
            </a:pPr>
            <a:r>
              <a:rPr lang="en-US" dirty="0">
                <a:effectLst/>
              </a:rPr>
              <a:t>Application</a:t>
            </a:r>
          </a:p>
          <a:p>
            <a:pPr marL="628650" lvl="1" indent="-171450">
              <a:buFont typeface="Arial" panose="020B0604020202020204" pitchFamily="34" charset="0"/>
              <a:buChar char="•"/>
            </a:pPr>
            <a:r>
              <a:rPr lang="en-US" dirty="0">
                <a:effectLst/>
              </a:rPr>
              <a:t>Used frequently in consulting due to its ease of conceptualization and application.</a:t>
            </a:r>
          </a:p>
          <a:p>
            <a:pPr marL="1085850" lvl="2" indent="-171450">
              <a:buFont typeface="Arial" panose="020B0604020202020204" pitchFamily="34" charset="0"/>
              <a:buChar char="•"/>
            </a:pPr>
            <a:r>
              <a:rPr lang="en-US" dirty="0">
                <a:effectLst/>
              </a:rPr>
              <a:t>Straightforward and practical for managers.</a:t>
            </a:r>
          </a:p>
          <a:p>
            <a:pPr marL="1085850" lvl="2" indent="-171450">
              <a:buFont typeface="Arial" panose="020B0604020202020204" pitchFamily="34" charset="0"/>
              <a:buChar char="•"/>
            </a:pPr>
            <a:r>
              <a:rPr lang="en-US" dirty="0">
                <a:effectLst/>
              </a:rPr>
              <a:t>Applicable to many different organizational levels and work environments.</a:t>
            </a:r>
          </a:p>
          <a:p>
            <a:pPr marL="1085850" lvl="2" indent="-171450">
              <a:buFont typeface="Arial" panose="020B0604020202020204" pitchFamily="34" charset="0"/>
              <a:buChar char="•"/>
            </a:pPr>
            <a:r>
              <a:rPr lang="en-US" dirty="0">
                <a:effectLst/>
              </a:rPr>
              <a:t>Usable in various project phases.</a:t>
            </a:r>
          </a:p>
          <a:p>
            <a:pPr marL="628650" lvl="1" indent="-171450">
              <a:buFont typeface="Arial" panose="020B0604020202020204" pitchFamily="34" charset="0"/>
              <a:buChar char="•"/>
            </a:pPr>
            <a:r>
              <a:rPr lang="en-US" dirty="0">
                <a:effectLst/>
              </a:rPr>
              <a:t>Applicable in nearly any type of organization, at any level, for nearly all types of goals.</a:t>
            </a: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101787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Define the situational approach of leadership</a:t>
            </a:r>
          </a:p>
          <a:p>
            <a:endParaRPr lang="en-US" dirty="0"/>
          </a:p>
          <a:p>
            <a:pPr marL="628650" lvl="1" indent="-171450">
              <a:buFont typeface="Arial" panose="020B0604020202020204" pitchFamily="34" charset="0"/>
              <a:buChar char="•"/>
            </a:pPr>
            <a:r>
              <a:rPr lang="en-US" dirty="0">
                <a:effectLst/>
              </a:rPr>
              <a:t>Leadership Style</a:t>
            </a:r>
          </a:p>
          <a:p>
            <a:pPr marL="1085850" lvl="2" indent="-171450">
              <a:buFont typeface="Arial" panose="020B0604020202020204" pitchFamily="34" charset="0"/>
              <a:buChar char="•"/>
            </a:pPr>
            <a:r>
              <a:rPr lang="en-US" b="1" dirty="0">
                <a:effectLst/>
              </a:rPr>
              <a:t>Leadership style: </a:t>
            </a:r>
            <a:r>
              <a:rPr lang="en-US" dirty="0">
                <a:effectLst/>
              </a:rPr>
              <a:t>The behavior pattern of a person who attempts to influence others, including </a:t>
            </a:r>
            <a:r>
              <a:rPr lang="en-US" b="1" dirty="0">
                <a:effectLst/>
              </a:rPr>
              <a:t>directive</a:t>
            </a:r>
            <a:r>
              <a:rPr lang="en-US" dirty="0">
                <a:effectLst/>
              </a:rPr>
              <a:t> and </a:t>
            </a:r>
            <a:r>
              <a:rPr lang="en-US" b="1" dirty="0">
                <a:effectLst/>
              </a:rPr>
              <a:t>supportive</a:t>
            </a:r>
            <a:r>
              <a:rPr lang="en-US" dirty="0">
                <a:effectLst/>
              </a:rPr>
              <a:t> behaviors.</a:t>
            </a:r>
          </a:p>
          <a:p>
            <a:pPr marL="1085850" lvl="2" indent="-171450">
              <a:buFont typeface="Arial" panose="020B0604020202020204" pitchFamily="34" charset="0"/>
              <a:buChar char="•"/>
            </a:pPr>
            <a:r>
              <a:rPr lang="en-US" b="1" dirty="0">
                <a:effectLst/>
              </a:rPr>
              <a:t>Directive behaviors:</a:t>
            </a:r>
            <a:r>
              <a:rPr lang="en-US" dirty="0">
                <a:effectLst/>
              </a:rPr>
              <a:t> Help group members accomplish goals by giving directions, establishing goals and methods of evaluation, setting timelines, defining roles, and showing how the goals are to be achieved.</a:t>
            </a:r>
          </a:p>
          <a:p>
            <a:pPr marL="1543050" lvl="3" indent="-171450">
              <a:buFont typeface="Arial" panose="020B0604020202020204" pitchFamily="34" charset="0"/>
              <a:buChar char="•"/>
            </a:pPr>
            <a:r>
              <a:rPr lang="en-US" dirty="0">
                <a:effectLst/>
              </a:rPr>
              <a:t>Clarify (often through one-way communication) what is to be done, how it will be done, and who will do it.</a:t>
            </a:r>
          </a:p>
          <a:p>
            <a:pPr marL="628650" lvl="1"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412521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Define the situational approach of leadership</a:t>
            </a:r>
          </a:p>
          <a:p>
            <a:endParaRPr lang="en-US" dirty="0"/>
          </a:p>
          <a:p>
            <a:pPr marL="628650" lvl="1" indent="-171450">
              <a:buFont typeface="Arial" panose="020B0604020202020204" pitchFamily="34" charset="0"/>
              <a:buChar char="•"/>
            </a:pPr>
            <a:r>
              <a:rPr lang="en-US" dirty="0">
                <a:effectLst/>
              </a:rPr>
              <a:t>Leadership Style</a:t>
            </a:r>
          </a:p>
          <a:p>
            <a:pPr marL="1085850" lvl="2" indent="-171450">
              <a:buFont typeface="Arial" panose="020B0604020202020204" pitchFamily="34" charset="0"/>
              <a:buChar char="•"/>
            </a:pPr>
            <a:r>
              <a:rPr lang="en-US" b="1" dirty="0">
                <a:effectLst/>
              </a:rPr>
              <a:t>Supportive behaviors: </a:t>
            </a:r>
            <a:r>
              <a:rPr lang="en-US" dirty="0">
                <a:effectLst/>
              </a:rPr>
              <a:t>Help group members feel comfortable about themselves, their coworkers, and the situation.</a:t>
            </a:r>
          </a:p>
          <a:p>
            <a:pPr marL="1543050" lvl="3" indent="-171450">
              <a:buFont typeface="Arial" panose="020B0604020202020204" pitchFamily="34" charset="0"/>
              <a:buChar char="•"/>
            </a:pPr>
            <a:r>
              <a:rPr lang="en-US" dirty="0">
                <a:effectLst/>
              </a:rPr>
              <a:t>Use of two-way communication and responses that show social and emotional support to others.</a:t>
            </a:r>
          </a:p>
          <a:p>
            <a:pPr marL="1543050" lvl="3" indent="-171450">
              <a:buFont typeface="Arial" panose="020B0604020202020204" pitchFamily="34" charset="0"/>
              <a:buChar char="•"/>
            </a:pPr>
            <a:r>
              <a:rPr lang="en-US" dirty="0">
                <a:effectLst/>
              </a:rPr>
              <a:t>Examples include asking for input, delivering praise, sharing information about oneself, and listening to followers.</a:t>
            </a:r>
          </a:p>
          <a:p>
            <a:pPr marL="1085850" lvl="2" indent="-171450">
              <a:buFont typeface="Arial" panose="020B0604020202020204" pitchFamily="34" charset="0"/>
              <a:buChar char="•"/>
            </a:pPr>
            <a:r>
              <a:rPr lang="en-US" dirty="0">
                <a:effectLst/>
              </a:rPr>
              <a:t>Leadership styles have four distinct categories:</a:t>
            </a:r>
          </a:p>
          <a:p>
            <a:pPr marL="1543050" lvl="3" indent="-171450">
              <a:buFont typeface="Arial" panose="020B0604020202020204" pitchFamily="34" charset="0"/>
              <a:buChar char="•"/>
            </a:pPr>
            <a:r>
              <a:rPr lang="en-US" b="1" dirty="0">
                <a:effectLst/>
              </a:rPr>
              <a:t>High directive-low supportive style: </a:t>
            </a:r>
            <a:r>
              <a:rPr lang="en-US" dirty="0">
                <a:effectLst/>
              </a:rPr>
              <a:t>Also called </a:t>
            </a:r>
            <a:r>
              <a:rPr lang="en-US" b="1" dirty="0">
                <a:effectLst/>
              </a:rPr>
              <a:t>directing</a:t>
            </a:r>
            <a:r>
              <a:rPr lang="en-US" dirty="0">
                <a:effectLst/>
              </a:rPr>
              <a:t> style or S1 in short. The leader focuses communication on goal achievement and careful supervision, with less time spent on supportive behaviors. Instructions on what and how goals are achieved come from the leader alone.</a:t>
            </a:r>
          </a:p>
          <a:p>
            <a:pPr marL="1543050" lvl="3" indent="-171450">
              <a:buFont typeface="Arial" panose="020B0604020202020204" pitchFamily="34" charset="0"/>
              <a:buChar char="•"/>
            </a:pPr>
            <a:r>
              <a:rPr lang="en-US" b="1" dirty="0">
                <a:effectLst/>
              </a:rPr>
              <a:t>High directive-high supportive style: </a:t>
            </a:r>
            <a:r>
              <a:rPr lang="en-US" dirty="0">
                <a:effectLst/>
              </a:rPr>
              <a:t>Also called the </a:t>
            </a:r>
            <a:r>
              <a:rPr lang="en-US" b="1" dirty="0">
                <a:effectLst/>
              </a:rPr>
              <a:t>coaching</a:t>
            </a:r>
            <a:r>
              <a:rPr lang="en-US" dirty="0">
                <a:effectLst/>
              </a:rPr>
              <a:t> approach or S2 in short. The leader focuses communication on both achieving goals and meeting followers’ needs. The leader is more emotionally involved in supporting followers, but still makes the final decision on what goals are sought and how the team accomplishes them.</a:t>
            </a:r>
          </a:p>
          <a:p>
            <a:pPr marL="1543050" lvl="3" indent="-171450">
              <a:buFont typeface="Arial" panose="020B0604020202020204" pitchFamily="34" charset="0"/>
              <a:buChar char="•"/>
            </a:pPr>
            <a:r>
              <a:rPr lang="en-US" b="1" dirty="0">
                <a:effectLst/>
              </a:rPr>
              <a:t>High supportive-low directive style: </a:t>
            </a:r>
            <a:r>
              <a:rPr lang="en-US" dirty="0">
                <a:effectLst/>
              </a:rPr>
              <a:t>Known as the </a:t>
            </a:r>
            <a:r>
              <a:rPr lang="en-US" b="1" dirty="0">
                <a:effectLst/>
              </a:rPr>
              <a:t>supporting</a:t>
            </a:r>
            <a:r>
              <a:rPr lang="en-US" dirty="0">
                <a:effectLst/>
              </a:rPr>
              <a:t> approach or S3 in short. The leader uses supportive behaviors that bring out followers’ skills around the target goal. Extensive listening, praise, follower input, and feedback are hallmarks of this style. Followers have control of day-to-day decisions, but the leader is available to facilitate problem-solving.</a:t>
            </a:r>
          </a:p>
          <a:p>
            <a:pPr marL="1543050" lvl="3" indent="-171450">
              <a:buFont typeface="Arial" panose="020B0604020202020204" pitchFamily="34" charset="0"/>
              <a:buChar char="•"/>
            </a:pPr>
            <a:r>
              <a:rPr lang="en-US" b="1" dirty="0">
                <a:effectLst/>
              </a:rPr>
              <a:t>Low supportive-low directive style: </a:t>
            </a:r>
            <a:r>
              <a:rPr lang="en-US" dirty="0">
                <a:effectLst/>
              </a:rPr>
              <a:t>May be called the </a:t>
            </a:r>
            <a:r>
              <a:rPr lang="en-US" b="1" dirty="0">
                <a:effectLst/>
              </a:rPr>
              <a:t>delegating</a:t>
            </a:r>
            <a:r>
              <a:rPr lang="en-US" dirty="0">
                <a:effectLst/>
              </a:rPr>
              <a:t> approach or S4 in short.</a:t>
            </a:r>
            <a:r>
              <a:rPr lang="en-US" b="1" dirty="0">
                <a:effectLst/>
              </a:rPr>
              <a:t> </a:t>
            </a:r>
            <a:r>
              <a:rPr lang="en-US" dirty="0">
                <a:effectLst/>
              </a:rPr>
              <a:t>The leader offers much less goal input and social support, which facilitates follower confidence and motivation for the goal. The S4 leader refrains from interfering with unnecessary support and lets followers get the job done as they see it.</a:t>
            </a:r>
          </a:p>
          <a:p>
            <a:pPr marL="628650" lvl="1"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33550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Define the situational approach of leadership</a:t>
            </a:r>
          </a:p>
          <a:p>
            <a:endParaRPr lang="en-US" dirty="0"/>
          </a:p>
          <a:p>
            <a:pPr marL="628650" lvl="1" indent="-171450">
              <a:buFont typeface="Arial" panose="020B0604020202020204" pitchFamily="34" charset="0"/>
              <a:buChar char="•"/>
            </a:pPr>
            <a:r>
              <a:rPr lang="en-US" dirty="0">
                <a:effectLst/>
              </a:rPr>
              <a:t>Leadership Style</a:t>
            </a:r>
          </a:p>
          <a:p>
            <a:pPr marL="1085850" lvl="2" indent="-171450">
              <a:buFont typeface="Arial" panose="020B0604020202020204" pitchFamily="34" charset="0"/>
              <a:buChar char="•"/>
            </a:pPr>
            <a:r>
              <a:rPr lang="en-US" dirty="0">
                <a:effectLst/>
              </a:rPr>
              <a:t>Leadership styles have four distinct categories:</a:t>
            </a:r>
          </a:p>
          <a:p>
            <a:pPr marL="1543050" lvl="3" indent="-171450">
              <a:buFont typeface="Arial" panose="020B0604020202020204" pitchFamily="34" charset="0"/>
              <a:buChar char="•"/>
            </a:pPr>
            <a:r>
              <a:rPr lang="en-US" b="1" dirty="0">
                <a:effectLst/>
              </a:rPr>
              <a:t>High directive-low supportive style: </a:t>
            </a:r>
            <a:r>
              <a:rPr lang="en-US" dirty="0">
                <a:effectLst/>
              </a:rPr>
              <a:t>Also called </a:t>
            </a:r>
            <a:r>
              <a:rPr lang="en-US" b="1" dirty="0">
                <a:effectLst/>
              </a:rPr>
              <a:t>directing</a:t>
            </a:r>
            <a:r>
              <a:rPr lang="en-US" dirty="0">
                <a:effectLst/>
              </a:rPr>
              <a:t> style or S1 in short. The leader focuses communication on goal achievement and careful supervision, with less time spent on supportive behaviors. Instructions on what and how goals are achieved come from the leader alone.</a:t>
            </a:r>
          </a:p>
          <a:p>
            <a:pPr marL="1543050" lvl="3" indent="-171450">
              <a:buFont typeface="Arial" panose="020B0604020202020204" pitchFamily="34" charset="0"/>
              <a:buChar char="•"/>
            </a:pPr>
            <a:r>
              <a:rPr lang="en-US" b="1" dirty="0">
                <a:effectLst/>
              </a:rPr>
              <a:t>High directive-high supportive style: </a:t>
            </a:r>
            <a:r>
              <a:rPr lang="en-US" dirty="0">
                <a:effectLst/>
              </a:rPr>
              <a:t>Also called the </a:t>
            </a:r>
            <a:r>
              <a:rPr lang="en-US" b="1" dirty="0">
                <a:effectLst/>
              </a:rPr>
              <a:t>coaching</a:t>
            </a:r>
            <a:r>
              <a:rPr lang="en-US" dirty="0">
                <a:effectLst/>
              </a:rPr>
              <a:t> approach or S2 in short. The leader focuses communication on both achieving goals and meeting followers’ needs. The leader is more emotionally involved in supporting followers, but still makes the final decision on what goals are sought and how the team accomplishes them.</a:t>
            </a:r>
          </a:p>
          <a:p>
            <a:pPr marL="1543050" lvl="3" indent="-171450">
              <a:buFont typeface="Arial" panose="020B0604020202020204" pitchFamily="34" charset="0"/>
              <a:buChar char="•"/>
            </a:pPr>
            <a:r>
              <a:rPr lang="en-US" b="1" dirty="0">
                <a:effectLst/>
              </a:rPr>
              <a:t>High supportive-low directive style: </a:t>
            </a:r>
            <a:r>
              <a:rPr lang="en-US" dirty="0">
                <a:effectLst/>
              </a:rPr>
              <a:t>Known as the </a:t>
            </a:r>
            <a:r>
              <a:rPr lang="en-US" b="1" dirty="0">
                <a:effectLst/>
              </a:rPr>
              <a:t>supporting</a:t>
            </a:r>
            <a:r>
              <a:rPr lang="en-US" dirty="0">
                <a:effectLst/>
              </a:rPr>
              <a:t> approach or S3 in short. The leader uses supportive behaviors that bring out followers’ skills around the target goal. Extensive listening, praise, follower input, and feedback are hallmarks of this style. Followers have control of day-to-day decisions, but the leader is available to facilitate problem-solving.</a:t>
            </a:r>
          </a:p>
          <a:p>
            <a:pPr marL="1543050" lvl="3" indent="-171450">
              <a:buFont typeface="Arial" panose="020B0604020202020204" pitchFamily="34" charset="0"/>
              <a:buChar char="•"/>
            </a:pPr>
            <a:r>
              <a:rPr lang="en-US" b="1" dirty="0">
                <a:effectLst/>
              </a:rPr>
              <a:t>Low supportive-low directive style: </a:t>
            </a:r>
            <a:r>
              <a:rPr lang="en-US" dirty="0">
                <a:effectLst/>
              </a:rPr>
              <a:t>May be called the </a:t>
            </a:r>
            <a:r>
              <a:rPr lang="en-US" b="1" dirty="0">
                <a:effectLst/>
              </a:rPr>
              <a:t>delegating</a:t>
            </a:r>
            <a:r>
              <a:rPr lang="en-US" dirty="0">
                <a:effectLst/>
              </a:rPr>
              <a:t> approach or S4 in short.</a:t>
            </a:r>
            <a:r>
              <a:rPr lang="en-US" b="1" dirty="0">
                <a:effectLst/>
              </a:rPr>
              <a:t> </a:t>
            </a:r>
            <a:r>
              <a:rPr lang="en-US" dirty="0">
                <a:effectLst/>
              </a:rPr>
              <a:t>The leader offers much less goal input and social support, which facilitates follower confidence and motivation for the goal. The S4 leader refrains from interfering with unnecessary support and lets followers get the job done as they see it.</a:t>
            </a:r>
          </a:p>
          <a:p>
            <a:pPr marL="1543050" lvl="3"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79632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Define the situational approach of leadership</a:t>
            </a:r>
          </a:p>
          <a:p>
            <a:pPr marL="0" lvl="0" indent="0">
              <a:buFont typeface="Arial" panose="020B0604020202020204" pitchFamily="34" charset="0"/>
              <a:buNone/>
            </a:pPr>
            <a:endParaRPr lang="en-US" dirty="0">
              <a:effectLst/>
            </a:endParaRPr>
          </a:p>
          <a:p>
            <a:pPr marL="628650" lvl="1" indent="-171450">
              <a:buFont typeface="Arial" panose="020B0604020202020204" pitchFamily="34" charset="0"/>
              <a:buChar char="•"/>
            </a:pPr>
            <a:r>
              <a:rPr lang="en-US" dirty="0">
                <a:effectLst/>
              </a:rPr>
              <a:t>Development Level</a:t>
            </a:r>
          </a:p>
          <a:p>
            <a:pPr marL="1085850" lvl="2" indent="-171450">
              <a:buFont typeface="Arial" panose="020B0604020202020204" pitchFamily="34" charset="0"/>
              <a:buChar char="•"/>
            </a:pPr>
            <a:r>
              <a:rPr lang="en-US" b="1" dirty="0">
                <a:effectLst/>
              </a:rPr>
              <a:t>Development level: </a:t>
            </a:r>
            <a:r>
              <a:rPr lang="en-US" dirty="0">
                <a:effectLst/>
              </a:rPr>
              <a:t>The degree to which followers have the </a:t>
            </a:r>
            <a:r>
              <a:rPr lang="en-US" b="1" dirty="0">
                <a:effectLst/>
              </a:rPr>
              <a:t>competence</a:t>
            </a:r>
            <a:r>
              <a:rPr lang="en-US" dirty="0">
                <a:effectLst/>
              </a:rPr>
              <a:t> and </a:t>
            </a:r>
            <a:r>
              <a:rPr lang="en-US" b="1" dirty="0">
                <a:effectLst/>
              </a:rPr>
              <a:t>commitment</a:t>
            </a:r>
            <a:r>
              <a:rPr lang="en-US" dirty="0">
                <a:effectLst/>
              </a:rPr>
              <a:t> necessary to accomplish a given goal or activity.</a:t>
            </a:r>
          </a:p>
          <a:p>
            <a:pPr marL="1085850" lvl="2" indent="-171450">
              <a:buFont typeface="Arial" panose="020B0604020202020204" pitchFamily="34" charset="0"/>
              <a:buChar char="•"/>
            </a:pPr>
            <a:r>
              <a:rPr lang="en-US" b="1" dirty="0">
                <a:effectLst/>
              </a:rPr>
              <a:t>Competence:</a:t>
            </a:r>
            <a:r>
              <a:rPr lang="en-US" dirty="0">
                <a:effectLst/>
              </a:rPr>
              <a:t> Mastery of the skills needed to achieve a specific goal. Previously known as </a:t>
            </a:r>
            <a:r>
              <a:rPr lang="en-US" b="1" dirty="0">
                <a:effectLst/>
              </a:rPr>
              <a:t>readiness.</a:t>
            </a:r>
          </a:p>
          <a:p>
            <a:pPr marL="1085850" lvl="2" indent="-171450">
              <a:buFont typeface="Arial" panose="020B0604020202020204" pitchFamily="34" charset="0"/>
              <a:buChar char="•"/>
            </a:pPr>
            <a:r>
              <a:rPr lang="en-US" b="1" dirty="0">
                <a:effectLst/>
              </a:rPr>
              <a:t>Commitment:</a:t>
            </a:r>
            <a:r>
              <a:rPr lang="en-US" dirty="0">
                <a:effectLst/>
              </a:rPr>
              <a:t> An individual’s positive attitude regarding the goal. Previously known as </a:t>
            </a:r>
            <a:r>
              <a:rPr lang="en-US" b="1" dirty="0">
                <a:effectLst/>
              </a:rPr>
              <a:t>maturity.</a:t>
            </a:r>
            <a:endParaRPr lang="en-US" dirty="0">
              <a:effectLst/>
            </a:endParaRPr>
          </a:p>
          <a:p>
            <a:pPr marL="1085850" lvl="2" indent="-171450">
              <a:buFont typeface="Arial" panose="020B0604020202020204" pitchFamily="34" charset="0"/>
              <a:buChar char="•"/>
            </a:pPr>
            <a:endParaRPr lang="en-US" dirty="0">
              <a:effectLst/>
            </a:endParaRPr>
          </a:p>
          <a:p>
            <a:pPr marL="1085850" lvl="2"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130086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 Define the situational approach of leadership</a:t>
            </a:r>
          </a:p>
          <a:p>
            <a:pPr marL="0" lvl="0" indent="0">
              <a:buFont typeface="Arial" panose="020B0604020202020204" pitchFamily="34" charset="0"/>
              <a:buNone/>
            </a:pPr>
            <a:endParaRPr lang="en-US" dirty="0">
              <a:effectLst/>
            </a:endParaRPr>
          </a:p>
          <a:p>
            <a:pPr marL="628650" lvl="1" indent="-171450">
              <a:buFont typeface="Arial" panose="020B0604020202020204" pitchFamily="34" charset="0"/>
              <a:buChar char="•"/>
            </a:pPr>
            <a:r>
              <a:rPr lang="en-US" dirty="0">
                <a:effectLst/>
              </a:rPr>
              <a:t>Development Level</a:t>
            </a:r>
          </a:p>
          <a:p>
            <a:pPr marL="1085850" lvl="2" indent="-171450">
              <a:buFont typeface="Arial" panose="020B0604020202020204" pitchFamily="34" charset="0"/>
              <a:buChar char="•"/>
            </a:pPr>
            <a:r>
              <a:rPr lang="en-US" dirty="0">
                <a:effectLst/>
              </a:rPr>
              <a:t>Followers are at a high development level if they are:</a:t>
            </a:r>
          </a:p>
          <a:p>
            <a:pPr marL="1543050" lvl="3" indent="-171450">
              <a:buFont typeface="Arial" panose="020B0604020202020204" pitchFamily="34" charset="0"/>
              <a:buChar char="•"/>
            </a:pPr>
            <a:r>
              <a:rPr lang="en-US" dirty="0">
                <a:effectLst/>
              </a:rPr>
              <a:t>Interested.</a:t>
            </a:r>
          </a:p>
          <a:p>
            <a:pPr marL="1543050" lvl="3" indent="-171450">
              <a:buFont typeface="Arial" panose="020B0604020202020204" pitchFamily="34" charset="0"/>
              <a:buChar char="•"/>
            </a:pPr>
            <a:r>
              <a:rPr lang="en-US" dirty="0">
                <a:effectLst/>
              </a:rPr>
              <a:t>Confident in their work.</a:t>
            </a:r>
          </a:p>
          <a:p>
            <a:pPr marL="1543050" lvl="3" indent="-171450">
              <a:buFont typeface="Arial" panose="020B0604020202020204" pitchFamily="34" charset="0"/>
              <a:buChar char="•"/>
            </a:pPr>
            <a:r>
              <a:rPr lang="en-US" dirty="0">
                <a:effectLst/>
              </a:rPr>
              <a:t>Aware of how to achieve the goal.</a:t>
            </a:r>
          </a:p>
          <a:p>
            <a:pPr marL="1085850" lvl="2" indent="-171450">
              <a:buFont typeface="Arial" panose="020B0604020202020204" pitchFamily="34" charset="0"/>
              <a:buChar char="•"/>
            </a:pPr>
            <a:r>
              <a:rPr lang="en-US" dirty="0">
                <a:effectLst/>
              </a:rPr>
              <a:t>Followers are at a developing level if they are:</a:t>
            </a:r>
          </a:p>
          <a:p>
            <a:pPr marL="1543050" lvl="3" indent="-171450">
              <a:buFont typeface="Arial" panose="020B0604020202020204" pitchFamily="34" charset="0"/>
              <a:buChar char="•"/>
            </a:pPr>
            <a:r>
              <a:rPr lang="en-US" dirty="0">
                <a:effectLst/>
              </a:rPr>
              <a:t>At a low skill level for the job at hand.</a:t>
            </a:r>
          </a:p>
          <a:p>
            <a:pPr marL="1543050" lvl="3" indent="-171450">
              <a:buFont typeface="Arial" panose="020B0604020202020204" pitchFamily="34" charset="0"/>
              <a:buChar char="•"/>
            </a:pPr>
            <a:r>
              <a:rPr lang="en-US" dirty="0">
                <a:effectLst/>
              </a:rPr>
              <a:t>Believe they have the motivation or the confidence to get the job done.</a:t>
            </a:r>
          </a:p>
          <a:p>
            <a:pPr marL="1085850" lvl="2" indent="-171450">
              <a:buFont typeface="Arial" panose="020B0604020202020204" pitchFamily="34" charset="0"/>
              <a:buChar char="•"/>
            </a:pPr>
            <a:r>
              <a:rPr lang="en-US" dirty="0">
                <a:effectLst/>
              </a:rPr>
              <a:t>Development level has four categories, D1 through D4, that represent a spectrum from developing to developed.</a:t>
            </a:r>
          </a:p>
          <a:p>
            <a:pPr marL="1543050" lvl="3" indent="-171450">
              <a:buFont typeface="Arial" panose="020B0604020202020204" pitchFamily="34" charset="0"/>
              <a:buChar char="•"/>
            </a:pPr>
            <a:r>
              <a:rPr lang="en-US" dirty="0">
                <a:effectLst/>
              </a:rPr>
              <a:t>D1 followers: low competence, high commitment.</a:t>
            </a:r>
          </a:p>
          <a:p>
            <a:pPr marL="1543050" lvl="3" indent="-171450">
              <a:buFont typeface="Arial" panose="020B0604020202020204" pitchFamily="34" charset="0"/>
              <a:buChar char="•"/>
            </a:pPr>
            <a:r>
              <a:rPr lang="en-US" dirty="0">
                <a:effectLst/>
              </a:rPr>
              <a:t>D2 followers: some competence, low commitment.</a:t>
            </a:r>
          </a:p>
          <a:p>
            <a:pPr marL="1543050" lvl="3" indent="-171450">
              <a:buFont typeface="Arial" panose="020B0604020202020204" pitchFamily="34" charset="0"/>
              <a:buChar char="•"/>
            </a:pPr>
            <a:r>
              <a:rPr lang="en-US" dirty="0">
                <a:effectLst/>
              </a:rPr>
              <a:t>D3 followers: moderate-high competence, variable commitment.</a:t>
            </a:r>
          </a:p>
          <a:p>
            <a:pPr marL="1543050" lvl="3" indent="-171450">
              <a:buFont typeface="Arial" panose="020B0604020202020204" pitchFamily="34" charset="0"/>
              <a:buChar char="•"/>
            </a:pPr>
            <a:r>
              <a:rPr lang="en-US" dirty="0">
                <a:effectLst/>
              </a:rPr>
              <a:t>D4 followers: high competence, high commitment.</a:t>
            </a:r>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343652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5-2 Explain how the situational approach works</a:t>
            </a:r>
          </a:p>
          <a:p>
            <a:endParaRPr lang="en-US" dirty="0"/>
          </a:p>
          <a:p>
            <a:pPr marL="171450" lvl="0" indent="-171450">
              <a:buFont typeface="Arial" panose="020B0604020202020204" pitchFamily="34" charset="0"/>
              <a:buChar char="•"/>
            </a:pPr>
            <a:r>
              <a:rPr lang="en-US" dirty="0">
                <a:effectLst/>
              </a:rPr>
              <a:t>How does the Situational Approach Work?</a:t>
            </a:r>
          </a:p>
          <a:p>
            <a:pPr marL="628650" lvl="1" indent="-171450">
              <a:buFont typeface="Arial" panose="020B0604020202020204" pitchFamily="34" charset="0"/>
              <a:buChar char="•"/>
            </a:pPr>
            <a:r>
              <a:rPr lang="en-US" dirty="0">
                <a:effectLst/>
              </a:rPr>
              <a:t>Constructed around the idea that followers move back and forth along the developmental continuum.</a:t>
            </a:r>
          </a:p>
          <a:p>
            <a:pPr marL="1085850" lvl="2" indent="-171450">
              <a:buFont typeface="Arial" panose="020B0604020202020204" pitchFamily="34" charset="0"/>
              <a:buChar char="•"/>
            </a:pPr>
            <a:r>
              <a:rPr lang="en-US" dirty="0">
                <a:effectLst/>
              </a:rPr>
              <a:t>Effective leaders determine where followers are on the continuum and adapt accordingly.</a:t>
            </a:r>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192134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5-2 Explain how the situational approach works</a:t>
            </a:r>
          </a:p>
          <a:p>
            <a:pPr marL="0" lvl="0" indent="0">
              <a:buFont typeface="Arial" panose="020B0604020202020204" pitchFamily="34" charset="0"/>
              <a:buNone/>
            </a:pPr>
            <a:endParaRPr lang="en-US" dirty="0">
              <a:effectLst/>
            </a:endParaRPr>
          </a:p>
          <a:p>
            <a:pPr marL="628650" lvl="1" indent="-171450">
              <a:buFont typeface="Arial" panose="020B0604020202020204" pitchFamily="34" charset="0"/>
              <a:buChar char="•"/>
            </a:pPr>
            <a:r>
              <a:rPr lang="en-US" dirty="0">
                <a:effectLst/>
              </a:rPr>
              <a:t>Steps to situational approach:</a:t>
            </a:r>
          </a:p>
          <a:p>
            <a:pPr marL="1085850" lvl="2" indent="-171450">
              <a:buFont typeface="Arial" panose="020B0604020202020204" pitchFamily="34" charset="0"/>
              <a:buChar char="•"/>
            </a:pPr>
            <a:r>
              <a:rPr lang="en-US" dirty="0">
                <a:effectLst/>
              </a:rPr>
              <a:t>Determine the nature of the situation.</a:t>
            </a:r>
          </a:p>
          <a:p>
            <a:pPr marL="1543050" lvl="3" indent="-171450">
              <a:buFont typeface="Arial" panose="020B0604020202020204" pitchFamily="34" charset="0"/>
              <a:buChar char="•"/>
            </a:pPr>
            <a:r>
              <a:rPr lang="en-US" dirty="0">
                <a:effectLst/>
              </a:rPr>
              <a:t>Identify the goal, its complexity, and (using classifications D1 through D4) the abilities and desires of followers to complete it.</a:t>
            </a:r>
          </a:p>
          <a:p>
            <a:pPr marL="1085850" lvl="2" indent="-171450">
              <a:buFont typeface="Arial" panose="020B0604020202020204" pitchFamily="34" charset="0"/>
              <a:buChar char="•"/>
            </a:pPr>
            <a:r>
              <a:rPr lang="en-US" dirty="0">
                <a:effectLst/>
              </a:rPr>
              <a:t>Adapt leadership style to the prescribed style of the SLII® model.</a:t>
            </a:r>
          </a:p>
          <a:p>
            <a:pPr marL="1543050" lvl="3" indent="-171450">
              <a:buFont typeface="Arial" panose="020B0604020202020204" pitchFamily="34" charset="0"/>
              <a:buChar char="•"/>
            </a:pPr>
            <a:r>
              <a:rPr lang="en-US" dirty="0">
                <a:effectLst/>
              </a:rPr>
              <a:t>One-to-one relationship: D1 followers benefit from S1 leadership, D2 to S2, and so on.</a:t>
            </a:r>
          </a:p>
          <a:p>
            <a:pPr marL="628650" lvl="1" indent="-171450">
              <a:buFont typeface="Arial" panose="020B0604020202020204" pitchFamily="34" charset="0"/>
              <a:buChar char="•"/>
            </a:pPr>
            <a:r>
              <a:rPr lang="en-US" dirty="0">
                <a:effectLst/>
              </a:rPr>
              <a:t>Important to note that followers may require a different approach over time as well as from task to task.</a:t>
            </a:r>
          </a:p>
          <a:p>
            <a:pPr marL="1085850" lvl="2" indent="-171450">
              <a:buFont typeface="Arial" panose="020B0604020202020204" pitchFamily="34" charset="0"/>
              <a:buChar char="•"/>
            </a:pPr>
            <a:r>
              <a:rPr lang="en-US" dirty="0">
                <a:effectLst/>
              </a:rPr>
              <a:t>Some employees may be a D1 requiring S1 leadership at one task, but a D3 requiring S3 leadership at another.</a:t>
            </a:r>
          </a:p>
          <a:p>
            <a:pPr marL="1543050" lvl="3" indent="-171450">
              <a:buFont typeface="Arial" panose="020B0604020202020204" pitchFamily="34" charset="0"/>
              <a:buChar char="•"/>
            </a:pPr>
            <a:r>
              <a:rPr lang="en-US" dirty="0">
                <a:effectLst/>
              </a:rPr>
              <a:t>Variation may even occur within the same tasks, such as a follower being a D4 on most tasks but reverting to a D3 for particularly complicated or advanced tasks.</a:t>
            </a:r>
          </a:p>
          <a:p>
            <a:pPr marL="1543050" lvl="3"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2049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 Discuss the strengths of the situational approach</a:t>
            </a:r>
          </a:p>
          <a:p>
            <a:endParaRPr lang="en-US" dirty="0"/>
          </a:p>
          <a:p>
            <a:pPr marL="171450" lvl="0" indent="-171450">
              <a:buFont typeface="Arial" panose="020B0604020202020204" pitchFamily="34" charset="0"/>
              <a:buChar char="•"/>
            </a:pPr>
            <a:r>
              <a:rPr lang="en-US" dirty="0">
                <a:effectLst/>
              </a:rPr>
              <a:t>Strengths</a:t>
            </a:r>
          </a:p>
          <a:p>
            <a:pPr marL="628650" lvl="1" indent="-171450">
              <a:buFont typeface="Arial" panose="020B0604020202020204" pitchFamily="34" charset="0"/>
              <a:buChar char="•"/>
            </a:pPr>
            <a:r>
              <a:rPr lang="en-US" dirty="0">
                <a:effectLst/>
              </a:rPr>
              <a:t>Especially useful to practitioners.</a:t>
            </a:r>
          </a:p>
          <a:p>
            <a:pPr marL="1085850" lvl="2" indent="-171450">
              <a:buFont typeface="Arial" panose="020B0604020202020204" pitchFamily="34" charset="0"/>
              <a:buChar char="•"/>
            </a:pPr>
            <a:r>
              <a:rPr lang="en-US" dirty="0">
                <a:effectLst/>
              </a:rPr>
              <a:t>Well-known and frequently used for leadership training.</a:t>
            </a:r>
          </a:p>
          <a:p>
            <a:pPr marL="1543050" lvl="3" indent="-171450">
              <a:buFont typeface="Arial" panose="020B0604020202020204" pitchFamily="34" charset="0"/>
              <a:buChar char="•"/>
            </a:pPr>
            <a:r>
              <a:rPr lang="en-US" dirty="0">
                <a:effectLst/>
              </a:rPr>
              <a:t>Factored into the training programs of more than 400 of the Fortune 500 companies.</a:t>
            </a:r>
          </a:p>
          <a:p>
            <a:pPr marL="1085850" lvl="2" indent="-171450">
              <a:buFont typeface="Arial" panose="020B0604020202020204" pitchFamily="34" charset="0"/>
              <a:buChar char="•"/>
            </a:pPr>
            <a:r>
              <a:rPr lang="en-US" dirty="0">
                <a:effectLst/>
              </a:rPr>
              <a:t>Corporations see it as a useful model for training effective leaders.</a:t>
            </a:r>
          </a:p>
          <a:p>
            <a:pPr marL="628650" lvl="1" indent="-171450">
              <a:buFont typeface="Arial" panose="020B0604020202020204" pitchFamily="34" charset="0"/>
              <a:buChar char="•"/>
            </a:pPr>
            <a:r>
              <a:rPr lang="en-US" dirty="0">
                <a:effectLst/>
              </a:rPr>
              <a:t>Practical.</a:t>
            </a:r>
          </a:p>
          <a:p>
            <a:pPr marL="1085850" lvl="2" indent="-171450">
              <a:buFont typeface="Arial" panose="020B0604020202020204" pitchFamily="34" charset="0"/>
              <a:buChar char="•"/>
            </a:pPr>
            <a:r>
              <a:rPr lang="en-US" dirty="0">
                <a:effectLst/>
              </a:rPr>
              <a:t>Easy to understand, intuitively sensible, and easily applied in various settings.</a:t>
            </a:r>
          </a:p>
          <a:p>
            <a:pPr marL="1085850" lvl="2" indent="-171450">
              <a:buFont typeface="Arial" panose="020B0604020202020204" pitchFamily="34" charset="0"/>
              <a:buChar char="•"/>
            </a:pPr>
            <a:r>
              <a:rPr lang="en-US" dirty="0">
                <a:effectLst/>
              </a:rPr>
              <a:t>Applicable across many settings, not just work.</a:t>
            </a:r>
          </a:p>
          <a:p>
            <a:pPr marL="1085850" lvl="2"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141912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990600" y="1676400"/>
            <a:ext cx="7696200" cy="4449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SAGE Publications, 2018.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SAGE Publications, 2018.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SAGE Publications, 2018.</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0"/>
            <a:ext cx="8229600" cy="1143000"/>
          </a:xfrm>
        </p:spPr>
        <p:txBody>
          <a:bodyPr>
            <a:normAutofit/>
          </a:bodyPr>
          <a:lstStyle/>
          <a:p>
            <a:r>
              <a:rPr lang="en-US" sz="4000" dirty="0">
                <a:solidFill>
                  <a:schemeClr val="tx1"/>
                </a:solidFill>
              </a:rPr>
              <a:t>Chapter 5: Situational Approach</a:t>
            </a:r>
          </a:p>
        </p:txBody>
      </p:sp>
      <p:sp>
        <p:nvSpPr>
          <p:cNvPr id="3" name="Footer Placeholder 1">
            <a:extLst>
              <a:ext uri="{FF2B5EF4-FFF2-40B4-BE49-F238E27FC236}">
                <a16:creationId xmlns:a16="http://schemas.microsoft.com/office/drawing/2014/main" id="{C9CF459A-2930-4D40-A6B6-C23F0E383976}"/>
              </a:ext>
            </a:extLst>
          </p:cNvPr>
          <p:cNvSpPr>
            <a:spLocks noGrp="1"/>
          </p:cNvSpPr>
          <p:nvPr>
            <p:ph type="ftr" sz="quarter" idx="11"/>
          </p:nvPr>
        </p:nvSpPr>
        <p:spPr>
          <a:xfrm>
            <a:off x="457200" y="6356350"/>
            <a:ext cx="7543800" cy="365125"/>
          </a:xfrm>
        </p:spPr>
        <p:txBody>
          <a:bodyPr/>
          <a:lstStyle/>
          <a:p>
            <a:r>
              <a:rPr lang="en-US" dirty="0"/>
              <a:t>Northouse</a:t>
            </a:r>
            <a:r>
              <a:rPr lang="en-US" i="1" dirty="0"/>
              <a:t>, Leadership, </a:t>
            </a:r>
            <a:r>
              <a:rPr lang="en-US" dirty="0"/>
              <a:t>9th edition</a:t>
            </a:r>
            <a:r>
              <a:rPr lang="en-US" i="1" dirty="0"/>
              <a:t>.</a:t>
            </a:r>
            <a:r>
              <a:rPr lang="en-US" dirty="0"/>
              <a:t> © SAGE Publications, 2021.</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Strengths </a:t>
            </a:r>
            <a:r>
              <a:rPr lang="en-US" sz="2000" dirty="0"/>
              <a:t>(1 of 4)</a:t>
            </a:r>
          </a:p>
        </p:txBody>
      </p:sp>
      <p:sp>
        <p:nvSpPr>
          <p:cNvPr id="4" name="Content Placeholder 3"/>
          <p:cNvSpPr>
            <a:spLocks noGrp="1"/>
          </p:cNvSpPr>
          <p:nvPr>
            <p:ph idx="1"/>
          </p:nvPr>
        </p:nvSpPr>
        <p:spPr/>
        <p:txBody>
          <a:bodyPr>
            <a:normAutofit/>
          </a:bodyPr>
          <a:lstStyle/>
          <a:p>
            <a:r>
              <a:rPr lang="en-US" dirty="0"/>
              <a:t>Well-known and frequently used.</a:t>
            </a:r>
          </a:p>
          <a:p>
            <a:pPr lvl="1"/>
            <a:r>
              <a:rPr lang="en-US" dirty="0"/>
              <a:t>Useful for training effective leaders.</a:t>
            </a:r>
          </a:p>
          <a:p>
            <a:r>
              <a:rPr lang="en-US" dirty="0"/>
              <a:t>Practical.</a:t>
            </a:r>
          </a:p>
          <a:p>
            <a:pPr lvl="1"/>
            <a:r>
              <a:rPr lang="en-US" dirty="0"/>
              <a:t>Applicable across many settings.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96082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Strengths </a:t>
            </a:r>
            <a:r>
              <a:rPr lang="en-US" sz="2000" dirty="0"/>
              <a:t>(2 of 4)</a:t>
            </a:r>
          </a:p>
        </p:txBody>
      </p:sp>
      <p:sp>
        <p:nvSpPr>
          <p:cNvPr id="4" name="Content Placeholder 3"/>
          <p:cNvSpPr>
            <a:spLocks noGrp="1"/>
          </p:cNvSpPr>
          <p:nvPr>
            <p:ph idx="1"/>
          </p:nvPr>
        </p:nvSpPr>
        <p:spPr/>
        <p:txBody>
          <a:bodyPr>
            <a:normAutofit/>
          </a:bodyPr>
          <a:lstStyle/>
          <a:p>
            <a:r>
              <a:rPr lang="en-US" dirty="0"/>
              <a:t>Prescriptive value.</a:t>
            </a:r>
          </a:p>
          <a:p>
            <a:pPr lvl="1"/>
            <a:r>
              <a:rPr lang="en-US" dirty="0"/>
              <a:t>Many theories provide no insight.</a:t>
            </a:r>
          </a:p>
          <a:p>
            <a:pPr lvl="1"/>
            <a:r>
              <a:rPr lang="en-US" dirty="0"/>
              <a:t>Development level leads to leadership.</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97295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Strengths </a:t>
            </a:r>
            <a:r>
              <a:rPr lang="en-US" sz="2000" dirty="0"/>
              <a:t>(3 of 4)</a:t>
            </a:r>
          </a:p>
        </p:txBody>
      </p:sp>
      <p:sp>
        <p:nvSpPr>
          <p:cNvPr id="4" name="Content Placeholder 3"/>
          <p:cNvSpPr>
            <a:spLocks noGrp="1"/>
          </p:cNvSpPr>
          <p:nvPr>
            <p:ph idx="1"/>
          </p:nvPr>
        </p:nvSpPr>
        <p:spPr/>
        <p:txBody>
          <a:bodyPr>
            <a:normAutofit/>
          </a:bodyPr>
          <a:lstStyle/>
          <a:p>
            <a:r>
              <a:rPr lang="en-US" dirty="0"/>
              <a:t>Emphasizes leader flexibility.</a:t>
            </a:r>
          </a:p>
          <a:p>
            <a:pPr lvl="1"/>
            <a:r>
              <a:rPr lang="en-US" dirty="0"/>
              <a:t>Unique in including situational factors.</a:t>
            </a:r>
          </a:p>
          <a:p>
            <a:pPr lvl="1"/>
            <a:r>
              <a:rPr lang="en-US" dirty="0"/>
              <a:t>Follower benefits.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95184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Strengths </a:t>
            </a:r>
            <a:r>
              <a:rPr lang="en-US" sz="2000" dirty="0"/>
              <a:t>(4 of 4)</a:t>
            </a:r>
          </a:p>
        </p:txBody>
      </p:sp>
      <p:sp>
        <p:nvSpPr>
          <p:cNvPr id="4" name="Content Placeholder 3"/>
          <p:cNvSpPr>
            <a:spLocks noGrp="1"/>
          </p:cNvSpPr>
          <p:nvPr>
            <p:ph idx="1"/>
          </p:nvPr>
        </p:nvSpPr>
        <p:spPr/>
        <p:txBody>
          <a:bodyPr>
            <a:normAutofit/>
          </a:bodyPr>
          <a:lstStyle/>
          <a:p>
            <a:r>
              <a:rPr lang="en-US" dirty="0"/>
              <a:t>Emphasizes positive follower treatment.</a:t>
            </a:r>
          </a:p>
          <a:p>
            <a:pPr lvl="1"/>
            <a:r>
              <a:rPr lang="en-US" dirty="0"/>
              <a:t>Respects individuals.</a:t>
            </a:r>
          </a:p>
          <a:p>
            <a:pPr lvl="1"/>
            <a:r>
              <a:rPr lang="en-US" dirty="0"/>
              <a:t>Followers deserve management help.</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32203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Criticisms </a:t>
            </a:r>
            <a:r>
              <a:rPr lang="en-US" sz="2000" dirty="0"/>
              <a:t>(1 of 3)</a:t>
            </a:r>
          </a:p>
        </p:txBody>
      </p:sp>
      <p:sp>
        <p:nvSpPr>
          <p:cNvPr id="4" name="Content Placeholder 3"/>
          <p:cNvSpPr>
            <a:spLocks noGrp="1"/>
          </p:cNvSpPr>
          <p:nvPr>
            <p:ph idx="1"/>
          </p:nvPr>
        </p:nvSpPr>
        <p:spPr/>
        <p:txBody>
          <a:bodyPr>
            <a:normAutofit/>
          </a:bodyPr>
          <a:lstStyle/>
          <a:p>
            <a:r>
              <a:rPr lang="en-US" dirty="0"/>
              <a:t>Minimal supporting research.</a:t>
            </a:r>
          </a:p>
          <a:p>
            <a:r>
              <a:rPr lang="en-US" dirty="0"/>
              <a:t>Follower development levels ambiguous.</a:t>
            </a:r>
          </a:p>
          <a:p>
            <a:pPr lvl="1"/>
            <a:r>
              <a:rPr lang="en-US" dirty="0"/>
              <a:t>Commitment plus competence inconsistencies.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63609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Criticisms </a:t>
            </a:r>
            <a:r>
              <a:rPr lang="en-US" sz="2000" dirty="0"/>
              <a:t>(2 of 3)</a:t>
            </a:r>
          </a:p>
        </p:txBody>
      </p:sp>
      <p:sp>
        <p:nvSpPr>
          <p:cNvPr id="4" name="Content Placeholder 3"/>
          <p:cNvSpPr>
            <a:spLocks noGrp="1"/>
          </p:cNvSpPr>
          <p:nvPr>
            <p:ph idx="1"/>
          </p:nvPr>
        </p:nvSpPr>
        <p:spPr/>
        <p:txBody>
          <a:bodyPr>
            <a:normAutofit/>
          </a:bodyPr>
          <a:lstStyle/>
          <a:p>
            <a:r>
              <a:rPr lang="en-US" dirty="0"/>
              <a:t>Questionable prescriptive value.</a:t>
            </a:r>
          </a:p>
          <a:p>
            <a:pPr lvl="1"/>
            <a:r>
              <a:rPr lang="en-US" dirty="0"/>
              <a:t>Vecchio et al.’s (1987, 1997, 2006) findings.</a:t>
            </a:r>
          </a:p>
          <a:p>
            <a:pPr lvl="1"/>
            <a:r>
              <a:rPr lang="en-US" dirty="0"/>
              <a:t>Thompson &amp; Vecchio (2009) discredited model.</a:t>
            </a:r>
            <a:endParaRPr lang="en-US" baseline="30000" dirty="0"/>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06888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Criticisms </a:t>
            </a:r>
            <a:r>
              <a:rPr lang="en-US" sz="2000" dirty="0"/>
              <a:t>(3 of 3)</a:t>
            </a:r>
          </a:p>
        </p:txBody>
      </p:sp>
      <p:sp>
        <p:nvSpPr>
          <p:cNvPr id="4" name="Content Placeholder 3"/>
          <p:cNvSpPr>
            <a:spLocks noGrp="1"/>
          </p:cNvSpPr>
          <p:nvPr>
            <p:ph idx="1"/>
          </p:nvPr>
        </p:nvSpPr>
        <p:spPr/>
        <p:txBody>
          <a:bodyPr>
            <a:normAutofit/>
          </a:bodyPr>
          <a:lstStyle/>
          <a:p>
            <a:r>
              <a:rPr lang="en-US" dirty="0"/>
              <a:t>Disregards demographics’ influence.</a:t>
            </a:r>
          </a:p>
          <a:p>
            <a:r>
              <a:rPr lang="en-US" dirty="0"/>
              <a:t>Minimizes one-to-one versus group leadership differences.</a:t>
            </a:r>
          </a:p>
          <a:p>
            <a:r>
              <a:rPr lang="en-US" dirty="0"/>
              <a:t>Questionnaires limit responses.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53265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a:t>
            </a:r>
            <a:endParaRPr lang="en-US" sz="2000" dirty="0"/>
          </a:p>
        </p:txBody>
      </p:sp>
      <p:sp>
        <p:nvSpPr>
          <p:cNvPr id="4" name="Content Placeholder 3"/>
          <p:cNvSpPr>
            <a:spLocks noGrp="1"/>
          </p:cNvSpPr>
          <p:nvPr>
            <p:ph idx="1"/>
          </p:nvPr>
        </p:nvSpPr>
        <p:spPr/>
        <p:txBody>
          <a:bodyPr>
            <a:normAutofit/>
          </a:bodyPr>
          <a:lstStyle/>
          <a:p>
            <a:r>
              <a:rPr lang="en-US" dirty="0"/>
              <a:t>Used in consulting.</a:t>
            </a:r>
          </a:p>
          <a:p>
            <a:r>
              <a:rPr lang="en-US" dirty="0"/>
              <a:t>Widely applicable.</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417708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(1 of 6)</a:t>
            </a:r>
          </a:p>
        </p:txBody>
      </p:sp>
      <p:sp>
        <p:nvSpPr>
          <p:cNvPr id="4" name="Content Placeholder 3"/>
          <p:cNvSpPr>
            <a:spLocks noGrp="1"/>
          </p:cNvSpPr>
          <p:nvPr>
            <p:ph idx="1"/>
          </p:nvPr>
        </p:nvSpPr>
        <p:spPr/>
        <p:txBody>
          <a:bodyPr>
            <a:normAutofit/>
          </a:bodyPr>
          <a:lstStyle/>
          <a:p>
            <a:r>
              <a:rPr lang="en-US" dirty="0"/>
              <a:t>A widely recognized approach.</a:t>
            </a:r>
          </a:p>
          <a:p>
            <a:r>
              <a:rPr lang="en-US" dirty="0"/>
              <a:t>Hersey and Blanchard (1969).</a:t>
            </a:r>
          </a:p>
          <a:p>
            <a:r>
              <a:rPr lang="en-US" dirty="0"/>
              <a:t>Situational Leadership</a:t>
            </a:r>
            <a:r>
              <a:rPr lang="en-US" baseline="30000" dirty="0"/>
              <a:t>®</a:t>
            </a:r>
            <a:r>
              <a:rPr lang="en-US" dirty="0"/>
              <a:t> II  (SLII</a:t>
            </a:r>
            <a:r>
              <a:rPr lang="en-US" baseline="30000" dirty="0"/>
              <a:t>®</a:t>
            </a:r>
            <a:r>
              <a:rPr lang="en-US" dirty="0"/>
              <a:t>) model.</a:t>
            </a:r>
          </a:p>
          <a:p>
            <a:pPr lvl="1"/>
            <a:r>
              <a:rPr lang="en-US" dirty="0"/>
              <a:t>Stresses directive and supportive dimensions.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extBox 6">
            <a:extLst>
              <a:ext uri="{FF2B5EF4-FFF2-40B4-BE49-F238E27FC236}">
                <a16:creationId xmlns:a16="http://schemas.microsoft.com/office/drawing/2014/main" id="{C62DF38C-7E4D-D65F-FFF5-48EEBED86FBF}"/>
              </a:ext>
            </a:extLst>
          </p:cNvPr>
          <p:cNvSpPr txBox="1"/>
          <p:nvPr/>
        </p:nvSpPr>
        <p:spPr>
          <a:xfrm>
            <a:off x="-381000" y="4230588"/>
            <a:ext cx="9220200" cy="2308324"/>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Stresses the directive and supportive dimensions of leadership, and the appropriate application of each based on the situation.</a:t>
            </a:r>
          </a:p>
          <a:p>
            <a:pPr marL="1543050" lvl="3" indent="-171450">
              <a:buFont typeface="Arial" panose="020B0604020202020204" pitchFamily="34" charset="0"/>
              <a:buChar char="•"/>
            </a:pPr>
            <a:r>
              <a:rPr lang="en-US" dirty="0">
                <a:effectLst/>
              </a:rPr>
              <a:t>Determining appropriate actions for the situation requires the leader to evaluate their followers’ competence and commitment to achieve a given goal.</a:t>
            </a:r>
          </a:p>
          <a:p>
            <a:pPr marL="1543050" lvl="3" indent="-171450">
              <a:buFont typeface="Arial" panose="020B0604020202020204" pitchFamily="34" charset="0"/>
              <a:buChar char="•"/>
            </a:pPr>
            <a:r>
              <a:rPr lang="en-US" dirty="0">
                <a:effectLst/>
              </a:rPr>
              <a:t>The model assumes that followers’ skills and motivations change over time, so leaders will also have to change the degree of direction and support</a:t>
            </a:r>
            <a:endParaRPr lang="en-US" dirty="0"/>
          </a:p>
        </p:txBody>
      </p:sp>
    </p:spTree>
    <p:extLst>
      <p:ext uri="{BB962C8B-B14F-4D97-AF65-F5344CB8AC3E}">
        <p14:creationId xmlns:p14="http://schemas.microsoft.com/office/powerpoint/2010/main" val="116550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(2 of 6)</a:t>
            </a:r>
          </a:p>
        </p:txBody>
      </p:sp>
      <p:sp>
        <p:nvSpPr>
          <p:cNvPr id="4" name="Content Placeholder 3"/>
          <p:cNvSpPr>
            <a:spLocks noGrp="1"/>
          </p:cNvSpPr>
          <p:nvPr>
            <p:ph idx="1"/>
          </p:nvPr>
        </p:nvSpPr>
        <p:spPr/>
        <p:txBody>
          <a:bodyPr>
            <a:normAutofit/>
          </a:bodyPr>
          <a:lstStyle/>
          <a:p>
            <a:pPr marL="0" indent="0">
              <a:buNone/>
            </a:pPr>
            <a:r>
              <a:rPr lang="en-US" dirty="0"/>
              <a:t>Leadership Style </a:t>
            </a:r>
            <a:r>
              <a:rPr lang="en-US" sz="2000" dirty="0"/>
              <a:t>(1 of 2)</a:t>
            </a:r>
            <a:r>
              <a:rPr lang="en-US" dirty="0"/>
              <a:t>.</a:t>
            </a:r>
          </a:p>
          <a:p>
            <a:r>
              <a:rPr lang="en-US" dirty="0"/>
              <a:t>Leadership style.</a:t>
            </a:r>
          </a:p>
          <a:p>
            <a:r>
              <a:rPr lang="en-US" dirty="0"/>
              <a:t>Directive behaviors.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a:extLst>
              <a:ext uri="{FF2B5EF4-FFF2-40B4-BE49-F238E27FC236}">
                <a16:creationId xmlns:a16="http://schemas.microsoft.com/office/drawing/2014/main" id="{F6F0765B-2694-7C95-16E5-5BF8D21759B0}"/>
              </a:ext>
            </a:extLst>
          </p:cNvPr>
          <p:cNvSpPr txBox="1"/>
          <p:nvPr/>
        </p:nvSpPr>
        <p:spPr>
          <a:xfrm>
            <a:off x="-685800" y="4138137"/>
            <a:ext cx="8382000" cy="1477328"/>
          </a:xfrm>
          <a:prstGeom prst="rect">
            <a:avLst/>
          </a:prstGeom>
          <a:noFill/>
        </p:spPr>
        <p:txBody>
          <a:bodyPr wrap="square">
            <a:spAutoFit/>
          </a:bodyPr>
          <a:lstStyle/>
          <a:p>
            <a:pPr marL="1085850" lvl="2" indent="-171450">
              <a:buFont typeface="Arial" panose="020B0604020202020204" pitchFamily="34" charset="0"/>
              <a:buChar char="•"/>
            </a:pPr>
            <a:r>
              <a:rPr lang="en-US" b="1" dirty="0">
                <a:effectLst/>
              </a:rPr>
              <a:t>Leadership style: </a:t>
            </a:r>
            <a:r>
              <a:rPr lang="en-US" dirty="0">
                <a:effectLst/>
              </a:rPr>
              <a:t>The behavior pattern of a person who attempts to influence others, including </a:t>
            </a:r>
            <a:r>
              <a:rPr lang="en-US" b="1" dirty="0">
                <a:effectLst/>
              </a:rPr>
              <a:t>directive</a:t>
            </a:r>
            <a:r>
              <a:rPr lang="en-US" dirty="0">
                <a:effectLst/>
              </a:rPr>
              <a:t> and </a:t>
            </a:r>
            <a:r>
              <a:rPr lang="en-US" b="1" dirty="0">
                <a:effectLst/>
              </a:rPr>
              <a:t>supportive</a:t>
            </a:r>
            <a:r>
              <a:rPr lang="en-US" dirty="0">
                <a:effectLst/>
              </a:rPr>
              <a:t> behaviors.</a:t>
            </a:r>
          </a:p>
          <a:p>
            <a:pPr marL="1085850" lvl="2" indent="-171450">
              <a:buFont typeface="Arial" panose="020B0604020202020204" pitchFamily="34" charset="0"/>
              <a:buChar char="•"/>
            </a:pPr>
            <a:r>
              <a:rPr lang="en-US" b="1" dirty="0">
                <a:effectLst/>
              </a:rPr>
              <a:t>Directive behaviors:</a:t>
            </a:r>
            <a:r>
              <a:rPr lang="en-US" dirty="0">
                <a:effectLst/>
              </a:rPr>
              <a:t> Help group members accomplish goals by giving directions, establishing goals and methods of evaluation, setting timelines, </a:t>
            </a:r>
            <a:endParaRPr lang="en-US" dirty="0"/>
          </a:p>
        </p:txBody>
      </p:sp>
    </p:spTree>
    <p:extLst>
      <p:ext uri="{BB962C8B-B14F-4D97-AF65-F5344CB8AC3E}">
        <p14:creationId xmlns:p14="http://schemas.microsoft.com/office/powerpoint/2010/main" val="412308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(3 of 6)</a:t>
            </a:r>
          </a:p>
        </p:txBody>
      </p:sp>
      <p:sp>
        <p:nvSpPr>
          <p:cNvPr id="4" name="Content Placeholder 3"/>
          <p:cNvSpPr>
            <a:spLocks noGrp="1"/>
          </p:cNvSpPr>
          <p:nvPr>
            <p:ph idx="1"/>
          </p:nvPr>
        </p:nvSpPr>
        <p:spPr/>
        <p:txBody>
          <a:bodyPr>
            <a:normAutofit/>
          </a:bodyPr>
          <a:lstStyle/>
          <a:p>
            <a:pPr marL="0" indent="0">
              <a:buNone/>
            </a:pPr>
            <a:r>
              <a:rPr lang="en-US" dirty="0"/>
              <a:t>Leadership Style </a:t>
            </a:r>
            <a:r>
              <a:rPr lang="en-US" sz="2000" dirty="0"/>
              <a:t>(2 of 2)</a:t>
            </a:r>
            <a:r>
              <a:rPr lang="en-US" dirty="0"/>
              <a:t>.</a:t>
            </a:r>
          </a:p>
          <a:p>
            <a:r>
              <a:rPr lang="en-US" dirty="0"/>
              <a:t>Supportive behaviors.</a:t>
            </a:r>
          </a:p>
          <a:p>
            <a:r>
              <a:rPr lang="en-US" dirty="0"/>
              <a:t>Four categories of leadership styles.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67628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6200"/>
            <a:ext cx="8534400" cy="914400"/>
          </a:xfrm>
        </p:spPr>
        <p:txBody>
          <a:bodyPr/>
          <a:lstStyle/>
          <a:p>
            <a:r>
              <a:rPr lang="en-US" dirty="0"/>
              <a:t>Description </a:t>
            </a:r>
            <a:r>
              <a:rPr lang="en-US" sz="2000" dirty="0"/>
              <a:t>(4 of 6)</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1026" name="Picture 2" descr="An illustration of the S L I I trademark model of leadership styles.&#10;&#10;The matrix of leadership styles shows directive behavior along the horizontal axis and supportive behavior along the vertical axis, both ranging from low to high. The different leadership styles are as follows.&#10;• S1 on the bottom-right side of the matrix: High directive and low supportive behavior.&#10;• S2 on the top-right side of the matrix: High directive and high supportive behavior.&#10;• S3 on the top-left side of the matrix: High supportive and low directive behavior.&#10;• S4 on the bottom-left side of the matrix: Low supportive and low directive behavior.&#10;A bell-shaped curve is labeled delegating in the S4 block, supporting in the S3 block, coaching in the S2 block, and directing in the S1 block. &#10;The four development levels under the matrix, from developing on the right to developed on the left are as follows.&#10;• D1: Low competence, high commitment.&#10;• D2: Low to some competence, low commitment.&#10;• D3: Moderate to high competence, variable commitment.&#10;• D4: High competence and high commitment.&#10;" title="FIGURE 5.1 SLII®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166" y="1142999"/>
            <a:ext cx="4052234"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795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(5 of 6)</a:t>
            </a:r>
          </a:p>
        </p:txBody>
      </p:sp>
      <p:sp>
        <p:nvSpPr>
          <p:cNvPr id="4" name="Content Placeholder 3"/>
          <p:cNvSpPr>
            <a:spLocks noGrp="1"/>
          </p:cNvSpPr>
          <p:nvPr>
            <p:ph idx="1"/>
          </p:nvPr>
        </p:nvSpPr>
        <p:spPr/>
        <p:txBody>
          <a:bodyPr>
            <a:normAutofit/>
          </a:bodyPr>
          <a:lstStyle/>
          <a:p>
            <a:pPr marL="0" indent="0">
              <a:buNone/>
            </a:pPr>
            <a:r>
              <a:rPr lang="en-US" dirty="0"/>
              <a:t>Development Level </a:t>
            </a:r>
            <a:r>
              <a:rPr lang="en-US" sz="2000" dirty="0"/>
              <a:t>(1 of 2)</a:t>
            </a:r>
            <a:r>
              <a:rPr lang="en-US" dirty="0"/>
              <a:t>.</a:t>
            </a:r>
          </a:p>
          <a:p>
            <a:r>
              <a:rPr lang="en-US" dirty="0"/>
              <a:t>Development level.</a:t>
            </a:r>
          </a:p>
          <a:p>
            <a:r>
              <a:rPr lang="en-US" dirty="0"/>
              <a:t>Competence.</a:t>
            </a:r>
          </a:p>
          <a:p>
            <a:r>
              <a:rPr lang="en-US" dirty="0"/>
              <a:t>Commitment.</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extBox 6">
            <a:extLst>
              <a:ext uri="{FF2B5EF4-FFF2-40B4-BE49-F238E27FC236}">
                <a16:creationId xmlns:a16="http://schemas.microsoft.com/office/drawing/2014/main" id="{E274A5BC-36D6-9AB6-F11C-F3C16D694715}"/>
              </a:ext>
            </a:extLst>
          </p:cNvPr>
          <p:cNvSpPr txBox="1"/>
          <p:nvPr/>
        </p:nvSpPr>
        <p:spPr>
          <a:xfrm>
            <a:off x="-990600" y="4325025"/>
            <a:ext cx="8458200" cy="2031325"/>
          </a:xfrm>
          <a:prstGeom prst="rect">
            <a:avLst/>
          </a:prstGeom>
          <a:noFill/>
        </p:spPr>
        <p:txBody>
          <a:bodyPr wrap="square">
            <a:spAutoFit/>
          </a:bodyPr>
          <a:lstStyle/>
          <a:p>
            <a:pPr marL="1085850" lvl="2" indent="-171450">
              <a:buFont typeface="Arial" panose="020B0604020202020204" pitchFamily="34" charset="0"/>
              <a:buChar char="•"/>
            </a:pPr>
            <a:r>
              <a:rPr lang="en-US" b="1" dirty="0">
                <a:effectLst/>
              </a:rPr>
              <a:t>Development level: </a:t>
            </a:r>
            <a:r>
              <a:rPr lang="en-US" dirty="0">
                <a:effectLst/>
              </a:rPr>
              <a:t>The degree to which followers have the </a:t>
            </a:r>
            <a:r>
              <a:rPr lang="en-US" b="1" dirty="0">
                <a:effectLst/>
              </a:rPr>
              <a:t>competence</a:t>
            </a:r>
            <a:r>
              <a:rPr lang="en-US" dirty="0">
                <a:effectLst/>
              </a:rPr>
              <a:t> and </a:t>
            </a:r>
            <a:r>
              <a:rPr lang="en-US" b="1" dirty="0">
                <a:effectLst/>
              </a:rPr>
              <a:t>commitment</a:t>
            </a:r>
            <a:r>
              <a:rPr lang="en-US" dirty="0">
                <a:effectLst/>
              </a:rPr>
              <a:t> necessary to accomplish a given goal or activity.</a:t>
            </a:r>
          </a:p>
          <a:p>
            <a:pPr marL="1085850" lvl="2" indent="-171450">
              <a:buFont typeface="Arial" panose="020B0604020202020204" pitchFamily="34" charset="0"/>
              <a:buChar char="•"/>
            </a:pPr>
            <a:r>
              <a:rPr lang="en-US" b="1" dirty="0">
                <a:effectLst/>
              </a:rPr>
              <a:t>Competence:</a:t>
            </a:r>
            <a:r>
              <a:rPr lang="en-US" dirty="0">
                <a:effectLst/>
              </a:rPr>
              <a:t> Mastery of the skills needed to achieve a specific goal. Previously known as </a:t>
            </a:r>
            <a:r>
              <a:rPr lang="en-US" b="1" dirty="0">
                <a:effectLst/>
              </a:rPr>
              <a:t>readiness.</a:t>
            </a:r>
          </a:p>
          <a:p>
            <a:pPr marL="1085850" lvl="2" indent="-171450">
              <a:buFont typeface="Arial" panose="020B0604020202020204" pitchFamily="34" charset="0"/>
              <a:buChar char="•"/>
            </a:pPr>
            <a:r>
              <a:rPr lang="en-US" b="1" dirty="0">
                <a:effectLst/>
              </a:rPr>
              <a:t>Commitment:</a:t>
            </a:r>
            <a:r>
              <a:rPr lang="en-US" dirty="0">
                <a:effectLst/>
              </a:rPr>
              <a:t> An individual’s positive attitude regarding the goal. Previously known as </a:t>
            </a:r>
            <a:r>
              <a:rPr lang="en-US" b="1" dirty="0">
                <a:effectLst/>
              </a:rPr>
              <a:t>maturity.</a:t>
            </a:r>
            <a:endParaRPr lang="en-US" dirty="0">
              <a:effectLst/>
            </a:endParaRPr>
          </a:p>
        </p:txBody>
      </p:sp>
    </p:spTree>
    <p:extLst>
      <p:ext uri="{BB962C8B-B14F-4D97-AF65-F5344CB8AC3E}">
        <p14:creationId xmlns:p14="http://schemas.microsoft.com/office/powerpoint/2010/main" val="400864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Description </a:t>
            </a:r>
            <a:r>
              <a:rPr lang="en-US" sz="2000" dirty="0"/>
              <a:t>(6 of 6)</a:t>
            </a:r>
          </a:p>
        </p:txBody>
      </p:sp>
      <p:sp>
        <p:nvSpPr>
          <p:cNvPr id="4" name="Content Placeholder 3"/>
          <p:cNvSpPr>
            <a:spLocks noGrp="1"/>
          </p:cNvSpPr>
          <p:nvPr>
            <p:ph idx="1"/>
          </p:nvPr>
        </p:nvSpPr>
        <p:spPr/>
        <p:txBody>
          <a:bodyPr>
            <a:normAutofit/>
          </a:bodyPr>
          <a:lstStyle/>
          <a:p>
            <a:pPr marL="0" indent="0">
              <a:buNone/>
            </a:pPr>
            <a:r>
              <a:rPr lang="en-US" dirty="0"/>
              <a:t>Development Level </a:t>
            </a:r>
            <a:r>
              <a:rPr lang="en-US" sz="2000" dirty="0">
                <a:solidFill>
                  <a:prstClr val="black"/>
                </a:solidFill>
              </a:rPr>
              <a:t>(2 of 2)</a:t>
            </a:r>
            <a:r>
              <a:rPr lang="en-US" dirty="0"/>
              <a:t>.</a:t>
            </a:r>
          </a:p>
          <a:p>
            <a:r>
              <a:rPr lang="en-US" dirty="0"/>
              <a:t>High development level characteristics.</a:t>
            </a:r>
          </a:p>
          <a:p>
            <a:r>
              <a:rPr lang="en-US" dirty="0"/>
              <a:t>Developing level characteristics.</a:t>
            </a:r>
          </a:p>
          <a:p>
            <a:r>
              <a:rPr lang="en-US" dirty="0"/>
              <a:t>Four categories of development (</a:t>
            </a:r>
            <a:r>
              <a:rPr lang="en-US" dirty="0" err="1"/>
              <a:t>D1</a:t>
            </a:r>
            <a:r>
              <a:rPr lang="en-US" dirty="0"/>
              <a:t>–</a:t>
            </a:r>
            <a:r>
              <a:rPr lang="en-US" dirty="0" err="1"/>
              <a:t>D4</a:t>
            </a:r>
            <a:r>
              <a:rPr lang="en-US" dirty="0"/>
              <a:t>).</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extBox 6">
            <a:extLst>
              <a:ext uri="{FF2B5EF4-FFF2-40B4-BE49-F238E27FC236}">
                <a16:creationId xmlns:a16="http://schemas.microsoft.com/office/drawing/2014/main" id="{D24441B9-4B23-1D4A-37E8-B8A1B9F8327D}"/>
              </a:ext>
            </a:extLst>
          </p:cNvPr>
          <p:cNvSpPr txBox="1"/>
          <p:nvPr/>
        </p:nvSpPr>
        <p:spPr>
          <a:xfrm>
            <a:off x="-838200" y="4496214"/>
            <a:ext cx="9753600" cy="2031325"/>
          </a:xfrm>
          <a:prstGeom prst="rect">
            <a:avLst/>
          </a:prstGeom>
          <a:noFill/>
        </p:spPr>
        <p:txBody>
          <a:bodyPr wrap="square">
            <a:spAutoFit/>
          </a:bodyPr>
          <a:lstStyle/>
          <a:p>
            <a:pPr marL="1085850" lvl="2" indent="-171450">
              <a:buFont typeface="Arial" panose="020B0604020202020204" pitchFamily="34" charset="0"/>
              <a:buChar char="•"/>
            </a:pPr>
            <a:r>
              <a:rPr lang="en-US" dirty="0">
                <a:effectLst/>
              </a:rPr>
              <a:t>Followers are at a high development level if they are:</a:t>
            </a:r>
          </a:p>
          <a:p>
            <a:pPr marL="1543050" lvl="3" indent="-171450">
              <a:buFont typeface="Arial" panose="020B0604020202020204" pitchFamily="34" charset="0"/>
              <a:buChar char="•"/>
            </a:pPr>
            <a:r>
              <a:rPr lang="en-US" dirty="0">
                <a:effectLst/>
              </a:rPr>
              <a:t>Interested.</a:t>
            </a:r>
          </a:p>
          <a:p>
            <a:pPr marL="1543050" lvl="3" indent="-171450">
              <a:buFont typeface="Arial" panose="020B0604020202020204" pitchFamily="34" charset="0"/>
              <a:buChar char="•"/>
            </a:pPr>
            <a:r>
              <a:rPr lang="en-US" dirty="0">
                <a:effectLst/>
              </a:rPr>
              <a:t>Confident in their work.</a:t>
            </a:r>
          </a:p>
          <a:p>
            <a:pPr marL="1543050" lvl="3" indent="-171450">
              <a:buFont typeface="Arial" panose="020B0604020202020204" pitchFamily="34" charset="0"/>
              <a:buChar char="•"/>
            </a:pPr>
            <a:r>
              <a:rPr lang="en-US" dirty="0">
                <a:effectLst/>
              </a:rPr>
              <a:t>Aware of how to achieve the goal.</a:t>
            </a:r>
          </a:p>
          <a:p>
            <a:pPr marL="1085850" lvl="2" indent="-171450">
              <a:buFont typeface="Arial" panose="020B0604020202020204" pitchFamily="34" charset="0"/>
              <a:buChar char="•"/>
            </a:pPr>
            <a:r>
              <a:rPr lang="en-US" dirty="0">
                <a:effectLst/>
              </a:rPr>
              <a:t>Followers are at a developing level if they are:</a:t>
            </a:r>
          </a:p>
          <a:p>
            <a:pPr marL="1543050" lvl="3" indent="-171450">
              <a:buFont typeface="Arial" panose="020B0604020202020204" pitchFamily="34" charset="0"/>
              <a:buChar char="•"/>
            </a:pPr>
            <a:r>
              <a:rPr lang="en-US" dirty="0">
                <a:effectLst/>
              </a:rPr>
              <a:t>At a low skill level for the job at hand.</a:t>
            </a:r>
          </a:p>
          <a:p>
            <a:pPr marL="1543050" lvl="3" indent="-171450">
              <a:buFont typeface="Arial" panose="020B0604020202020204" pitchFamily="34" charset="0"/>
              <a:buChar char="•"/>
            </a:pPr>
            <a:r>
              <a:rPr lang="en-US" dirty="0">
                <a:effectLst/>
              </a:rPr>
              <a:t>Believe they have the motivation or the confidence to get the job done.</a:t>
            </a:r>
          </a:p>
        </p:txBody>
      </p:sp>
    </p:spTree>
    <p:extLst>
      <p:ext uri="{BB962C8B-B14F-4D97-AF65-F5344CB8AC3E}">
        <p14:creationId xmlns:p14="http://schemas.microsoft.com/office/powerpoint/2010/main" val="372821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does SLII® Work? </a:t>
            </a:r>
            <a:r>
              <a:rPr lang="en-US" sz="2200" dirty="0"/>
              <a:t>(1 of 2)</a:t>
            </a:r>
          </a:p>
        </p:txBody>
      </p:sp>
      <p:sp>
        <p:nvSpPr>
          <p:cNvPr id="4" name="Content Placeholder 3"/>
          <p:cNvSpPr>
            <a:spLocks noGrp="1"/>
          </p:cNvSpPr>
          <p:nvPr>
            <p:ph idx="1"/>
          </p:nvPr>
        </p:nvSpPr>
        <p:spPr/>
        <p:txBody>
          <a:bodyPr>
            <a:normAutofit/>
          </a:bodyPr>
          <a:lstStyle/>
          <a:p>
            <a:r>
              <a:rPr lang="en-US" dirty="0"/>
              <a:t>Followers move along developmental continuum.</a:t>
            </a:r>
          </a:p>
          <a:p>
            <a:pPr lvl="1"/>
            <a:r>
              <a:rPr lang="en-US" dirty="0"/>
              <a:t>Leaders gauge follower progress.</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8250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does SLII® Work?</a:t>
            </a:r>
            <a:r>
              <a:rPr lang="en-US" sz="2200" dirty="0"/>
              <a:t>(2 of 2)</a:t>
            </a:r>
          </a:p>
        </p:txBody>
      </p:sp>
      <p:sp>
        <p:nvSpPr>
          <p:cNvPr id="4" name="Content Placeholder 3"/>
          <p:cNvSpPr>
            <a:spLocks noGrp="1"/>
          </p:cNvSpPr>
          <p:nvPr>
            <p:ph idx="1"/>
          </p:nvPr>
        </p:nvSpPr>
        <p:spPr/>
        <p:txBody>
          <a:bodyPr>
            <a:normAutofit/>
          </a:bodyPr>
          <a:lstStyle/>
          <a:p>
            <a:r>
              <a:rPr lang="en-US" dirty="0"/>
              <a:t>Steps:</a:t>
            </a:r>
          </a:p>
          <a:p>
            <a:pPr lvl="1"/>
            <a:r>
              <a:rPr lang="en-US" dirty="0"/>
              <a:t>Assess situation.</a:t>
            </a:r>
          </a:p>
          <a:p>
            <a:pPr lvl="1"/>
            <a:r>
              <a:rPr lang="en-US" dirty="0"/>
              <a:t>Apply SLII</a:t>
            </a:r>
            <a:r>
              <a:rPr lang="en-US" baseline="30000" dirty="0"/>
              <a:t>®</a:t>
            </a:r>
            <a:r>
              <a:rPr lang="en-US" dirty="0"/>
              <a:t> model.</a:t>
            </a:r>
          </a:p>
          <a:p>
            <a:r>
              <a:rPr lang="en-US" dirty="0"/>
              <a:t>Approach should adapt.</a:t>
            </a:r>
          </a:p>
        </p:txBody>
      </p:sp>
      <p:sp>
        <p:nvSpPr>
          <p:cNvPr id="2" name="Footer Placeholder 1"/>
          <p:cNvSpPr>
            <a:spLocks noGrp="1"/>
          </p:cNvSpPr>
          <p:nvPr>
            <p:ph type="ftr" sz="quarter" idx="11"/>
          </p:nvPr>
        </p:nvSpPr>
        <p:spPr/>
        <p:txBody>
          <a:bodyPr/>
          <a:lstStyle/>
          <a:p>
            <a:r>
              <a:rPr lang="en-US" dirty="0"/>
              <a:t>Northouse</a:t>
            </a:r>
            <a:r>
              <a:rPr lang="en-US" i="1" dirty="0"/>
              <a:t>, Leadership, </a:t>
            </a:r>
            <a:r>
              <a:rPr lang="en-US" dirty="0"/>
              <a:t>9th edition</a:t>
            </a:r>
            <a:r>
              <a:rPr lang="en-US" i="1" dirty="0"/>
              <a:t>.</a:t>
            </a:r>
            <a:r>
              <a:rPr lang="en-US" dirty="0"/>
              <a:t>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904382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5b -SAGE PPT Template_3-26 update" id="{E6AC6207-D26B-194B-98E1-6A140DE426E7}" vid="{A2B6F32D-7038-774C-854E-F5C2714999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441</TotalTime>
  <Words>2932</Words>
  <Application>Microsoft Macintosh PowerPoint</Application>
  <PresentationFormat>On-screen Show (4:3)</PresentationFormat>
  <Paragraphs>276</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Chapter 5: Situational Approach</vt:lpstr>
      <vt:lpstr>Description (1 of 6)</vt:lpstr>
      <vt:lpstr>Description (2 of 6)</vt:lpstr>
      <vt:lpstr>Description (3 of 6)</vt:lpstr>
      <vt:lpstr>Description (4 of 6)</vt:lpstr>
      <vt:lpstr>Description (5 of 6)</vt:lpstr>
      <vt:lpstr>Description (6 of 6)</vt:lpstr>
      <vt:lpstr>How does SLII® Work? (1 of 2)</vt:lpstr>
      <vt:lpstr>How does SLII® Work?(2 of 2)</vt:lpstr>
      <vt:lpstr>Strengths (1 of 4)</vt:lpstr>
      <vt:lpstr>Strengths (2 of 4)</vt:lpstr>
      <vt:lpstr>Strengths (3 of 4)</vt:lpstr>
      <vt:lpstr>Strengths (4 of 4)</vt:lpstr>
      <vt:lpstr>Criticisms (1 of 3)</vt:lpstr>
      <vt:lpstr>Criticisms (2 of 3)</vt:lpstr>
      <vt:lpstr>Criticisms (3 of 3)</vt:lpstr>
      <vt:lpstr>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Trait Approach</dc:title>
  <dc:creator>Lauren Bingham</dc:creator>
  <cp:lastModifiedBy>Brian Vanderjack</cp:lastModifiedBy>
  <cp:revision>63</cp:revision>
  <dcterms:created xsi:type="dcterms:W3CDTF">2020-06-18T17:58:19Z</dcterms:created>
  <dcterms:modified xsi:type="dcterms:W3CDTF">2023-07-27T01:10:33Z</dcterms:modified>
</cp:coreProperties>
</file>