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7"/>
  </p:notesMasterIdLst>
  <p:handoutMasterIdLst>
    <p:handoutMasterId r:id="rId38"/>
  </p:handoutMasterIdLst>
  <p:sldIdLst>
    <p:sldId id="283" r:id="rId2"/>
    <p:sldId id="335" r:id="rId3"/>
    <p:sldId id="285" r:id="rId4"/>
    <p:sldId id="286" r:id="rId5"/>
    <p:sldId id="340" r:id="rId6"/>
    <p:sldId id="309" r:id="rId7"/>
    <p:sldId id="287" r:id="rId8"/>
    <p:sldId id="337" r:id="rId9"/>
    <p:sldId id="327" r:id="rId10"/>
    <p:sldId id="288" r:id="rId11"/>
    <p:sldId id="338" r:id="rId12"/>
    <p:sldId id="289" r:id="rId13"/>
    <p:sldId id="291" r:id="rId14"/>
    <p:sldId id="292" r:id="rId15"/>
    <p:sldId id="293" r:id="rId16"/>
    <p:sldId id="294" r:id="rId17"/>
    <p:sldId id="339" r:id="rId18"/>
    <p:sldId id="301" r:id="rId19"/>
    <p:sldId id="302" r:id="rId20"/>
    <p:sldId id="303" r:id="rId21"/>
    <p:sldId id="304" r:id="rId22"/>
    <p:sldId id="305" r:id="rId23"/>
    <p:sldId id="306" r:id="rId24"/>
    <p:sldId id="317" r:id="rId25"/>
    <p:sldId id="316" r:id="rId26"/>
    <p:sldId id="329" r:id="rId27"/>
    <p:sldId id="336" r:id="rId28"/>
    <p:sldId id="312" r:id="rId29"/>
    <p:sldId id="341" r:id="rId30"/>
    <p:sldId id="333" r:id="rId31"/>
    <p:sldId id="313" r:id="rId32"/>
    <p:sldId id="308" r:id="rId33"/>
    <p:sldId id="310" r:id="rId34"/>
    <p:sldId id="328" r:id="rId35"/>
    <p:sldId id="324" r:id="rId36"/>
  </p:sldIdLst>
  <p:sldSz cx="9144000" cy="6858000" type="screen4x3"/>
  <p:notesSz cx="6858000" cy="9144000"/>
  <p:custDataLst>
    <p:tags r:id="rId39"/>
  </p:custDataLst>
  <p:defaultTex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DA41A-DC74-44BA-82B8-433CC6161E3F}" v="6" dt="2023-01-19T02:57:31.667"/>
    <p1510:client id="{8D91A65C-58EF-4B32-9492-FC3435B180FC}" v="111" dt="2023-05-18T01:39:37.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62" autoAdjust="0"/>
    <p:restoredTop sz="94522" autoAdjust="0"/>
  </p:normalViewPr>
  <p:slideViewPr>
    <p:cSldViewPr>
      <p:cViewPr varScale="1">
        <p:scale>
          <a:sx n="105" d="100"/>
          <a:sy n="105" d="100"/>
        </p:scale>
        <p:origin x="22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56" d="100"/>
          <a:sy n="56" d="100"/>
        </p:scale>
        <p:origin x="-19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Vanderjack" userId="s28AH2FRLhozcXyu408fMfYKQelpch2oXBvga12vy0s=" providerId="None" clId="Web-{8D91A65C-58EF-4B32-9492-FC3435B180FC}"/>
    <pc:docChg chg="modSld">
      <pc:chgData name="Brian Vanderjack" userId="s28AH2FRLhozcXyu408fMfYKQelpch2oXBvga12vy0s=" providerId="None" clId="Web-{8D91A65C-58EF-4B32-9492-FC3435B180FC}" dt="2023-05-18T01:39:28.464" v="44"/>
      <pc:docMkLst>
        <pc:docMk/>
      </pc:docMkLst>
      <pc:sldChg chg="modSp">
        <pc:chgData name="Brian Vanderjack" userId="s28AH2FRLhozcXyu408fMfYKQelpch2oXBvga12vy0s=" providerId="None" clId="Web-{8D91A65C-58EF-4B32-9492-FC3435B180FC}" dt="2023-05-18T01:22:54.841" v="2" actId="20577"/>
        <pc:sldMkLst>
          <pc:docMk/>
          <pc:sldMk cId="0" sldId="283"/>
        </pc:sldMkLst>
        <pc:spChg chg="mod">
          <ac:chgData name="Brian Vanderjack" userId="s28AH2FRLhozcXyu408fMfYKQelpch2oXBvga12vy0s=" providerId="None" clId="Web-{8D91A65C-58EF-4B32-9492-FC3435B180FC}" dt="2023-05-18T01:22:54.841" v="2" actId="20577"/>
          <ac:spMkLst>
            <pc:docMk/>
            <pc:sldMk cId="0" sldId="283"/>
            <ac:spMk id="17411" creationId="{CDC8A9B3-35D4-4A98-89C8-8120788D8AFA}"/>
          </ac:spMkLst>
        </pc:spChg>
      </pc:sldChg>
      <pc:sldChg chg="modSp">
        <pc:chgData name="Brian Vanderjack" userId="s28AH2FRLhozcXyu408fMfYKQelpch2oXBvga12vy0s=" providerId="None" clId="Web-{8D91A65C-58EF-4B32-9492-FC3435B180FC}" dt="2023-05-18T01:33:15.718" v="7" actId="20577"/>
        <pc:sldMkLst>
          <pc:docMk/>
          <pc:sldMk cId="0" sldId="301"/>
        </pc:sldMkLst>
        <pc:spChg chg="mod">
          <ac:chgData name="Brian Vanderjack" userId="s28AH2FRLhozcXyu408fMfYKQelpch2oXBvga12vy0s=" providerId="None" clId="Web-{8D91A65C-58EF-4B32-9492-FC3435B180FC}" dt="2023-05-18T01:33:15.718" v="7" actId="20577"/>
          <ac:spMkLst>
            <pc:docMk/>
            <pc:sldMk cId="0" sldId="301"/>
            <ac:spMk id="34819" creationId="{1B8BFA59-E441-4C57-BC82-AD08592E243C}"/>
          </ac:spMkLst>
        </pc:spChg>
      </pc:sldChg>
      <pc:sldChg chg="modSp">
        <pc:chgData name="Brian Vanderjack" userId="s28AH2FRLhozcXyu408fMfYKQelpch2oXBvga12vy0s=" providerId="None" clId="Web-{8D91A65C-58EF-4B32-9492-FC3435B180FC}" dt="2023-05-18T01:35:06.253" v="14" actId="20577"/>
        <pc:sldMkLst>
          <pc:docMk/>
          <pc:sldMk cId="0" sldId="303"/>
        </pc:sldMkLst>
        <pc:spChg chg="mod">
          <ac:chgData name="Brian Vanderjack" userId="s28AH2FRLhozcXyu408fMfYKQelpch2oXBvga12vy0s=" providerId="None" clId="Web-{8D91A65C-58EF-4B32-9492-FC3435B180FC}" dt="2023-05-18T01:35:06.253" v="14" actId="20577"/>
          <ac:spMkLst>
            <pc:docMk/>
            <pc:sldMk cId="0" sldId="303"/>
            <ac:spMk id="36887" creationId="{A7D22011-E895-411D-A930-0BF3CD6C5FCA}"/>
          </ac:spMkLst>
        </pc:spChg>
      </pc:sldChg>
      <pc:sldChg chg="modSp">
        <pc:chgData name="Brian Vanderjack" userId="s28AH2FRLhozcXyu408fMfYKQelpch2oXBvga12vy0s=" providerId="None" clId="Web-{8D91A65C-58EF-4B32-9492-FC3435B180FC}" dt="2023-05-18T01:35:22.753" v="24"/>
        <pc:sldMkLst>
          <pc:docMk/>
          <pc:sldMk cId="0" sldId="304"/>
        </pc:sldMkLst>
        <pc:graphicFrameChg chg="mod modGraphic">
          <ac:chgData name="Brian Vanderjack" userId="s28AH2FRLhozcXyu408fMfYKQelpch2oXBvga12vy0s=" providerId="None" clId="Web-{8D91A65C-58EF-4B32-9492-FC3435B180FC}" dt="2023-05-18T01:35:22.753" v="24"/>
          <ac:graphicFrameMkLst>
            <pc:docMk/>
            <pc:sldMk cId="0" sldId="304"/>
            <ac:graphicFrameMk id="77848" creationId="{9ACE8B3F-8C1B-4A9C-A70A-64D629D74342}"/>
          </ac:graphicFrameMkLst>
        </pc:graphicFrameChg>
      </pc:sldChg>
      <pc:sldChg chg="modSp">
        <pc:chgData name="Brian Vanderjack" userId="s28AH2FRLhozcXyu408fMfYKQelpch2oXBvga12vy0s=" providerId="None" clId="Web-{8D91A65C-58EF-4B32-9492-FC3435B180FC}" dt="2023-05-18T01:39:28.464" v="44"/>
        <pc:sldMkLst>
          <pc:docMk/>
          <pc:sldMk cId="0" sldId="316"/>
        </pc:sldMkLst>
        <pc:graphicFrameChg chg="mod modGraphic">
          <ac:chgData name="Brian Vanderjack" userId="s28AH2FRLhozcXyu408fMfYKQelpch2oXBvga12vy0s=" providerId="None" clId="Web-{8D91A65C-58EF-4B32-9492-FC3435B180FC}" dt="2023-05-18T01:39:28.464" v="44"/>
          <ac:graphicFrameMkLst>
            <pc:docMk/>
            <pc:sldMk cId="0" sldId="316"/>
            <ac:graphicFrameMk id="90413" creationId="{6BDF1BB9-2EDD-4345-AB80-764D7E4F2310}"/>
          </ac:graphicFrameMkLst>
        </pc:graphicFrameChg>
      </pc:sldChg>
      <pc:sldChg chg="modSp">
        <pc:chgData name="Brian Vanderjack" userId="s28AH2FRLhozcXyu408fMfYKQelpch2oXBvga12vy0s=" providerId="None" clId="Web-{8D91A65C-58EF-4B32-9492-FC3435B180FC}" dt="2023-05-18T01:38:00.899" v="34"/>
        <pc:sldMkLst>
          <pc:docMk/>
          <pc:sldMk cId="0" sldId="317"/>
        </pc:sldMkLst>
        <pc:graphicFrameChg chg="mod modGraphic">
          <ac:chgData name="Brian Vanderjack" userId="s28AH2FRLhozcXyu408fMfYKQelpch2oXBvga12vy0s=" providerId="None" clId="Web-{8D91A65C-58EF-4B32-9492-FC3435B180FC}" dt="2023-05-18T01:38:00.899" v="34"/>
          <ac:graphicFrameMkLst>
            <pc:docMk/>
            <pc:sldMk cId="0" sldId="317"/>
            <ac:graphicFrameMk id="91178" creationId="{F49E8055-3F02-488F-ABF0-D07BCB4CAD5C}"/>
          </ac:graphicFrameMkLst>
        </pc:graphicFrameChg>
      </pc:sldChg>
    </pc:docChg>
  </pc:docChgLst>
  <pc:docChgLst>
    <pc:chgData name="Brian Vanderjack" userId="s28AH2FRLhozcXyu408fMfYKQelpch2oXBvga12vy0s=" providerId="None" clId="Web-{1AFDA41A-DC74-44BA-82B8-433CC6161E3F}"/>
    <pc:docChg chg="modSld">
      <pc:chgData name="Brian Vanderjack" userId="s28AH2FRLhozcXyu408fMfYKQelpch2oXBvga12vy0s=" providerId="None" clId="Web-{1AFDA41A-DC74-44BA-82B8-433CC6161E3F}" dt="2023-01-19T02:57:31.667" v="3" actId="20577"/>
      <pc:docMkLst>
        <pc:docMk/>
      </pc:docMkLst>
      <pc:sldChg chg="modSp">
        <pc:chgData name="Brian Vanderjack" userId="s28AH2FRLhozcXyu408fMfYKQelpch2oXBvga12vy0s=" providerId="None" clId="Web-{1AFDA41A-DC74-44BA-82B8-433CC6161E3F}" dt="2023-01-19T02:57:31.667" v="3" actId="20577"/>
        <pc:sldMkLst>
          <pc:docMk/>
          <pc:sldMk cId="0" sldId="341"/>
        </pc:sldMkLst>
        <pc:spChg chg="mod">
          <ac:chgData name="Brian Vanderjack" userId="s28AH2FRLhozcXyu408fMfYKQelpch2oXBvga12vy0s=" providerId="None" clId="Web-{1AFDA41A-DC74-44BA-82B8-433CC6161E3F}" dt="2023-01-19T02:57:31.667" v="3" actId="20577"/>
          <ac:spMkLst>
            <pc:docMk/>
            <pc:sldMk cId="0" sldId="341"/>
            <ac:spMk id="46083" creationId="{1366AA6B-70FC-467A-B801-B43CD57603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67138DC-4396-46E6-A454-11BC6FEB92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11619" name="Rectangle 3">
            <a:extLst>
              <a:ext uri="{FF2B5EF4-FFF2-40B4-BE49-F238E27FC236}">
                <a16:creationId xmlns:a16="http://schemas.microsoft.com/office/drawing/2014/main" id="{9B09C8E2-302C-4D51-BB10-A0CABE88529E}"/>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111620" name="Rectangle 4">
            <a:extLst>
              <a:ext uri="{FF2B5EF4-FFF2-40B4-BE49-F238E27FC236}">
                <a16:creationId xmlns:a16="http://schemas.microsoft.com/office/drawing/2014/main" id="{06612B40-AE7C-4999-87F6-FA43B48DB7C9}"/>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11621" name="Rectangle 5">
            <a:extLst>
              <a:ext uri="{FF2B5EF4-FFF2-40B4-BE49-F238E27FC236}">
                <a16:creationId xmlns:a16="http://schemas.microsoft.com/office/drawing/2014/main" id="{D1C64618-6523-4BBA-A80B-52512301B1DF}"/>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9312CB-7741-4D8B-AD68-70F63CAB146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F72D5BE-B885-4690-A2ED-179079E5C9C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6098BD02-DB84-4AD3-95DA-ED018A4E965C}"/>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15364" name="Rectangle 4">
            <a:extLst>
              <a:ext uri="{FF2B5EF4-FFF2-40B4-BE49-F238E27FC236}">
                <a16:creationId xmlns:a16="http://schemas.microsoft.com/office/drawing/2014/main" id="{4EAF760C-E995-4B8D-974C-4411AC14D47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C252CA5D-117D-4075-B869-4162C040259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3E3FF35-67E0-4980-9718-BF0D0D412DD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329C92FA-C656-4737-A696-155AEC7628A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A16E22B-F72D-432E-9983-812CAF8FAC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0D26DC5-ABC0-4B73-941F-2C77BBA4B4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F99939-5351-4030-8FC5-7C4F8B92A6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5DCCA2-631A-4B0B-91D9-BEB20B1F059B}"/>
              </a:ext>
            </a:extLst>
          </p:cNvPr>
          <p:cNvSpPr>
            <a:spLocks noGrp="1" noChangeArrowheads="1"/>
          </p:cNvSpPr>
          <p:nvPr>
            <p:ph type="sldNum" sz="quarter" idx="12"/>
          </p:nvPr>
        </p:nvSpPr>
        <p:spPr>
          <a:ln/>
        </p:spPr>
        <p:txBody>
          <a:bodyPr/>
          <a:lstStyle>
            <a:lvl1pPr>
              <a:defRPr/>
            </a:lvl1pPr>
          </a:lstStyle>
          <a:p>
            <a:pPr>
              <a:defRPr/>
            </a:pPr>
            <a:fld id="{945BF2F0-CF48-4CB1-91EF-F7BB275D6C14}" type="slidenum">
              <a:rPr lang="en-US" altLang="en-US"/>
              <a:pPr>
                <a:defRPr/>
              </a:pPr>
              <a:t>‹#›</a:t>
            </a:fld>
            <a:endParaRPr lang="en-US" altLang="en-US"/>
          </a:p>
        </p:txBody>
      </p:sp>
    </p:spTree>
    <p:extLst>
      <p:ext uri="{BB962C8B-B14F-4D97-AF65-F5344CB8AC3E}">
        <p14:creationId xmlns:p14="http://schemas.microsoft.com/office/powerpoint/2010/main" val="2998507012"/>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0E27A4-C5ED-431E-B84C-8100FB1C8A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F695D73-7C7D-4130-9480-0A62FA235B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A98B36C-652A-478C-9975-A808170EE74B}"/>
              </a:ext>
            </a:extLst>
          </p:cNvPr>
          <p:cNvSpPr>
            <a:spLocks noGrp="1" noChangeArrowheads="1"/>
          </p:cNvSpPr>
          <p:nvPr>
            <p:ph type="sldNum" sz="quarter" idx="12"/>
          </p:nvPr>
        </p:nvSpPr>
        <p:spPr>
          <a:ln/>
        </p:spPr>
        <p:txBody>
          <a:bodyPr/>
          <a:lstStyle>
            <a:lvl1pPr>
              <a:defRPr/>
            </a:lvl1pPr>
          </a:lstStyle>
          <a:p>
            <a:pPr>
              <a:defRPr/>
            </a:pPr>
            <a:fld id="{48AF3726-4F3E-45FE-A522-6DC6C11D8350}" type="slidenum">
              <a:rPr lang="en-US" altLang="en-US"/>
              <a:pPr>
                <a:defRPr/>
              </a:pPr>
              <a:t>‹#›</a:t>
            </a:fld>
            <a:endParaRPr lang="en-US" altLang="en-US"/>
          </a:p>
        </p:txBody>
      </p:sp>
    </p:spTree>
    <p:extLst>
      <p:ext uri="{BB962C8B-B14F-4D97-AF65-F5344CB8AC3E}">
        <p14:creationId xmlns:p14="http://schemas.microsoft.com/office/powerpoint/2010/main" val="1151319372"/>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7DBBFC-4DF6-427A-A7B1-592EF72FA5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48D8BFF-7F1F-450F-8197-A58C2843C3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774EFFE-78FA-47D1-92F1-F198961029FF}"/>
              </a:ext>
            </a:extLst>
          </p:cNvPr>
          <p:cNvSpPr>
            <a:spLocks noGrp="1" noChangeArrowheads="1"/>
          </p:cNvSpPr>
          <p:nvPr>
            <p:ph type="sldNum" sz="quarter" idx="12"/>
          </p:nvPr>
        </p:nvSpPr>
        <p:spPr>
          <a:ln/>
        </p:spPr>
        <p:txBody>
          <a:bodyPr/>
          <a:lstStyle>
            <a:lvl1pPr>
              <a:defRPr/>
            </a:lvl1pPr>
          </a:lstStyle>
          <a:p>
            <a:pPr>
              <a:defRPr/>
            </a:pPr>
            <a:fld id="{0170C986-27C0-43D9-BA4F-894CCAE59B9F}" type="slidenum">
              <a:rPr lang="en-US" altLang="en-US"/>
              <a:pPr>
                <a:defRPr/>
              </a:pPr>
              <a:t>‹#›</a:t>
            </a:fld>
            <a:endParaRPr lang="en-US" altLang="en-US"/>
          </a:p>
        </p:txBody>
      </p:sp>
    </p:spTree>
    <p:extLst>
      <p:ext uri="{BB962C8B-B14F-4D97-AF65-F5344CB8AC3E}">
        <p14:creationId xmlns:p14="http://schemas.microsoft.com/office/powerpoint/2010/main" val="3402101867"/>
      </p:ext>
    </p:extLst>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533400" y="1905000"/>
            <a:ext cx="7620000" cy="4221163"/>
          </a:xfrm>
        </p:spPr>
        <p:txBody>
          <a:bodyPr/>
          <a:lstStyle/>
          <a:p>
            <a:pPr lvl="0"/>
            <a:endParaRPr lang="en-US" noProof="0"/>
          </a:p>
        </p:txBody>
      </p:sp>
      <p:sp>
        <p:nvSpPr>
          <p:cNvPr id="4" name="Rectangle 4">
            <a:extLst>
              <a:ext uri="{FF2B5EF4-FFF2-40B4-BE49-F238E27FC236}">
                <a16:creationId xmlns:a16="http://schemas.microsoft.com/office/drawing/2014/main" id="{F2A01910-6055-4502-9B96-A22E83ED587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82C9530-7F30-4FC1-BB7C-7954FE1263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1590BD-B6C0-4D51-A615-DED4F0BF4886}"/>
              </a:ext>
            </a:extLst>
          </p:cNvPr>
          <p:cNvSpPr>
            <a:spLocks noGrp="1" noChangeArrowheads="1"/>
          </p:cNvSpPr>
          <p:nvPr>
            <p:ph type="sldNum" sz="quarter" idx="12"/>
          </p:nvPr>
        </p:nvSpPr>
        <p:spPr>
          <a:ln/>
        </p:spPr>
        <p:txBody>
          <a:bodyPr/>
          <a:lstStyle>
            <a:lvl1pPr>
              <a:defRPr/>
            </a:lvl1pPr>
          </a:lstStyle>
          <a:p>
            <a:pPr>
              <a:defRPr/>
            </a:pPr>
            <a:fld id="{9D5E8DF8-CFBD-4703-9DEF-2FC331507C26}" type="slidenum">
              <a:rPr lang="en-US" altLang="en-US"/>
              <a:pPr>
                <a:defRPr/>
              </a:pPr>
              <a:t>‹#›</a:t>
            </a:fld>
            <a:endParaRPr lang="en-US" altLang="en-US"/>
          </a:p>
        </p:txBody>
      </p:sp>
    </p:spTree>
    <p:extLst>
      <p:ext uri="{BB962C8B-B14F-4D97-AF65-F5344CB8AC3E}">
        <p14:creationId xmlns:p14="http://schemas.microsoft.com/office/powerpoint/2010/main" val="1124850985"/>
      </p:ext>
    </p:extLst>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533400" y="1905000"/>
            <a:ext cx="37338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905000"/>
            <a:ext cx="37338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AE57205-0B0C-4009-B1B0-063ED7F58B3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69F7748-B6DE-4766-B382-B021FF8AAA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F2A5B81-29B0-4B36-9448-08AC598EEEF1}"/>
              </a:ext>
            </a:extLst>
          </p:cNvPr>
          <p:cNvSpPr>
            <a:spLocks noGrp="1" noChangeArrowheads="1"/>
          </p:cNvSpPr>
          <p:nvPr>
            <p:ph type="sldNum" sz="quarter" idx="12"/>
          </p:nvPr>
        </p:nvSpPr>
        <p:spPr>
          <a:ln/>
        </p:spPr>
        <p:txBody>
          <a:bodyPr/>
          <a:lstStyle>
            <a:lvl1pPr>
              <a:defRPr/>
            </a:lvl1pPr>
          </a:lstStyle>
          <a:p>
            <a:pPr>
              <a:defRPr/>
            </a:pPr>
            <a:fld id="{A085CF11-605E-4351-82CD-020DDB761620}" type="slidenum">
              <a:rPr lang="en-US" altLang="en-US"/>
              <a:pPr>
                <a:defRPr/>
              </a:pPr>
              <a:t>‹#›</a:t>
            </a:fld>
            <a:endParaRPr lang="en-US" altLang="en-US"/>
          </a:p>
        </p:txBody>
      </p:sp>
    </p:spTree>
    <p:extLst>
      <p:ext uri="{BB962C8B-B14F-4D97-AF65-F5344CB8AC3E}">
        <p14:creationId xmlns:p14="http://schemas.microsoft.com/office/powerpoint/2010/main" val="2609244187"/>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FD604C5-10F8-411B-96EB-282AE3D5259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E0E0CA1-CF6F-4D99-AD6A-BF9EA1C27D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BCDE8B-5D8A-4D82-84D4-32FC73783387}"/>
              </a:ext>
            </a:extLst>
          </p:cNvPr>
          <p:cNvSpPr>
            <a:spLocks noGrp="1" noChangeArrowheads="1"/>
          </p:cNvSpPr>
          <p:nvPr>
            <p:ph type="sldNum" sz="quarter" idx="12"/>
          </p:nvPr>
        </p:nvSpPr>
        <p:spPr>
          <a:ln/>
        </p:spPr>
        <p:txBody>
          <a:bodyPr/>
          <a:lstStyle>
            <a:lvl1pPr>
              <a:defRPr/>
            </a:lvl1pPr>
          </a:lstStyle>
          <a:p>
            <a:pPr>
              <a:defRPr/>
            </a:pPr>
            <a:fld id="{29EE4120-AECD-4102-8E0C-399CD0BE3544}" type="slidenum">
              <a:rPr lang="en-US" altLang="en-US"/>
              <a:pPr>
                <a:defRPr/>
              </a:pPr>
              <a:t>‹#›</a:t>
            </a:fld>
            <a:endParaRPr lang="en-US" altLang="en-US"/>
          </a:p>
        </p:txBody>
      </p:sp>
    </p:spTree>
    <p:extLst>
      <p:ext uri="{BB962C8B-B14F-4D97-AF65-F5344CB8AC3E}">
        <p14:creationId xmlns:p14="http://schemas.microsoft.com/office/powerpoint/2010/main" val="2150040312"/>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17B9424-27B9-4008-AFD2-CC77B0DB107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B8F6508-F721-40BF-9BCA-FB0FD671ED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A3FA95-3D89-4FC2-B976-188E59B1FBA4}"/>
              </a:ext>
            </a:extLst>
          </p:cNvPr>
          <p:cNvSpPr>
            <a:spLocks noGrp="1" noChangeArrowheads="1"/>
          </p:cNvSpPr>
          <p:nvPr>
            <p:ph type="sldNum" sz="quarter" idx="12"/>
          </p:nvPr>
        </p:nvSpPr>
        <p:spPr>
          <a:ln/>
        </p:spPr>
        <p:txBody>
          <a:bodyPr/>
          <a:lstStyle>
            <a:lvl1pPr>
              <a:defRPr/>
            </a:lvl1pPr>
          </a:lstStyle>
          <a:p>
            <a:pPr>
              <a:defRPr/>
            </a:pPr>
            <a:fld id="{872B2F6D-9354-4250-AD8C-54BFCBD80049}" type="slidenum">
              <a:rPr lang="en-US" altLang="en-US"/>
              <a:pPr>
                <a:defRPr/>
              </a:pPr>
              <a:t>‹#›</a:t>
            </a:fld>
            <a:endParaRPr lang="en-US" altLang="en-US"/>
          </a:p>
        </p:txBody>
      </p:sp>
    </p:spTree>
    <p:extLst>
      <p:ext uri="{BB962C8B-B14F-4D97-AF65-F5344CB8AC3E}">
        <p14:creationId xmlns:p14="http://schemas.microsoft.com/office/powerpoint/2010/main" val="3187431671"/>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905000"/>
            <a:ext cx="37338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905000"/>
            <a:ext cx="37338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F1D7D8F-5D02-4358-A681-3A56AA1C946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9A5337E-E85A-45C0-BA4C-A740C8F138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CA6AD8F-137E-4D03-AF1C-2FFE89733E9C}"/>
              </a:ext>
            </a:extLst>
          </p:cNvPr>
          <p:cNvSpPr>
            <a:spLocks noGrp="1" noChangeArrowheads="1"/>
          </p:cNvSpPr>
          <p:nvPr>
            <p:ph type="sldNum" sz="quarter" idx="12"/>
          </p:nvPr>
        </p:nvSpPr>
        <p:spPr>
          <a:ln/>
        </p:spPr>
        <p:txBody>
          <a:bodyPr/>
          <a:lstStyle>
            <a:lvl1pPr>
              <a:defRPr/>
            </a:lvl1pPr>
          </a:lstStyle>
          <a:p>
            <a:pPr>
              <a:defRPr/>
            </a:pPr>
            <a:fld id="{264BBF86-4248-429F-BB07-76FEF2FC958C}" type="slidenum">
              <a:rPr lang="en-US" altLang="en-US"/>
              <a:pPr>
                <a:defRPr/>
              </a:pPr>
              <a:t>‹#›</a:t>
            </a:fld>
            <a:endParaRPr lang="en-US" altLang="en-US"/>
          </a:p>
        </p:txBody>
      </p:sp>
    </p:spTree>
    <p:extLst>
      <p:ext uri="{BB962C8B-B14F-4D97-AF65-F5344CB8AC3E}">
        <p14:creationId xmlns:p14="http://schemas.microsoft.com/office/powerpoint/2010/main" val="2612044554"/>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FD82723-3FDF-47E0-8FFF-F61749015D3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E6C475F-A305-471D-BB69-0C52071E40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26528F8-A719-479F-A119-1E7DD658585B}"/>
              </a:ext>
            </a:extLst>
          </p:cNvPr>
          <p:cNvSpPr>
            <a:spLocks noGrp="1" noChangeArrowheads="1"/>
          </p:cNvSpPr>
          <p:nvPr>
            <p:ph type="sldNum" sz="quarter" idx="12"/>
          </p:nvPr>
        </p:nvSpPr>
        <p:spPr>
          <a:ln/>
        </p:spPr>
        <p:txBody>
          <a:bodyPr/>
          <a:lstStyle>
            <a:lvl1pPr>
              <a:defRPr/>
            </a:lvl1pPr>
          </a:lstStyle>
          <a:p>
            <a:pPr>
              <a:defRPr/>
            </a:pPr>
            <a:fld id="{D147B6F5-57C4-458D-A64D-2C83B4BAE633}" type="slidenum">
              <a:rPr lang="en-US" altLang="en-US"/>
              <a:pPr>
                <a:defRPr/>
              </a:pPr>
              <a:t>‹#›</a:t>
            </a:fld>
            <a:endParaRPr lang="en-US" altLang="en-US"/>
          </a:p>
        </p:txBody>
      </p:sp>
    </p:spTree>
    <p:extLst>
      <p:ext uri="{BB962C8B-B14F-4D97-AF65-F5344CB8AC3E}">
        <p14:creationId xmlns:p14="http://schemas.microsoft.com/office/powerpoint/2010/main" val="2921249139"/>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8712437-E3BB-4F84-8088-33CE80E8961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70FB9E6-393C-4959-B1D5-BF76A05241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FE52CAC-9AB5-4B9E-BAC9-4E9AA6764C5C}"/>
              </a:ext>
            </a:extLst>
          </p:cNvPr>
          <p:cNvSpPr>
            <a:spLocks noGrp="1" noChangeArrowheads="1"/>
          </p:cNvSpPr>
          <p:nvPr>
            <p:ph type="sldNum" sz="quarter" idx="12"/>
          </p:nvPr>
        </p:nvSpPr>
        <p:spPr>
          <a:ln/>
        </p:spPr>
        <p:txBody>
          <a:bodyPr/>
          <a:lstStyle>
            <a:lvl1pPr>
              <a:defRPr/>
            </a:lvl1pPr>
          </a:lstStyle>
          <a:p>
            <a:pPr>
              <a:defRPr/>
            </a:pPr>
            <a:fld id="{368BD22A-D7F0-4898-87AB-A1B93A54173D}" type="slidenum">
              <a:rPr lang="en-US" altLang="en-US"/>
              <a:pPr>
                <a:defRPr/>
              </a:pPr>
              <a:t>‹#›</a:t>
            </a:fld>
            <a:endParaRPr lang="en-US" altLang="en-US"/>
          </a:p>
        </p:txBody>
      </p:sp>
    </p:spTree>
    <p:extLst>
      <p:ext uri="{BB962C8B-B14F-4D97-AF65-F5344CB8AC3E}">
        <p14:creationId xmlns:p14="http://schemas.microsoft.com/office/powerpoint/2010/main" val="2072715086"/>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B733D5D-6FED-47F5-BB45-2EE2B769800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1322A59-1D8D-4631-BF0E-5B704496AD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4903B49-0C39-44F1-9C9B-9AA6E84C3598}"/>
              </a:ext>
            </a:extLst>
          </p:cNvPr>
          <p:cNvSpPr>
            <a:spLocks noGrp="1" noChangeArrowheads="1"/>
          </p:cNvSpPr>
          <p:nvPr>
            <p:ph type="sldNum" sz="quarter" idx="12"/>
          </p:nvPr>
        </p:nvSpPr>
        <p:spPr>
          <a:ln/>
        </p:spPr>
        <p:txBody>
          <a:bodyPr/>
          <a:lstStyle>
            <a:lvl1pPr>
              <a:defRPr/>
            </a:lvl1pPr>
          </a:lstStyle>
          <a:p>
            <a:pPr>
              <a:defRPr/>
            </a:pPr>
            <a:fld id="{4C3E04DD-3ED6-4FDF-B63E-FFFC6BBFBD75}" type="slidenum">
              <a:rPr lang="en-US" altLang="en-US"/>
              <a:pPr>
                <a:defRPr/>
              </a:pPr>
              <a:t>‹#›</a:t>
            </a:fld>
            <a:endParaRPr lang="en-US" altLang="en-US"/>
          </a:p>
        </p:txBody>
      </p:sp>
    </p:spTree>
    <p:extLst>
      <p:ext uri="{BB962C8B-B14F-4D97-AF65-F5344CB8AC3E}">
        <p14:creationId xmlns:p14="http://schemas.microsoft.com/office/powerpoint/2010/main" val="1176822498"/>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EAFBE56-C5BA-4E95-8049-CB8D8DDE5EC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558B9D4-1E42-47DB-B3DC-A26D299A05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0339082-CF7B-4532-8FE7-CB41F3BDE012}"/>
              </a:ext>
            </a:extLst>
          </p:cNvPr>
          <p:cNvSpPr>
            <a:spLocks noGrp="1" noChangeArrowheads="1"/>
          </p:cNvSpPr>
          <p:nvPr>
            <p:ph type="sldNum" sz="quarter" idx="12"/>
          </p:nvPr>
        </p:nvSpPr>
        <p:spPr>
          <a:ln/>
        </p:spPr>
        <p:txBody>
          <a:bodyPr/>
          <a:lstStyle>
            <a:lvl1pPr>
              <a:defRPr/>
            </a:lvl1pPr>
          </a:lstStyle>
          <a:p>
            <a:pPr>
              <a:defRPr/>
            </a:pPr>
            <a:fld id="{605F9E86-048A-4454-BC38-F63E998E91E9}" type="slidenum">
              <a:rPr lang="en-US" altLang="en-US"/>
              <a:pPr>
                <a:defRPr/>
              </a:pPr>
              <a:t>‹#›</a:t>
            </a:fld>
            <a:endParaRPr lang="en-US" altLang="en-US"/>
          </a:p>
        </p:txBody>
      </p:sp>
    </p:spTree>
    <p:extLst>
      <p:ext uri="{BB962C8B-B14F-4D97-AF65-F5344CB8AC3E}">
        <p14:creationId xmlns:p14="http://schemas.microsoft.com/office/powerpoint/2010/main" val="2266684270"/>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BD0DEBA-CB21-4298-A1C6-D06E237ACDE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56B3C0-2261-4ACB-844C-5C6021121D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9E5AF89-F43A-428F-AB36-38D3DE10CFF4}"/>
              </a:ext>
            </a:extLst>
          </p:cNvPr>
          <p:cNvSpPr>
            <a:spLocks noGrp="1" noChangeArrowheads="1"/>
          </p:cNvSpPr>
          <p:nvPr>
            <p:ph type="sldNum" sz="quarter" idx="12"/>
          </p:nvPr>
        </p:nvSpPr>
        <p:spPr>
          <a:ln/>
        </p:spPr>
        <p:txBody>
          <a:bodyPr/>
          <a:lstStyle>
            <a:lvl1pPr>
              <a:defRPr/>
            </a:lvl1pPr>
          </a:lstStyle>
          <a:p>
            <a:pPr>
              <a:defRPr/>
            </a:pPr>
            <a:fld id="{2CB4E99C-BD87-46BB-B063-429BB68FA132}" type="slidenum">
              <a:rPr lang="en-US" altLang="en-US"/>
              <a:pPr>
                <a:defRPr/>
              </a:pPr>
              <a:t>‹#›</a:t>
            </a:fld>
            <a:endParaRPr lang="en-US" altLang="en-US"/>
          </a:p>
        </p:txBody>
      </p:sp>
    </p:spTree>
    <p:extLst>
      <p:ext uri="{BB962C8B-B14F-4D97-AF65-F5344CB8AC3E}">
        <p14:creationId xmlns:p14="http://schemas.microsoft.com/office/powerpoint/2010/main" val="3896838622"/>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PPT Backgrounds 004">
            <a:extLst>
              <a:ext uri="{FF2B5EF4-FFF2-40B4-BE49-F238E27FC236}">
                <a16:creationId xmlns:a16="http://schemas.microsoft.com/office/drawing/2014/main" id="{951F4358-30A4-460E-A1A0-A14FE743F05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45D00E6A-D06B-4031-B507-7E1060A09BE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0928652B-B497-4E92-9B47-BCF23A17CC00}"/>
              </a:ext>
            </a:extLst>
          </p:cNvPr>
          <p:cNvSpPr>
            <a:spLocks noGrp="1" noChangeArrowheads="1"/>
          </p:cNvSpPr>
          <p:nvPr>
            <p:ph type="body" idx="1"/>
          </p:nvPr>
        </p:nvSpPr>
        <p:spPr bwMode="auto">
          <a:xfrm>
            <a:off x="533400" y="1905000"/>
            <a:ext cx="7620000"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4" name="Rectangle 4">
            <a:extLst>
              <a:ext uri="{FF2B5EF4-FFF2-40B4-BE49-F238E27FC236}">
                <a16:creationId xmlns:a16="http://schemas.microsoft.com/office/drawing/2014/main" id="{74E68EC4-A5B3-4F15-BF74-BCE0E9AC93A2}"/>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p>
        </p:txBody>
      </p:sp>
      <p:sp>
        <p:nvSpPr>
          <p:cNvPr id="51205" name="Rectangle 5">
            <a:extLst>
              <a:ext uri="{FF2B5EF4-FFF2-40B4-BE49-F238E27FC236}">
                <a16:creationId xmlns:a16="http://schemas.microsoft.com/office/drawing/2014/main" id="{AD11F945-6146-48B6-98E6-5996DE79F65C}"/>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p>
        </p:txBody>
      </p:sp>
      <p:sp>
        <p:nvSpPr>
          <p:cNvPr id="51206" name="Rectangle 6">
            <a:extLst>
              <a:ext uri="{FF2B5EF4-FFF2-40B4-BE49-F238E27FC236}">
                <a16:creationId xmlns:a16="http://schemas.microsoft.com/office/drawing/2014/main" id="{AD37BD67-105B-41A8-84CC-C00F1F8EA157}"/>
              </a:ext>
            </a:extLst>
          </p:cNvPr>
          <p:cNvSpPr>
            <a:spLocks noGrp="1" noChangeArrowheads="1"/>
          </p:cNvSpPr>
          <p:nvPr>
            <p:ph type="sldNum" sz="quarter" idx="4"/>
          </p:nvPr>
        </p:nvSpPr>
        <p:spPr bwMode="auto">
          <a:xfrm>
            <a:off x="-228600" y="6619875"/>
            <a:ext cx="609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A17F9B7-9B58-4C65-9541-4AE27200FE66}" type="slidenum">
              <a:rPr lang="en-US" altLang="en-US"/>
              <a:pPr>
                <a:defRPr/>
              </a:pPr>
              <a:t>‹#›</a:t>
            </a:fld>
            <a:endParaRPr lang="en-US" altLang="en-US"/>
          </a:p>
        </p:txBody>
      </p:sp>
      <p:sp>
        <p:nvSpPr>
          <p:cNvPr id="7176" name="Text Box 10">
            <a:extLst>
              <a:ext uri="{FF2B5EF4-FFF2-40B4-BE49-F238E27FC236}">
                <a16:creationId xmlns:a16="http://schemas.microsoft.com/office/drawing/2014/main" id="{9F5A700D-7609-4030-B31A-B3F73FEF4363}"/>
              </a:ext>
            </a:extLst>
          </p:cNvPr>
          <p:cNvSpPr txBox="1">
            <a:spLocks noChangeArrowheads="1"/>
          </p:cNvSpPr>
          <p:nvPr userDrawn="1"/>
        </p:nvSpPr>
        <p:spPr bwMode="auto">
          <a:xfrm>
            <a:off x="6985000" y="6553200"/>
            <a:ext cx="2159000" cy="304800"/>
          </a:xfrm>
          <a:prstGeom prst="rect">
            <a:avLst/>
          </a:prstGeom>
          <a:noFill/>
          <a:ln>
            <a:noFill/>
          </a:ln>
          <a:effectLst/>
        </p:spPr>
        <p:txBody>
          <a:bodyPr wrap="none">
            <a:spAutoFit/>
          </a:bodyP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400"/>
              <a:t>© 2007 Brian Vanderjack</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ransition spd="med">
    <p:zo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87386514-4DB6-415F-88E3-95D30487EE8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91CB66E-E5C8-43B1-8657-FDA80871D31B}" type="slidenum">
              <a:rPr lang="en-US" altLang="en-US" sz="1400" smtClean="0"/>
              <a:pPr>
                <a:spcBef>
                  <a:spcPct val="0"/>
                </a:spcBef>
                <a:buFontTx/>
                <a:buNone/>
              </a:pPr>
              <a:t>1</a:t>
            </a:fld>
            <a:endParaRPr lang="en-US" altLang="en-US" sz="1400"/>
          </a:p>
        </p:txBody>
      </p:sp>
      <p:sp>
        <p:nvSpPr>
          <p:cNvPr id="17410" name="Rectangle 2">
            <a:extLst>
              <a:ext uri="{FF2B5EF4-FFF2-40B4-BE49-F238E27FC236}">
                <a16:creationId xmlns:a16="http://schemas.microsoft.com/office/drawing/2014/main" id="{D76C31D0-6A68-404E-9C9C-F6B1A6B0DA4C}"/>
              </a:ext>
            </a:extLst>
          </p:cNvPr>
          <p:cNvSpPr>
            <a:spLocks noGrp="1" noChangeArrowheads="1"/>
          </p:cNvSpPr>
          <p:nvPr>
            <p:ph type="ctrTitle"/>
          </p:nvPr>
        </p:nvSpPr>
        <p:spPr>
          <a:xfrm>
            <a:off x="457200" y="2819400"/>
            <a:ext cx="7772400" cy="1470025"/>
          </a:xfrm>
        </p:spPr>
        <p:txBody>
          <a:bodyPr/>
          <a:lstStyle/>
          <a:p>
            <a:pPr eaLnBrk="1" hangingPunct="1"/>
            <a:r>
              <a:rPr lang="en-US" altLang="en-US" b="1"/>
              <a:t>An Example WBS</a:t>
            </a:r>
            <a:br>
              <a:rPr lang="en-US" altLang="en-US" b="1"/>
            </a:br>
            <a:r>
              <a:rPr lang="en-US" altLang="en-US" sz="2000" b="1"/>
              <a:t>Revised 2019 </a:t>
            </a:r>
            <a:br>
              <a:rPr lang="en-US" altLang="en-US" sz="2000" b="1"/>
            </a:br>
            <a:r>
              <a:rPr lang="en-US" altLang="en-US" sz="2000" b="1"/>
              <a:t>© 2019 Brian Vanderjack</a:t>
            </a:r>
            <a:endParaRPr lang="en-US" altLang="en-US" sz="2000"/>
          </a:p>
        </p:txBody>
      </p:sp>
      <p:sp>
        <p:nvSpPr>
          <p:cNvPr id="17411" name="Rectangle 3">
            <a:extLst>
              <a:ext uri="{FF2B5EF4-FFF2-40B4-BE49-F238E27FC236}">
                <a16:creationId xmlns:a16="http://schemas.microsoft.com/office/drawing/2014/main" id="{CDC8A9B3-35D4-4A98-89C8-8120788D8AFA}"/>
              </a:ext>
            </a:extLst>
          </p:cNvPr>
          <p:cNvSpPr>
            <a:spLocks noGrp="1" noChangeArrowheads="1"/>
          </p:cNvSpPr>
          <p:nvPr>
            <p:ph type="subTitle" idx="1"/>
          </p:nvPr>
        </p:nvSpPr>
        <p:spPr>
          <a:xfrm>
            <a:off x="1447800" y="5105400"/>
            <a:ext cx="6400800" cy="1752600"/>
          </a:xfrm>
        </p:spPr>
        <p:txBody>
          <a:bodyPr/>
          <a:lstStyle/>
          <a:p>
            <a:pPr eaLnBrk="1" hangingPunct="1"/>
            <a:r>
              <a:rPr lang="en-US" altLang="en-US" dirty="0"/>
              <a:t>Brian </a:t>
            </a:r>
            <a:r>
              <a:rPr lang="en-US" altLang="en-US" dirty="0" err="1"/>
              <a:t>Vanderjack</a:t>
            </a:r>
            <a:r>
              <a:rPr lang="en-US" altLang="en-US" dirty="0"/>
              <a:t>, PMP, PMI-ACP, MBA</a:t>
            </a:r>
          </a:p>
          <a:p>
            <a:pPr eaLnBrk="1" hangingPunct="1"/>
            <a:r>
              <a:rPr lang="en-US" altLang="en-US" dirty="0"/>
              <a:t>BrianVanderjack@Gmail.com</a:t>
            </a:r>
          </a:p>
        </p:txBody>
      </p:sp>
      <p:sp>
        <p:nvSpPr>
          <p:cNvPr id="17412" name="WordArt 4">
            <a:extLst>
              <a:ext uri="{FF2B5EF4-FFF2-40B4-BE49-F238E27FC236}">
                <a16:creationId xmlns:a16="http://schemas.microsoft.com/office/drawing/2014/main" id="{B3492E2F-F777-4DC8-86CC-EFBF05CFA0B6}"/>
              </a:ext>
            </a:extLst>
          </p:cNvPr>
          <p:cNvSpPr>
            <a:spLocks noChangeArrowheads="1" noChangeShapeType="1" noTextEdit="1"/>
          </p:cNvSpPr>
          <p:nvPr/>
        </p:nvSpPr>
        <p:spPr bwMode="auto">
          <a:xfrm>
            <a:off x="2476500" y="1447800"/>
            <a:ext cx="3733800" cy="838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panose="020B0A04020102020204" pitchFamily="34" charset="0"/>
              </a:rPr>
              <a:t>"Barn Construction"</a:t>
            </a:r>
          </a:p>
        </p:txBody>
      </p:sp>
      <p:sp>
        <p:nvSpPr>
          <p:cNvPr id="17413" name="Text Box 6">
            <a:extLst>
              <a:ext uri="{FF2B5EF4-FFF2-40B4-BE49-F238E27FC236}">
                <a16:creationId xmlns:a16="http://schemas.microsoft.com/office/drawing/2014/main" id="{EB2DA527-8021-4C5F-82D9-FD185B7127E0}"/>
              </a:ext>
            </a:extLst>
          </p:cNvPr>
          <p:cNvSpPr txBox="1">
            <a:spLocks noChangeArrowheads="1"/>
          </p:cNvSpPr>
          <p:nvPr/>
        </p:nvSpPr>
        <p:spPr bwMode="auto">
          <a:xfrm>
            <a:off x="7010400" y="6248400"/>
            <a:ext cx="6175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000"/>
              <a:t>LS0014</a:t>
            </a: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5F3599B5-D905-49C6-919E-E1B3FA6C9FB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0BA1CA7-AC37-4FE6-BB3C-968AB9622603}" type="slidenum">
              <a:rPr lang="en-US" altLang="en-US" sz="1400" smtClean="0"/>
              <a:pPr>
                <a:spcBef>
                  <a:spcPct val="0"/>
                </a:spcBef>
                <a:buFontTx/>
                <a:buNone/>
              </a:pPr>
              <a:t>10</a:t>
            </a:fld>
            <a:endParaRPr lang="en-US" altLang="en-US" sz="1400"/>
          </a:p>
        </p:txBody>
      </p:sp>
      <p:sp>
        <p:nvSpPr>
          <p:cNvPr id="26626" name="Rectangle 2">
            <a:extLst>
              <a:ext uri="{FF2B5EF4-FFF2-40B4-BE49-F238E27FC236}">
                <a16:creationId xmlns:a16="http://schemas.microsoft.com/office/drawing/2014/main" id="{F0968073-91D8-4A05-BAEB-D755A884A702}"/>
              </a:ext>
            </a:extLst>
          </p:cNvPr>
          <p:cNvSpPr>
            <a:spLocks noGrp="1" noChangeArrowheads="1"/>
          </p:cNvSpPr>
          <p:nvPr>
            <p:ph type="title"/>
          </p:nvPr>
        </p:nvSpPr>
        <p:spPr>
          <a:xfrm>
            <a:off x="457200" y="-228600"/>
            <a:ext cx="8229600" cy="1143000"/>
          </a:xfrm>
        </p:spPr>
        <p:txBody>
          <a:bodyPr/>
          <a:lstStyle/>
          <a:p>
            <a:pPr eaLnBrk="1" hangingPunct="1"/>
            <a:r>
              <a:rPr lang="en-US" altLang="en-US"/>
              <a:t>Work Package Defined</a:t>
            </a:r>
          </a:p>
        </p:txBody>
      </p:sp>
      <p:sp>
        <p:nvSpPr>
          <p:cNvPr id="26627" name="Rectangle 3">
            <a:extLst>
              <a:ext uri="{FF2B5EF4-FFF2-40B4-BE49-F238E27FC236}">
                <a16:creationId xmlns:a16="http://schemas.microsoft.com/office/drawing/2014/main" id="{DEB19B1E-EE2E-47F7-A35B-67427433A045}"/>
              </a:ext>
            </a:extLst>
          </p:cNvPr>
          <p:cNvSpPr>
            <a:spLocks noGrp="1" noChangeArrowheads="1"/>
          </p:cNvSpPr>
          <p:nvPr>
            <p:ph type="body" idx="1"/>
          </p:nvPr>
        </p:nvSpPr>
        <p:spPr>
          <a:xfrm>
            <a:off x="228600" y="685800"/>
            <a:ext cx="8229600" cy="4221163"/>
          </a:xfrm>
        </p:spPr>
        <p:txBody>
          <a:bodyPr/>
          <a:lstStyle/>
          <a:p>
            <a:pPr eaLnBrk="1" hangingPunct="1"/>
            <a:r>
              <a:rPr lang="en-US" altLang="en-US"/>
              <a:t>At the lowest level of your WBS you’ll find the work packages.</a:t>
            </a:r>
          </a:p>
          <a:p>
            <a:pPr eaLnBrk="1" hangingPunct="1"/>
            <a:r>
              <a:rPr lang="en-US" altLang="en-US"/>
              <a:t>This represents the components of the project that will be managed as separate tasks.</a:t>
            </a:r>
          </a:p>
          <a:p>
            <a:pPr eaLnBrk="1" hangingPunct="1"/>
            <a:r>
              <a:rPr lang="en-US" altLang="en-US"/>
              <a:t>They are not ordered when looking left to right on the pictorial WBS.  At the same level of decomposition in the outline format, there is no order.  This activity is left to the project schedule.</a:t>
            </a:r>
          </a:p>
          <a:p>
            <a:pPr eaLnBrk="1" hangingPunct="1"/>
            <a:r>
              <a:rPr lang="en-US" altLang="en-US"/>
              <a:t>Their size is dictated by the duration that the project manager can manage.</a:t>
            </a:r>
          </a:p>
          <a:p>
            <a:pPr eaLnBrk="1" hangingPunct="1">
              <a:buFontTx/>
              <a:buNone/>
            </a:pPr>
            <a:endParaRPr lang="en-US" altLang="en-US"/>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F2FB3BCC-FE97-4FA2-9B9B-732023DF8472}"/>
              </a:ext>
            </a:extLst>
          </p:cNvPr>
          <p:cNvSpPr>
            <a:spLocks noGrp="1" noChangeArrowheads="1"/>
          </p:cNvSpPr>
          <p:nvPr>
            <p:ph type="title"/>
          </p:nvPr>
        </p:nvSpPr>
        <p:spPr/>
        <p:txBody>
          <a:bodyPr/>
          <a:lstStyle/>
          <a:p>
            <a:r>
              <a:rPr lang="en-US" altLang="en-US"/>
              <a:t>Work Package Defined (PMBOK 6</a:t>
            </a:r>
            <a:r>
              <a:rPr lang="en-US" altLang="en-US" baseline="30000"/>
              <a:t>th</a:t>
            </a:r>
            <a:r>
              <a:rPr lang="en-US" altLang="en-US"/>
              <a:t> ed. P. 726)</a:t>
            </a:r>
          </a:p>
        </p:txBody>
      </p:sp>
      <p:sp>
        <p:nvSpPr>
          <p:cNvPr id="27650" name="Content Placeholder 2">
            <a:extLst>
              <a:ext uri="{FF2B5EF4-FFF2-40B4-BE49-F238E27FC236}">
                <a16:creationId xmlns:a16="http://schemas.microsoft.com/office/drawing/2014/main" id="{753F2748-ABDE-4884-B47A-9E8A271D8D73}"/>
              </a:ext>
            </a:extLst>
          </p:cNvPr>
          <p:cNvSpPr>
            <a:spLocks noGrp="1" noChangeArrowheads="1"/>
          </p:cNvSpPr>
          <p:nvPr>
            <p:ph idx="1"/>
          </p:nvPr>
        </p:nvSpPr>
        <p:spPr/>
        <p:txBody>
          <a:bodyPr/>
          <a:lstStyle/>
          <a:p>
            <a:pPr marL="0" indent="0">
              <a:buFontTx/>
              <a:buNone/>
            </a:pPr>
            <a:r>
              <a:rPr lang="en-US" altLang="en-US"/>
              <a:t>“The work defined at the lowest level of the work breakdown structure for which cost and duration are estimated and managed.”</a:t>
            </a:r>
          </a:p>
        </p:txBody>
      </p:sp>
      <p:sp>
        <p:nvSpPr>
          <p:cNvPr id="27651" name="Slide Number Placeholder 3">
            <a:extLst>
              <a:ext uri="{FF2B5EF4-FFF2-40B4-BE49-F238E27FC236}">
                <a16:creationId xmlns:a16="http://schemas.microsoft.com/office/drawing/2014/main" id="{BF7FBF00-7DF1-4383-AD7A-0F47E3EF5CD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F88EB73-F0F3-4A0A-B58A-57EC625146F2}" type="slidenum">
              <a:rPr lang="en-US" altLang="en-US" sz="1400" smtClean="0"/>
              <a:pPr>
                <a:spcBef>
                  <a:spcPct val="0"/>
                </a:spcBef>
                <a:buFontTx/>
                <a:buNone/>
              </a:pPr>
              <a:t>11</a:t>
            </a:fld>
            <a:endParaRPr lang="en-US" altLang="en-US" sz="1400"/>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a:extLst>
              <a:ext uri="{FF2B5EF4-FFF2-40B4-BE49-F238E27FC236}">
                <a16:creationId xmlns:a16="http://schemas.microsoft.com/office/drawing/2014/main" id="{B50B85F3-2021-455E-B4F3-73F25F9B19E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C368A2A-EE34-44BF-B5F3-B6AEA27C8291}" type="slidenum">
              <a:rPr lang="en-US" altLang="en-US" sz="1400" smtClean="0"/>
              <a:pPr>
                <a:spcBef>
                  <a:spcPct val="0"/>
                </a:spcBef>
                <a:buFontTx/>
                <a:buNone/>
              </a:pPr>
              <a:t>12</a:t>
            </a:fld>
            <a:endParaRPr lang="en-US" altLang="en-US" sz="1400"/>
          </a:p>
        </p:txBody>
      </p:sp>
      <p:sp>
        <p:nvSpPr>
          <p:cNvPr id="28674" name="WordArt 2">
            <a:extLst>
              <a:ext uri="{FF2B5EF4-FFF2-40B4-BE49-F238E27FC236}">
                <a16:creationId xmlns:a16="http://schemas.microsoft.com/office/drawing/2014/main" id="{36E034D0-FF9C-4ECF-8322-D7A799433A9C}"/>
              </a:ext>
            </a:extLst>
          </p:cNvPr>
          <p:cNvSpPr>
            <a:spLocks noChangeArrowheads="1" noChangeShapeType="1" noTextEdit="1"/>
          </p:cNvSpPr>
          <p:nvPr/>
        </p:nvSpPr>
        <p:spPr bwMode="auto">
          <a:xfrm>
            <a:off x="1066800" y="-304800"/>
            <a:ext cx="6781800" cy="67056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WBS Examples</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38487172-A619-490A-BD68-FBA68853F4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13A4E75-72E9-46CE-BBC3-CA893B837A72}" type="slidenum">
              <a:rPr lang="en-US" altLang="en-US" sz="1400" smtClean="0"/>
              <a:pPr>
                <a:spcBef>
                  <a:spcPct val="0"/>
                </a:spcBef>
                <a:buFontTx/>
                <a:buNone/>
              </a:pPr>
              <a:t>13</a:t>
            </a:fld>
            <a:endParaRPr lang="en-US" altLang="en-US" sz="1400"/>
          </a:p>
        </p:txBody>
      </p:sp>
      <p:sp>
        <p:nvSpPr>
          <p:cNvPr id="29698" name="Rectangle 2">
            <a:extLst>
              <a:ext uri="{FF2B5EF4-FFF2-40B4-BE49-F238E27FC236}">
                <a16:creationId xmlns:a16="http://schemas.microsoft.com/office/drawing/2014/main" id="{2F8B4164-934D-4EBD-8B51-DE4E4C368FD6}"/>
              </a:ext>
            </a:extLst>
          </p:cNvPr>
          <p:cNvSpPr>
            <a:spLocks noGrp="1" noChangeArrowheads="1"/>
          </p:cNvSpPr>
          <p:nvPr>
            <p:ph type="title"/>
          </p:nvPr>
        </p:nvSpPr>
        <p:spPr/>
        <p:txBody>
          <a:bodyPr/>
          <a:lstStyle/>
          <a:p>
            <a:pPr eaLnBrk="1" hangingPunct="1"/>
            <a:r>
              <a:rPr lang="en-US" altLang="en-US"/>
              <a:t>WBS; Outline Form</a:t>
            </a:r>
          </a:p>
        </p:txBody>
      </p:sp>
      <p:sp>
        <p:nvSpPr>
          <p:cNvPr id="29699" name="Rectangle 3">
            <a:extLst>
              <a:ext uri="{FF2B5EF4-FFF2-40B4-BE49-F238E27FC236}">
                <a16:creationId xmlns:a16="http://schemas.microsoft.com/office/drawing/2014/main" id="{1B7036D3-3028-40CD-9549-5BE6F3EADAF9}"/>
              </a:ext>
            </a:extLst>
          </p:cNvPr>
          <p:cNvSpPr>
            <a:spLocks noGrp="1" noChangeArrowheads="1"/>
          </p:cNvSpPr>
          <p:nvPr>
            <p:ph type="body" idx="1"/>
          </p:nvPr>
        </p:nvSpPr>
        <p:spPr/>
        <p:txBody>
          <a:bodyPr/>
          <a:lstStyle/>
          <a:p>
            <a:pPr eaLnBrk="1" hangingPunct="1">
              <a:buFontTx/>
              <a:buNone/>
            </a:pPr>
            <a:r>
              <a:rPr lang="en-US" altLang="en-US" sz="2800" b="1"/>
              <a:t>Barn Construction</a:t>
            </a:r>
          </a:p>
          <a:p>
            <a:pPr eaLnBrk="1" hangingPunct="1">
              <a:buFontTx/>
              <a:buNone/>
            </a:pPr>
            <a:r>
              <a:rPr lang="en-US" altLang="en-US" sz="2800"/>
              <a:t>	1.1.0.    </a:t>
            </a:r>
            <a:r>
              <a:rPr lang="en-US" altLang="en-US" sz="2800" u="sng"/>
              <a:t>Foundation</a:t>
            </a:r>
          </a:p>
          <a:p>
            <a:pPr eaLnBrk="1" hangingPunct="1">
              <a:buFontTx/>
              <a:buNone/>
            </a:pPr>
            <a:r>
              <a:rPr lang="en-US" altLang="en-US" sz="2800"/>
              <a:t>		1.1.1     Excavation*</a:t>
            </a:r>
          </a:p>
          <a:p>
            <a:pPr eaLnBrk="1" hangingPunct="1">
              <a:buFontTx/>
              <a:buNone/>
            </a:pPr>
            <a:r>
              <a:rPr lang="en-US" altLang="en-US" sz="2800"/>
              <a:t>		1.1.2     Footers &amp; Slab*</a:t>
            </a:r>
          </a:p>
          <a:p>
            <a:pPr eaLnBrk="1" hangingPunct="1">
              <a:buFontTx/>
              <a:buNone/>
            </a:pPr>
            <a:r>
              <a:rPr lang="en-US" altLang="en-US" sz="2800"/>
              <a:t>	2.1.0.    </a:t>
            </a:r>
            <a:r>
              <a:rPr lang="en-US" altLang="en-US" sz="2800" u="sng"/>
              <a:t>Structure</a:t>
            </a:r>
          </a:p>
          <a:p>
            <a:pPr eaLnBrk="1" hangingPunct="1">
              <a:buFontTx/>
              <a:buNone/>
            </a:pPr>
            <a:r>
              <a:rPr lang="en-US" altLang="en-US" sz="2800"/>
              <a:t>		2.1.1     Frame &amp; Roof*</a:t>
            </a:r>
          </a:p>
          <a:p>
            <a:pPr eaLnBrk="1" hangingPunct="1">
              <a:buFontTx/>
              <a:buNone/>
            </a:pPr>
            <a:r>
              <a:rPr lang="en-US" altLang="en-US" sz="2800"/>
              <a:t>		2.1.2     Siding*</a:t>
            </a:r>
          </a:p>
        </p:txBody>
      </p:sp>
      <p:sp>
        <p:nvSpPr>
          <p:cNvPr id="29700" name="Text Box 4">
            <a:extLst>
              <a:ext uri="{FF2B5EF4-FFF2-40B4-BE49-F238E27FC236}">
                <a16:creationId xmlns:a16="http://schemas.microsoft.com/office/drawing/2014/main" id="{A1539F27-359B-4BC0-BB8A-B79E74A195B4}"/>
              </a:ext>
            </a:extLst>
          </p:cNvPr>
          <p:cNvSpPr txBox="1">
            <a:spLocks noChangeArrowheads="1"/>
          </p:cNvSpPr>
          <p:nvPr/>
        </p:nvSpPr>
        <p:spPr bwMode="auto">
          <a:xfrm>
            <a:off x="1371600" y="5715000"/>
            <a:ext cx="332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FFFF00"/>
                </a:solidFill>
                <a:latin typeface="Verdana" panose="020B0604030504040204" pitchFamily="34" charset="0"/>
              </a:rPr>
              <a:t>* These are work packages</a:t>
            </a: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06382CEB-3C92-4C18-9339-F6B43B4DA34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A9DAC31-20CA-42A1-AFA1-9D0335826FA3}" type="slidenum">
              <a:rPr lang="en-US" altLang="en-US" sz="1400" smtClean="0"/>
              <a:pPr>
                <a:spcBef>
                  <a:spcPct val="0"/>
                </a:spcBef>
                <a:buFontTx/>
                <a:buNone/>
              </a:pPr>
              <a:t>14</a:t>
            </a:fld>
            <a:endParaRPr lang="en-US" altLang="en-US" sz="1400"/>
          </a:p>
        </p:txBody>
      </p:sp>
      <p:sp>
        <p:nvSpPr>
          <p:cNvPr id="30722" name="Rectangle 2">
            <a:extLst>
              <a:ext uri="{FF2B5EF4-FFF2-40B4-BE49-F238E27FC236}">
                <a16:creationId xmlns:a16="http://schemas.microsoft.com/office/drawing/2014/main" id="{04301FE4-EA68-4782-92D9-E6553ECC8D04}"/>
              </a:ext>
            </a:extLst>
          </p:cNvPr>
          <p:cNvSpPr>
            <a:spLocks noGrp="1" noChangeArrowheads="1"/>
          </p:cNvSpPr>
          <p:nvPr>
            <p:ph type="title"/>
          </p:nvPr>
        </p:nvSpPr>
        <p:spPr/>
        <p:txBody>
          <a:bodyPr/>
          <a:lstStyle/>
          <a:p>
            <a:pPr eaLnBrk="1" hangingPunct="1"/>
            <a:r>
              <a:rPr lang="en-US" altLang="en-US"/>
              <a:t>Comment on Pictorial WBS Form</a:t>
            </a:r>
          </a:p>
        </p:txBody>
      </p:sp>
      <p:sp>
        <p:nvSpPr>
          <p:cNvPr id="30723" name="Rectangle 3">
            <a:extLst>
              <a:ext uri="{FF2B5EF4-FFF2-40B4-BE49-F238E27FC236}">
                <a16:creationId xmlns:a16="http://schemas.microsoft.com/office/drawing/2014/main" id="{F93C0C94-B7C9-436D-9B13-A47E07C1722E}"/>
              </a:ext>
            </a:extLst>
          </p:cNvPr>
          <p:cNvSpPr>
            <a:spLocks noGrp="1" noChangeArrowheads="1"/>
          </p:cNvSpPr>
          <p:nvPr>
            <p:ph type="body" idx="1"/>
          </p:nvPr>
        </p:nvSpPr>
        <p:spPr/>
        <p:txBody>
          <a:bodyPr/>
          <a:lstStyle/>
          <a:p>
            <a:pPr eaLnBrk="1" hangingPunct="1"/>
            <a:r>
              <a:rPr lang="en-US" altLang="en-US"/>
              <a:t>The pictorial form of the WBS, for a project of anything larger than a very small project, will: </a:t>
            </a:r>
          </a:p>
          <a:p>
            <a:pPr marL="1314450" lvl="2" indent="-514350" eaLnBrk="1" hangingPunct="1">
              <a:buFontTx/>
              <a:buAutoNum type="arabicParenR"/>
            </a:pPr>
            <a:r>
              <a:rPr lang="en-US" altLang="en-US"/>
              <a:t>Likely not fit on a sheet of paper, or, </a:t>
            </a:r>
          </a:p>
          <a:p>
            <a:pPr marL="1314450" lvl="2" indent="-514350" eaLnBrk="1" hangingPunct="1">
              <a:buFontTx/>
              <a:buAutoNum type="arabicParenR"/>
            </a:pPr>
            <a:r>
              <a:rPr lang="en-US" altLang="en-US"/>
              <a:t>It will be too small to read on a PC screen </a:t>
            </a:r>
          </a:p>
          <a:p>
            <a:pPr eaLnBrk="1" hangingPunct="1"/>
            <a:r>
              <a:rPr lang="en-US" altLang="en-US"/>
              <a:t>But, in terms of a nice way to learn about WBSs, it works quite well.  So, for the remainder of this presentation, the pictorial form will be used.</a:t>
            </a:r>
          </a:p>
          <a:p>
            <a:pPr eaLnBrk="1" hangingPunct="1">
              <a:buFontTx/>
              <a:buNone/>
            </a:pPr>
            <a:endParaRPr lang="en-US" altLang="en-US"/>
          </a:p>
        </p:txBody>
      </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Slide Number Placeholder 3">
            <a:extLst>
              <a:ext uri="{FF2B5EF4-FFF2-40B4-BE49-F238E27FC236}">
                <a16:creationId xmlns:a16="http://schemas.microsoft.com/office/drawing/2014/main" id="{3C5185A9-82A4-4C2D-BA15-CB9663919C0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BCDF49-5031-4569-8D05-52920FD6ACEB}" type="slidenum">
              <a:rPr lang="en-US" altLang="en-US" sz="1400" smtClean="0"/>
              <a:pPr>
                <a:spcBef>
                  <a:spcPct val="0"/>
                </a:spcBef>
                <a:buFontTx/>
                <a:buNone/>
              </a:pPr>
              <a:t>15</a:t>
            </a:fld>
            <a:endParaRPr lang="en-US" altLang="en-US" sz="1400"/>
          </a:p>
        </p:txBody>
      </p:sp>
      <p:grpSp>
        <p:nvGrpSpPr>
          <p:cNvPr id="31753" name="Group 2">
            <a:extLst>
              <a:ext uri="{FF2B5EF4-FFF2-40B4-BE49-F238E27FC236}">
                <a16:creationId xmlns:a16="http://schemas.microsoft.com/office/drawing/2014/main" id="{2CA81111-6BD8-4591-A1C4-B7675665D47E}"/>
              </a:ext>
            </a:extLst>
          </p:cNvPr>
          <p:cNvGrpSpPr>
            <a:grpSpLocks/>
          </p:cNvGrpSpPr>
          <p:nvPr/>
        </p:nvGrpSpPr>
        <p:grpSpPr bwMode="auto">
          <a:xfrm>
            <a:off x="0" y="1219200"/>
            <a:ext cx="8991600" cy="4525963"/>
            <a:chOff x="96" y="384"/>
            <a:chExt cx="5664" cy="2851"/>
          </a:xfrm>
        </p:grpSpPr>
        <p:grpSp>
          <p:nvGrpSpPr>
            <p:cNvPr id="2" name="Organization Chart 3">
              <a:extLst>
                <a:ext uri="{FF2B5EF4-FFF2-40B4-BE49-F238E27FC236}">
                  <a16:creationId xmlns:a16="http://schemas.microsoft.com/office/drawing/2014/main" id="{9538D2E8-9311-4B73-A335-9B73E5240DB1}"/>
                </a:ext>
              </a:extLst>
            </p:cNvPr>
            <p:cNvGrpSpPr>
              <a:grpSpLocks/>
            </p:cNvGrpSpPr>
            <p:nvPr/>
          </p:nvGrpSpPr>
          <p:grpSpPr bwMode="auto">
            <a:xfrm>
              <a:off x="1200" y="384"/>
              <a:ext cx="3456" cy="1728"/>
              <a:chOff x="1152" y="1296"/>
              <a:chExt cx="1872" cy="720"/>
            </a:xfrm>
          </p:grpSpPr>
          <p:cxnSp>
            <p:nvCxnSpPr>
              <p:cNvPr id="31747" name="_s31747">
                <a:extLst>
                  <a:ext uri="{FF2B5EF4-FFF2-40B4-BE49-F238E27FC236}">
                    <a16:creationId xmlns:a16="http://schemas.microsoft.com/office/drawing/2014/main" id="{2A1289B8-3E89-45DC-9A9B-70EB93999EF7}"/>
                  </a:ext>
                </a:extLst>
              </p:cNvPr>
              <p:cNvCxnSpPr>
                <a:cxnSpLocks noChangeShapeType="1"/>
                <a:stCxn id="5" idx="0"/>
                <a:endCxn id="3" idx="2"/>
              </p:cNvCxnSpPr>
              <p:nvPr/>
            </p:nvCxnSpPr>
            <p:spPr bwMode="auto">
              <a:xfrm rot="5400000" flipH="1">
                <a:off x="2268"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1748" name="_s31748">
                <a:extLst>
                  <a:ext uri="{FF2B5EF4-FFF2-40B4-BE49-F238E27FC236}">
                    <a16:creationId xmlns:a16="http://schemas.microsoft.com/office/drawing/2014/main" id="{DEB0BEAE-0F6A-4136-8ABB-7B7AF0376918}"/>
                  </a:ext>
                </a:extLst>
              </p:cNvPr>
              <p:cNvCxnSpPr>
                <a:cxnSpLocks noChangeShapeType="1"/>
                <a:stCxn id="4" idx="0"/>
                <a:endCxn id="3" idx="2"/>
              </p:cNvCxnSpPr>
              <p:nvPr/>
            </p:nvCxnSpPr>
            <p:spPr bwMode="auto">
              <a:xfrm rot="16200000">
                <a:off x="1764"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31749">
                <a:extLst>
                  <a:ext uri="{FF2B5EF4-FFF2-40B4-BE49-F238E27FC236}">
                    <a16:creationId xmlns:a16="http://schemas.microsoft.com/office/drawing/2014/main" id="{1D32353D-7311-4406-BBA8-7C137364521E}"/>
                  </a:ext>
                </a:extLst>
              </p:cNvPr>
              <p:cNvSpPr>
                <a:spLocks noChangeArrowheads="1"/>
              </p:cNvSpPr>
              <p:nvPr/>
            </p:nvSpPr>
            <p:spPr bwMode="auto">
              <a:xfrm>
                <a:off x="1656" y="129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Barn Construction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4" name="_s31750">
                <a:extLst>
                  <a:ext uri="{FF2B5EF4-FFF2-40B4-BE49-F238E27FC236}">
                    <a16:creationId xmlns:a16="http://schemas.microsoft.com/office/drawing/2014/main" id="{2BB9D1E7-CF6F-4E92-91D0-0ACBB5F5417B}"/>
                  </a:ext>
                </a:extLst>
              </p:cNvPr>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Dig a post hole</a:t>
                </a:r>
              </a:p>
            </p:txBody>
          </p:sp>
          <p:sp>
            <p:nvSpPr>
              <p:cNvPr id="5" name="_s31751">
                <a:extLst>
                  <a:ext uri="{FF2B5EF4-FFF2-40B4-BE49-F238E27FC236}">
                    <a16:creationId xmlns:a16="http://schemas.microsoft.com/office/drawing/2014/main" id="{33A07566-E4CC-435E-AD80-8D42932E5A14}"/>
                  </a:ext>
                </a:extLst>
              </p:cNvPr>
              <p:cNvSpPr>
                <a:spLocks noChangeArrowheads="1"/>
              </p:cNvSpPr>
              <p:nvPr/>
            </p:nvSpPr>
            <p:spPr bwMode="auto">
              <a:xfrm>
                <a:off x="2160"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Structure</a:t>
                </a:r>
              </a:p>
            </p:txBody>
          </p:sp>
        </p:grpSp>
        <p:sp>
          <p:nvSpPr>
            <p:cNvPr id="31763" name="_s1031">
              <a:extLst>
                <a:ext uri="{FF2B5EF4-FFF2-40B4-BE49-F238E27FC236}">
                  <a16:creationId xmlns:a16="http://schemas.microsoft.com/office/drawing/2014/main" id="{C5667EE3-2837-4216-A8B8-C2F263B24E27}"/>
                </a:ext>
              </a:extLst>
            </p:cNvPr>
            <p:cNvSpPr>
              <a:spLocks noChangeArrowheads="1"/>
            </p:cNvSpPr>
            <p:nvPr/>
          </p:nvSpPr>
          <p:spPr bwMode="auto">
            <a:xfrm>
              <a:off x="1200" y="1421"/>
              <a:ext cx="1595" cy="691"/>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Foundation</a:t>
              </a:r>
            </a:p>
          </p:txBody>
        </p:sp>
        <p:grpSp>
          <p:nvGrpSpPr>
            <p:cNvPr id="31764" name="Group 11">
              <a:extLst>
                <a:ext uri="{FF2B5EF4-FFF2-40B4-BE49-F238E27FC236}">
                  <a16:creationId xmlns:a16="http://schemas.microsoft.com/office/drawing/2014/main" id="{C58D03B3-88EF-4275-B68C-F4DC6D61E087}"/>
                </a:ext>
              </a:extLst>
            </p:cNvPr>
            <p:cNvGrpSpPr>
              <a:grpSpLocks/>
            </p:cNvGrpSpPr>
            <p:nvPr/>
          </p:nvGrpSpPr>
          <p:grpSpPr bwMode="auto">
            <a:xfrm>
              <a:off x="96" y="2640"/>
              <a:ext cx="5664" cy="595"/>
              <a:chOff x="0" y="2352"/>
              <a:chExt cx="5664" cy="595"/>
            </a:xfrm>
          </p:grpSpPr>
          <p:sp>
            <p:nvSpPr>
              <p:cNvPr id="31773" name="_s1031">
                <a:extLst>
                  <a:ext uri="{FF2B5EF4-FFF2-40B4-BE49-F238E27FC236}">
                    <a16:creationId xmlns:a16="http://schemas.microsoft.com/office/drawing/2014/main" id="{A169CF4F-1BC2-48B0-AF75-991996DF5400}"/>
                  </a:ext>
                </a:extLst>
              </p:cNvPr>
              <p:cNvSpPr>
                <a:spLocks noChangeArrowheads="1"/>
              </p:cNvSpPr>
              <p:nvPr/>
            </p:nvSpPr>
            <p:spPr bwMode="auto">
              <a:xfrm>
                <a:off x="1488" y="2400"/>
                <a:ext cx="1296" cy="54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b="1">
                    <a:solidFill>
                      <a:srgbClr val="FF3300"/>
                    </a:solidFill>
                  </a:rPr>
                  <a:t>Footers &amp; Slab</a:t>
                </a:r>
              </a:p>
            </p:txBody>
          </p:sp>
          <p:sp>
            <p:nvSpPr>
              <p:cNvPr id="31774" name="_s1031">
                <a:extLst>
                  <a:ext uri="{FF2B5EF4-FFF2-40B4-BE49-F238E27FC236}">
                    <a16:creationId xmlns:a16="http://schemas.microsoft.com/office/drawing/2014/main" id="{FFD1840C-9516-40F2-814B-9EFAD70853FC}"/>
                  </a:ext>
                </a:extLst>
              </p:cNvPr>
              <p:cNvSpPr>
                <a:spLocks noChangeArrowheads="1"/>
              </p:cNvSpPr>
              <p:nvPr/>
            </p:nvSpPr>
            <p:spPr bwMode="auto">
              <a:xfrm>
                <a:off x="4368" y="2400"/>
                <a:ext cx="1296" cy="54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r>
                  <a:rPr lang="en-US" altLang="en-US" sz="1800" b="1">
                    <a:solidFill>
                      <a:srgbClr val="FF3300"/>
                    </a:solidFill>
                  </a:rPr>
                  <a:t>Siding</a:t>
                </a:r>
              </a:p>
              <a:p>
                <a:pPr algn="ctr" eaLnBrk="1" hangingPunct="1">
                  <a:spcBef>
                    <a:spcPct val="0"/>
                  </a:spcBef>
                  <a:buFontTx/>
                  <a:buNone/>
                </a:pPr>
                <a:endParaRPr lang="en-US" altLang="en-US" sz="2200" b="1"/>
              </a:p>
            </p:txBody>
          </p:sp>
          <p:sp>
            <p:nvSpPr>
              <p:cNvPr id="31775" name="_s1031">
                <a:extLst>
                  <a:ext uri="{FF2B5EF4-FFF2-40B4-BE49-F238E27FC236}">
                    <a16:creationId xmlns:a16="http://schemas.microsoft.com/office/drawing/2014/main" id="{73AFBAE6-7F58-468F-8962-31A831C4A628}"/>
                  </a:ext>
                </a:extLst>
              </p:cNvPr>
              <p:cNvSpPr>
                <a:spLocks noChangeArrowheads="1"/>
              </p:cNvSpPr>
              <p:nvPr/>
            </p:nvSpPr>
            <p:spPr bwMode="auto">
              <a:xfrm>
                <a:off x="2928" y="2400"/>
                <a:ext cx="1296" cy="54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r>
                  <a:rPr lang="en-US" altLang="en-US" sz="1800" b="1">
                    <a:solidFill>
                      <a:srgbClr val="FF3300"/>
                    </a:solidFill>
                  </a:rPr>
                  <a:t>Frame and Roof</a:t>
                </a:r>
              </a:p>
              <a:p>
                <a:pPr algn="ctr" eaLnBrk="1" hangingPunct="1">
                  <a:spcBef>
                    <a:spcPct val="0"/>
                  </a:spcBef>
                  <a:buFontTx/>
                  <a:buNone/>
                </a:pPr>
                <a:endParaRPr lang="en-US" altLang="en-US" sz="2200" b="1"/>
              </a:p>
            </p:txBody>
          </p:sp>
          <p:sp>
            <p:nvSpPr>
              <p:cNvPr id="31776" name="_s1031">
                <a:extLst>
                  <a:ext uri="{FF2B5EF4-FFF2-40B4-BE49-F238E27FC236}">
                    <a16:creationId xmlns:a16="http://schemas.microsoft.com/office/drawing/2014/main" id="{05573DCA-7263-44C0-A8A6-E07AB4712E51}"/>
                  </a:ext>
                </a:extLst>
              </p:cNvPr>
              <p:cNvSpPr>
                <a:spLocks noChangeArrowheads="1"/>
              </p:cNvSpPr>
              <p:nvPr/>
            </p:nvSpPr>
            <p:spPr bwMode="auto">
              <a:xfrm>
                <a:off x="0" y="2400"/>
                <a:ext cx="1296" cy="54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b="1">
                    <a:solidFill>
                      <a:srgbClr val="FF3300"/>
                    </a:solidFill>
                  </a:rPr>
                  <a:t>Excavation*</a:t>
                </a:r>
              </a:p>
            </p:txBody>
          </p:sp>
          <p:sp>
            <p:nvSpPr>
              <p:cNvPr id="31777" name="Line 16">
                <a:extLst>
                  <a:ext uri="{FF2B5EF4-FFF2-40B4-BE49-F238E27FC236}">
                    <a16:creationId xmlns:a16="http://schemas.microsoft.com/office/drawing/2014/main" id="{51F8B16B-89F3-4A6F-93B3-6A2B69767C0C}"/>
                  </a:ext>
                </a:extLst>
              </p:cNvPr>
              <p:cNvSpPr>
                <a:spLocks noChangeShapeType="1"/>
              </p:cNvSpPr>
              <p:nvPr/>
            </p:nvSpPr>
            <p:spPr bwMode="auto">
              <a:xfrm>
                <a:off x="768" y="2352"/>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65" name="Line 17">
              <a:extLst>
                <a:ext uri="{FF2B5EF4-FFF2-40B4-BE49-F238E27FC236}">
                  <a16:creationId xmlns:a16="http://schemas.microsoft.com/office/drawing/2014/main" id="{CD10118E-619B-41EE-8531-D562BEF79F42}"/>
                </a:ext>
              </a:extLst>
            </p:cNvPr>
            <p:cNvSpPr>
              <a:spLocks noChangeShapeType="1"/>
            </p:cNvSpPr>
            <p:nvPr/>
          </p:nvSpPr>
          <p:spPr bwMode="auto">
            <a:xfrm>
              <a:off x="720" y="24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Line 18">
              <a:extLst>
                <a:ext uri="{FF2B5EF4-FFF2-40B4-BE49-F238E27FC236}">
                  <a16:creationId xmlns:a16="http://schemas.microsoft.com/office/drawing/2014/main" id="{BC7DEDFA-F63C-43B3-ADF2-B0C17BE6C784}"/>
                </a:ext>
              </a:extLst>
            </p:cNvPr>
            <p:cNvSpPr>
              <a:spLocks noChangeShapeType="1"/>
            </p:cNvSpPr>
            <p:nvPr/>
          </p:nvSpPr>
          <p:spPr bwMode="auto">
            <a:xfrm>
              <a:off x="1776" y="211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7" name="Line 19">
              <a:extLst>
                <a:ext uri="{FF2B5EF4-FFF2-40B4-BE49-F238E27FC236}">
                  <a16:creationId xmlns:a16="http://schemas.microsoft.com/office/drawing/2014/main" id="{CF0D8831-7A50-49B5-BDEB-D7606A7C44A8}"/>
                </a:ext>
              </a:extLst>
            </p:cNvPr>
            <p:cNvSpPr>
              <a:spLocks noChangeShapeType="1"/>
            </p:cNvSpPr>
            <p:nvPr/>
          </p:nvSpPr>
          <p:spPr bwMode="auto">
            <a:xfrm>
              <a:off x="2208" y="24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20">
              <a:extLst>
                <a:ext uri="{FF2B5EF4-FFF2-40B4-BE49-F238E27FC236}">
                  <a16:creationId xmlns:a16="http://schemas.microsoft.com/office/drawing/2014/main" id="{86BA0D1A-25C4-4D8A-A3F6-555BDA8F74FC}"/>
                </a:ext>
              </a:extLst>
            </p:cNvPr>
            <p:cNvSpPr>
              <a:spLocks noChangeShapeType="1"/>
            </p:cNvSpPr>
            <p:nvPr/>
          </p:nvSpPr>
          <p:spPr bwMode="auto">
            <a:xfrm>
              <a:off x="3648" y="24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21">
              <a:extLst>
                <a:ext uri="{FF2B5EF4-FFF2-40B4-BE49-F238E27FC236}">
                  <a16:creationId xmlns:a16="http://schemas.microsoft.com/office/drawing/2014/main" id="{407C39A5-FEE4-473F-B6E6-6E8F465F156F}"/>
                </a:ext>
              </a:extLst>
            </p:cNvPr>
            <p:cNvSpPr>
              <a:spLocks noChangeShapeType="1"/>
            </p:cNvSpPr>
            <p:nvPr/>
          </p:nvSpPr>
          <p:spPr bwMode="auto">
            <a:xfrm>
              <a:off x="5088" y="24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22">
              <a:extLst>
                <a:ext uri="{FF2B5EF4-FFF2-40B4-BE49-F238E27FC236}">
                  <a16:creationId xmlns:a16="http://schemas.microsoft.com/office/drawing/2014/main" id="{D6F8E777-3693-4B26-8B46-8AE0997AA05E}"/>
                </a:ext>
              </a:extLst>
            </p:cNvPr>
            <p:cNvSpPr>
              <a:spLocks noChangeShapeType="1"/>
            </p:cNvSpPr>
            <p:nvPr/>
          </p:nvSpPr>
          <p:spPr bwMode="auto">
            <a:xfrm>
              <a:off x="4032" y="211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23">
              <a:extLst>
                <a:ext uri="{FF2B5EF4-FFF2-40B4-BE49-F238E27FC236}">
                  <a16:creationId xmlns:a16="http://schemas.microsoft.com/office/drawing/2014/main" id="{6C637D57-8EBF-45DD-A43C-762CBACB3948}"/>
                </a:ext>
              </a:extLst>
            </p:cNvPr>
            <p:cNvSpPr>
              <a:spLocks noChangeShapeType="1"/>
            </p:cNvSpPr>
            <p:nvPr/>
          </p:nvSpPr>
          <p:spPr bwMode="auto">
            <a:xfrm>
              <a:off x="720" y="2448"/>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4">
              <a:extLst>
                <a:ext uri="{FF2B5EF4-FFF2-40B4-BE49-F238E27FC236}">
                  <a16:creationId xmlns:a16="http://schemas.microsoft.com/office/drawing/2014/main" id="{4409ACBB-8F15-4E43-8F28-D72D4AC9F1B5}"/>
                </a:ext>
              </a:extLst>
            </p:cNvPr>
            <p:cNvSpPr>
              <a:spLocks noChangeShapeType="1"/>
            </p:cNvSpPr>
            <p:nvPr/>
          </p:nvSpPr>
          <p:spPr bwMode="auto">
            <a:xfrm>
              <a:off x="3648" y="2448"/>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54" name="Text Box 25">
            <a:extLst>
              <a:ext uri="{FF2B5EF4-FFF2-40B4-BE49-F238E27FC236}">
                <a16:creationId xmlns:a16="http://schemas.microsoft.com/office/drawing/2014/main" id="{1DB2FB06-82AA-4481-A5D4-03B0C1B7C53B}"/>
              </a:ext>
            </a:extLst>
          </p:cNvPr>
          <p:cNvSpPr txBox="1">
            <a:spLocks noChangeArrowheads="1"/>
          </p:cNvSpPr>
          <p:nvPr/>
        </p:nvSpPr>
        <p:spPr bwMode="auto">
          <a:xfrm>
            <a:off x="441325" y="6056313"/>
            <a:ext cx="272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FFFF00"/>
                </a:solidFill>
              </a:rPr>
              <a:t>*Boxes with red fonts are</a:t>
            </a:r>
          </a:p>
          <a:p>
            <a:pPr eaLnBrk="1" hangingPunct="1">
              <a:spcBef>
                <a:spcPct val="0"/>
              </a:spcBef>
              <a:buFontTx/>
              <a:buNone/>
            </a:pPr>
            <a:r>
              <a:rPr lang="en-US" altLang="en-US" sz="1800">
                <a:solidFill>
                  <a:srgbClr val="FFFF00"/>
                </a:solidFill>
              </a:rPr>
              <a:t>work packages</a:t>
            </a:r>
          </a:p>
        </p:txBody>
      </p:sp>
      <p:sp>
        <p:nvSpPr>
          <p:cNvPr id="31755" name="WordArt 27">
            <a:extLst>
              <a:ext uri="{FF2B5EF4-FFF2-40B4-BE49-F238E27FC236}">
                <a16:creationId xmlns:a16="http://schemas.microsoft.com/office/drawing/2014/main" id="{E1B30D11-BD42-4898-A12A-6592A9AA73CE}"/>
              </a:ext>
            </a:extLst>
          </p:cNvPr>
          <p:cNvSpPr>
            <a:spLocks noChangeArrowheads="1" noChangeShapeType="1" noTextEdit="1"/>
          </p:cNvSpPr>
          <p:nvPr/>
        </p:nvSpPr>
        <p:spPr bwMode="auto">
          <a:xfrm rot="-1834753">
            <a:off x="0" y="914400"/>
            <a:ext cx="3371850" cy="647700"/>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panose="020B0A04020102020204" pitchFamily="34" charset="0"/>
              </a:rPr>
              <a:t>Pictoral Form</a:t>
            </a:r>
          </a:p>
        </p:txBody>
      </p:sp>
      <p:sp>
        <p:nvSpPr>
          <p:cNvPr id="31756" name="WordArt 28">
            <a:extLst>
              <a:ext uri="{FF2B5EF4-FFF2-40B4-BE49-F238E27FC236}">
                <a16:creationId xmlns:a16="http://schemas.microsoft.com/office/drawing/2014/main" id="{E8DC44F5-07DF-43DA-B059-D0C42E98DDAC}"/>
              </a:ext>
            </a:extLst>
          </p:cNvPr>
          <p:cNvSpPr>
            <a:spLocks noChangeArrowheads="1" noChangeShapeType="1" noTextEdit="1"/>
          </p:cNvSpPr>
          <p:nvPr/>
        </p:nvSpPr>
        <p:spPr bwMode="auto">
          <a:xfrm rot="-1761644">
            <a:off x="1600200" y="1524000"/>
            <a:ext cx="1143000" cy="647700"/>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panose="020B0A04020102020204" pitchFamily="34" charset="0"/>
              </a:rPr>
              <a:t>WBS</a:t>
            </a:r>
          </a:p>
        </p:txBody>
      </p:sp>
      <p:sp>
        <p:nvSpPr>
          <p:cNvPr id="31757" name="Text Box 30">
            <a:extLst>
              <a:ext uri="{FF2B5EF4-FFF2-40B4-BE49-F238E27FC236}">
                <a16:creationId xmlns:a16="http://schemas.microsoft.com/office/drawing/2014/main" id="{A180EEC2-5026-4053-9AA1-5107401F381F}"/>
              </a:ext>
            </a:extLst>
          </p:cNvPr>
          <p:cNvSpPr txBox="1">
            <a:spLocks noChangeArrowheads="1"/>
          </p:cNvSpPr>
          <p:nvPr/>
        </p:nvSpPr>
        <p:spPr bwMode="auto">
          <a:xfrm>
            <a:off x="2438400" y="35052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1.1.0</a:t>
            </a:r>
          </a:p>
        </p:txBody>
      </p:sp>
      <p:sp>
        <p:nvSpPr>
          <p:cNvPr id="31758" name="Text Box 31">
            <a:extLst>
              <a:ext uri="{FF2B5EF4-FFF2-40B4-BE49-F238E27FC236}">
                <a16:creationId xmlns:a16="http://schemas.microsoft.com/office/drawing/2014/main" id="{10F883C4-1CE9-4EE8-A609-B5B7B491673A}"/>
              </a:ext>
            </a:extLst>
          </p:cNvPr>
          <p:cNvSpPr txBox="1">
            <a:spLocks noChangeArrowheads="1"/>
          </p:cNvSpPr>
          <p:nvPr/>
        </p:nvSpPr>
        <p:spPr bwMode="auto">
          <a:xfrm>
            <a:off x="5486400" y="3505200"/>
            <a:ext cx="868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2.1.0</a:t>
            </a:r>
          </a:p>
        </p:txBody>
      </p:sp>
      <p:sp>
        <p:nvSpPr>
          <p:cNvPr id="31759" name="Text Box 32">
            <a:extLst>
              <a:ext uri="{FF2B5EF4-FFF2-40B4-BE49-F238E27FC236}">
                <a16:creationId xmlns:a16="http://schemas.microsoft.com/office/drawing/2014/main" id="{3D78E17B-0D1A-431A-8323-987D8B431E04}"/>
              </a:ext>
            </a:extLst>
          </p:cNvPr>
          <p:cNvSpPr txBox="1">
            <a:spLocks noChangeArrowheads="1"/>
          </p:cNvSpPr>
          <p:nvPr/>
        </p:nvSpPr>
        <p:spPr bwMode="auto">
          <a:xfrm>
            <a:off x="533400" y="53340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1.1.1</a:t>
            </a:r>
          </a:p>
        </p:txBody>
      </p:sp>
      <p:sp>
        <p:nvSpPr>
          <p:cNvPr id="31760" name="Text Box 33">
            <a:extLst>
              <a:ext uri="{FF2B5EF4-FFF2-40B4-BE49-F238E27FC236}">
                <a16:creationId xmlns:a16="http://schemas.microsoft.com/office/drawing/2014/main" id="{33CAF281-0312-4ACE-BF2B-B76661C7D787}"/>
              </a:ext>
            </a:extLst>
          </p:cNvPr>
          <p:cNvSpPr txBox="1">
            <a:spLocks noChangeArrowheads="1"/>
          </p:cNvSpPr>
          <p:nvPr/>
        </p:nvSpPr>
        <p:spPr bwMode="auto">
          <a:xfrm>
            <a:off x="2895600" y="53340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1.1.2</a:t>
            </a:r>
          </a:p>
        </p:txBody>
      </p:sp>
      <p:sp>
        <p:nvSpPr>
          <p:cNvPr id="31761" name="Text Box 34">
            <a:extLst>
              <a:ext uri="{FF2B5EF4-FFF2-40B4-BE49-F238E27FC236}">
                <a16:creationId xmlns:a16="http://schemas.microsoft.com/office/drawing/2014/main" id="{F5CBF13D-EB75-4762-AB10-DE2E91325097}"/>
              </a:ext>
            </a:extLst>
          </p:cNvPr>
          <p:cNvSpPr txBox="1">
            <a:spLocks noChangeArrowheads="1"/>
          </p:cNvSpPr>
          <p:nvPr/>
        </p:nvSpPr>
        <p:spPr bwMode="auto">
          <a:xfrm>
            <a:off x="5173663" y="5354638"/>
            <a:ext cx="8683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2.1.1</a:t>
            </a:r>
          </a:p>
        </p:txBody>
      </p:sp>
      <p:sp>
        <p:nvSpPr>
          <p:cNvPr id="31762" name="Text Box 35">
            <a:extLst>
              <a:ext uri="{FF2B5EF4-FFF2-40B4-BE49-F238E27FC236}">
                <a16:creationId xmlns:a16="http://schemas.microsoft.com/office/drawing/2014/main" id="{A6165156-A368-4E28-92B6-62F4C148E32B}"/>
              </a:ext>
            </a:extLst>
          </p:cNvPr>
          <p:cNvSpPr txBox="1">
            <a:spLocks noChangeArrowheads="1"/>
          </p:cNvSpPr>
          <p:nvPr/>
        </p:nvSpPr>
        <p:spPr bwMode="auto">
          <a:xfrm>
            <a:off x="7518400" y="5318125"/>
            <a:ext cx="868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2.1.2</a:t>
            </a:r>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9F57FDBC-67A0-416D-A449-D67BC842ED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8F01E01-FC9F-4989-959E-B984DC5D7C93}" type="slidenum">
              <a:rPr lang="en-US" altLang="en-US" sz="1400" smtClean="0"/>
              <a:pPr>
                <a:spcBef>
                  <a:spcPct val="0"/>
                </a:spcBef>
                <a:buFontTx/>
                <a:buNone/>
              </a:pPr>
              <a:t>16</a:t>
            </a:fld>
            <a:endParaRPr lang="en-US" altLang="en-US" sz="1400"/>
          </a:p>
        </p:txBody>
      </p:sp>
      <p:sp>
        <p:nvSpPr>
          <p:cNvPr id="32770" name="Rectangle 2">
            <a:extLst>
              <a:ext uri="{FF2B5EF4-FFF2-40B4-BE49-F238E27FC236}">
                <a16:creationId xmlns:a16="http://schemas.microsoft.com/office/drawing/2014/main" id="{76C80C53-453C-4062-87A5-9CADB490F3D3}"/>
              </a:ext>
            </a:extLst>
          </p:cNvPr>
          <p:cNvSpPr>
            <a:spLocks noGrp="1" noChangeArrowheads="1"/>
          </p:cNvSpPr>
          <p:nvPr>
            <p:ph type="title"/>
          </p:nvPr>
        </p:nvSpPr>
        <p:spPr/>
        <p:txBody>
          <a:bodyPr/>
          <a:lstStyle/>
          <a:p>
            <a:pPr eaLnBrk="1" hangingPunct="1"/>
            <a:r>
              <a:rPr lang="en-US" altLang="en-US"/>
              <a:t>Decompose; Class Question</a:t>
            </a:r>
          </a:p>
        </p:txBody>
      </p:sp>
      <p:sp>
        <p:nvSpPr>
          <p:cNvPr id="67587" name="Rectangle 3">
            <a:extLst>
              <a:ext uri="{FF2B5EF4-FFF2-40B4-BE49-F238E27FC236}">
                <a16:creationId xmlns:a16="http://schemas.microsoft.com/office/drawing/2014/main" id="{ECDBC93D-C057-4141-B8C9-001DB8A0435A}"/>
              </a:ext>
            </a:extLst>
          </p:cNvPr>
          <p:cNvSpPr>
            <a:spLocks noGrp="1" noChangeArrowheads="1"/>
          </p:cNvSpPr>
          <p:nvPr>
            <p:ph type="body" idx="1"/>
          </p:nvPr>
        </p:nvSpPr>
        <p:spPr/>
        <p:txBody>
          <a:bodyPr/>
          <a:lstStyle/>
          <a:p>
            <a:pPr eaLnBrk="1" hangingPunct="1">
              <a:buFontTx/>
              <a:buNone/>
            </a:pPr>
            <a:r>
              <a:rPr lang="en-US" altLang="en-US" b="1"/>
              <a:t>What does that mean??</a:t>
            </a:r>
          </a:p>
          <a:p>
            <a:pPr eaLnBrk="1" hangingPunct="1"/>
            <a:r>
              <a:rPr lang="en-US" altLang="en-US"/>
              <a:t>It means each level down is more subdivided than the previous level.</a:t>
            </a:r>
          </a:p>
          <a:p>
            <a:pPr eaLnBrk="1" hangingPunct="1"/>
            <a:r>
              <a:rPr lang="en-US" altLang="en-US"/>
              <a:t>The result of all this decomposing is the list of work packages that you will want to manage to. </a:t>
            </a:r>
          </a:p>
        </p:txBody>
      </p:sp>
      <p:sp>
        <p:nvSpPr>
          <p:cNvPr id="32772" name="Oval 4">
            <a:extLst>
              <a:ext uri="{FF2B5EF4-FFF2-40B4-BE49-F238E27FC236}">
                <a16:creationId xmlns:a16="http://schemas.microsoft.com/office/drawing/2014/main" id="{A39AFBF7-92D3-4AFE-8FCD-1636BEB902B4}"/>
              </a:ext>
            </a:extLst>
          </p:cNvPr>
          <p:cNvSpPr>
            <a:spLocks noChangeArrowheads="1"/>
          </p:cNvSpPr>
          <p:nvPr/>
        </p:nvSpPr>
        <p:spPr bwMode="auto">
          <a:xfrm>
            <a:off x="6096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32773" name="Oval 5">
            <a:extLst>
              <a:ext uri="{FF2B5EF4-FFF2-40B4-BE49-F238E27FC236}">
                <a16:creationId xmlns:a16="http://schemas.microsoft.com/office/drawing/2014/main" id="{C40C7F0C-9904-438B-A124-8DC5B0A2F1A5}"/>
              </a:ext>
            </a:extLst>
          </p:cNvPr>
          <p:cNvSpPr>
            <a:spLocks noChangeArrowheads="1"/>
          </p:cNvSpPr>
          <p:nvPr/>
        </p:nvSpPr>
        <p:spPr bwMode="auto">
          <a:xfrm>
            <a:off x="7620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diamond(in)">
                                      <p:cBhvr>
                                        <p:cTn id="7" dur="2000"/>
                                        <p:tgtEl>
                                          <p:spTgt spid="67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7587">
                                            <p:txEl>
                                              <p:pRg st="2" end="2"/>
                                            </p:txEl>
                                          </p:spTgt>
                                        </p:tgtEl>
                                        <p:attrNameLst>
                                          <p:attrName>style.visibility</p:attrName>
                                        </p:attrNameLst>
                                      </p:cBhvr>
                                      <p:to>
                                        <p:strVal val="visible"/>
                                      </p:to>
                                    </p:set>
                                    <p:animEffect transition="in" filter="diamond(in)">
                                      <p:cBhvr>
                                        <p:cTn id="12" dur="2000"/>
                                        <p:tgtEl>
                                          <p:spTgt spid="67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912A0CE9-196B-41C8-826C-461578B39E51}"/>
              </a:ext>
            </a:extLst>
          </p:cNvPr>
          <p:cNvSpPr>
            <a:spLocks noGrp="1" noChangeArrowheads="1"/>
          </p:cNvSpPr>
          <p:nvPr>
            <p:ph type="title"/>
          </p:nvPr>
        </p:nvSpPr>
        <p:spPr/>
        <p:txBody>
          <a:bodyPr/>
          <a:lstStyle/>
          <a:p>
            <a:r>
              <a:rPr lang="en-US" altLang="en-US"/>
              <a:t>Decomposition Defined (PMBOK 6</a:t>
            </a:r>
            <a:r>
              <a:rPr lang="en-US" altLang="en-US" baseline="30000"/>
              <a:t>th</a:t>
            </a:r>
            <a:r>
              <a:rPr lang="en-US" altLang="en-US"/>
              <a:t> ed p. 704)</a:t>
            </a:r>
          </a:p>
        </p:txBody>
      </p:sp>
      <p:sp>
        <p:nvSpPr>
          <p:cNvPr id="33794" name="Content Placeholder 2">
            <a:extLst>
              <a:ext uri="{FF2B5EF4-FFF2-40B4-BE49-F238E27FC236}">
                <a16:creationId xmlns:a16="http://schemas.microsoft.com/office/drawing/2014/main" id="{8C2DA9D5-2212-4C8A-821B-C9E174F8A90D}"/>
              </a:ext>
            </a:extLst>
          </p:cNvPr>
          <p:cNvSpPr>
            <a:spLocks noGrp="1" noChangeArrowheads="1"/>
          </p:cNvSpPr>
          <p:nvPr>
            <p:ph idx="1"/>
          </p:nvPr>
        </p:nvSpPr>
        <p:spPr/>
        <p:txBody>
          <a:bodyPr/>
          <a:lstStyle/>
          <a:p>
            <a:pPr marL="0" indent="0">
              <a:buFontTx/>
              <a:buNone/>
            </a:pPr>
            <a:r>
              <a:rPr lang="en-US" altLang="en-US"/>
              <a:t>“A technique used for dividing and subdividing the project scope and project deliverables into smaller, more manageable parts”</a:t>
            </a:r>
          </a:p>
        </p:txBody>
      </p:sp>
      <p:sp>
        <p:nvSpPr>
          <p:cNvPr id="33795" name="Slide Number Placeholder 3">
            <a:extLst>
              <a:ext uri="{FF2B5EF4-FFF2-40B4-BE49-F238E27FC236}">
                <a16:creationId xmlns:a16="http://schemas.microsoft.com/office/drawing/2014/main" id="{9E4E70CA-5C62-4E6E-822B-71435E0C33E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5BD8305-4E1B-4E92-AD39-ED60D4F4C1AD}" type="slidenum">
              <a:rPr lang="en-US" altLang="en-US" sz="1400" smtClean="0"/>
              <a:pPr>
                <a:spcBef>
                  <a:spcPct val="0"/>
                </a:spcBef>
                <a:buFontTx/>
                <a:buNone/>
              </a:pPr>
              <a:t>17</a:t>
            </a:fld>
            <a:endParaRPr lang="en-US" altLang="en-US" sz="1400"/>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a:extLst>
              <a:ext uri="{FF2B5EF4-FFF2-40B4-BE49-F238E27FC236}">
                <a16:creationId xmlns:a16="http://schemas.microsoft.com/office/drawing/2014/main" id="{081AA81B-0F16-4BF1-9D1C-E021C65F506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0A808F5-6A91-4715-970D-28FD309B8D78}" type="slidenum">
              <a:rPr lang="en-US" altLang="en-US" sz="1400" smtClean="0"/>
              <a:pPr>
                <a:spcBef>
                  <a:spcPct val="0"/>
                </a:spcBef>
                <a:buFontTx/>
                <a:buNone/>
              </a:pPr>
              <a:t>18</a:t>
            </a:fld>
            <a:endParaRPr lang="en-US" altLang="en-US" sz="1400"/>
          </a:p>
        </p:txBody>
      </p:sp>
      <p:sp>
        <p:nvSpPr>
          <p:cNvPr id="34818" name="WordArt 2">
            <a:extLst>
              <a:ext uri="{FF2B5EF4-FFF2-40B4-BE49-F238E27FC236}">
                <a16:creationId xmlns:a16="http://schemas.microsoft.com/office/drawing/2014/main" id="{D0869EED-87EF-4EAE-8282-9F81748D05C5}"/>
              </a:ext>
            </a:extLst>
          </p:cNvPr>
          <p:cNvSpPr>
            <a:spLocks noChangeArrowheads="1" noChangeShapeType="1" noTextEdit="1"/>
          </p:cNvSpPr>
          <p:nvPr/>
        </p:nvSpPr>
        <p:spPr bwMode="auto">
          <a:xfrm>
            <a:off x="533400" y="-228600"/>
            <a:ext cx="7162800" cy="55626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WBS is Used in Creating... </a:t>
            </a:r>
          </a:p>
        </p:txBody>
      </p:sp>
      <p:sp>
        <p:nvSpPr>
          <p:cNvPr id="34819" name="Text Box 3">
            <a:extLst>
              <a:ext uri="{FF2B5EF4-FFF2-40B4-BE49-F238E27FC236}">
                <a16:creationId xmlns:a16="http://schemas.microsoft.com/office/drawing/2014/main" id="{1B8BFA59-E441-4C57-BC82-AD08592E243C}"/>
              </a:ext>
            </a:extLst>
          </p:cNvPr>
          <p:cNvSpPr txBox="1">
            <a:spLocks noChangeArrowheads="1"/>
          </p:cNvSpPr>
          <p:nvPr/>
        </p:nvSpPr>
        <p:spPr bwMode="auto">
          <a:xfrm>
            <a:off x="2438400" y="4800600"/>
            <a:ext cx="56070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dirty="0">
                <a:latin typeface="Arial"/>
                <a:cs typeface="Arial"/>
              </a:rPr>
              <a:t>Responsibility matrix</a:t>
            </a:r>
          </a:p>
          <a:p>
            <a:pPr eaLnBrk="1" hangingPunct="1">
              <a:spcBef>
                <a:spcPct val="0"/>
              </a:spcBef>
              <a:buFontTx/>
              <a:buNone/>
            </a:pPr>
            <a:r>
              <a:rPr lang="en-US" altLang="en-US" sz="2800" b="1" dirty="0">
                <a:latin typeface="Arial"/>
                <a:cs typeface="Arial"/>
              </a:rPr>
              <a:t>Work package based estimating</a:t>
            </a:r>
          </a:p>
          <a:p>
            <a:pPr eaLnBrk="1" hangingPunct="1">
              <a:spcBef>
                <a:spcPct val="0"/>
              </a:spcBef>
              <a:buNone/>
            </a:pPr>
            <a:r>
              <a:rPr lang="en-US" altLang="en-US" sz="2800" b="1" dirty="0">
                <a:latin typeface="Arial"/>
                <a:cs typeface="Arial"/>
              </a:rPr>
              <a:t>Project Schedule</a:t>
            </a:r>
            <a:endParaRPr lang="en-US" altLang="en-US" sz="2800" b="1" dirty="0"/>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Slide Number Placeholder 5">
            <a:extLst>
              <a:ext uri="{FF2B5EF4-FFF2-40B4-BE49-F238E27FC236}">
                <a16:creationId xmlns:a16="http://schemas.microsoft.com/office/drawing/2014/main" id="{DBDB4782-28F7-47F3-9021-F82260A5601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31D11AD-AB48-4F5A-BF64-43539F27E143}" type="slidenum">
              <a:rPr lang="en-US" altLang="en-US" sz="1400" smtClean="0"/>
              <a:pPr>
                <a:spcBef>
                  <a:spcPct val="0"/>
                </a:spcBef>
                <a:buFontTx/>
                <a:buNone/>
              </a:pPr>
              <a:t>19</a:t>
            </a:fld>
            <a:endParaRPr lang="en-US" altLang="en-US" sz="1400"/>
          </a:p>
        </p:txBody>
      </p:sp>
      <p:sp>
        <p:nvSpPr>
          <p:cNvPr id="35849" name="Rectangle 2">
            <a:extLst>
              <a:ext uri="{FF2B5EF4-FFF2-40B4-BE49-F238E27FC236}">
                <a16:creationId xmlns:a16="http://schemas.microsoft.com/office/drawing/2014/main" id="{1CE02E12-D45D-4B70-B353-921D13B21DE5}"/>
              </a:ext>
            </a:extLst>
          </p:cNvPr>
          <p:cNvSpPr>
            <a:spLocks noGrp="1" noChangeArrowheads="1"/>
          </p:cNvSpPr>
          <p:nvPr>
            <p:ph type="title"/>
          </p:nvPr>
        </p:nvSpPr>
        <p:spPr/>
        <p:txBody>
          <a:bodyPr/>
          <a:lstStyle/>
          <a:p>
            <a:pPr eaLnBrk="1" hangingPunct="1"/>
            <a:r>
              <a:rPr lang="en-US" altLang="en-US"/>
              <a:t>Given This WBS…</a:t>
            </a:r>
          </a:p>
        </p:txBody>
      </p:sp>
      <p:grpSp>
        <p:nvGrpSpPr>
          <p:cNvPr id="35850" name="Group 3">
            <a:extLst>
              <a:ext uri="{FF2B5EF4-FFF2-40B4-BE49-F238E27FC236}">
                <a16:creationId xmlns:a16="http://schemas.microsoft.com/office/drawing/2014/main" id="{C4C56903-8B42-4D67-8843-A31B5F98BEE6}"/>
              </a:ext>
            </a:extLst>
          </p:cNvPr>
          <p:cNvGrpSpPr>
            <a:grpSpLocks/>
          </p:cNvGrpSpPr>
          <p:nvPr/>
        </p:nvGrpSpPr>
        <p:grpSpPr bwMode="auto">
          <a:xfrm>
            <a:off x="1219200" y="1600200"/>
            <a:ext cx="6096000" cy="4649788"/>
            <a:chOff x="768" y="1104"/>
            <a:chExt cx="3840" cy="2929"/>
          </a:xfrm>
        </p:grpSpPr>
        <p:grpSp>
          <p:nvGrpSpPr>
            <p:cNvPr id="2" name="Organization Chart 4">
              <a:extLst>
                <a:ext uri="{FF2B5EF4-FFF2-40B4-BE49-F238E27FC236}">
                  <a16:creationId xmlns:a16="http://schemas.microsoft.com/office/drawing/2014/main" id="{9D5DC931-8972-4607-98E3-BA5938AD170F}"/>
                </a:ext>
              </a:extLst>
            </p:cNvPr>
            <p:cNvGrpSpPr>
              <a:grpSpLocks/>
            </p:cNvGrpSpPr>
            <p:nvPr/>
          </p:nvGrpSpPr>
          <p:grpSpPr bwMode="auto">
            <a:xfrm>
              <a:off x="1104" y="1104"/>
              <a:ext cx="3456" cy="1542"/>
              <a:chOff x="1152" y="1296"/>
              <a:chExt cx="1872" cy="720"/>
            </a:xfrm>
          </p:grpSpPr>
          <p:cxnSp>
            <p:nvCxnSpPr>
              <p:cNvPr id="35843" name="_s35843">
                <a:extLst>
                  <a:ext uri="{FF2B5EF4-FFF2-40B4-BE49-F238E27FC236}">
                    <a16:creationId xmlns:a16="http://schemas.microsoft.com/office/drawing/2014/main" id="{3E2DCDAA-2543-4AAE-A309-E268E935E3C0}"/>
                  </a:ext>
                </a:extLst>
              </p:cNvPr>
              <p:cNvCxnSpPr>
                <a:cxnSpLocks noChangeShapeType="1"/>
                <a:stCxn id="5" idx="0"/>
                <a:endCxn id="3" idx="2"/>
              </p:cNvCxnSpPr>
              <p:nvPr/>
            </p:nvCxnSpPr>
            <p:spPr bwMode="auto">
              <a:xfrm rot="5400000" flipH="1">
                <a:off x="2268"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5844" name="_s35844">
                <a:extLst>
                  <a:ext uri="{FF2B5EF4-FFF2-40B4-BE49-F238E27FC236}">
                    <a16:creationId xmlns:a16="http://schemas.microsoft.com/office/drawing/2014/main" id="{D9B9DA02-CA99-4EF7-B963-527E10A57524}"/>
                  </a:ext>
                </a:extLst>
              </p:cNvPr>
              <p:cNvCxnSpPr>
                <a:cxnSpLocks noChangeShapeType="1"/>
                <a:stCxn id="4" idx="0"/>
                <a:endCxn id="3" idx="2"/>
              </p:cNvCxnSpPr>
              <p:nvPr/>
            </p:nvCxnSpPr>
            <p:spPr bwMode="auto">
              <a:xfrm rot="16200000">
                <a:off x="1764"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35845">
                <a:extLst>
                  <a:ext uri="{FF2B5EF4-FFF2-40B4-BE49-F238E27FC236}">
                    <a16:creationId xmlns:a16="http://schemas.microsoft.com/office/drawing/2014/main" id="{2088D73D-8D8C-4F63-90E6-660ECD0E268D}"/>
                  </a:ext>
                </a:extLst>
              </p:cNvPr>
              <p:cNvSpPr>
                <a:spLocks noChangeArrowheads="1"/>
              </p:cNvSpPr>
              <p:nvPr/>
            </p:nvSpPr>
            <p:spPr bwMode="auto">
              <a:xfrm>
                <a:off x="1656" y="129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Barn Construction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4" name="_s35846">
                <a:extLst>
                  <a:ext uri="{FF2B5EF4-FFF2-40B4-BE49-F238E27FC236}">
                    <a16:creationId xmlns:a16="http://schemas.microsoft.com/office/drawing/2014/main" id="{D2A2E593-D093-4DD5-8EFC-5282B45B287B}"/>
                  </a:ext>
                </a:extLst>
              </p:cNvPr>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Dig a post hole</a:t>
                </a:r>
              </a:p>
            </p:txBody>
          </p:sp>
          <p:sp>
            <p:nvSpPr>
              <p:cNvPr id="5" name="_s35847">
                <a:extLst>
                  <a:ext uri="{FF2B5EF4-FFF2-40B4-BE49-F238E27FC236}">
                    <a16:creationId xmlns:a16="http://schemas.microsoft.com/office/drawing/2014/main" id="{DDD627A8-2F08-4871-9571-55B16D84FCF4}"/>
                  </a:ext>
                </a:extLst>
              </p:cNvPr>
              <p:cNvSpPr>
                <a:spLocks noChangeArrowheads="1"/>
              </p:cNvSpPr>
              <p:nvPr/>
            </p:nvSpPr>
            <p:spPr bwMode="auto">
              <a:xfrm>
                <a:off x="2160"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Structure</a:t>
                </a:r>
              </a:p>
            </p:txBody>
          </p:sp>
        </p:grpSp>
        <p:sp>
          <p:nvSpPr>
            <p:cNvPr id="35851" name="_s1031">
              <a:extLst>
                <a:ext uri="{FF2B5EF4-FFF2-40B4-BE49-F238E27FC236}">
                  <a16:creationId xmlns:a16="http://schemas.microsoft.com/office/drawing/2014/main" id="{E7A67016-3F3A-4F82-B7F8-8351CC5AE418}"/>
                </a:ext>
              </a:extLst>
            </p:cNvPr>
            <p:cNvSpPr>
              <a:spLocks noChangeArrowheads="1"/>
            </p:cNvSpPr>
            <p:nvPr/>
          </p:nvSpPr>
          <p:spPr bwMode="auto">
            <a:xfrm>
              <a:off x="1104" y="2029"/>
              <a:ext cx="1595" cy="61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Foundation</a:t>
              </a:r>
            </a:p>
          </p:txBody>
        </p:sp>
        <p:sp>
          <p:nvSpPr>
            <p:cNvPr id="35852" name="Line 12">
              <a:extLst>
                <a:ext uri="{FF2B5EF4-FFF2-40B4-BE49-F238E27FC236}">
                  <a16:creationId xmlns:a16="http://schemas.microsoft.com/office/drawing/2014/main" id="{7568CDA9-36B0-4431-831A-007029AD4DC0}"/>
                </a:ext>
              </a:extLst>
            </p:cNvPr>
            <p:cNvSpPr>
              <a:spLocks noChangeShapeType="1"/>
            </p:cNvSpPr>
            <p:nvPr/>
          </p:nvSpPr>
          <p:spPr bwMode="auto">
            <a:xfrm>
              <a:off x="1056" y="2784"/>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3" name="Line 13">
              <a:extLst>
                <a:ext uri="{FF2B5EF4-FFF2-40B4-BE49-F238E27FC236}">
                  <a16:creationId xmlns:a16="http://schemas.microsoft.com/office/drawing/2014/main" id="{7508012C-0732-46F8-8B7F-B83126FE7DDD}"/>
                </a:ext>
              </a:extLst>
            </p:cNvPr>
            <p:cNvSpPr>
              <a:spLocks noChangeShapeType="1"/>
            </p:cNvSpPr>
            <p:nvPr/>
          </p:nvSpPr>
          <p:spPr bwMode="auto">
            <a:xfrm>
              <a:off x="1680" y="264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 name="Line 14">
              <a:extLst>
                <a:ext uri="{FF2B5EF4-FFF2-40B4-BE49-F238E27FC236}">
                  <a16:creationId xmlns:a16="http://schemas.microsoft.com/office/drawing/2014/main" id="{FE74DB8E-EB38-4818-B16B-9C97C75D67C8}"/>
                </a:ext>
              </a:extLst>
            </p:cNvPr>
            <p:cNvSpPr>
              <a:spLocks noChangeShapeType="1"/>
            </p:cNvSpPr>
            <p:nvPr/>
          </p:nvSpPr>
          <p:spPr bwMode="auto">
            <a:xfrm>
              <a:off x="3168" y="2784"/>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Line 15">
              <a:extLst>
                <a:ext uri="{FF2B5EF4-FFF2-40B4-BE49-F238E27FC236}">
                  <a16:creationId xmlns:a16="http://schemas.microsoft.com/office/drawing/2014/main" id="{C83F080F-0205-44D9-8745-59C07185C17B}"/>
                </a:ext>
              </a:extLst>
            </p:cNvPr>
            <p:cNvSpPr>
              <a:spLocks noChangeShapeType="1"/>
            </p:cNvSpPr>
            <p:nvPr/>
          </p:nvSpPr>
          <p:spPr bwMode="auto">
            <a:xfrm>
              <a:off x="3936" y="264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Line 16">
              <a:extLst>
                <a:ext uri="{FF2B5EF4-FFF2-40B4-BE49-F238E27FC236}">
                  <a16:creationId xmlns:a16="http://schemas.microsoft.com/office/drawing/2014/main" id="{AD4905DE-D7AC-4D87-BD7A-B2008D1E8673}"/>
                </a:ext>
              </a:extLst>
            </p:cNvPr>
            <p:cNvSpPr>
              <a:spLocks noChangeShapeType="1"/>
            </p:cNvSpPr>
            <p:nvPr/>
          </p:nvSpPr>
          <p:spPr bwMode="auto">
            <a:xfrm>
              <a:off x="1056" y="278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857" name="Group 17">
              <a:extLst>
                <a:ext uri="{FF2B5EF4-FFF2-40B4-BE49-F238E27FC236}">
                  <a16:creationId xmlns:a16="http://schemas.microsoft.com/office/drawing/2014/main" id="{69B7C2EC-0E80-44BF-96C6-2DFF86BCC9DC}"/>
                </a:ext>
              </a:extLst>
            </p:cNvPr>
            <p:cNvGrpSpPr>
              <a:grpSpLocks/>
            </p:cNvGrpSpPr>
            <p:nvPr/>
          </p:nvGrpSpPr>
          <p:grpSpPr bwMode="auto">
            <a:xfrm>
              <a:off x="768" y="2880"/>
              <a:ext cx="1796" cy="1153"/>
              <a:chOff x="768" y="3120"/>
              <a:chExt cx="1796" cy="1153"/>
            </a:xfrm>
          </p:grpSpPr>
          <p:sp>
            <p:nvSpPr>
              <p:cNvPr id="35863" name="_s1031">
                <a:extLst>
                  <a:ext uri="{FF2B5EF4-FFF2-40B4-BE49-F238E27FC236}">
                    <a16:creationId xmlns:a16="http://schemas.microsoft.com/office/drawing/2014/main" id="{A3DEEAD5-45AB-4967-8F96-4A04CD73BEB9}"/>
                  </a:ext>
                </a:extLst>
              </p:cNvPr>
              <p:cNvSpPr>
                <a:spLocks noChangeArrowheads="1"/>
              </p:cNvSpPr>
              <p:nvPr/>
            </p:nvSpPr>
            <p:spPr bwMode="auto">
              <a:xfrm>
                <a:off x="1265" y="3785"/>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Footers &amp; Slab</a:t>
                </a:r>
              </a:p>
            </p:txBody>
          </p:sp>
          <p:sp>
            <p:nvSpPr>
              <p:cNvPr id="35864" name="_s1031">
                <a:extLst>
                  <a:ext uri="{FF2B5EF4-FFF2-40B4-BE49-F238E27FC236}">
                    <a16:creationId xmlns:a16="http://schemas.microsoft.com/office/drawing/2014/main" id="{87DD6D51-7C27-4104-B2FF-403F677DFF83}"/>
                  </a:ext>
                </a:extLst>
              </p:cNvPr>
              <p:cNvSpPr>
                <a:spLocks noChangeArrowheads="1"/>
              </p:cNvSpPr>
              <p:nvPr/>
            </p:nvSpPr>
            <p:spPr bwMode="auto">
              <a:xfrm>
                <a:off x="1268" y="3194"/>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Excavation</a:t>
                </a:r>
              </a:p>
            </p:txBody>
          </p:sp>
          <p:sp>
            <p:nvSpPr>
              <p:cNvPr id="35865" name="Line 20">
                <a:extLst>
                  <a:ext uri="{FF2B5EF4-FFF2-40B4-BE49-F238E27FC236}">
                    <a16:creationId xmlns:a16="http://schemas.microsoft.com/office/drawing/2014/main" id="{075FD9F2-3DD6-4786-A22D-B801FE120DD4}"/>
                  </a:ext>
                </a:extLst>
              </p:cNvPr>
              <p:cNvSpPr>
                <a:spLocks noChangeShapeType="1"/>
              </p:cNvSpPr>
              <p:nvPr/>
            </p:nvSpPr>
            <p:spPr bwMode="auto">
              <a:xfrm>
                <a:off x="768" y="312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6" name="Line 21">
                <a:extLst>
                  <a:ext uri="{FF2B5EF4-FFF2-40B4-BE49-F238E27FC236}">
                    <a16:creationId xmlns:a16="http://schemas.microsoft.com/office/drawing/2014/main" id="{E75BCF89-2769-40B0-B9DE-5D1130ECC305}"/>
                  </a:ext>
                </a:extLst>
              </p:cNvPr>
              <p:cNvSpPr>
                <a:spLocks noChangeShapeType="1"/>
              </p:cNvSpPr>
              <p:nvPr/>
            </p:nvSpPr>
            <p:spPr bwMode="auto">
              <a:xfrm>
                <a:off x="1056" y="340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7" name="Line 22">
                <a:extLst>
                  <a:ext uri="{FF2B5EF4-FFF2-40B4-BE49-F238E27FC236}">
                    <a16:creationId xmlns:a16="http://schemas.microsoft.com/office/drawing/2014/main" id="{BCF1A2D0-B210-4F4F-B068-2FC313F069E1}"/>
                  </a:ext>
                </a:extLst>
              </p:cNvPr>
              <p:cNvSpPr>
                <a:spLocks noChangeShapeType="1"/>
              </p:cNvSpPr>
              <p:nvPr/>
            </p:nvSpPr>
            <p:spPr bwMode="auto">
              <a:xfrm>
                <a:off x="1056" y="393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58" name="Line 23">
              <a:extLst>
                <a:ext uri="{FF2B5EF4-FFF2-40B4-BE49-F238E27FC236}">
                  <a16:creationId xmlns:a16="http://schemas.microsoft.com/office/drawing/2014/main" id="{1539719F-4EBF-4614-B0B2-1DF3DC97037D}"/>
                </a:ext>
              </a:extLst>
            </p:cNvPr>
            <p:cNvSpPr>
              <a:spLocks noChangeShapeType="1"/>
            </p:cNvSpPr>
            <p:nvPr/>
          </p:nvSpPr>
          <p:spPr bwMode="auto">
            <a:xfrm>
              <a:off x="3168" y="278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9" name="_s1031">
              <a:extLst>
                <a:ext uri="{FF2B5EF4-FFF2-40B4-BE49-F238E27FC236}">
                  <a16:creationId xmlns:a16="http://schemas.microsoft.com/office/drawing/2014/main" id="{3237589A-E73B-4FD2-BB8C-632907BB4D31}"/>
                </a:ext>
              </a:extLst>
            </p:cNvPr>
            <p:cNvSpPr>
              <a:spLocks noChangeArrowheads="1"/>
            </p:cNvSpPr>
            <p:nvPr/>
          </p:nvSpPr>
          <p:spPr bwMode="auto">
            <a:xfrm>
              <a:off x="3312" y="3453"/>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r>
                <a:rPr lang="en-US" altLang="en-US" sz="1800"/>
                <a:t>Siding</a:t>
              </a:r>
            </a:p>
            <a:p>
              <a:pPr algn="ctr" eaLnBrk="1" hangingPunct="1">
                <a:spcBef>
                  <a:spcPct val="0"/>
                </a:spcBef>
                <a:buFontTx/>
                <a:buNone/>
              </a:pPr>
              <a:endParaRPr lang="en-US" altLang="en-US" sz="2200"/>
            </a:p>
          </p:txBody>
        </p:sp>
        <p:sp>
          <p:nvSpPr>
            <p:cNvPr id="35860" name="_s1031">
              <a:extLst>
                <a:ext uri="{FF2B5EF4-FFF2-40B4-BE49-F238E27FC236}">
                  <a16:creationId xmlns:a16="http://schemas.microsoft.com/office/drawing/2014/main" id="{2D88B7E1-E026-4BBC-98CF-AFCD2A6FD094}"/>
                </a:ext>
              </a:extLst>
            </p:cNvPr>
            <p:cNvSpPr>
              <a:spLocks noChangeArrowheads="1"/>
            </p:cNvSpPr>
            <p:nvPr/>
          </p:nvSpPr>
          <p:spPr bwMode="auto">
            <a:xfrm>
              <a:off x="3280" y="2880"/>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r>
                <a:rPr lang="en-US" altLang="en-US" sz="1800"/>
                <a:t>Frame &amp; Roof</a:t>
              </a:r>
            </a:p>
            <a:p>
              <a:pPr algn="ctr" eaLnBrk="1" hangingPunct="1">
                <a:spcBef>
                  <a:spcPct val="0"/>
                </a:spcBef>
                <a:buFontTx/>
                <a:buNone/>
              </a:pPr>
              <a:endParaRPr lang="en-US" altLang="en-US" sz="2200"/>
            </a:p>
          </p:txBody>
        </p:sp>
        <p:sp>
          <p:nvSpPr>
            <p:cNvPr id="35861" name="Line 26">
              <a:extLst>
                <a:ext uri="{FF2B5EF4-FFF2-40B4-BE49-F238E27FC236}">
                  <a16:creationId xmlns:a16="http://schemas.microsoft.com/office/drawing/2014/main" id="{C7478BAC-966F-4D80-A2B7-2F5F8CBD25EC}"/>
                </a:ext>
              </a:extLst>
            </p:cNvPr>
            <p:cNvSpPr>
              <a:spLocks noChangeShapeType="1"/>
            </p:cNvSpPr>
            <p:nvPr/>
          </p:nvSpPr>
          <p:spPr bwMode="auto">
            <a:xfrm flipV="1">
              <a:off x="3168" y="3069"/>
              <a:ext cx="9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2" name="Line 27">
              <a:extLst>
                <a:ext uri="{FF2B5EF4-FFF2-40B4-BE49-F238E27FC236}">
                  <a16:creationId xmlns:a16="http://schemas.microsoft.com/office/drawing/2014/main" id="{832B99CD-D16F-44AA-80F3-3C443A2ABD30}"/>
                </a:ext>
              </a:extLst>
            </p:cNvPr>
            <p:cNvSpPr>
              <a:spLocks noChangeShapeType="1"/>
            </p:cNvSpPr>
            <p:nvPr/>
          </p:nvSpPr>
          <p:spPr bwMode="auto">
            <a:xfrm flipV="1">
              <a:off x="3168" y="3741"/>
              <a:ext cx="144"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1F3648D8-3636-42BC-93D0-3EFC8DB68B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1BDACE3-5C8A-445B-9D29-966DF3EA8A5E}" type="slidenum">
              <a:rPr lang="en-US" altLang="en-US" sz="1400" smtClean="0"/>
              <a:pPr>
                <a:spcBef>
                  <a:spcPct val="0"/>
                </a:spcBef>
                <a:buFontTx/>
                <a:buNone/>
              </a:pPr>
              <a:t>2</a:t>
            </a:fld>
            <a:endParaRPr lang="en-US" altLang="en-US" sz="1400"/>
          </a:p>
        </p:txBody>
      </p:sp>
      <p:sp>
        <p:nvSpPr>
          <p:cNvPr id="18434" name="Rectangle 2">
            <a:extLst>
              <a:ext uri="{FF2B5EF4-FFF2-40B4-BE49-F238E27FC236}">
                <a16:creationId xmlns:a16="http://schemas.microsoft.com/office/drawing/2014/main" id="{F0E759C5-D9FF-411B-9E38-9E6398FAA024}"/>
              </a:ext>
            </a:extLst>
          </p:cNvPr>
          <p:cNvSpPr>
            <a:spLocks noGrp="1" noChangeArrowheads="1"/>
          </p:cNvSpPr>
          <p:nvPr>
            <p:ph type="title"/>
          </p:nvPr>
        </p:nvSpPr>
        <p:spPr/>
        <p:txBody>
          <a:bodyPr/>
          <a:lstStyle/>
          <a:p>
            <a:pPr eaLnBrk="1" hangingPunct="1"/>
            <a:r>
              <a:rPr lang="en-US" altLang="en-US"/>
              <a:t>Terms</a:t>
            </a:r>
          </a:p>
        </p:txBody>
      </p:sp>
      <p:sp>
        <p:nvSpPr>
          <p:cNvPr id="18435" name="Rectangle 3">
            <a:extLst>
              <a:ext uri="{FF2B5EF4-FFF2-40B4-BE49-F238E27FC236}">
                <a16:creationId xmlns:a16="http://schemas.microsoft.com/office/drawing/2014/main" id="{F264EEA1-F370-4B96-A11C-C5C55675A7D3}"/>
              </a:ext>
            </a:extLst>
          </p:cNvPr>
          <p:cNvSpPr>
            <a:spLocks noGrp="1" noChangeArrowheads="1"/>
          </p:cNvSpPr>
          <p:nvPr>
            <p:ph type="body" idx="1"/>
          </p:nvPr>
        </p:nvSpPr>
        <p:spPr/>
        <p:txBody>
          <a:bodyPr/>
          <a:lstStyle/>
          <a:p>
            <a:pPr eaLnBrk="1" hangingPunct="1"/>
            <a:r>
              <a:rPr lang="en-US" altLang="en-US"/>
              <a:t>As is</a:t>
            </a:r>
          </a:p>
          <a:p>
            <a:pPr eaLnBrk="1" hangingPunct="1"/>
            <a:r>
              <a:rPr lang="en-US" altLang="en-US"/>
              <a:t>No warranty</a:t>
            </a:r>
          </a:p>
          <a:p>
            <a:pPr eaLnBrk="1" hangingPunct="1"/>
            <a:r>
              <a:rPr lang="en-US" altLang="en-US"/>
              <a:t>Use at your own risk</a:t>
            </a: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Slide Number Placeholder 5">
            <a:extLst>
              <a:ext uri="{FF2B5EF4-FFF2-40B4-BE49-F238E27FC236}">
                <a16:creationId xmlns:a16="http://schemas.microsoft.com/office/drawing/2014/main" id="{85816067-A7AD-4A59-A1EA-41B1DD44F8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B011709-C189-4FF7-9A9D-490D63815B7B}" type="slidenum">
              <a:rPr lang="en-US" altLang="en-US" sz="1400" smtClean="0"/>
              <a:pPr>
                <a:spcBef>
                  <a:spcPct val="0"/>
                </a:spcBef>
                <a:buFontTx/>
                <a:buNone/>
              </a:pPr>
              <a:t>20</a:t>
            </a:fld>
            <a:endParaRPr lang="en-US" altLang="en-US" sz="1400"/>
          </a:p>
        </p:txBody>
      </p:sp>
      <p:sp>
        <p:nvSpPr>
          <p:cNvPr id="36873" name="Rectangle 2">
            <a:extLst>
              <a:ext uri="{FF2B5EF4-FFF2-40B4-BE49-F238E27FC236}">
                <a16:creationId xmlns:a16="http://schemas.microsoft.com/office/drawing/2014/main" id="{5DEA1E2C-CF6E-469A-BE1B-9B9A2BE4CF52}"/>
              </a:ext>
            </a:extLst>
          </p:cNvPr>
          <p:cNvSpPr>
            <a:spLocks noGrp="1" noChangeArrowheads="1"/>
          </p:cNvSpPr>
          <p:nvPr>
            <p:ph type="title"/>
          </p:nvPr>
        </p:nvSpPr>
        <p:spPr>
          <a:xfrm>
            <a:off x="469900" y="101600"/>
            <a:ext cx="8229600" cy="1143000"/>
          </a:xfrm>
        </p:spPr>
        <p:txBody>
          <a:bodyPr/>
          <a:lstStyle/>
          <a:p>
            <a:pPr eaLnBrk="1" hangingPunct="1"/>
            <a:r>
              <a:rPr lang="en-US" altLang="en-US" sz="4000"/>
              <a:t>Example Map of </a:t>
            </a:r>
            <a:br>
              <a:rPr lang="en-US" altLang="en-US" sz="4000"/>
            </a:br>
            <a:r>
              <a:rPr lang="en-US" altLang="en-US" sz="4000"/>
              <a:t>WBS to “Responsibility Matrix” </a:t>
            </a:r>
            <a:r>
              <a:rPr lang="en-US" altLang="en-US" sz="2400"/>
              <a:t>(1 of 2)</a:t>
            </a:r>
          </a:p>
        </p:txBody>
      </p:sp>
      <p:grpSp>
        <p:nvGrpSpPr>
          <p:cNvPr id="36874" name="Group 3">
            <a:extLst>
              <a:ext uri="{FF2B5EF4-FFF2-40B4-BE49-F238E27FC236}">
                <a16:creationId xmlns:a16="http://schemas.microsoft.com/office/drawing/2014/main" id="{80F4E765-072F-463D-90DD-11760456EC9B}"/>
              </a:ext>
            </a:extLst>
          </p:cNvPr>
          <p:cNvGrpSpPr>
            <a:grpSpLocks/>
          </p:cNvGrpSpPr>
          <p:nvPr/>
        </p:nvGrpSpPr>
        <p:grpSpPr bwMode="auto">
          <a:xfrm>
            <a:off x="1219200" y="1524000"/>
            <a:ext cx="6096000" cy="4649788"/>
            <a:chOff x="768" y="1104"/>
            <a:chExt cx="3840" cy="2929"/>
          </a:xfrm>
        </p:grpSpPr>
        <p:grpSp>
          <p:nvGrpSpPr>
            <p:cNvPr id="2" name="Organization Chart 4">
              <a:extLst>
                <a:ext uri="{FF2B5EF4-FFF2-40B4-BE49-F238E27FC236}">
                  <a16:creationId xmlns:a16="http://schemas.microsoft.com/office/drawing/2014/main" id="{5D64CD89-668D-44E9-B6B3-2D47EAC1AF28}"/>
                </a:ext>
              </a:extLst>
            </p:cNvPr>
            <p:cNvGrpSpPr>
              <a:grpSpLocks/>
            </p:cNvGrpSpPr>
            <p:nvPr/>
          </p:nvGrpSpPr>
          <p:grpSpPr bwMode="auto">
            <a:xfrm>
              <a:off x="1104" y="1104"/>
              <a:ext cx="3456" cy="1542"/>
              <a:chOff x="1152" y="1296"/>
              <a:chExt cx="1872" cy="720"/>
            </a:xfrm>
          </p:grpSpPr>
          <p:cxnSp>
            <p:nvCxnSpPr>
              <p:cNvPr id="36867" name="_s36867">
                <a:extLst>
                  <a:ext uri="{FF2B5EF4-FFF2-40B4-BE49-F238E27FC236}">
                    <a16:creationId xmlns:a16="http://schemas.microsoft.com/office/drawing/2014/main" id="{376008B8-B731-4793-942F-289B57C74E5B}"/>
                  </a:ext>
                </a:extLst>
              </p:cNvPr>
              <p:cNvCxnSpPr>
                <a:cxnSpLocks noChangeShapeType="1"/>
                <a:stCxn id="5" idx="0"/>
                <a:endCxn id="3" idx="2"/>
              </p:cNvCxnSpPr>
              <p:nvPr/>
            </p:nvCxnSpPr>
            <p:spPr bwMode="auto">
              <a:xfrm rot="5400000" flipH="1">
                <a:off x="2268"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6868" name="_s36868">
                <a:extLst>
                  <a:ext uri="{FF2B5EF4-FFF2-40B4-BE49-F238E27FC236}">
                    <a16:creationId xmlns:a16="http://schemas.microsoft.com/office/drawing/2014/main" id="{18BAB683-C3D2-4CB1-BA0E-405E87A9E251}"/>
                  </a:ext>
                </a:extLst>
              </p:cNvPr>
              <p:cNvCxnSpPr>
                <a:cxnSpLocks noChangeShapeType="1"/>
                <a:stCxn id="4" idx="0"/>
                <a:endCxn id="3" idx="2"/>
              </p:cNvCxnSpPr>
              <p:nvPr/>
            </p:nvCxnSpPr>
            <p:spPr bwMode="auto">
              <a:xfrm rot="16200000">
                <a:off x="1764"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36869">
                <a:extLst>
                  <a:ext uri="{FF2B5EF4-FFF2-40B4-BE49-F238E27FC236}">
                    <a16:creationId xmlns:a16="http://schemas.microsoft.com/office/drawing/2014/main" id="{C5E5534C-3586-4B7E-B32D-EC308803D1BF}"/>
                  </a:ext>
                </a:extLst>
              </p:cNvPr>
              <p:cNvSpPr>
                <a:spLocks noChangeArrowheads="1"/>
              </p:cNvSpPr>
              <p:nvPr/>
            </p:nvSpPr>
            <p:spPr bwMode="auto">
              <a:xfrm>
                <a:off x="1656" y="129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Barn Construction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4" name="_s36870">
                <a:extLst>
                  <a:ext uri="{FF2B5EF4-FFF2-40B4-BE49-F238E27FC236}">
                    <a16:creationId xmlns:a16="http://schemas.microsoft.com/office/drawing/2014/main" id="{0F4E626B-D059-4363-BF69-4E822AA5C8F7}"/>
                  </a:ext>
                </a:extLst>
              </p:cNvPr>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Dig a post hole</a:t>
                </a:r>
              </a:p>
            </p:txBody>
          </p:sp>
          <p:sp>
            <p:nvSpPr>
              <p:cNvPr id="5" name="_s36871">
                <a:extLst>
                  <a:ext uri="{FF2B5EF4-FFF2-40B4-BE49-F238E27FC236}">
                    <a16:creationId xmlns:a16="http://schemas.microsoft.com/office/drawing/2014/main" id="{915996A5-C572-435B-BCCC-AF37BEDEFC84}"/>
                  </a:ext>
                </a:extLst>
              </p:cNvPr>
              <p:cNvSpPr>
                <a:spLocks noChangeArrowheads="1"/>
              </p:cNvSpPr>
              <p:nvPr/>
            </p:nvSpPr>
            <p:spPr bwMode="auto">
              <a:xfrm>
                <a:off x="2160"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Structure</a:t>
                </a:r>
              </a:p>
            </p:txBody>
          </p:sp>
        </p:grpSp>
        <p:sp>
          <p:nvSpPr>
            <p:cNvPr id="36875" name="_s1031">
              <a:extLst>
                <a:ext uri="{FF2B5EF4-FFF2-40B4-BE49-F238E27FC236}">
                  <a16:creationId xmlns:a16="http://schemas.microsoft.com/office/drawing/2014/main" id="{0C6ED2CE-DA3B-4392-9DDA-5976F0172F6D}"/>
                </a:ext>
              </a:extLst>
            </p:cNvPr>
            <p:cNvSpPr>
              <a:spLocks noChangeArrowheads="1"/>
            </p:cNvSpPr>
            <p:nvPr/>
          </p:nvSpPr>
          <p:spPr bwMode="auto">
            <a:xfrm>
              <a:off x="1104" y="2029"/>
              <a:ext cx="1595" cy="61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Foundation</a:t>
              </a:r>
            </a:p>
          </p:txBody>
        </p:sp>
        <p:sp>
          <p:nvSpPr>
            <p:cNvPr id="36876" name="Line 12">
              <a:extLst>
                <a:ext uri="{FF2B5EF4-FFF2-40B4-BE49-F238E27FC236}">
                  <a16:creationId xmlns:a16="http://schemas.microsoft.com/office/drawing/2014/main" id="{A8C21BC6-4DC7-42B0-AF24-C9EB3BD633D9}"/>
                </a:ext>
              </a:extLst>
            </p:cNvPr>
            <p:cNvSpPr>
              <a:spLocks noChangeShapeType="1"/>
            </p:cNvSpPr>
            <p:nvPr/>
          </p:nvSpPr>
          <p:spPr bwMode="auto">
            <a:xfrm>
              <a:off x="1056" y="2784"/>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Line 13">
              <a:extLst>
                <a:ext uri="{FF2B5EF4-FFF2-40B4-BE49-F238E27FC236}">
                  <a16:creationId xmlns:a16="http://schemas.microsoft.com/office/drawing/2014/main" id="{A5A3F3AC-8D70-4DE8-83DA-ADE4CA4AB441}"/>
                </a:ext>
              </a:extLst>
            </p:cNvPr>
            <p:cNvSpPr>
              <a:spLocks noChangeShapeType="1"/>
            </p:cNvSpPr>
            <p:nvPr/>
          </p:nvSpPr>
          <p:spPr bwMode="auto">
            <a:xfrm>
              <a:off x="1680" y="264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Line 14">
              <a:extLst>
                <a:ext uri="{FF2B5EF4-FFF2-40B4-BE49-F238E27FC236}">
                  <a16:creationId xmlns:a16="http://schemas.microsoft.com/office/drawing/2014/main" id="{BF9D1BCA-386B-4F15-BD17-5F9151A53322}"/>
                </a:ext>
              </a:extLst>
            </p:cNvPr>
            <p:cNvSpPr>
              <a:spLocks noChangeShapeType="1"/>
            </p:cNvSpPr>
            <p:nvPr/>
          </p:nvSpPr>
          <p:spPr bwMode="auto">
            <a:xfrm>
              <a:off x="3168" y="2784"/>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9" name="Line 15">
              <a:extLst>
                <a:ext uri="{FF2B5EF4-FFF2-40B4-BE49-F238E27FC236}">
                  <a16:creationId xmlns:a16="http://schemas.microsoft.com/office/drawing/2014/main" id="{09EEADB4-365C-495A-B94F-0B5536DA6431}"/>
                </a:ext>
              </a:extLst>
            </p:cNvPr>
            <p:cNvSpPr>
              <a:spLocks noChangeShapeType="1"/>
            </p:cNvSpPr>
            <p:nvPr/>
          </p:nvSpPr>
          <p:spPr bwMode="auto">
            <a:xfrm>
              <a:off x="3936" y="264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Line 16">
              <a:extLst>
                <a:ext uri="{FF2B5EF4-FFF2-40B4-BE49-F238E27FC236}">
                  <a16:creationId xmlns:a16="http://schemas.microsoft.com/office/drawing/2014/main" id="{4AE732D9-C31C-4501-88B0-1794EA2AFCD5}"/>
                </a:ext>
              </a:extLst>
            </p:cNvPr>
            <p:cNvSpPr>
              <a:spLocks noChangeShapeType="1"/>
            </p:cNvSpPr>
            <p:nvPr/>
          </p:nvSpPr>
          <p:spPr bwMode="auto">
            <a:xfrm>
              <a:off x="1056" y="278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881" name="Group 17">
              <a:extLst>
                <a:ext uri="{FF2B5EF4-FFF2-40B4-BE49-F238E27FC236}">
                  <a16:creationId xmlns:a16="http://schemas.microsoft.com/office/drawing/2014/main" id="{E420D77C-B4FD-4D27-863E-FA70710BC045}"/>
                </a:ext>
              </a:extLst>
            </p:cNvPr>
            <p:cNvGrpSpPr>
              <a:grpSpLocks/>
            </p:cNvGrpSpPr>
            <p:nvPr/>
          </p:nvGrpSpPr>
          <p:grpSpPr bwMode="auto">
            <a:xfrm>
              <a:off x="768" y="2880"/>
              <a:ext cx="1796" cy="1153"/>
              <a:chOff x="768" y="3120"/>
              <a:chExt cx="1796" cy="1153"/>
            </a:xfrm>
          </p:grpSpPr>
          <p:sp>
            <p:nvSpPr>
              <p:cNvPr id="36887" name="_s1031">
                <a:extLst>
                  <a:ext uri="{FF2B5EF4-FFF2-40B4-BE49-F238E27FC236}">
                    <a16:creationId xmlns:a16="http://schemas.microsoft.com/office/drawing/2014/main" id="{A7D22011-E895-411D-A930-0BF3CD6C5FCA}"/>
                  </a:ext>
                </a:extLst>
              </p:cNvPr>
              <p:cNvSpPr>
                <a:spLocks noChangeArrowheads="1"/>
              </p:cNvSpPr>
              <p:nvPr/>
            </p:nvSpPr>
            <p:spPr bwMode="auto">
              <a:xfrm>
                <a:off x="1265" y="3785"/>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dirty="0">
                    <a:latin typeface="Arial"/>
                    <a:cs typeface="Arial"/>
                  </a:rPr>
                  <a:t>Footers &amp; Slab</a:t>
                </a:r>
              </a:p>
              <a:p>
                <a:pPr algn="ctr" eaLnBrk="1" hangingPunct="1">
                  <a:spcBef>
                    <a:spcPct val="0"/>
                  </a:spcBef>
                  <a:buNone/>
                </a:pPr>
                <a:r>
                  <a:rPr lang="en-US" altLang="en-US" sz="2200" b="1" dirty="0">
                    <a:latin typeface="Arial"/>
                    <a:cs typeface="Arial"/>
                  </a:rPr>
                  <a:t>Xin </a:t>
                </a:r>
                <a:r>
                  <a:rPr lang="en-US" altLang="en-US" sz="2200" b="1" dirty="0" err="1">
                    <a:latin typeface="Arial"/>
                    <a:cs typeface="Arial"/>
                  </a:rPr>
                  <a:t>Xin</a:t>
                </a:r>
                <a:endParaRPr lang="en-US" altLang="en-US" sz="2200" b="1" dirty="0" err="1"/>
              </a:p>
            </p:txBody>
          </p:sp>
          <p:sp>
            <p:nvSpPr>
              <p:cNvPr id="36888" name="_s1031">
                <a:extLst>
                  <a:ext uri="{FF2B5EF4-FFF2-40B4-BE49-F238E27FC236}">
                    <a16:creationId xmlns:a16="http://schemas.microsoft.com/office/drawing/2014/main" id="{417EF1B7-CB11-4A67-B271-B0DFA4F5A4FE}"/>
                  </a:ext>
                </a:extLst>
              </p:cNvPr>
              <p:cNvSpPr>
                <a:spLocks noChangeArrowheads="1"/>
              </p:cNvSpPr>
              <p:nvPr/>
            </p:nvSpPr>
            <p:spPr bwMode="auto">
              <a:xfrm>
                <a:off x="1268" y="3194"/>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Excavation</a:t>
                </a:r>
              </a:p>
              <a:p>
                <a:pPr algn="ctr" eaLnBrk="1" hangingPunct="1">
                  <a:spcBef>
                    <a:spcPct val="0"/>
                  </a:spcBef>
                  <a:buFontTx/>
                  <a:buNone/>
                </a:pPr>
                <a:r>
                  <a:rPr lang="en-US" altLang="en-US" sz="2200" b="1"/>
                  <a:t>Tom</a:t>
                </a:r>
              </a:p>
            </p:txBody>
          </p:sp>
          <p:sp>
            <p:nvSpPr>
              <p:cNvPr id="36889" name="Line 20">
                <a:extLst>
                  <a:ext uri="{FF2B5EF4-FFF2-40B4-BE49-F238E27FC236}">
                    <a16:creationId xmlns:a16="http://schemas.microsoft.com/office/drawing/2014/main" id="{B1390A56-8C5B-4CE2-AF60-BA03F8778A72}"/>
                  </a:ext>
                </a:extLst>
              </p:cNvPr>
              <p:cNvSpPr>
                <a:spLocks noChangeShapeType="1"/>
              </p:cNvSpPr>
              <p:nvPr/>
            </p:nvSpPr>
            <p:spPr bwMode="auto">
              <a:xfrm>
                <a:off x="768" y="312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0" name="Line 21">
                <a:extLst>
                  <a:ext uri="{FF2B5EF4-FFF2-40B4-BE49-F238E27FC236}">
                    <a16:creationId xmlns:a16="http://schemas.microsoft.com/office/drawing/2014/main" id="{051456E7-F36A-474D-9690-45B785C9E07D}"/>
                  </a:ext>
                </a:extLst>
              </p:cNvPr>
              <p:cNvSpPr>
                <a:spLocks noChangeShapeType="1"/>
              </p:cNvSpPr>
              <p:nvPr/>
            </p:nvSpPr>
            <p:spPr bwMode="auto">
              <a:xfrm>
                <a:off x="1056" y="340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1" name="Line 22">
                <a:extLst>
                  <a:ext uri="{FF2B5EF4-FFF2-40B4-BE49-F238E27FC236}">
                    <a16:creationId xmlns:a16="http://schemas.microsoft.com/office/drawing/2014/main" id="{F22753AC-C8BB-4CFF-8288-540FCDEFFFFC}"/>
                  </a:ext>
                </a:extLst>
              </p:cNvPr>
              <p:cNvSpPr>
                <a:spLocks noChangeShapeType="1"/>
              </p:cNvSpPr>
              <p:nvPr/>
            </p:nvSpPr>
            <p:spPr bwMode="auto">
              <a:xfrm>
                <a:off x="1056" y="393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82" name="Line 23">
              <a:extLst>
                <a:ext uri="{FF2B5EF4-FFF2-40B4-BE49-F238E27FC236}">
                  <a16:creationId xmlns:a16="http://schemas.microsoft.com/office/drawing/2014/main" id="{1D8686FE-CC6A-47A3-8CFE-D6011C9DDBF0}"/>
                </a:ext>
              </a:extLst>
            </p:cNvPr>
            <p:cNvSpPr>
              <a:spLocks noChangeShapeType="1"/>
            </p:cNvSpPr>
            <p:nvPr/>
          </p:nvSpPr>
          <p:spPr bwMode="auto">
            <a:xfrm>
              <a:off x="3168" y="278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_s1031">
              <a:extLst>
                <a:ext uri="{FF2B5EF4-FFF2-40B4-BE49-F238E27FC236}">
                  <a16:creationId xmlns:a16="http://schemas.microsoft.com/office/drawing/2014/main" id="{41DBDB00-6D4A-4193-81F7-D92270BD5C7C}"/>
                </a:ext>
              </a:extLst>
            </p:cNvPr>
            <p:cNvSpPr>
              <a:spLocks noChangeArrowheads="1"/>
            </p:cNvSpPr>
            <p:nvPr/>
          </p:nvSpPr>
          <p:spPr bwMode="auto">
            <a:xfrm>
              <a:off x="3312" y="3453"/>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r>
                <a:rPr lang="en-US" altLang="en-US" sz="1800"/>
                <a:t>Siding</a:t>
              </a:r>
            </a:p>
            <a:p>
              <a:pPr algn="ctr" eaLnBrk="1" hangingPunct="1">
                <a:spcBef>
                  <a:spcPct val="0"/>
                </a:spcBef>
                <a:buFontTx/>
                <a:buNone/>
              </a:pPr>
              <a:r>
                <a:rPr lang="en-US" altLang="en-US" sz="1800" b="1"/>
                <a:t>Arun</a:t>
              </a:r>
            </a:p>
            <a:p>
              <a:pPr algn="ctr" eaLnBrk="1" hangingPunct="1">
                <a:spcBef>
                  <a:spcPct val="0"/>
                </a:spcBef>
                <a:buFontTx/>
                <a:buNone/>
              </a:pPr>
              <a:endParaRPr lang="en-US" altLang="en-US" sz="2200"/>
            </a:p>
          </p:txBody>
        </p:sp>
        <p:sp>
          <p:nvSpPr>
            <p:cNvPr id="36884" name="_s1031">
              <a:extLst>
                <a:ext uri="{FF2B5EF4-FFF2-40B4-BE49-F238E27FC236}">
                  <a16:creationId xmlns:a16="http://schemas.microsoft.com/office/drawing/2014/main" id="{DB2EA121-EDC5-4134-B42B-DFF66BB6D81B}"/>
                </a:ext>
              </a:extLst>
            </p:cNvPr>
            <p:cNvSpPr>
              <a:spLocks noChangeArrowheads="1"/>
            </p:cNvSpPr>
            <p:nvPr/>
          </p:nvSpPr>
          <p:spPr bwMode="auto">
            <a:xfrm>
              <a:off x="3280" y="2880"/>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r>
                <a:rPr lang="en-US" altLang="en-US" sz="1800"/>
                <a:t>Frame &amp; Roof</a:t>
              </a:r>
            </a:p>
            <a:p>
              <a:pPr algn="ctr" eaLnBrk="1" hangingPunct="1">
                <a:spcBef>
                  <a:spcPct val="0"/>
                </a:spcBef>
                <a:buFontTx/>
                <a:buNone/>
              </a:pPr>
              <a:r>
                <a:rPr lang="en-US" altLang="en-US" sz="1800" b="1"/>
                <a:t>Bull</a:t>
              </a:r>
            </a:p>
            <a:p>
              <a:pPr algn="ctr" eaLnBrk="1" hangingPunct="1">
                <a:spcBef>
                  <a:spcPct val="0"/>
                </a:spcBef>
                <a:buFontTx/>
                <a:buNone/>
              </a:pPr>
              <a:endParaRPr lang="en-US" altLang="en-US" sz="2200" b="1"/>
            </a:p>
          </p:txBody>
        </p:sp>
        <p:sp>
          <p:nvSpPr>
            <p:cNvPr id="36885" name="Line 26">
              <a:extLst>
                <a:ext uri="{FF2B5EF4-FFF2-40B4-BE49-F238E27FC236}">
                  <a16:creationId xmlns:a16="http://schemas.microsoft.com/office/drawing/2014/main" id="{BC27979B-7C99-4073-BF11-3B91DF5E785C}"/>
                </a:ext>
              </a:extLst>
            </p:cNvPr>
            <p:cNvSpPr>
              <a:spLocks noChangeShapeType="1"/>
            </p:cNvSpPr>
            <p:nvPr/>
          </p:nvSpPr>
          <p:spPr bwMode="auto">
            <a:xfrm flipV="1">
              <a:off x="3168" y="3069"/>
              <a:ext cx="9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7">
              <a:extLst>
                <a:ext uri="{FF2B5EF4-FFF2-40B4-BE49-F238E27FC236}">
                  <a16:creationId xmlns:a16="http://schemas.microsoft.com/office/drawing/2014/main" id="{EB66844B-C948-4E34-961D-47CC84608ECF}"/>
                </a:ext>
              </a:extLst>
            </p:cNvPr>
            <p:cNvSpPr>
              <a:spLocks noChangeShapeType="1"/>
            </p:cNvSpPr>
            <p:nvPr/>
          </p:nvSpPr>
          <p:spPr bwMode="auto">
            <a:xfrm flipV="1">
              <a:off x="3168" y="3741"/>
              <a:ext cx="144"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7F45E55B-365F-49BA-9D36-31DC9C633E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B67D7F5-4E7B-4DA3-8FB3-0CD8BB23F79F}" type="slidenum">
              <a:rPr lang="en-US" altLang="en-US" sz="1400" smtClean="0"/>
              <a:pPr>
                <a:spcBef>
                  <a:spcPct val="0"/>
                </a:spcBef>
                <a:buFontTx/>
                <a:buNone/>
              </a:pPr>
              <a:t>21</a:t>
            </a:fld>
            <a:endParaRPr lang="en-US" altLang="en-US" sz="1400"/>
          </a:p>
        </p:txBody>
      </p:sp>
      <p:sp>
        <p:nvSpPr>
          <p:cNvPr id="37890" name="Rectangle 2">
            <a:extLst>
              <a:ext uri="{FF2B5EF4-FFF2-40B4-BE49-F238E27FC236}">
                <a16:creationId xmlns:a16="http://schemas.microsoft.com/office/drawing/2014/main" id="{F95F6BEA-8F00-45A3-8FCC-6DBE4E8BD7B1}"/>
              </a:ext>
            </a:extLst>
          </p:cNvPr>
          <p:cNvSpPr>
            <a:spLocks noGrp="1" noChangeArrowheads="1"/>
          </p:cNvSpPr>
          <p:nvPr>
            <p:ph type="title"/>
          </p:nvPr>
        </p:nvSpPr>
        <p:spPr/>
        <p:txBody>
          <a:bodyPr/>
          <a:lstStyle/>
          <a:p>
            <a:pPr eaLnBrk="1" hangingPunct="1"/>
            <a:r>
              <a:rPr lang="en-US" altLang="en-US" sz="4000"/>
              <a:t>Example Responsibility Matrix </a:t>
            </a:r>
            <a:r>
              <a:rPr lang="en-US" altLang="en-US" sz="2400"/>
              <a:t>(2 of 2)</a:t>
            </a:r>
          </a:p>
        </p:txBody>
      </p:sp>
      <p:graphicFrame>
        <p:nvGraphicFramePr>
          <p:cNvPr id="77848" name="Group 24">
            <a:extLst>
              <a:ext uri="{FF2B5EF4-FFF2-40B4-BE49-F238E27FC236}">
                <a16:creationId xmlns:a16="http://schemas.microsoft.com/office/drawing/2014/main" id="{9ACE8B3F-8C1B-4A9C-A70A-64D629D74342}"/>
              </a:ext>
            </a:extLst>
          </p:cNvPr>
          <p:cNvGraphicFramePr>
            <a:graphicFrameLocks noGrp="1"/>
          </p:cNvGraphicFramePr>
          <p:nvPr>
            <p:ph type="tbl" idx="1"/>
            <p:extLst>
              <p:ext uri="{D42A27DB-BD31-4B8C-83A1-F6EECF244321}">
                <p14:modId xmlns:p14="http://schemas.microsoft.com/office/powerpoint/2010/main" val="3682352982"/>
              </p:ext>
            </p:extLst>
          </p:nvPr>
        </p:nvGraphicFramePr>
        <p:xfrm>
          <a:off x="914400" y="1752600"/>
          <a:ext cx="6858000" cy="4602163"/>
        </p:xfrm>
        <a:graphic>
          <a:graphicData uri="http://schemas.openxmlformats.org/drawingml/2006/table">
            <a:tbl>
              <a:tblPr/>
              <a:tblGrid>
                <a:gridCol w="27432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981075">
                <a:tc>
                  <a:txBody>
                    <a:bodyPr/>
                    <a:lstStyle/>
                    <a:p>
                      <a:pPr marL="0" marR="0" lvl="0" indent="0" algn="l" rtl="0" eaLnBrk="1" fontAlgn="base" latinLnBrk="0" hangingPunct="1">
                        <a:lnSpc>
                          <a:spcPct val="100000"/>
                        </a:lnSpc>
                        <a:spcBef>
                          <a:spcPct val="20000"/>
                        </a:spcBef>
                        <a:spcAft>
                          <a:spcPct val="0"/>
                        </a:spcAft>
                        <a:buClrTx/>
                        <a:buSzTx/>
                        <a:buFontTx/>
                        <a:buNone/>
                      </a:pPr>
                      <a:r>
                        <a:rPr lang="en-US" sz="2800" b="1" i="0" u="none" strike="noStrike" cap="none" normalizeH="0" baseline="0" dirty="0">
                          <a:ln>
                            <a:noFill/>
                          </a:ln>
                          <a:solidFill>
                            <a:schemeClr val="tx1"/>
                          </a:solidFill>
                          <a:effectLst/>
                          <a:latin typeface="Arial"/>
                          <a:cs typeface="Arial"/>
                        </a:rPr>
                        <a:t>      </a:t>
                      </a:r>
                      <a:r>
                        <a:rPr kumimoji="0" lang="en-US" sz="2800" b="1" i="0" u="none" strike="noStrike" cap="none" normalizeH="0" baseline="0" dirty="0">
                          <a:ln>
                            <a:noFill/>
                          </a:ln>
                          <a:solidFill>
                            <a:schemeClr val="tx1"/>
                          </a:solidFill>
                          <a:effectLst/>
                          <a:latin typeface="Arial"/>
                          <a:cs typeface="Arial"/>
                        </a:rPr>
                        <a:t> Who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rtl="0" eaLnBrk="1" fontAlgn="base" latinLnBrk="0" hangingPunct="1">
                        <a:lnSpc>
                          <a:spcPct val="100000"/>
                        </a:lnSpc>
                        <a:spcBef>
                          <a:spcPct val="20000"/>
                        </a:spcBef>
                        <a:spcAft>
                          <a:spcPct val="0"/>
                        </a:spcAft>
                        <a:buClrTx/>
                        <a:buSzTx/>
                        <a:buFontTx/>
                        <a:buNone/>
                      </a:pPr>
                      <a:r>
                        <a:rPr lang="en-US" sz="2800" b="1" i="0" u="none" strike="noStrike" cap="none" normalizeH="0" baseline="0" dirty="0">
                          <a:ln>
                            <a:noFill/>
                          </a:ln>
                          <a:solidFill>
                            <a:schemeClr val="tx1"/>
                          </a:solidFill>
                          <a:effectLst/>
                          <a:latin typeface="Arial"/>
                          <a:cs typeface="Arial"/>
                        </a:rPr>
                        <a:t>    </a:t>
                      </a:r>
                      <a:r>
                        <a:rPr kumimoji="0" lang="en-US" sz="2800" b="1" i="0" u="none" strike="noStrike" cap="none" normalizeH="0" baseline="0" dirty="0">
                          <a:ln>
                            <a:noFill/>
                          </a:ln>
                          <a:solidFill>
                            <a:schemeClr val="tx1"/>
                          </a:solidFill>
                          <a:effectLst/>
                          <a:latin typeface="Arial"/>
                          <a:cs typeface="Arial"/>
                        </a:rPr>
                        <a:t> Responsibility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Tom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Excavation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6463">
                <a:tc>
                  <a:txBody>
                    <a:bodyPr/>
                    <a:lstStyle/>
                    <a:p>
                      <a:pPr marL="0" marR="0" lvl="0" indent="0" algn="l" rtl="0" eaLnBrk="1" fontAlgn="base" latinLnBrk="0" hangingPunct="1">
                        <a:lnSpc>
                          <a:spcPct val="100000"/>
                        </a:lnSpc>
                        <a:spcBef>
                          <a:spcPct val="20000"/>
                        </a:spcBef>
                        <a:spcAft>
                          <a:spcPct val="0"/>
                        </a:spcAft>
                        <a:buClrTx/>
                        <a:buSzTx/>
                        <a:buFontTx/>
                        <a:buNone/>
                      </a:pPr>
                      <a:r>
                        <a:rPr lang="en-US" sz="2800" b="0" i="0" u="none" strike="noStrike" cap="none" normalizeH="0" baseline="0" dirty="0">
                          <a:ln>
                            <a:noFill/>
                          </a:ln>
                          <a:solidFill>
                            <a:schemeClr val="tx1"/>
                          </a:solidFill>
                          <a:effectLst/>
                          <a:latin typeface="Arial"/>
                          <a:cs typeface="Arial"/>
                        </a:rPr>
                        <a:t>Xin </a:t>
                      </a:r>
                      <a:r>
                        <a:rPr lang="en-US" sz="2800" b="0" i="0" u="none" strike="noStrike" cap="none" normalizeH="0" baseline="0" dirty="0" err="1">
                          <a:ln>
                            <a:noFill/>
                          </a:ln>
                          <a:solidFill>
                            <a:schemeClr val="tx1"/>
                          </a:solidFill>
                          <a:effectLst/>
                          <a:latin typeface="Arial"/>
                          <a:cs typeface="Arial"/>
                        </a:rPr>
                        <a:t>Xin</a:t>
                      </a:r>
                      <a:endParaRPr kumimoji="0" lang="en-US" sz="2800" b="0" i="0" u="none" strike="noStrike" cap="none" normalizeH="0" baseline="0" dirty="0" err="1">
                        <a:ln>
                          <a:noFill/>
                        </a:ln>
                        <a:solidFill>
                          <a:schemeClr val="tx1"/>
                        </a:solidFill>
                        <a:effectLst/>
                        <a:latin typeface="Arial"/>
                        <a:cs typeface="Arial"/>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Footers &amp; Slab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Bull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Frame &amp; Roof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Arun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Siding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Slide Number Placeholder 5">
            <a:extLst>
              <a:ext uri="{FF2B5EF4-FFF2-40B4-BE49-F238E27FC236}">
                <a16:creationId xmlns:a16="http://schemas.microsoft.com/office/drawing/2014/main" id="{F8A2FCEA-7591-470A-8D43-3AF9A3B99B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9749F35-4F50-417F-8D1A-A328CF20EDBC}" type="slidenum">
              <a:rPr lang="en-US" altLang="en-US" sz="1400" smtClean="0"/>
              <a:pPr>
                <a:spcBef>
                  <a:spcPct val="0"/>
                </a:spcBef>
                <a:buFontTx/>
                <a:buNone/>
              </a:pPr>
              <a:t>22</a:t>
            </a:fld>
            <a:endParaRPr lang="en-US" altLang="en-US" sz="1400"/>
          </a:p>
        </p:txBody>
      </p:sp>
      <p:sp>
        <p:nvSpPr>
          <p:cNvPr id="38921" name="Rectangle 2">
            <a:extLst>
              <a:ext uri="{FF2B5EF4-FFF2-40B4-BE49-F238E27FC236}">
                <a16:creationId xmlns:a16="http://schemas.microsoft.com/office/drawing/2014/main" id="{DFB08B04-B0FC-4B90-BE8C-87CEC0353485}"/>
              </a:ext>
            </a:extLst>
          </p:cNvPr>
          <p:cNvSpPr>
            <a:spLocks noGrp="1" noChangeArrowheads="1"/>
          </p:cNvSpPr>
          <p:nvPr>
            <p:ph type="title"/>
          </p:nvPr>
        </p:nvSpPr>
        <p:spPr>
          <a:xfrm>
            <a:off x="457200" y="381000"/>
            <a:ext cx="8229600" cy="1143000"/>
          </a:xfrm>
        </p:spPr>
        <p:txBody>
          <a:bodyPr/>
          <a:lstStyle/>
          <a:p>
            <a:pPr eaLnBrk="1" hangingPunct="1"/>
            <a:r>
              <a:rPr lang="en-US" altLang="en-US" sz="4000"/>
              <a:t>Example of Work Package Based Estimating </a:t>
            </a:r>
            <a:r>
              <a:rPr lang="en-US" altLang="en-US" sz="2400"/>
              <a:t>(1 of 2)</a:t>
            </a:r>
          </a:p>
        </p:txBody>
      </p:sp>
      <p:grpSp>
        <p:nvGrpSpPr>
          <p:cNvPr id="38922" name="Group 3">
            <a:extLst>
              <a:ext uri="{FF2B5EF4-FFF2-40B4-BE49-F238E27FC236}">
                <a16:creationId xmlns:a16="http://schemas.microsoft.com/office/drawing/2014/main" id="{412E36FE-322C-4FFF-B4C3-71F308BB6353}"/>
              </a:ext>
            </a:extLst>
          </p:cNvPr>
          <p:cNvGrpSpPr>
            <a:grpSpLocks/>
          </p:cNvGrpSpPr>
          <p:nvPr/>
        </p:nvGrpSpPr>
        <p:grpSpPr bwMode="auto">
          <a:xfrm>
            <a:off x="1219200" y="1752600"/>
            <a:ext cx="6096000" cy="4649788"/>
            <a:chOff x="768" y="1104"/>
            <a:chExt cx="3840" cy="2929"/>
          </a:xfrm>
        </p:grpSpPr>
        <p:grpSp>
          <p:nvGrpSpPr>
            <p:cNvPr id="2" name="Organization Chart 4">
              <a:extLst>
                <a:ext uri="{FF2B5EF4-FFF2-40B4-BE49-F238E27FC236}">
                  <a16:creationId xmlns:a16="http://schemas.microsoft.com/office/drawing/2014/main" id="{36EA7F3E-F54A-4550-A69F-91623092E54D}"/>
                </a:ext>
              </a:extLst>
            </p:cNvPr>
            <p:cNvGrpSpPr>
              <a:grpSpLocks/>
            </p:cNvGrpSpPr>
            <p:nvPr/>
          </p:nvGrpSpPr>
          <p:grpSpPr bwMode="auto">
            <a:xfrm>
              <a:off x="1104" y="1104"/>
              <a:ext cx="3456" cy="1542"/>
              <a:chOff x="1152" y="1296"/>
              <a:chExt cx="1872" cy="720"/>
            </a:xfrm>
          </p:grpSpPr>
          <p:cxnSp>
            <p:nvCxnSpPr>
              <p:cNvPr id="38915" name="_s38915">
                <a:extLst>
                  <a:ext uri="{FF2B5EF4-FFF2-40B4-BE49-F238E27FC236}">
                    <a16:creationId xmlns:a16="http://schemas.microsoft.com/office/drawing/2014/main" id="{BF227D0E-5DB6-4D07-A320-7D2E41BB1578}"/>
                  </a:ext>
                </a:extLst>
              </p:cNvPr>
              <p:cNvCxnSpPr>
                <a:cxnSpLocks noChangeShapeType="1"/>
                <a:stCxn id="5" idx="0"/>
                <a:endCxn id="3" idx="2"/>
              </p:cNvCxnSpPr>
              <p:nvPr/>
            </p:nvCxnSpPr>
            <p:spPr bwMode="auto">
              <a:xfrm rot="5400000" flipH="1">
                <a:off x="2268"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8916" name="_s38916">
                <a:extLst>
                  <a:ext uri="{FF2B5EF4-FFF2-40B4-BE49-F238E27FC236}">
                    <a16:creationId xmlns:a16="http://schemas.microsoft.com/office/drawing/2014/main" id="{324078EF-9361-433F-9EC9-EC8B814A8CD7}"/>
                  </a:ext>
                </a:extLst>
              </p:cNvPr>
              <p:cNvCxnSpPr>
                <a:cxnSpLocks noChangeShapeType="1"/>
                <a:stCxn id="4" idx="0"/>
                <a:endCxn id="3" idx="2"/>
              </p:cNvCxnSpPr>
              <p:nvPr/>
            </p:nvCxnSpPr>
            <p:spPr bwMode="auto">
              <a:xfrm rot="16200000">
                <a:off x="1764"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38917">
                <a:extLst>
                  <a:ext uri="{FF2B5EF4-FFF2-40B4-BE49-F238E27FC236}">
                    <a16:creationId xmlns:a16="http://schemas.microsoft.com/office/drawing/2014/main" id="{DF2BCE12-5B89-48FC-A344-2C0AE5443270}"/>
                  </a:ext>
                </a:extLst>
              </p:cNvPr>
              <p:cNvSpPr>
                <a:spLocks noChangeArrowheads="1"/>
              </p:cNvSpPr>
              <p:nvPr/>
            </p:nvSpPr>
            <p:spPr bwMode="auto">
              <a:xfrm>
                <a:off x="1656" y="129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Barn Construction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4" name="_s38918">
                <a:extLst>
                  <a:ext uri="{FF2B5EF4-FFF2-40B4-BE49-F238E27FC236}">
                    <a16:creationId xmlns:a16="http://schemas.microsoft.com/office/drawing/2014/main" id="{53DC72C4-57D3-4325-A762-29EF917325B5}"/>
                  </a:ext>
                </a:extLst>
              </p:cNvPr>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Dig a post hole</a:t>
                </a:r>
              </a:p>
            </p:txBody>
          </p:sp>
          <p:sp>
            <p:nvSpPr>
              <p:cNvPr id="5" name="_s38919">
                <a:extLst>
                  <a:ext uri="{FF2B5EF4-FFF2-40B4-BE49-F238E27FC236}">
                    <a16:creationId xmlns:a16="http://schemas.microsoft.com/office/drawing/2014/main" id="{1D20FED2-1885-478A-9ED9-802D9C41C606}"/>
                  </a:ext>
                </a:extLst>
              </p:cNvPr>
              <p:cNvSpPr>
                <a:spLocks noChangeArrowheads="1"/>
              </p:cNvSpPr>
              <p:nvPr/>
            </p:nvSpPr>
            <p:spPr bwMode="auto">
              <a:xfrm>
                <a:off x="2160"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Structure</a:t>
                </a:r>
              </a:p>
            </p:txBody>
          </p:sp>
        </p:grpSp>
        <p:sp>
          <p:nvSpPr>
            <p:cNvPr id="38923" name="_s1031">
              <a:extLst>
                <a:ext uri="{FF2B5EF4-FFF2-40B4-BE49-F238E27FC236}">
                  <a16:creationId xmlns:a16="http://schemas.microsoft.com/office/drawing/2014/main" id="{0EDBCE9D-24EE-4000-9446-9DDE570C684B}"/>
                </a:ext>
              </a:extLst>
            </p:cNvPr>
            <p:cNvSpPr>
              <a:spLocks noChangeArrowheads="1"/>
            </p:cNvSpPr>
            <p:nvPr/>
          </p:nvSpPr>
          <p:spPr bwMode="auto">
            <a:xfrm>
              <a:off x="1104" y="2029"/>
              <a:ext cx="1595" cy="61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Foundation</a:t>
              </a:r>
            </a:p>
          </p:txBody>
        </p:sp>
        <p:sp>
          <p:nvSpPr>
            <p:cNvPr id="38924" name="Line 12">
              <a:extLst>
                <a:ext uri="{FF2B5EF4-FFF2-40B4-BE49-F238E27FC236}">
                  <a16:creationId xmlns:a16="http://schemas.microsoft.com/office/drawing/2014/main" id="{E591A5BC-81D4-4C2E-A96F-33532CB112B2}"/>
                </a:ext>
              </a:extLst>
            </p:cNvPr>
            <p:cNvSpPr>
              <a:spLocks noChangeShapeType="1"/>
            </p:cNvSpPr>
            <p:nvPr/>
          </p:nvSpPr>
          <p:spPr bwMode="auto">
            <a:xfrm>
              <a:off x="1056" y="2784"/>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a:extLst>
                <a:ext uri="{FF2B5EF4-FFF2-40B4-BE49-F238E27FC236}">
                  <a16:creationId xmlns:a16="http://schemas.microsoft.com/office/drawing/2014/main" id="{6D5CF2C3-D2B3-4417-AFE4-5433B24A7044}"/>
                </a:ext>
              </a:extLst>
            </p:cNvPr>
            <p:cNvSpPr>
              <a:spLocks noChangeShapeType="1"/>
            </p:cNvSpPr>
            <p:nvPr/>
          </p:nvSpPr>
          <p:spPr bwMode="auto">
            <a:xfrm>
              <a:off x="1680" y="264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a:extLst>
                <a:ext uri="{FF2B5EF4-FFF2-40B4-BE49-F238E27FC236}">
                  <a16:creationId xmlns:a16="http://schemas.microsoft.com/office/drawing/2014/main" id="{33655ED6-D105-4929-ADE3-602406D767FE}"/>
                </a:ext>
              </a:extLst>
            </p:cNvPr>
            <p:cNvSpPr>
              <a:spLocks noChangeShapeType="1"/>
            </p:cNvSpPr>
            <p:nvPr/>
          </p:nvSpPr>
          <p:spPr bwMode="auto">
            <a:xfrm>
              <a:off x="3168" y="2784"/>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Line 15">
              <a:extLst>
                <a:ext uri="{FF2B5EF4-FFF2-40B4-BE49-F238E27FC236}">
                  <a16:creationId xmlns:a16="http://schemas.microsoft.com/office/drawing/2014/main" id="{5ACF016E-5A4C-4ACA-B1FB-40B865AA59ED}"/>
                </a:ext>
              </a:extLst>
            </p:cNvPr>
            <p:cNvSpPr>
              <a:spLocks noChangeShapeType="1"/>
            </p:cNvSpPr>
            <p:nvPr/>
          </p:nvSpPr>
          <p:spPr bwMode="auto">
            <a:xfrm>
              <a:off x="3936" y="264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Line 16">
              <a:extLst>
                <a:ext uri="{FF2B5EF4-FFF2-40B4-BE49-F238E27FC236}">
                  <a16:creationId xmlns:a16="http://schemas.microsoft.com/office/drawing/2014/main" id="{9F3D03AC-BD74-48FC-9835-CF6529D693CB}"/>
                </a:ext>
              </a:extLst>
            </p:cNvPr>
            <p:cNvSpPr>
              <a:spLocks noChangeShapeType="1"/>
            </p:cNvSpPr>
            <p:nvPr/>
          </p:nvSpPr>
          <p:spPr bwMode="auto">
            <a:xfrm>
              <a:off x="1056" y="278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929" name="Group 17">
              <a:extLst>
                <a:ext uri="{FF2B5EF4-FFF2-40B4-BE49-F238E27FC236}">
                  <a16:creationId xmlns:a16="http://schemas.microsoft.com/office/drawing/2014/main" id="{FFD07109-DB02-42CF-905E-AE9305F74429}"/>
                </a:ext>
              </a:extLst>
            </p:cNvPr>
            <p:cNvGrpSpPr>
              <a:grpSpLocks/>
            </p:cNvGrpSpPr>
            <p:nvPr/>
          </p:nvGrpSpPr>
          <p:grpSpPr bwMode="auto">
            <a:xfrm>
              <a:off x="768" y="2880"/>
              <a:ext cx="1796" cy="1153"/>
              <a:chOff x="768" y="3120"/>
              <a:chExt cx="1796" cy="1153"/>
            </a:xfrm>
          </p:grpSpPr>
          <p:sp>
            <p:nvSpPr>
              <p:cNvPr id="38935" name="_s1031">
                <a:extLst>
                  <a:ext uri="{FF2B5EF4-FFF2-40B4-BE49-F238E27FC236}">
                    <a16:creationId xmlns:a16="http://schemas.microsoft.com/office/drawing/2014/main" id="{1F26998D-B372-4F95-B2EA-3E09AECCDDB0}"/>
                  </a:ext>
                </a:extLst>
              </p:cNvPr>
              <p:cNvSpPr>
                <a:spLocks noChangeArrowheads="1"/>
              </p:cNvSpPr>
              <p:nvPr/>
            </p:nvSpPr>
            <p:spPr bwMode="auto">
              <a:xfrm>
                <a:off x="1265" y="3785"/>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Footers &amp; Slab</a:t>
                </a:r>
              </a:p>
              <a:p>
                <a:pPr algn="ctr" eaLnBrk="1" hangingPunct="1">
                  <a:spcBef>
                    <a:spcPct val="0"/>
                  </a:spcBef>
                  <a:buFontTx/>
                  <a:buNone/>
                </a:pPr>
                <a:r>
                  <a:rPr lang="en-US" altLang="en-US" sz="2200"/>
                  <a:t>$750K</a:t>
                </a:r>
              </a:p>
            </p:txBody>
          </p:sp>
          <p:sp>
            <p:nvSpPr>
              <p:cNvPr id="38936" name="_s1031">
                <a:extLst>
                  <a:ext uri="{FF2B5EF4-FFF2-40B4-BE49-F238E27FC236}">
                    <a16:creationId xmlns:a16="http://schemas.microsoft.com/office/drawing/2014/main" id="{4A154B00-DB90-4927-8911-34B810868E91}"/>
                  </a:ext>
                </a:extLst>
              </p:cNvPr>
              <p:cNvSpPr>
                <a:spLocks noChangeArrowheads="1"/>
              </p:cNvSpPr>
              <p:nvPr/>
            </p:nvSpPr>
            <p:spPr bwMode="auto">
              <a:xfrm>
                <a:off x="1268" y="3194"/>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200"/>
                  <a:t>Excavations</a:t>
                </a:r>
              </a:p>
              <a:p>
                <a:pPr algn="ctr" eaLnBrk="1" hangingPunct="1">
                  <a:spcBef>
                    <a:spcPct val="0"/>
                  </a:spcBef>
                  <a:buFontTx/>
                  <a:buNone/>
                </a:pPr>
                <a:r>
                  <a:rPr lang="en-US" altLang="en-US" sz="2200"/>
                  <a:t>$250K</a:t>
                </a:r>
              </a:p>
            </p:txBody>
          </p:sp>
          <p:sp>
            <p:nvSpPr>
              <p:cNvPr id="38937" name="Line 20">
                <a:extLst>
                  <a:ext uri="{FF2B5EF4-FFF2-40B4-BE49-F238E27FC236}">
                    <a16:creationId xmlns:a16="http://schemas.microsoft.com/office/drawing/2014/main" id="{669B62DB-6D58-42D3-8063-D4A8B5DA1494}"/>
                  </a:ext>
                </a:extLst>
              </p:cNvPr>
              <p:cNvSpPr>
                <a:spLocks noChangeShapeType="1"/>
              </p:cNvSpPr>
              <p:nvPr/>
            </p:nvSpPr>
            <p:spPr bwMode="auto">
              <a:xfrm>
                <a:off x="768" y="312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8" name="Line 21">
                <a:extLst>
                  <a:ext uri="{FF2B5EF4-FFF2-40B4-BE49-F238E27FC236}">
                    <a16:creationId xmlns:a16="http://schemas.microsoft.com/office/drawing/2014/main" id="{8D44977A-BA4B-46A6-A7BD-27802B14C278}"/>
                  </a:ext>
                </a:extLst>
              </p:cNvPr>
              <p:cNvSpPr>
                <a:spLocks noChangeShapeType="1"/>
              </p:cNvSpPr>
              <p:nvPr/>
            </p:nvSpPr>
            <p:spPr bwMode="auto">
              <a:xfrm>
                <a:off x="1056" y="340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9" name="Line 22">
                <a:extLst>
                  <a:ext uri="{FF2B5EF4-FFF2-40B4-BE49-F238E27FC236}">
                    <a16:creationId xmlns:a16="http://schemas.microsoft.com/office/drawing/2014/main" id="{6AA0CDB1-8641-4E28-BCC5-C4E5075322B9}"/>
                  </a:ext>
                </a:extLst>
              </p:cNvPr>
              <p:cNvSpPr>
                <a:spLocks noChangeShapeType="1"/>
              </p:cNvSpPr>
              <p:nvPr/>
            </p:nvSpPr>
            <p:spPr bwMode="auto">
              <a:xfrm>
                <a:off x="1056" y="393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930" name="Line 23">
              <a:extLst>
                <a:ext uri="{FF2B5EF4-FFF2-40B4-BE49-F238E27FC236}">
                  <a16:creationId xmlns:a16="http://schemas.microsoft.com/office/drawing/2014/main" id="{5E87F3C6-31A7-44EE-9C1A-B0F5459308D2}"/>
                </a:ext>
              </a:extLst>
            </p:cNvPr>
            <p:cNvSpPr>
              <a:spLocks noChangeShapeType="1"/>
            </p:cNvSpPr>
            <p:nvPr/>
          </p:nvSpPr>
          <p:spPr bwMode="auto">
            <a:xfrm>
              <a:off x="3168" y="278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_s1031">
              <a:extLst>
                <a:ext uri="{FF2B5EF4-FFF2-40B4-BE49-F238E27FC236}">
                  <a16:creationId xmlns:a16="http://schemas.microsoft.com/office/drawing/2014/main" id="{EABDEE53-C902-42B3-9ABA-9BC33D9ECAEF}"/>
                </a:ext>
              </a:extLst>
            </p:cNvPr>
            <p:cNvSpPr>
              <a:spLocks noChangeArrowheads="1"/>
            </p:cNvSpPr>
            <p:nvPr/>
          </p:nvSpPr>
          <p:spPr bwMode="auto">
            <a:xfrm>
              <a:off x="3312" y="3453"/>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r>
                <a:rPr lang="en-US" altLang="en-US" sz="2200"/>
                <a:t>Sidings</a:t>
              </a:r>
            </a:p>
            <a:p>
              <a:pPr algn="ctr" eaLnBrk="1" hangingPunct="1">
                <a:spcBef>
                  <a:spcPct val="0"/>
                </a:spcBef>
                <a:buFontTx/>
                <a:buNone/>
              </a:pPr>
              <a:r>
                <a:rPr lang="en-US" altLang="en-US" sz="2200"/>
                <a:t>$50K</a:t>
              </a:r>
            </a:p>
            <a:p>
              <a:pPr algn="ctr" eaLnBrk="1" hangingPunct="1">
                <a:spcBef>
                  <a:spcPct val="0"/>
                </a:spcBef>
                <a:buFontTx/>
                <a:buNone/>
              </a:pPr>
              <a:endParaRPr lang="en-US" altLang="en-US" sz="2200"/>
            </a:p>
          </p:txBody>
        </p:sp>
        <p:sp>
          <p:nvSpPr>
            <p:cNvPr id="38932" name="_s1031">
              <a:extLst>
                <a:ext uri="{FF2B5EF4-FFF2-40B4-BE49-F238E27FC236}">
                  <a16:creationId xmlns:a16="http://schemas.microsoft.com/office/drawing/2014/main" id="{E0B0F9A7-3F17-4FC5-835E-C5CE714913F2}"/>
                </a:ext>
              </a:extLst>
            </p:cNvPr>
            <p:cNvSpPr>
              <a:spLocks noChangeArrowheads="1"/>
            </p:cNvSpPr>
            <p:nvPr/>
          </p:nvSpPr>
          <p:spPr bwMode="auto">
            <a:xfrm>
              <a:off x="3280" y="2880"/>
              <a:ext cx="1296" cy="4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p>
            <a:p>
              <a:pPr algn="ctr" eaLnBrk="1" hangingPunct="1">
                <a:buFontTx/>
                <a:buNone/>
              </a:pPr>
              <a:r>
                <a:rPr lang="en-US" altLang="en-US" sz="2400"/>
                <a:t>Frame &amp; Roof</a:t>
              </a:r>
            </a:p>
            <a:p>
              <a:pPr algn="ctr" eaLnBrk="1" hangingPunct="1">
                <a:spcBef>
                  <a:spcPct val="0"/>
                </a:spcBef>
                <a:buFontTx/>
                <a:buNone/>
              </a:pPr>
              <a:r>
                <a:rPr lang="en-US" altLang="en-US" sz="2100"/>
                <a:t>$175K</a:t>
              </a:r>
            </a:p>
            <a:p>
              <a:pPr algn="ctr" eaLnBrk="1" hangingPunct="1">
                <a:spcBef>
                  <a:spcPct val="0"/>
                </a:spcBef>
                <a:buFontTx/>
                <a:buNone/>
              </a:pPr>
              <a:endParaRPr lang="en-US" altLang="en-US" sz="2200"/>
            </a:p>
          </p:txBody>
        </p:sp>
        <p:sp>
          <p:nvSpPr>
            <p:cNvPr id="38933" name="Line 26">
              <a:extLst>
                <a:ext uri="{FF2B5EF4-FFF2-40B4-BE49-F238E27FC236}">
                  <a16:creationId xmlns:a16="http://schemas.microsoft.com/office/drawing/2014/main" id="{2B3662A6-2DDD-43E8-9CF3-10BACA236F01}"/>
                </a:ext>
              </a:extLst>
            </p:cNvPr>
            <p:cNvSpPr>
              <a:spLocks noChangeShapeType="1"/>
            </p:cNvSpPr>
            <p:nvPr/>
          </p:nvSpPr>
          <p:spPr bwMode="auto">
            <a:xfrm flipV="1">
              <a:off x="3168" y="3069"/>
              <a:ext cx="9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4" name="Line 27">
              <a:extLst>
                <a:ext uri="{FF2B5EF4-FFF2-40B4-BE49-F238E27FC236}">
                  <a16:creationId xmlns:a16="http://schemas.microsoft.com/office/drawing/2014/main" id="{AAE8C75A-78ED-4B3C-A6BA-FC3DD2177D91}"/>
                </a:ext>
              </a:extLst>
            </p:cNvPr>
            <p:cNvSpPr>
              <a:spLocks noChangeShapeType="1"/>
            </p:cNvSpPr>
            <p:nvPr/>
          </p:nvSpPr>
          <p:spPr bwMode="auto">
            <a:xfrm flipV="1">
              <a:off x="3168" y="3741"/>
              <a:ext cx="144"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B8935A89-942A-494A-8A2C-9DCB588BD9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4048619-CFAA-488C-9F58-A1D630C70EE1}" type="slidenum">
              <a:rPr lang="en-US" altLang="en-US" sz="1400" smtClean="0"/>
              <a:pPr>
                <a:spcBef>
                  <a:spcPct val="0"/>
                </a:spcBef>
                <a:buFontTx/>
                <a:buNone/>
              </a:pPr>
              <a:t>23</a:t>
            </a:fld>
            <a:endParaRPr lang="en-US" altLang="en-US" sz="1400"/>
          </a:p>
        </p:txBody>
      </p:sp>
      <p:sp>
        <p:nvSpPr>
          <p:cNvPr id="39938" name="Rectangle 2">
            <a:extLst>
              <a:ext uri="{FF2B5EF4-FFF2-40B4-BE49-F238E27FC236}">
                <a16:creationId xmlns:a16="http://schemas.microsoft.com/office/drawing/2014/main" id="{E2E7969C-0F85-47A7-B36C-A6981352536F}"/>
              </a:ext>
            </a:extLst>
          </p:cNvPr>
          <p:cNvSpPr>
            <a:spLocks noGrp="1" noChangeArrowheads="1"/>
          </p:cNvSpPr>
          <p:nvPr>
            <p:ph type="title"/>
          </p:nvPr>
        </p:nvSpPr>
        <p:spPr/>
        <p:txBody>
          <a:bodyPr/>
          <a:lstStyle/>
          <a:p>
            <a:pPr eaLnBrk="1" hangingPunct="1"/>
            <a:r>
              <a:rPr lang="en-US" altLang="en-US" sz="4000"/>
              <a:t>Example Budgeting by Work Package </a:t>
            </a:r>
            <a:r>
              <a:rPr lang="en-US" altLang="en-US" sz="2400"/>
              <a:t>(2 of 2)</a:t>
            </a:r>
          </a:p>
        </p:txBody>
      </p:sp>
      <p:graphicFrame>
        <p:nvGraphicFramePr>
          <p:cNvPr id="79899" name="Group 27">
            <a:extLst>
              <a:ext uri="{FF2B5EF4-FFF2-40B4-BE49-F238E27FC236}">
                <a16:creationId xmlns:a16="http://schemas.microsoft.com/office/drawing/2014/main" id="{4AA8557E-AEBE-4A0A-A875-FAEC1CAB2114}"/>
              </a:ext>
            </a:extLst>
          </p:cNvPr>
          <p:cNvGraphicFramePr>
            <a:graphicFrameLocks noGrp="1"/>
          </p:cNvGraphicFramePr>
          <p:nvPr>
            <p:ph type="tbl" idx="1"/>
          </p:nvPr>
        </p:nvGraphicFramePr>
        <p:xfrm>
          <a:off x="381000" y="1676400"/>
          <a:ext cx="8229600" cy="4081463"/>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15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5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Excavation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$250K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Footers &amp; Slab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$750K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5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Arial" charset="0"/>
                        </a:rPr>
                        <a:t>Frame &amp; Roof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$175K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5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Siding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Arial" charset="0"/>
                        </a:rPr>
                        <a:t>$50K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8CEAA22A-4AFC-47B1-BD5C-9363D0D7D1F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291BBD6-9273-48EA-AA44-CA6413C0EFC3}" type="slidenum">
              <a:rPr lang="en-US" altLang="en-US" sz="1400" smtClean="0"/>
              <a:pPr>
                <a:spcBef>
                  <a:spcPct val="0"/>
                </a:spcBef>
                <a:buFontTx/>
                <a:buNone/>
              </a:pPr>
              <a:t>24</a:t>
            </a:fld>
            <a:endParaRPr lang="en-US" altLang="en-US" sz="1400"/>
          </a:p>
        </p:txBody>
      </p:sp>
      <p:sp>
        <p:nvSpPr>
          <p:cNvPr id="40962" name="Rectangle 2">
            <a:extLst>
              <a:ext uri="{FF2B5EF4-FFF2-40B4-BE49-F238E27FC236}">
                <a16:creationId xmlns:a16="http://schemas.microsoft.com/office/drawing/2014/main" id="{F2EB898E-1EDF-4170-BBD5-0E56D24296A9}"/>
              </a:ext>
            </a:extLst>
          </p:cNvPr>
          <p:cNvSpPr>
            <a:spLocks noGrp="1" noChangeArrowheads="1"/>
          </p:cNvSpPr>
          <p:nvPr>
            <p:ph type="title"/>
          </p:nvPr>
        </p:nvSpPr>
        <p:spPr/>
        <p:txBody>
          <a:bodyPr/>
          <a:lstStyle/>
          <a:p>
            <a:pPr eaLnBrk="1" hangingPunct="1"/>
            <a:r>
              <a:rPr lang="en-US" altLang="en-US" sz="2800"/>
              <a:t>Schedule Matrix</a:t>
            </a:r>
          </a:p>
        </p:txBody>
      </p:sp>
      <p:graphicFrame>
        <p:nvGraphicFramePr>
          <p:cNvPr id="91178" name="Group 42">
            <a:extLst>
              <a:ext uri="{FF2B5EF4-FFF2-40B4-BE49-F238E27FC236}">
                <a16:creationId xmlns:a16="http://schemas.microsoft.com/office/drawing/2014/main" id="{F49E8055-3F02-488F-ABF0-D07BCB4CAD5C}"/>
              </a:ext>
            </a:extLst>
          </p:cNvPr>
          <p:cNvGraphicFramePr>
            <a:graphicFrameLocks noGrp="1"/>
          </p:cNvGraphicFramePr>
          <p:nvPr>
            <p:ph type="tbl" idx="1"/>
            <p:extLst>
              <p:ext uri="{D42A27DB-BD31-4B8C-83A1-F6EECF244321}">
                <p14:modId xmlns:p14="http://schemas.microsoft.com/office/powerpoint/2010/main" val="911831234"/>
              </p:ext>
            </p:extLst>
          </p:nvPr>
        </p:nvGraphicFramePr>
        <p:xfrm>
          <a:off x="381000" y="1676400"/>
          <a:ext cx="8485188" cy="4883151"/>
        </p:xfrm>
        <a:graphic>
          <a:graphicData uri="http://schemas.openxmlformats.org/drawingml/2006/table">
            <a:tbl>
              <a:tblPr/>
              <a:tblGrid>
                <a:gridCol w="769938">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855787">
                  <a:extLst>
                    <a:ext uri="{9D8B030D-6E8A-4147-A177-3AD203B41FA5}">
                      <a16:colId xmlns:a16="http://schemas.microsoft.com/office/drawing/2014/main" val="20003"/>
                    </a:ext>
                  </a:extLst>
                </a:gridCol>
                <a:gridCol w="1855788">
                  <a:extLst>
                    <a:ext uri="{9D8B030D-6E8A-4147-A177-3AD203B41FA5}">
                      <a16:colId xmlns:a16="http://schemas.microsoft.com/office/drawing/2014/main" val="20004"/>
                    </a:ext>
                  </a:extLst>
                </a:gridCol>
              </a:tblGrid>
              <a:tr h="9449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a:cs typeface="Arial"/>
                        </a:rPr>
                        <a: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a:cs typeface="Arial"/>
                        </a:rPr>
                        <a:t>Tasks (in order)</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a:cs typeface="Arial"/>
                        </a:rPr>
                        <a:t>Requires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a:cs typeface="Arial"/>
                        </a:rPr>
                        <a:t>Who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a:cs typeface="Arial"/>
                        </a:rPr>
                        <a:t>Duration in days</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Perform Excavation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rtl="0" eaLnBrk="1" fontAlgn="base" latinLnBrk="0" hangingPunct="1">
                        <a:lnSpc>
                          <a:spcPct val="100000"/>
                        </a:lnSpc>
                        <a:spcBef>
                          <a:spcPct val="20000"/>
                        </a:spcBef>
                        <a:spcAft>
                          <a:spcPct val="0"/>
                        </a:spcAft>
                        <a:buClrTx/>
                        <a:buSzTx/>
                        <a:buFontTx/>
                        <a:buNone/>
                      </a:pPr>
                      <a:r>
                        <a:rPr lang="en-US" sz="2800" b="0" i="0" u="none" strike="noStrike" cap="none" normalizeH="0" baseline="0" dirty="0">
                          <a:ln>
                            <a:noFill/>
                          </a:ln>
                          <a:solidFill>
                            <a:schemeClr val="tx1"/>
                          </a:solidFill>
                          <a:effectLst/>
                          <a:latin typeface="Arial"/>
                          <a:cs typeface="Arial"/>
                        </a:rPr>
                        <a:t>Xin </a:t>
                      </a:r>
                      <a:r>
                        <a:rPr lang="en-US" sz="2800" b="0" i="0" u="none" strike="noStrike" cap="none" normalizeH="0" baseline="0" dirty="0" err="1">
                          <a:ln>
                            <a:noFill/>
                          </a:ln>
                          <a:solidFill>
                            <a:schemeClr val="tx1"/>
                          </a:solidFill>
                          <a:effectLst/>
                          <a:latin typeface="Arial"/>
                          <a:cs typeface="Arial"/>
                        </a:rPr>
                        <a:t>Xin</a:t>
                      </a:r>
                      <a:endParaRPr kumimoji="0" lang="en-US" sz="2800" b="0" i="0" u="none" strike="noStrike" cap="none" normalizeH="0" baseline="0" dirty="0" err="1">
                        <a:ln>
                          <a:noFill/>
                        </a:ln>
                        <a:solidFill>
                          <a:schemeClr val="tx1"/>
                        </a:solidFill>
                        <a:effectLst/>
                        <a:latin typeface="Arial"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15</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2</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Set footers and slab</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Tom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Build Frame &amp; Roof</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Bull</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02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4</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Siding</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Arun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a:cs typeface="Arial"/>
                        </a:rPr>
                        <a:t>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1179" name="Line 43">
            <a:extLst>
              <a:ext uri="{FF2B5EF4-FFF2-40B4-BE49-F238E27FC236}">
                <a16:creationId xmlns:a16="http://schemas.microsoft.com/office/drawing/2014/main" id="{F354EFCD-9E68-4C8A-B8BB-6BD8328C6D54}"/>
              </a:ext>
            </a:extLst>
          </p:cNvPr>
          <p:cNvSpPr>
            <a:spLocks noChangeShapeType="1"/>
          </p:cNvSpPr>
          <p:nvPr/>
        </p:nvSpPr>
        <p:spPr bwMode="auto">
          <a:xfrm flipH="1" flipV="1">
            <a:off x="762000" y="2971800"/>
            <a:ext cx="2514600" cy="685800"/>
          </a:xfrm>
          <a:prstGeom prst="line">
            <a:avLst/>
          </a:prstGeom>
          <a:noFill/>
          <a:ln w="889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0" name="Line 44">
            <a:extLst>
              <a:ext uri="{FF2B5EF4-FFF2-40B4-BE49-F238E27FC236}">
                <a16:creationId xmlns:a16="http://schemas.microsoft.com/office/drawing/2014/main" id="{A5D45C54-6EB4-4FC6-AAE6-8F872BEC92A5}"/>
              </a:ext>
            </a:extLst>
          </p:cNvPr>
          <p:cNvSpPr>
            <a:spLocks noChangeShapeType="1"/>
          </p:cNvSpPr>
          <p:nvPr/>
        </p:nvSpPr>
        <p:spPr bwMode="auto">
          <a:xfrm flipH="1" flipV="1">
            <a:off x="787400" y="3759200"/>
            <a:ext cx="2489200" cy="736600"/>
          </a:xfrm>
          <a:prstGeom prst="line">
            <a:avLst/>
          </a:prstGeom>
          <a:noFill/>
          <a:ln w="889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1" name="Line 45">
            <a:extLst>
              <a:ext uri="{FF2B5EF4-FFF2-40B4-BE49-F238E27FC236}">
                <a16:creationId xmlns:a16="http://schemas.microsoft.com/office/drawing/2014/main" id="{53E1D105-93EE-464F-98DF-245F7229CAE7}"/>
              </a:ext>
            </a:extLst>
          </p:cNvPr>
          <p:cNvSpPr>
            <a:spLocks noChangeShapeType="1"/>
          </p:cNvSpPr>
          <p:nvPr/>
        </p:nvSpPr>
        <p:spPr bwMode="auto">
          <a:xfrm flipH="1" flipV="1">
            <a:off x="762000" y="4572000"/>
            <a:ext cx="2514600" cy="1066800"/>
          </a:xfrm>
          <a:prstGeom prst="line">
            <a:avLst/>
          </a:prstGeom>
          <a:noFill/>
          <a:ln w="889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179"/>
                                        </p:tgtEl>
                                        <p:attrNameLst>
                                          <p:attrName>style.visibility</p:attrName>
                                        </p:attrNameLst>
                                      </p:cBhvr>
                                      <p:to>
                                        <p:strVal val="visible"/>
                                      </p:to>
                                    </p:set>
                                    <p:animEffect transition="in" filter="checkerboard(across)">
                                      <p:cBhvr>
                                        <p:cTn id="7" dur="3000"/>
                                        <p:tgtEl>
                                          <p:spTgt spid="91179"/>
                                        </p:tgtEl>
                                      </p:cBhvr>
                                    </p:animEffect>
                                  </p:childTnLst>
                                </p:cTn>
                              </p:par>
                            </p:childTnLst>
                          </p:cTn>
                        </p:par>
                        <p:par>
                          <p:cTn id="8" fill="hold" nodeType="afterGroup">
                            <p:stCondLst>
                              <p:cond delay="3000"/>
                            </p:stCondLst>
                            <p:childTnLst>
                              <p:par>
                                <p:cTn id="9" presetID="5" presetClass="entr" presetSubtype="10" fill="hold" nodeType="afterEffect">
                                  <p:stCondLst>
                                    <p:cond delay="0"/>
                                  </p:stCondLst>
                                  <p:childTnLst>
                                    <p:set>
                                      <p:cBhvr>
                                        <p:cTn id="10" dur="1" fill="hold">
                                          <p:stCondLst>
                                            <p:cond delay="0"/>
                                          </p:stCondLst>
                                        </p:cTn>
                                        <p:tgtEl>
                                          <p:spTgt spid="91180"/>
                                        </p:tgtEl>
                                        <p:attrNameLst>
                                          <p:attrName>style.visibility</p:attrName>
                                        </p:attrNameLst>
                                      </p:cBhvr>
                                      <p:to>
                                        <p:strVal val="visible"/>
                                      </p:to>
                                    </p:set>
                                    <p:animEffect transition="in" filter="checkerboard(across)">
                                      <p:cBhvr>
                                        <p:cTn id="11" dur="3000"/>
                                        <p:tgtEl>
                                          <p:spTgt spid="91180"/>
                                        </p:tgtEl>
                                      </p:cBhvr>
                                    </p:animEffect>
                                  </p:childTnLst>
                                </p:cTn>
                              </p:par>
                            </p:childTnLst>
                          </p:cTn>
                        </p:par>
                        <p:par>
                          <p:cTn id="12" fill="hold" nodeType="afterGroup">
                            <p:stCondLst>
                              <p:cond delay="6000"/>
                            </p:stCondLst>
                            <p:childTnLst>
                              <p:par>
                                <p:cTn id="13" presetID="5" presetClass="entr" presetSubtype="10" fill="hold" nodeType="afterEffect">
                                  <p:stCondLst>
                                    <p:cond delay="0"/>
                                  </p:stCondLst>
                                  <p:childTnLst>
                                    <p:set>
                                      <p:cBhvr>
                                        <p:cTn id="14" dur="1" fill="hold">
                                          <p:stCondLst>
                                            <p:cond delay="0"/>
                                          </p:stCondLst>
                                        </p:cTn>
                                        <p:tgtEl>
                                          <p:spTgt spid="91181"/>
                                        </p:tgtEl>
                                        <p:attrNameLst>
                                          <p:attrName>style.visibility</p:attrName>
                                        </p:attrNameLst>
                                      </p:cBhvr>
                                      <p:to>
                                        <p:strVal val="visible"/>
                                      </p:to>
                                    </p:set>
                                    <p:animEffect transition="in" filter="checkerboard(across)">
                                      <p:cBhvr>
                                        <p:cTn id="15" dur="3000"/>
                                        <p:tgtEl>
                                          <p:spTgt spid="9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a:extLst>
              <a:ext uri="{FF2B5EF4-FFF2-40B4-BE49-F238E27FC236}">
                <a16:creationId xmlns:a16="http://schemas.microsoft.com/office/drawing/2014/main" id="{88900CDB-685D-42A6-9983-703DF3B6E48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CE58B42-29C5-4748-A5AA-766A5589657D}" type="slidenum">
              <a:rPr lang="en-US" altLang="en-US" sz="1400" smtClean="0"/>
              <a:pPr>
                <a:spcBef>
                  <a:spcPct val="0"/>
                </a:spcBef>
                <a:buFontTx/>
                <a:buNone/>
              </a:pPr>
              <a:t>25</a:t>
            </a:fld>
            <a:endParaRPr lang="en-US" altLang="en-US" sz="1400"/>
          </a:p>
        </p:txBody>
      </p:sp>
      <p:graphicFrame>
        <p:nvGraphicFramePr>
          <p:cNvPr id="90383" name="Group 271">
            <a:extLst>
              <a:ext uri="{FF2B5EF4-FFF2-40B4-BE49-F238E27FC236}">
                <a16:creationId xmlns:a16="http://schemas.microsoft.com/office/drawing/2014/main" id="{E3A8DF2E-7C96-44EE-84D2-5D9A13E36E50}"/>
              </a:ext>
            </a:extLst>
          </p:cNvPr>
          <p:cNvGraphicFramePr>
            <a:graphicFrameLocks noGrp="1"/>
          </p:cNvGraphicFramePr>
          <p:nvPr>
            <p:ph sz="half" idx="2"/>
          </p:nvPr>
        </p:nvGraphicFramePr>
        <p:xfrm>
          <a:off x="4592638" y="1600200"/>
          <a:ext cx="4495800" cy="4648200"/>
        </p:xfrm>
        <a:graphic>
          <a:graphicData uri="http://schemas.openxmlformats.org/drawingml/2006/table">
            <a:tbl>
              <a:tblPr/>
              <a:tblGrid>
                <a:gridCol w="223837">
                  <a:extLst>
                    <a:ext uri="{9D8B030D-6E8A-4147-A177-3AD203B41FA5}">
                      <a16:colId xmlns:a16="http://schemas.microsoft.com/office/drawing/2014/main" val="20000"/>
                    </a:ext>
                  </a:extLst>
                </a:gridCol>
                <a:gridCol w="225425">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gridCol w="225425">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223837">
                  <a:extLst>
                    <a:ext uri="{9D8B030D-6E8A-4147-A177-3AD203B41FA5}">
                      <a16:colId xmlns:a16="http://schemas.microsoft.com/office/drawing/2014/main" val="20005"/>
                    </a:ext>
                  </a:extLst>
                </a:gridCol>
                <a:gridCol w="225425">
                  <a:extLst>
                    <a:ext uri="{9D8B030D-6E8A-4147-A177-3AD203B41FA5}">
                      <a16:colId xmlns:a16="http://schemas.microsoft.com/office/drawing/2014/main" val="20006"/>
                    </a:ext>
                  </a:extLst>
                </a:gridCol>
                <a:gridCol w="225425">
                  <a:extLst>
                    <a:ext uri="{9D8B030D-6E8A-4147-A177-3AD203B41FA5}">
                      <a16:colId xmlns:a16="http://schemas.microsoft.com/office/drawing/2014/main" val="20007"/>
                    </a:ext>
                  </a:extLst>
                </a:gridCol>
                <a:gridCol w="225425">
                  <a:extLst>
                    <a:ext uri="{9D8B030D-6E8A-4147-A177-3AD203B41FA5}">
                      <a16:colId xmlns:a16="http://schemas.microsoft.com/office/drawing/2014/main" val="20008"/>
                    </a:ext>
                  </a:extLst>
                </a:gridCol>
                <a:gridCol w="223838">
                  <a:extLst>
                    <a:ext uri="{9D8B030D-6E8A-4147-A177-3AD203B41FA5}">
                      <a16:colId xmlns:a16="http://schemas.microsoft.com/office/drawing/2014/main" val="20009"/>
                    </a:ext>
                  </a:extLst>
                </a:gridCol>
                <a:gridCol w="223837">
                  <a:extLst>
                    <a:ext uri="{9D8B030D-6E8A-4147-A177-3AD203B41FA5}">
                      <a16:colId xmlns:a16="http://schemas.microsoft.com/office/drawing/2014/main" val="20010"/>
                    </a:ext>
                  </a:extLst>
                </a:gridCol>
                <a:gridCol w="225425">
                  <a:extLst>
                    <a:ext uri="{9D8B030D-6E8A-4147-A177-3AD203B41FA5}">
                      <a16:colId xmlns:a16="http://schemas.microsoft.com/office/drawing/2014/main" val="20011"/>
                    </a:ext>
                  </a:extLst>
                </a:gridCol>
                <a:gridCol w="225425">
                  <a:extLst>
                    <a:ext uri="{9D8B030D-6E8A-4147-A177-3AD203B41FA5}">
                      <a16:colId xmlns:a16="http://schemas.microsoft.com/office/drawing/2014/main" val="20012"/>
                    </a:ext>
                  </a:extLst>
                </a:gridCol>
                <a:gridCol w="225425">
                  <a:extLst>
                    <a:ext uri="{9D8B030D-6E8A-4147-A177-3AD203B41FA5}">
                      <a16:colId xmlns:a16="http://schemas.microsoft.com/office/drawing/2014/main" val="20013"/>
                    </a:ext>
                  </a:extLst>
                </a:gridCol>
                <a:gridCol w="223838">
                  <a:extLst>
                    <a:ext uri="{9D8B030D-6E8A-4147-A177-3AD203B41FA5}">
                      <a16:colId xmlns:a16="http://schemas.microsoft.com/office/drawing/2014/main" val="20014"/>
                    </a:ext>
                  </a:extLst>
                </a:gridCol>
                <a:gridCol w="223837">
                  <a:extLst>
                    <a:ext uri="{9D8B030D-6E8A-4147-A177-3AD203B41FA5}">
                      <a16:colId xmlns:a16="http://schemas.microsoft.com/office/drawing/2014/main" val="20015"/>
                    </a:ext>
                  </a:extLst>
                </a:gridCol>
                <a:gridCol w="225425">
                  <a:extLst>
                    <a:ext uri="{9D8B030D-6E8A-4147-A177-3AD203B41FA5}">
                      <a16:colId xmlns:a16="http://schemas.microsoft.com/office/drawing/2014/main" val="20016"/>
                    </a:ext>
                  </a:extLst>
                </a:gridCol>
                <a:gridCol w="225425">
                  <a:extLst>
                    <a:ext uri="{9D8B030D-6E8A-4147-A177-3AD203B41FA5}">
                      <a16:colId xmlns:a16="http://schemas.microsoft.com/office/drawing/2014/main" val="20017"/>
                    </a:ext>
                  </a:extLst>
                </a:gridCol>
                <a:gridCol w="225425">
                  <a:extLst>
                    <a:ext uri="{9D8B030D-6E8A-4147-A177-3AD203B41FA5}">
                      <a16:colId xmlns:a16="http://schemas.microsoft.com/office/drawing/2014/main" val="20018"/>
                    </a:ext>
                  </a:extLst>
                </a:gridCol>
                <a:gridCol w="223838">
                  <a:extLst>
                    <a:ext uri="{9D8B030D-6E8A-4147-A177-3AD203B41FA5}">
                      <a16:colId xmlns:a16="http://schemas.microsoft.com/office/drawing/2014/main" val="20019"/>
                    </a:ext>
                  </a:extLst>
                </a:gridCol>
              </a:tblGrid>
              <a:tr h="865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830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51" name="Rectangle 2">
            <a:extLst>
              <a:ext uri="{FF2B5EF4-FFF2-40B4-BE49-F238E27FC236}">
                <a16:creationId xmlns:a16="http://schemas.microsoft.com/office/drawing/2014/main" id="{26480F9E-34C8-4C65-8348-BEBA8D01E480}"/>
              </a:ext>
            </a:extLst>
          </p:cNvPr>
          <p:cNvSpPr>
            <a:spLocks noGrp="1" noChangeArrowheads="1"/>
          </p:cNvSpPr>
          <p:nvPr>
            <p:ph type="title"/>
          </p:nvPr>
        </p:nvSpPr>
        <p:spPr/>
        <p:txBody>
          <a:bodyPr/>
          <a:lstStyle/>
          <a:p>
            <a:pPr eaLnBrk="1" hangingPunct="1"/>
            <a:r>
              <a:rPr lang="en-US" altLang="en-US" sz="2800"/>
              <a:t>Schedule (Gantt Chart)</a:t>
            </a:r>
          </a:p>
        </p:txBody>
      </p:sp>
      <p:graphicFrame>
        <p:nvGraphicFramePr>
          <p:cNvPr id="90413" name="Group 301">
            <a:extLst>
              <a:ext uri="{FF2B5EF4-FFF2-40B4-BE49-F238E27FC236}">
                <a16:creationId xmlns:a16="http://schemas.microsoft.com/office/drawing/2014/main" id="{6BDF1BB9-2EDD-4345-AB80-764D7E4F2310}"/>
              </a:ext>
            </a:extLst>
          </p:cNvPr>
          <p:cNvGraphicFramePr>
            <a:graphicFrameLocks noGrp="1"/>
          </p:cNvGraphicFramePr>
          <p:nvPr>
            <p:ph sz="half" idx="1"/>
            <p:extLst>
              <p:ext uri="{D42A27DB-BD31-4B8C-83A1-F6EECF244321}">
                <p14:modId xmlns:p14="http://schemas.microsoft.com/office/powerpoint/2010/main" val="2787439972"/>
              </p:ext>
            </p:extLst>
          </p:nvPr>
        </p:nvGraphicFramePr>
        <p:xfrm>
          <a:off x="130175" y="1614488"/>
          <a:ext cx="4325938" cy="4738688"/>
        </p:xfrm>
        <a:graphic>
          <a:graphicData uri="http://schemas.openxmlformats.org/drawingml/2006/table">
            <a:tbl>
              <a:tblPr/>
              <a:tblGrid>
                <a:gridCol w="325438">
                  <a:extLst>
                    <a:ext uri="{9D8B030D-6E8A-4147-A177-3AD203B41FA5}">
                      <a16:colId xmlns:a16="http://schemas.microsoft.com/office/drawing/2014/main" val="20000"/>
                    </a:ext>
                  </a:extLst>
                </a:gridCol>
                <a:gridCol w="1220787">
                  <a:extLst>
                    <a:ext uri="{9D8B030D-6E8A-4147-A177-3AD203B41FA5}">
                      <a16:colId xmlns:a16="http://schemas.microsoft.com/office/drawing/2014/main" val="20001"/>
                    </a:ext>
                  </a:extLst>
                </a:gridCol>
                <a:gridCol w="892175">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125538">
                  <a:extLst>
                    <a:ext uri="{9D8B030D-6E8A-4147-A177-3AD203B41FA5}">
                      <a16:colId xmlns:a16="http://schemas.microsoft.com/office/drawing/2014/main" val="20004"/>
                    </a:ext>
                  </a:extLst>
                </a:gridCol>
              </a:tblGrid>
              <a:tr h="10764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a:cs typeface="Arial"/>
                        </a:rPr>
                        <a: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a:cs typeface="Arial"/>
                        </a:rPr>
                        <a:t>Tasks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a:cs typeface="Arial"/>
                        </a:rPr>
                        <a:t>Re-quires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a:cs typeface="Arial"/>
                        </a:rPr>
                        <a:t>Who</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a:cs typeface="Arial"/>
                        </a:rPr>
                        <a:t>Duration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a:cs typeface="Arial"/>
                        </a:rPr>
                        <a:t>In days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1</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Perform Excavation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rtl="0" eaLnBrk="1" fontAlgn="base" latinLnBrk="0" hangingPunct="1">
                        <a:lnSpc>
                          <a:spcPct val="100000"/>
                        </a:lnSpc>
                        <a:spcBef>
                          <a:spcPct val="20000"/>
                        </a:spcBef>
                        <a:spcAft>
                          <a:spcPct val="0"/>
                        </a:spcAft>
                        <a:buClrTx/>
                        <a:buSzTx/>
                        <a:buFontTx/>
                        <a:buNone/>
                      </a:pPr>
                      <a:r>
                        <a:rPr lang="en-US" sz="1600" b="0" i="0" u="none" strike="noStrike" cap="none" normalizeH="0" baseline="0" dirty="0">
                          <a:ln>
                            <a:noFill/>
                          </a:ln>
                          <a:solidFill>
                            <a:schemeClr val="tx1"/>
                          </a:solidFill>
                          <a:effectLst/>
                          <a:latin typeface="Arial"/>
                          <a:cs typeface="Arial"/>
                        </a:rPr>
                        <a:t>Xin </a:t>
                      </a:r>
                      <a:r>
                        <a:rPr lang="en-US" sz="1600" b="0" i="0" u="none" strike="noStrike" cap="none" normalizeH="0" baseline="0" dirty="0" err="1">
                          <a:ln>
                            <a:noFill/>
                          </a:ln>
                          <a:solidFill>
                            <a:schemeClr val="tx1"/>
                          </a:solidFill>
                          <a:effectLst/>
                          <a:latin typeface="Arial"/>
                          <a:cs typeface="Arial"/>
                        </a:rPr>
                        <a:t>Xin</a:t>
                      </a:r>
                      <a:endParaRPr kumimoji="0" lang="en-US" sz="1600" b="0" i="0" u="none" strike="noStrike" cap="none" normalizeH="0" baseline="0" dirty="0" err="1">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15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95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Set footers and slab</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Tom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156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Build Frame &amp; Roof</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Bull</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1</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764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4</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Siding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Arun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a:cs typeface="Arial"/>
                        </a:rPr>
                        <a:t>1</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090" name="Rectangle 150">
            <a:extLst>
              <a:ext uri="{FF2B5EF4-FFF2-40B4-BE49-F238E27FC236}">
                <a16:creationId xmlns:a16="http://schemas.microsoft.com/office/drawing/2014/main" id="{67B2E869-2E89-4438-BDAF-B3BEBD989D7D}"/>
              </a:ext>
            </a:extLst>
          </p:cNvPr>
          <p:cNvSpPr>
            <a:spLocks noChangeArrowheads="1"/>
          </p:cNvSpPr>
          <p:nvPr/>
        </p:nvSpPr>
        <p:spPr bwMode="auto">
          <a:xfrm>
            <a:off x="4611688" y="2819400"/>
            <a:ext cx="336232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42091" name="Text Box 273">
            <a:extLst>
              <a:ext uri="{FF2B5EF4-FFF2-40B4-BE49-F238E27FC236}">
                <a16:creationId xmlns:a16="http://schemas.microsoft.com/office/drawing/2014/main" id="{9F9AB428-918C-4B78-97A7-EACA002FD820}"/>
              </a:ext>
            </a:extLst>
          </p:cNvPr>
          <p:cNvSpPr txBox="1">
            <a:spLocks noChangeArrowheads="1"/>
          </p:cNvSpPr>
          <p:nvPr/>
        </p:nvSpPr>
        <p:spPr bwMode="auto">
          <a:xfrm>
            <a:off x="5430838" y="19812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5</a:t>
            </a:r>
          </a:p>
        </p:txBody>
      </p:sp>
      <p:sp>
        <p:nvSpPr>
          <p:cNvPr id="42092" name="Text Box 274">
            <a:extLst>
              <a:ext uri="{FF2B5EF4-FFF2-40B4-BE49-F238E27FC236}">
                <a16:creationId xmlns:a16="http://schemas.microsoft.com/office/drawing/2014/main" id="{A6723763-67D5-414A-BD3D-FEA304D66BCA}"/>
              </a:ext>
            </a:extLst>
          </p:cNvPr>
          <p:cNvSpPr txBox="1">
            <a:spLocks noChangeArrowheads="1"/>
          </p:cNvSpPr>
          <p:nvPr/>
        </p:nvSpPr>
        <p:spPr bwMode="auto">
          <a:xfrm>
            <a:off x="7716838" y="19558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5</a:t>
            </a:r>
          </a:p>
        </p:txBody>
      </p:sp>
      <p:sp>
        <p:nvSpPr>
          <p:cNvPr id="42093" name="Text Box 275">
            <a:extLst>
              <a:ext uri="{FF2B5EF4-FFF2-40B4-BE49-F238E27FC236}">
                <a16:creationId xmlns:a16="http://schemas.microsoft.com/office/drawing/2014/main" id="{5608FC95-F120-473E-8238-377A46EC2CB8}"/>
              </a:ext>
            </a:extLst>
          </p:cNvPr>
          <p:cNvSpPr txBox="1">
            <a:spLocks noChangeArrowheads="1"/>
          </p:cNvSpPr>
          <p:nvPr/>
        </p:nvSpPr>
        <p:spPr bwMode="auto">
          <a:xfrm>
            <a:off x="6573838" y="19812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0</a:t>
            </a:r>
          </a:p>
        </p:txBody>
      </p:sp>
      <p:sp>
        <p:nvSpPr>
          <p:cNvPr id="42094" name="Text Box 276">
            <a:extLst>
              <a:ext uri="{FF2B5EF4-FFF2-40B4-BE49-F238E27FC236}">
                <a16:creationId xmlns:a16="http://schemas.microsoft.com/office/drawing/2014/main" id="{46BD4ED0-9ECE-43D5-B6BC-03CD3E4B9973}"/>
              </a:ext>
            </a:extLst>
          </p:cNvPr>
          <p:cNvSpPr txBox="1">
            <a:spLocks noChangeArrowheads="1"/>
          </p:cNvSpPr>
          <p:nvPr/>
        </p:nvSpPr>
        <p:spPr bwMode="auto">
          <a:xfrm>
            <a:off x="6573838" y="16764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1</a:t>
            </a:r>
          </a:p>
        </p:txBody>
      </p:sp>
      <p:sp>
        <p:nvSpPr>
          <p:cNvPr id="42095" name="Text Box 277">
            <a:extLst>
              <a:ext uri="{FF2B5EF4-FFF2-40B4-BE49-F238E27FC236}">
                <a16:creationId xmlns:a16="http://schemas.microsoft.com/office/drawing/2014/main" id="{FB78E94C-D315-47A0-801A-2442A97A6E1C}"/>
              </a:ext>
            </a:extLst>
          </p:cNvPr>
          <p:cNvSpPr txBox="1">
            <a:spLocks noChangeArrowheads="1"/>
          </p:cNvSpPr>
          <p:nvPr/>
        </p:nvSpPr>
        <p:spPr bwMode="auto">
          <a:xfrm>
            <a:off x="7716838" y="16764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1</a:t>
            </a:r>
          </a:p>
        </p:txBody>
      </p:sp>
      <p:sp>
        <p:nvSpPr>
          <p:cNvPr id="42096" name="Text Box 278">
            <a:extLst>
              <a:ext uri="{FF2B5EF4-FFF2-40B4-BE49-F238E27FC236}">
                <a16:creationId xmlns:a16="http://schemas.microsoft.com/office/drawing/2014/main" id="{73BB4B09-82BD-4485-8845-27ED8606870F}"/>
              </a:ext>
            </a:extLst>
          </p:cNvPr>
          <p:cNvSpPr txBox="1">
            <a:spLocks noChangeArrowheads="1"/>
          </p:cNvSpPr>
          <p:nvPr/>
        </p:nvSpPr>
        <p:spPr bwMode="auto">
          <a:xfrm>
            <a:off x="8801100" y="19812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0</a:t>
            </a:r>
          </a:p>
        </p:txBody>
      </p:sp>
      <p:sp>
        <p:nvSpPr>
          <p:cNvPr id="42097" name="Text Box 279">
            <a:extLst>
              <a:ext uri="{FF2B5EF4-FFF2-40B4-BE49-F238E27FC236}">
                <a16:creationId xmlns:a16="http://schemas.microsoft.com/office/drawing/2014/main" id="{1E00493F-F0D3-4054-867B-491139EA0A18}"/>
              </a:ext>
            </a:extLst>
          </p:cNvPr>
          <p:cNvSpPr txBox="1">
            <a:spLocks noChangeArrowheads="1"/>
          </p:cNvSpPr>
          <p:nvPr/>
        </p:nvSpPr>
        <p:spPr bwMode="auto">
          <a:xfrm>
            <a:off x="8818563" y="167005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2</a:t>
            </a:r>
          </a:p>
        </p:txBody>
      </p:sp>
      <p:sp>
        <p:nvSpPr>
          <p:cNvPr id="42098" name="Freeform 282">
            <a:extLst>
              <a:ext uri="{FF2B5EF4-FFF2-40B4-BE49-F238E27FC236}">
                <a16:creationId xmlns:a16="http://schemas.microsoft.com/office/drawing/2014/main" id="{819721C3-4218-4D9E-B931-7392DF6693F6}"/>
              </a:ext>
            </a:extLst>
          </p:cNvPr>
          <p:cNvSpPr>
            <a:spLocks/>
          </p:cNvSpPr>
          <p:nvPr/>
        </p:nvSpPr>
        <p:spPr bwMode="auto">
          <a:xfrm>
            <a:off x="7678738" y="2971800"/>
            <a:ext cx="609600" cy="581025"/>
          </a:xfrm>
          <a:custGeom>
            <a:avLst/>
            <a:gdLst>
              <a:gd name="T0" fmla="*/ 2147483646 w 384"/>
              <a:gd name="T1" fmla="*/ 0 h 336"/>
              <a:gd name="T2" fmla="*/ 2147483646 w 384"/>
              <a:gd name="T3" fmla="*/ 2147483646 h 336"/>
              <a:gd name="T4" fmla="*/ 2147483646 w 384"/>
              <a:gd name="T5" fmla="*/ 2147483646 h 336"/>
              <a:gd name="T6" fmla="*/ 2147483646 w 384"/>
              <a:gd name="T7" fmla="*/ 214748364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168" y="0"/>
                </a:moveTo>
                <a:cubicBezTo>
                  <a:pt x="276" y="0"/>
                  <a:pt x="384" y="0"/>
                  <a:pt x="360" y="48"/>
                </a:cubicBezTo>
                <a:cubicBezTo>
                  <a:pt x="336" y="96"/>
                  <a:pt x="48" y="240"/>
                  <a:pt x="24" y="288"/>
                </a:cubicBezTo>
                <a:cubicBezTo>
                  <a:pt x="0" y="336"/>
                  <a:pt x="192" y="328"/>
                  <a:pt x="216"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9" name="Freeform 283">
            <a:extLst>
              <a:ext uri="{FF2B5EF4-FFF2-40B4-BE49-F238E27FC236}">
                <a16:creationId xmlns:a16="http://schemas.microsoft.com/office/drawing/2014/main" id="{D04167B4-92DE-4180-B2FC-DC57EDBA6ADD}"/>
              </a:ext>
            </a:extLst>
          </p:cNvPr>
          <p:cNvSpPr>
            <a:spLocks/>
          </p:cNvSpPr>
          <p:nvPr/>
        </p:nvSpPr>
        <p:spPr bwMode="auto">
          <a:xfrm>
            <a:off x="8135938" y="3543300"/>
            <a:ext cx="609600" cy="876300"/>
          </a:xfrm>
          <a:custGeom>
            <a:avLst/>
            <a:gdLst>
              <a:gd name="T0" fmla="*/ 2147483646 w 384"/>
              <a:gd name="T1" fmla="*/ 0 h 336"/>
              <a:gd name="T2" fmla="*/ 2147483646 w 384"/>
              <a:gd name="T3" fmla="*/ 2147483646 h 336"/>
              <a:gd name="T4" fmla="*/ 2147483646 w 384"/>
              <a:gd name="T5" fmla="*/ 2147483646 h 336"/>
              <a:gd name="T6" fmla="*/ 2147483646 w 384"/>
              <a:gd name="T7" fmla="*/ 214748364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168" y="0"/>
                </a:moveTo>
                <a:cubicBezTo>
                  <a:pt x="276" y="0"/>
                  <a:pt x="384" y="0"/>
                  <a:pt x="360" y="48"/>
                </a:cubicBezTo>
                <a:cubicBezTo>
                  <a:pt x="336" y="96"/>
                  <a:pt x="48" y="240"/>
                  <a:pt x="24" y="288"/>
                </a:cubicBezTo>
                <a:cubicBezTo>
                  <a:pt x="0" y="336"/>
                  <a:pt x="192" y="328"/>
                  <a:pt x="216"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0" name="Freeform 284">
            <a:extLst>
              <a:ext uri="{FF2B5EF4-FFF2-40B4-BE49-F238E27FC236}">
                <a16:creationId xmlns:a16="http://schemas.microsoft.com/office/drawing/2014/main" id="{2317ECED-1D24-4202-A8EA-4516D167A615}"/>
              </a:ext>
            </a:extLst>
          </p:cNvPr>
          <p:cNvSpPr>
            <a:spLocks/>
          </p:cNvSpPr>
          <p:nvPr/>
        </p:nvSpPr>
        <p:spPr bwMode="auto">
          <a:xfrm>
            <a:off x="8364538" y="4438650"/>
            <a:ext cx="609600" cy="1095375"/>
          </a:xfrm>
          <a:custGeom>
            <a:avLst/>
            <a:gdLst>
              <a:gd name="T0" fmla="*/ 2147483646 w 384"/>
              <a:gd name="T1" fmla="*/ 0 h 336"/>
              <a:gd name="T2" fmla="*/ 2147483646 w 384"/>
              <a:gd name="T3" fmla="*/ 2147483646 h 336"/>
              <a:gd name="T4" fmla="*/ 2147483646 w 384"/>
              <a:gd name="T5" fmla="*/ 2147483646 h 336"/>
              <a:gd name="T6" fmla="*/ 2147483646 w 384"/>
              <a:gd name="T7" fmla="*/ 214748364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168" y="0"/>
                </a:moveTo>
                <a:cubicBezTo>
                  <a:pt x="276" y="0"/>
                  <a:pt x="384" y="0"/>
                  <a:pt x="360" y="48"/>
                </a:cubicBezTo>
                <a:cubicBezTo>
                  <a:pt x="336" y="96"/>
                  <a:pt x="48" y="240"/>
                  <a:pt x="24" y="288"/>
                </a:cubicBezTo>
                <a:cubicBezTo>
                  <a:pt x="0" y="336"/>
                  <a:pt x="192" y="328"/>
                  <a:pt x="216"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1" name="Rectangle 153">
            <a:extLst>
              <a:ext uri="{FF2B5EF4-FFF2-40B4-BE49-F238E27FC236}">
                <a16:creationId xmlns:a16="http://schemas.microsoft.com/office/drawing/2014/main" id="{25B2696A-8ED4-471C-BAE7-F82C812AFA40}"/>
              </a:ext>
            </a:extLst>
          </p:cNvPr>
          <p:cNvSpPr>
            <a:spLocks noChangeArrowheads="1"/>
          </p:cNvSpPr>
          <p:nvPr/>
        </p:nvSpPr>
        <p:spPr bwMode="auto">
          <a:xfrm>
            <a:off x="8631238" y="5410200"/>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42102" name="Rectangle 152">
            <a:extLst>
              <a:ext uri="{FF2B5EF4-FFF2-40B4-BE49-F238E27FC236}">
                <a16:creationId xmlns:a16="http://schemas.microsoft.com/office/drawing/2014/main" id="{53680B06-6766-469E-9CC9-15BC1CCAD00A}"/>
              </a:ext>
            </a:extLst>
          </p:cNvPr>
          <p:cNvSpPr>
            <a:spLocks noChangeArrowheads="1"/>
          </p:cNvSpPr>
          <p:nvPr/>
        </p:nvSpPr>
        <p:spPr bwMode="auto">
          <a:xfrm>
            <a:off x="8402638" y="4343400"/>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42103" name="Rectangle 151">
            <a:extLst>
              <a:ext uri="{FF2B5EF4-FFF2-40B4-BE49-F238E27FC236}">
                <a16:creationId xmlns:a16="http://schemas.microsoft.com/office/drawing/2014/main" id="{0F8CAA60-CAA2-4728-8215-55DE7614CED4}"/>
              </a:ext>
            </a:extLst>
          </p:cNvPr>
          <p:cNvSpPr>
            <a:spLocks noChangeArrowheads="1"/>
          </p:cNvSpPr>
          <p:nvPr/>
        </p:nvSpPr>
        <p:spPr bwMode="auto">
          <a:xfrm>
            <a:off x="7964488" y="3429000"/>
            <a:ext cx="43815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42104" name="Line 285">
            <a:extLst>
              <a:ext uri="{FF2B5EF4-FFF2-40B4-BE49-F238E27FC236}">
                <a16:creationId xmlns:a16="http://schemas.microsoft.com/office/drawing/2014/main" id="{2CC6F2C8-8E52-4051-9411-82FAD5FB40F2}"/>
              </a:ext>
            </a:extLst>
          </p:cNvPr>
          <p:cNvSpPr>
            <a:spLocks noChangeShapeType="1"/>
          </p:cNvSpPr>
          <p:nvPr/>
        </p:nvSpPr>
        <p:spPr bwMode="auto">
          <a:xfrm>
            <a:off x="7812088" y="3562350"/>
            <a:ext cx="152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5" name="Line 286">
            <a:extLst>
              <a:ext uri="{FF2B5EF4-FFF2-40B4-BE49-F238E27FC236}">
                <a16:creationId xmlns:a16="http://schemas.microsoft.com/office/drawing/2014/main" id="{10880901-539C-46E0-A163-91BE4EF054EF}"/>
              </a:ext>
            </a:extLst>
          </p:cNvPr>
          <p:cNvSpPr>
            <a:spLocks noChangeShapeType="1"/>
          </p:cNvSpPr>
          <p:nvPr/>
        </p:nvSpPr>
        <p:spPr bwMode="auto">
          <a:xfrm>
            <a:off x="8250238" y="4419600"/>
            <a:ext cx="152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6" name="Line 287">
            <a:extLst>
              <a:ext uri="{FF2B5EF4-FFF2-40B4-BE49-F238E27FC236}">
                <a16:creationId xmlns:a16="http://schemas.microsoft.com/office/drawing/2014/main" id="{6A91A11D-FF79-4FA0-A09D-94B5F18F4D26}"/>
              </a:ext>
            </a:extLst>
          </p:cNvPr>
          <p:cNvSpPr>
            <a:spLocks noChangeShapeType="1"/>
          </p:cNvSpPr>
          <p:nvPr/>
        </p:nvSpPr>
        <p:spPr bwMode="auto">
          <a:xfrm>
            <a:off x="8478838" y="5486400"/>
            <a:ext cx="152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AF073567-0F9E-4D9B-BFB9-804A2B54B5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A7BD124-5FEB-496E-86B7-EA3748ACE89C}" type="slidenum">
              <a:rPr lang="en-US" altLang="en-US" sz="1400" smtClean="0"/>
              <a:pPr>
                <a:spcBef>
                  <a:spcPct val="0"/>
                </a:spcBef>
                <a:buFontTx/>
                <a:buNone/>
              </a:pPr>
              <a:t>26</a:t>
            </a:fld>
            <a:endParaRPr lang="en-US" altLang="en-US" sz="1400"/>
          </a:p>
        </p:txBody>
      </p:sp>
      <p:sp>
        <p:nvSpPr>
          <p:cNvPr id="43010" name="Rectangle 2">
            <a:extLst>
              <a:ext uri="{FF2B5EF4-FFF2-40B4-BE49-F238E27FC236}">
                <a16:creationId xmlns:a16="http://schemas.microsoft.com/office/drawing/2014/main" id="{E7A9014F-8E04-4AD4-A424-D25B80EF93DF}"/>
              </a:ext>
            </a:extLst>
          </p:cNvPr>
          <p:cNvSpPr>
            <a:spLocks noGrp="1" noChangeArrowheads="1"/>
          </p:cNvSpPr>
          <p:nvPr>
            <p:ph type="title"/>
          </p:nvPr>
        </p:nvSpPr>
        <p:spPr/>
        <p:txBody>
          <a:bodyPr/>
          <a:lstStyle/>
          <a:p>
            <a:pPr eaLnBrk="1" hangingPunct="1"/>
            <a:r>
              <a:rPr lang="en-US" altLang="en-US" sz="4000"/>
              <a:t>Comment on These Three Deliverables</a:t>
            </a:r>
          </a:p>
        </p:txBody>
      </p:sp>
      <p:sp>
        <p:nvSpPr>
          <p:cNvPr id="43011" name="Rectangle 3">
            <a:extLst>
              <a:ext uri="{FF2B5EF4-FFF2-40B4-BE49-F238E27FC236}">
                <a16:creationId xmlns:a16="http://schemas.microsoft.com/office/drawing/2014/main" id="{A63642FE-B7A3-4D78-BF37-0918CC95757E}"/>
              </a:ext>
            </a:extLst>
          </p:cNvPr>
          <p:cNvSpPr>
            <a:spLocks noGrp="1" noChangeArrowheads="1"/>
          </p:cNvSpPr>
          <p:nvPr>
            <p:ph type="body" idx="1"/>
          </p:nvPr>
        </p:nvSpPr>
        <p:spPr/>
        <p:txBody>
          <a:bodyPr/>
          <a:lstStyle/>
          <a:p>
            <a:pPr eaLnBrk="1" hangingPunct="1"/>
            <a:r>
              <a:rPr lang="en-US" altLang="en-US"/>
              <a:t>There are other items that the WBS feeds into.</a:t>
            </a:r>
          </a:p>
          <a:p>
            <a:pPr eaLnBrk="1" hangingPunct="1"/>
            <a:r>
              <a:rPr lang="en-US" altLang="en-US"/>
              <a:t>These are among the most important.</a:t>
            </a:r>
          </a:p>
        </p:txBody>
      </p:sp>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9294E4C0-A2B5-4665-B9A7-C093D301E65F}"/>
              </a:ext>
            </a:extLst>
          </p:cNvPr>
          <p:cNvSpPr>
            <a:spLocks noGrp="1" noChangeArrowheads="1"/>
          </p:cNvSpPr>
          <p:nvPr>
            <p:ph type="title"/>
          </p:nvPr>
        </p:nvSpPr>
        <p:spPr/>
        <p:txBody>
          <a:bodyPr/>
          <a:lstStyle/>
          <a:p>
            <a:r>
              <a:rPr lang="en-US" altLang="en-US"/>
              <a:t>About the WBS Dictionary</a:t>
            </a:r>
          </a:p>
        </p:txBody>
      </p:sp>
      <p:sp>
        <p:nvSpPr>
          <p:cNvPr id="44034" name="Content Placeholder 2">
            <a:extLst>
              <a:ext uri="{FF2B5EF4-FFF2-40B4-BE49-F238E27FC236}">
                <a16:creationId xmlns:a16="http://schemas.microsoft.com/office/drawing/2014/main" id="{94409FEC-2BE0-470B-96BC-836507539D12}"/>
              </a:ext>
            </a:extLst>
          </p:cNvPr>
          <p:cNvSpPr>
            <a:spLocks noGrp="1" noChangeArrowheads="1"/>
          </p:cNvSpPr>
          <p:nvPr>
            <p:ph idx="1"/>
          </p:nvPr>
        </p:nvSpPr>
        <p:spPr>
          <a:xfrm>
            <a:off x="457200" y="1417638"/>
            <a:ext cx="7620000" cy="4221162"/>
          </a:xfrm>
        </p:spPr>
        <p:txBody>
          <a:bodyPr/>
          <a:lstStyle/>
          <a:p>
            <a:r>
              <a:rPr lang="en-US" altLang="en-US"/>
              <a:t>Behind the items in the WBS is something called the WBS dictionary</a:t>
            </a:r>
          </a:p>
          <a:p>
            <a:r>
              <a:rPr lang="en-US" altLang="en-US"/>
              <a:t>It contains detailed information on </a:t>
            </a:r>
            <a:r>
              <a:rPr lang="en-US" altLang="en-US" u="sng"/>
              <a:t>each</a:t>
            </a:r>
            <a:r>
              <a:rPr lang="en-US" altLang="en-US"/>
              <a:t> item in the WBS (e.g. budget etc.), including work packages.</a:t>
            </a:r>
          </a:p>
          <a:p>
            <a:r>
              <a:rPr lang="en-US" altLang="en-US"/>
              <a:t>“A document that provides detailed deliverable, activity, and scheduling information about each component in the work breakdown structure”(PMBOK P. 726)</a:t>
            </a:r>
          </a:p>
        </p:txBody>
      </p:sp>
      <p:sp>
        <p:nvSpPr>
          <p:cNvPr id="44035" name="Slide Number Placeholder 3">
            <a:extLst>
              <a:ext uri="{FF2B5EF4-FFF2-40B4-BE49-F238E27FC236}">
                <a16:creationId xmlns:a16="http://schemas.microsoft.com/office/drawing/2014/main" id="{6E8FEA45-3090-4E27-AB1F-58982911D9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FF1445-B0CD-4DFC-9ACD-1DB01337E3D2}" type="slidenum">
              <a:rPr lang="en-US" altLang="en-US" sz="1400" smtClean="0"/>
              <a:pPr>
                <a:spcBef>
                  <a:spcPct val="0"/>
                </a:spcBef>
                <a:buFontTx/>
                <a:buNone/>
              </a:pPr>
              <a:t>27</a:t>
            </a:fld>
            <a:endParaRPr lang="en-US" altLang="en-US" sz="1400"/>
          </a:p>
        </p:txBody>
      </p:sp>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a:extLst>
              <a:ext uri="{FF2B5EF4-FFF2-40B4-BE49-F238E27FC236}">
                <a16:creationId xmlns:a16="http://schemas.microsoft.com/office/drawing/2014/main" id="{90251284-882E-4CCF-842B-86FEF93794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0E12DCA-43CA-43B4-8B5E-7AD31ACEDCAA}" type="slidenum">
              <a:rPr lang="en-US" altLang="en-US" sz="1400" smtClean="0"/>
              <a:pPr>
                <a:spcBef>
                  <a:spcPct val="0"/>
                </a:spcBef>
                <a:buFontTx/>
                <a:buNone/>
              </a:pPr>
              <a:t>28</a:t>
            </a:fld>
            <a:endParaRPr lang="en-US" altLang="en-US" sz="1400"/>
          </a:p>
        </p:txBody>
      </p:sp>
      <p:sp>
        <p:nvSpPr>
          <p:cNvPr id="45058" name="WordArt 4">
            <a:extLst>
              <a:ext uri="{FF2B5EF4-FFF2-40B4-BE49-F238E27FC236}">
                <a16:creationId xmlns:a16="http://schemas.microsoft.com/office/drawing/2014/main" id="{ED1B67AF-777F-41C2-A5F6-B1E1F846DBE1}"/>
              </a:ext>
            </a:extLst>
          </p:cNvPr>
          <p:cNvSpPr>
            <a:spLocks noChangeArrowheads="1" noChangeShapeType="1" noTextEdit="1"/>
          </p:cNvSpPr>
          <p:nvPr/>
        </p:nvSpPr>
        <p:spPr bwMode="auto">
          <a:xfrm>
            <a:off x="990600" y="1295400"/>
            <a:ext cx="6858000" cy="43434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WBS Hints</a:t>
            </a:r>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1">
            <a:extLst>
              <a:ext uri="{FF2B5EF4-FFF2-40B4-BE49-F238E27FC236}">
                <a16:creationId xmlns:a16="http://schemas.microsoft.com/office/drawing/2014/main" id="{D10D889D-AFD6-4D4D-B0C7-DB1D4FC90E2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3E685B9-530D-43C9-B284-52F27944B10C}" type="slidenum">
              <a:rPr lang="en-US" altLang="en-US" sz="1400" smtClean="0"/>
              <a:pPr>
                <a:spcBef>
                  <a:spcPct val="0"/>
                </a:spcBef>
                <a:buFontTx/>
                <a:buNone/>
              </a:pPr>
              <a:t>29</a:t>
            </a:fld>
            <a:endParaRPr lang="en-US" altLang="en-US" sz="1400"/>
          </a:p>
        </p:txBody>
      </p:sp>
      <p:sp>
        <p:nvSpPr>
          <p:cNvPr id="46082" name="TextBox 2">
            <a:extLst>
              <a:ext uri="{FF2B5EF4-FFF2-40B4-BE49-F238E27FC236}">
                <a16:creationId xmlns:a16="http://schemas.microsoft.com/office/drawing/2014/main" id="{2E59BE53-80B3-4D60-BE67-2AC4B6596729}"/>
              </a:ext>
            </a:extLst>
          </p:cNvPr>
          <p:cNvSpPr txBox="1">
            <a:spLocks noChangeArrowheads="1"/>
          </p:cNvSpPr>
          <p:nvPr/>
        </p:nvSpPr>
        <p:spPr bwMode="auto">
          <a:xfrm>
            <a:off x="1143000" y="457200"/>
            <a:ext cx="4284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t>How to create a WBS</a:t>
            </a:r>
          </a:p>
        </p:txBody>
      </p:sp>
      <p:sp>
        <p:nvSpPr>
          <p:cNvPr id="46083" name="Rectangle 3">
            <a:extLst>
              <a:ext uri="{FF2B5EF4-FFF2-40B4-BE49-F238E27FC236}">
                <a16:creationId xmlns:a16="http://schemas.microsoft.com/office/drawing/2014/main" id="{1366AA6B-70FC-467A-B801-B43CD5760337}"/>
              </a:ext>
            </a:extLst>
          </p:cNvPr>
          <p:cNvSpPr>
            <a:spLocks noChangeArrowheads="1"/>
          </p:cNvSpPr>
          <p:nvPr/>
        </p:nvSpPr>
        <p:spPr bwMode="auto">
          <a:xfrm>
            <a:off x="949325" y="3886200"/>
            <a:ext cx="797378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t>How to create a WBS:</a:t>
            </a:r>
          </a:p>
          <a:p>
            <a:pPr>
              <a:spcBef>
                <a:spcPct val="0"/>
              </a:spcBef>
              <a:buFontTx/>
              <a:buNone/>
            </a:pPr>
            <a:r>
              <a:rPr lang="en-US" altLang="en-US" sz="2800" dirty="0">
                <a:latin typeface="Arial"/>
                <a:cs typeface="Arial"/>
              </a:rPr>
              <a:t>https://www.youtube.com/watch?v=FklYonNknRs</a:t>
            </a:r>
            <a:endParaRPr lang="en-US" altLang="en-US" sz="2800" dirty="0"/>
          </a:p>
          <a:p>
            <a:pPr>
              <a:spcBef>
                <a:spcPct val="0"/>
              </a:spcBef>
              <a:buNone/>
            </a:pPr>
            <a:endParaRPr lang="en-US" altLang="en-US" sz="2800" dirty="0"/>
          </a:p>
        </p:txBody>
      </p:sp>
      <p:sp>
        <p:nvSpPr>
          <p:cNvPr id="46084" name="Rectangle 1">
            <a:extLst>
              <a:ext uri="{FF2B5EF4-FFF2-40B4-BE49-F238E27FC236}">
                <a16:creationId xmlns:a16="http://schemas.microsoft.com/office/drawing/2014/main" id="{CC1522E4-A2AE-48E7-9C94-703A4332AB44}"/>
              </a:ext>
            </a:extLst>
          </p:cNvPr>
          <p:cNvSpPr>
            <a:spLocks noChangeArrowheads="1"/>
          </p:cNvSpPr>
          <p:nvPr/>
        </p:nvSpPr>
        <p:spPr bwMode="auto">
          <a:xfrm>
            <a:off x="990600" y="2590800"/>
            <a:ext cx="722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cs typeface="Arial" panose="020B0604020202020204" pitchFamily="34" charset="0"/>
              </a:defRPr>
            </a:lvl1pPr>
            <a:lvl2pPr marL="742950" indent="-285750">
              <a:defRPr sz="1000">
                <a:solidFill>
                  <a:schemeClr val="tx1"/>
                </a:solidFill>
                <a:latin typeface="Arial" panose="020B0604020202020204" pitchFamily="34" charset="0"/>
                <a:cs typeface="Arial" panose="020B0604020202020204" pitchFamily="34" charset="0"/>
              </a:defRPr>
            </a:lvl2pPr>
            <a:lvl3pPr marL="1143000" indent="-228600">
              <a:defRPr sz="1000">
                <a:solidFill>
                  <a:schemeClr val="tx1"/>
                </a:solidFill>
                <a:latin typeface="Arial" panose="020B0604020202020204" pitchFamily="34" charset="0"/>
                <a:cs typeface="Arial" panose="020B0604020202020204" pitchFamily="34" charset="0"/>
              </a:defRPr>
            </a:lvl3pPr>
            <a:lvl4pPr marL="1600200" indent="-228600">
              <a:defRPr sz="1000">
                <a:solidFill>
                  <a:schemeClr val="tx1"/>
                </a:solidFill>
                <a:latin typeface="Arial" panose="020B0604020202020204" pitchFamily="34" charset="0"/>
                <a:cs typeface="Arial" panose="020B0604020202020204" pitchFamily="34" charset="0"/>
              </a:defRPr>
            </a:lvl4pPr>
            <a:lvl5pPr marL="2057400" indent="-228600">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r>
              <a:rPr lang="en-US" altLang="en-US" sz="2400"/>
              <a:t>What is the Delphi Technique: </a:t>
            </a:r>
          </a:p>
          <a:p>
            <a:r>
              <a:rPr lang="en-US" altLang="en-US" sz="2400"/>
              <a:t>https://www.youtube.com/watch?v=NVWgeoZPX2U</a:t>
            </a: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219EFBA6-9241-470A-8AC2-1D4B4574938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5902C7A-FA9B-4726-8C89-EFCB000C7F75}" type="slidenum">
              <a:rPr lang="en-US" altLang="en-US" sz="1400" smtClean="0"/>
              <a:pPr>
                <a:spcBef>
                  <a:spcPct val="0"/>
                </a:spcBef>
                <a:buFontTx/>
                <a:buNone/>
              </a:pPr>
              <a:t>3</a:t>
            </a:fld>
            <a:endParaRPr lang="en-US" altLang="en-US" sz="1400"/>
          </a:p>
        </p:txBody>
      </p:sp>
      <p:sp>
        <p:nvSpPr>
          <p:cNvPr id="19458" name="WordArt 2">
            <a:extLst>
              <a:ext uri="{FF2B5EF4-FFF2-40B4-BE49-F238E27FC236}">
                <a16:creationId xmlns:a16="http://schemas.microsoft.com/office/drawing/2014/main" id="{C02B13BD-8393-4533-ACFB-9559CCDCFDD6}"/>
              </a:ext>
            </a:extLst>
          </p:cNvPr>
          <p:cNvSpPr>
            <a:spLocks noChangeArrowheads="1" noChangeShapeType="1" noTextEdit="1"/>
          </p:cNvSpPr>
          <p:nvPr/>
        </p:nvSpPr>
        <p:spPr bwMode="auto">
          <a:xfrm>
            <a:off x="1752600" y="609600"/>
            <a:ext cx="5410200" cy="56388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Introduction</a:t>
            </a:r>
          </a:p>
        </p:txBody>
      </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a:extLst>
              <a:ext uri="{FF2B5EF4-FFF2-40B4-BE49-F238E27FC236}">
                <a16:creationId xmlns:a16="http://schemas.microsoft.com/office/drawing/2014/main" id="{0F651A81-16CC-4B97-8244-F21D81B2AD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3747C85-81ED-4B58-A691-171EB0110FC0}" type="slidenum">
              <a:rPr lang="en-US" altLang="en-US" sz="1400" smtClean="0"/>
              <a:pPr>
                <a:spcBef>
                  <a:spcPct val="0"/>
                </a:spcBef>
                <a:buFontTx/>
                <a:buNone/>
              </a:pPr>
              <a:t>30</a:t>
            </a:fld>
            <a:endParaRPr lang="en-US" altLang="en-US" sz="1400"/>
          </a:p>
        </p:txBody>
      </p:sp>
      <p:sp>
        <p:nvSpPr>
          <p:cNvPr id="47106" name="WordArt 2">
            <a:extLst>
              <a:ext uri="{FF2B5EF4-FFF2-40B4-BE49-F238E27FC236}">
                <a16:creationId xmlns:a16="http://schemas.microsoft.com/office/drawing/2014/main" id="{8BAC2155-4672-45FF-B2CE-5B80ACBAD8EE}"/>
              </a:ext>
            </a:extLst>
          </p:cNvPr>
          <p:cNvSpPr>
            <a:spLocks noChangeArrowheads="1" noChangeShapeType="1" noTextEdit="1"/>
          </p:cNvSpPr>
          <p:nvPr/>
        </p:nvSpPr>
        <p:spPr bwMode="auto">
          <a:xfrm>
            <a:off x="990600" y="1295400"/>
            <a:ext cx="6858000" cy="43434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Work Package Points</a:t>
            </a:r>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E4AE0B05-9472-4B49-BD8B-F5D5F624E1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FB3F3FD-CDAE-47D2-B7BC-BA4C7D534C13}" type="slidenum">
              <a:rPr lang="en-US" altLang="en-US" sz="1400" smtClean="0"/>
              <a:pPr>
                <a:spcBef>
                  <a:spcPct val="0"/>
                </a:spcBef>
                <a:buFontTx/>
                <a:buNone/>
              </a:pPr>
              <a:t>31</a:t>
            </a:fld>
            <a:endParaRPr lang="en-US" altLang="en-US" sz="1400"/>
          </a:p>
        </p:txBody>
      </p:sp>
      <p:sp>
        <p:nvSpPr>
          <p:cNvPr id="48130" name="Rectangle 2">
            <a:extLst>
              <a:ext uri="{FF2B5EF4-FFF2-40B4-BE49-F238E27FC236}">
                <a16:creationId xmlns:a16="http://schemas.microsoft.com/office/drawing/2014/main" id="{DCBDA1E9-3EF4-470F-8029-2A3BB92002AD}"/>
              </a:ext>
            </a:extLst>
          </p:cNvPr>
          <p:cNvSpPr>
            <a:spLocks noGrp="1" noChangeArrowheads="1"/>
          </p:cNvSpPr>
          <p:nvPr>
            <p:ph type="title"/>
          </p:nvPr>
        </p:nvSpPr>
        <p:spPr/>
        <p:txBody>
          <a:bodyPr/>
          <a:lstStyle/>
          <a:p>
            <a:pPr eaLnBrk="1" hangingPunct="1"/>
            <a:r>
              <a:rPr lang="en-US" altLang="en-US"/>
              <a:t>Hint: Costs</a:t>
            </a:r>
          </a:p>
        </p:txBody>
      </p:sp>
      <p:sp>
        <p:nvSpPr>
          <p:cNvPr id="48131" name="Rectangle 3">
            <a:extLst>
              <a:ext uri="{FF2B5EF4-FFF2-40B4-BE49-F238E27FC236}">
                <a16:creationId xmlns:a16="http://schemas.microsoft.com/office/drawing/2014/main" id="{C0D4CF39-0CC9-4D2B-96A4-18C29359CB92}"/>
              </a:ext>
            </a:extLst>
          </p:cNvPr>
          <p:cNvSpPr>
            <a:spLocks noGrp="1" noChangeArrowheads="1"/>
          </p:cNvSpPr>
          <p:nvPr>
            <p:ph type="body" idx="1"/>
          </p:nvPr>
        </p:nvSpPr>
        <p:spPr/>
        <p:txBody>
          <a:bodyPr/>
          <a:lstStyle/>
          <a:p>
            <a:pPr eaLnBrk="1" hangingPunct="1">
              <a:lnSpc>
                <a:spcPct val="90000"/>
              </a:lnSpc>
            </a:pPr>
            <a:r>
              <a:rPr lang="en-US" altLang="en-US"/>
              <a:t>PMs typically don’t set up the cost allocation methodology – get help</a:t>
            </a:r>
          </a:p>
          <a:p>
            <a:pPr eaLnBrk="1" hangingPunct="1">
              <a:lnSpc>
                <a:spcPct val="90000"/>
              </a:lnSpc>
            </a:pPr>
            <a:r>
              <a:rPr lang="en-US" altLang="en-US"/>
              <a:t>Could be direct, indirect, capital, expense, etc.</a:t>
            </a:r>
          </a:p>
          <a:p>
            <a:pPr eaLnBrk="1" hangingPunct="1">
              <a:lnSpc>
                <a:spcPct val="90000"/>
              </a:lnSpc>
            </a:pPr>
            <a:r>
              <a:rPr lang="en-US" altLang="en-US"/>
              <a:t>There are Sarbanes-Oxley implications on this - take this seriously.</a:t>
            </a:r>
          </a:p>
          <a:p>
            <a:pPr eaLnBrk="1" hangingPunct="1">
              <a:lnSpc>
                <a:spcPct val="90000"/>
              </a:lnSpc>
            </a:pPr>
            <a:r>
              <a:rPr lang="en-US" altLang="en-US"/>
              <a:t>Share billing rates with team members at your own peril</a:t>
            </a: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a:extLst>
              <a:ext uri="{FF2B5EF4-FFF2-40B4-BE49-F238E27FC236}">
                <a16:creationId xmlns:a16="http://schemas.microsoft.com/office/drawing/2014/main" id="{5A7CAF22-BA68-4C8B-AB30-347E396DC38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0D5AC29-A6B3-434A-9C17-97E0D53AE4F7}" type="slidenum">
              <a:rPr lang="en-US" altLang="en-US" sz="1400" smtClean="0"/>
              <a:pPr>
                <a:spcBef>
                  <a:spcPct val="0"/>
                </a:spcBef>
                <a:buFontTx/>
                <a:buNone/>
              </a:pPr>
              <a:t>32</a:t>
            </a:fld>
            <a:endParaRPr lang="en-US" altLang="en-US" sz="1400"/>
          </a:p>
        </p:txBody>
      </p:sp>
      <p:sp>
        <p:nvSpPr>
          <p:cNvPr id="49154" name="WordArt 2">
            <a:extLst>
              <a:ext uri="{FF2B5EF4-FFF2-40B4-BE49-F238E27FC236}">
                <a16:creationId xmlns:a16="http://schemas.microsoft.com/office/drawing/2014/main" id="{9CF11659-1605-462F-9ACB-5A57A0E17966}"/>
              </a:ext>
            </a:extLst>
          </p:cNvPr>
          <p:cNvSpPr>
            <a:spLocks noChangeArrowheads="1" noChangeShapeType="1" noTextEdit="1"/>
          </p:cNvSpPr>
          <p:nvPr/>
        </p:nvSpPr>
        <p:spPr bwMode="auto">
          <a:xfrm>
            <a:off x="1752600" y="762000"/>
            <a:ext cx="4876800" cy="60960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Summary</a:t>
            </a:r>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1CD7DCA0-3612-4169-B879-41185A87F4A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9C0ED1B-7320-42D2-A5E5-8BA961B3E6B4}" type="slidenum">
              <a:rPr lang="en-US" altLang="en-US" sz="1400" smtClean="0"/>
              <a:pPr>
                <a:spcBef>
                  <a:spcPct val="0"/>
                </a:spcBef>
                <a:buFontTx/>
                <a:buNone/>
              </a:pPr>
              <a:t>33</a:t>
            </a:fld>
            <a:endParaRPr lang="en-US" altLang="en-US" sz="1400"/>
          </a:p>
        </p:txBody>
      </p:sp>
      <p:sp>
        <p:nvSpPr>
          <p:cNvPr id="50178" name="Rectangle 2">
            <a:extLst>
              <a:ext uri="{FF2B5EF4-FFF2-40B4-BE49-F238E27FC236}">
                <a16:creationId xmlns:a16="http://schemas.microsoft.com/office/drawing/2014/main" id="{3553C663-1088-4136-A95F-C241F4BF1927}"/>
              </a:ext>
            </a:extLst>
          </p:cNvPr>
          <p:cNvSpPr>
            <a:spLocks noGrp="1" noChangeArrowheads="1"/>
          </p:cNvSpPr>
          <p:nvPr>
            <p:ph type="title"/>
          </p:nvPr>
        </p:nvSpPr>
        <p:spPr/>
        <p:txBody>
          <a:bodyPr/>
          <a:lstStyle/>
          <a:p>
            <a:pPr eaLnBrk="1" hangingPunct="1"/>
            <a:r>
              <a:rPr lang="en-US" altLang="en-US"/>
              <a:t>The WBS Provides Input to…</a:t>
            </a:r>
          </a:p>
        </p:txBody>
      </p:sp>
      <p:sp>
        <p:nvSpPr>
          <p:cNvPr id="83971" name="Rectangle 3">
            <a:extLst>
              <a:ext uri="{FF2B5EF4-FFF2-40B4-BE49-F238E27FC236}">
                <a16:creationId xmlns:a16="http://schemas.microsoft.com/office/drawing/2014/main" id="{A4FF8933-FF47-4EB8-AD4F-F41F6F0F2A85}"/>
              </a:ext>
            </a:extLst>
          </p:cNvPr>
          <p:cNvSpPr>
            <a:spLocks noGrp="1" noChangeArrowheads="1"/>
          </p:cNvSpPr>
          <p:nvPr>
            <p:ph type="body" idx="1"/>
          </p:nvPr>
        </p:nvSpPr>
        <p:spPr>
          <a:xfrm>
            <a:off x="1098550" y="1976438"/>
            <a:ext cx="6770688" cy="3836987"/>
          </a:xfrm>
        </p:spPr>
        <p:txBody>
          <a:bodyPr/>
          <a:lstStyle/>
          <a:p>
            <a:pPr eaLnBrk="1" hangingPunct="1"/>
            <a:r>
              <a:rPr lang="en-US" altLang="en-US"/>
              <a:t>Responsibility matrix</a:t>
            </a:r>
          </a:p>
          <a:p>
            <a:pPr eaLnBrk="1" hangingPunct="1"/>
            <a:r>
              <a:rPr lang="en-US" altLang="en-US"/>
              <a:t>Schedule building</a:t>
            </a:r>
          </a:p>
          <a:p>
            <a:pPr eaLnBrk="1" hangingPunct="1"/>
            <a:r>
              <a:rPr lang="en-US" altLang="en-US"/>
              <a:t>Work package based estimating</a:t>
            </a:r>
          </a:p>
          <a:p>
            <a:pPr eaLnBrk="1" hangingPunct="1"/>
            <a:r>
              <a:rPr lang="en-US" altLang="en-US" i="1"/>
              <a:t>Other processes too</a:t>
            </a:r>
          </a:p>
        </p:txBody>
      </p:sp>
      <p:sp>
        <p:nvSpPr>
          <p:cNvPr id="50180" name="Oval 4">
            <a:extLst>
              <a:ext uri="{FF2B5EF4-FFF2-40B4-BE49-F238E27FC236}">
                <a16:creationId xmlns:a16="http://schemas.microsoft.com/office/drawing/2014/main" id="{728D4593-E484-41B0-9608-429C2C09D546}"/>
              </a:ext>
            </a:extLst>
          </p:cNvPr>
          <p:cNvSpPr>
            <a:spLocks noChangeArrowheads="1"/>
          </p:cNvSpPr>
          <p:nvPr/>
        </p:nvSpPr>
        <p:spPr bwMode="auto">
          <a:xfrm flipV="1">
            <a:off x="3048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0181" name="Oval 5">
            <a:extLst>
              <a:ext uri="{FF2B5EF4-FFF2-40B4-BE49-F238E27FC236}">
                <a16:creationId xmlns:a16="http://schemas.microsoft.com/office/drawing/2014/main" id="{EE4CD1FD-C49C-4D02-BFDA-8BDCDDC12D58}"/>
              </a:ext>
            </a:extLst>
          </p:cNvPr>
          <p:cNvSpPr>
            <a:spLocks noChangeArrowheads="1"/>
          </p:cNvSpPr>
          <p:nvPr/>
        </p:nvSpPr>
        <p:spPr bwMode="auto">
          <a:xfrm flipV="1">
            <a:off x="4572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0182" name="Oval 6">
            <a:extLst>
              <a:ext uri="{FF2B5EF4-FFF2-40B4-BE49-F238E27FC236}">
                <a16:creationId xmlns:a16="http://schemas.microsoft.com/office/drawing/2014/main" id="{5523C8D0-1E39-43AF-B17F-F757B32DEBD9}"/>
              </a:ext>
            </a:extLst>
          </p:cNvPr>
          <p:cNvSpPr>
            <a:spLocks noChangeArrowheads="1"/>
          </p:cNvSpPr>
          <p:nvPr/>
        </p:nvSpPr>
        <p:spPr bwMode="auto">
          <a:xfrm flipV="1">
            <a:off x="6096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0183" name="Oval 7">
            <a:extLst>
              <a:ext uri="{FF2B5EF4-FFF2-40B4-BE49-F238E27FC236}">
                <a16:creationId xmlns:a16="http://schemas.microsoft.com/office/drawing/2014/main" id="{DFF5B6AE-8973-497C-B4C5-CF86F353654D}"/>
              </a:ext>
            </a:extLst>
          </p:cNvPr>
          <p:cNvSpPr>
            <a:spLocks noChangeArrowheads="1"/>
          </p:cNvSpPr>
          <p:nvPr/>
        </p:nvSpPr>
        <p:spPr bwMode="auto">
          <a:xfrm flipV="1">
            <a:off x="7620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amond(in)">
                                      <p:cBhvr>
                                        <p:cTn id="7" dur="20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diamond(in)">
                                      <p:cBhvr>
                                        <p:cTn id="12" dur="20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diamond(in)">
                                      <p:cBhvr>
                                        <p:cTn id="17" dur="2000"/>
                                        <p:tgtEl>
                                          <p:spTgt spid="83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diamond(in)">
                                      <p:cBhvr>
                                        <p:cTn id="22" dur="20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a:extLst>
              <a:ext uri="{FF2B5EF4-FFF2-40B4-BE49-F238E27FC236}">
                <a16:creationId xmlns:a16="http://schemas.microsoft.com/office/drawing/2014/main" id="{BF63C1F3-F290-4D44-8934-A8124C0CB32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781CB2A-F5CB-4392-A3DF-BB111CC330BD}" type="slidenum">
              <a:rPr lang="en-US" altLang="en-US" sz="1400" smtClean="0"/>
              <a:pPr>
                <a:spcBef>
                  <a:spcPct val="0"/>
                </a:spcBef>
                <a:buFontTx/>
                <a:buNone/>
              </a:pPr>
              <a:t>34</a:t>
            </a:fld>
            <a:endParaRPr lang="en-US" altLang="en-US" sz="1400"/>
          </a:p>
        </p:txBody>
      </p:sp>
      <p:sp>
        <p:nvSpPr>
          <p:cNvPr id="51202" name="AutoShape 2">
            <a:extLst>
              <a:ext uri="{FF2B5EF4-FFF2-40B4-BE49-F238E27FC236}">
                <a16:creationId xmlns:a16="http://schemas.microsoft.com/office/drawing/2014/main" id="{B5026387-46DF-4A9C-8DE9-33EBAEB0F53F}"/>
              </a:ext>
            </a:extLst>
          </p:cNvPr>
          <p:cNvSpPr>
            <a:spLocks noChangeArrowheads="1"/>
          </p:cNvSpPr>
          <p:nvPr/>
        </p:nvSpPr>
        <p:spPr bwMode="auto">
          <a:xfrm rot="2029174">
            <a:off x="0" y="2667000"/>
            <a:ext cx="7581900" cy="6394450"/>
          </a:xfrm>
          <a:prstGeom prst="triangle">
            <a:avLst>
              <a:gd name="adj" fmla="val 50000"/>
            </a:avLst>
          </a:prstGeom>
          <a:gradFill rotWithShape="1">
            <a:gsLst>
              <a:gs pos="0">
                <a:srgbClr val="00FF00"/>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03" name="AutoShape 3">
            <a:extLst>
              <a:ext uri="{FF2B5EF4-FFF2-40B4-BE49-F238E27FC236}">
                <a16:creationId xmlns:a16="http://schemas.microsoft.com/office/drawing/2014/main" id="{E1524822-287A-4C1B-9A66-D9B1FA28167C}"/>
              </a:ext>
            </a:extLst>
          </p:cNvPr>
          <p:cNvSpPr>
            <a:spLocks noChangeArrowheads="1"/>
          </p:cNvSpPr>
          <p:nvPr/>
        </p:nvSpPr>
        <p:spPr bwMode="auto">
          <a:xfrm rot="-1722135">
            <a:off x="3514725" y="2887663"/>
            <a:ext cx="6592888" cy="5575300"/>
          </a:xfrm>
          <a:prstGeom prst="triangle">
            <a:avLst>
              <a:gd name="adj" fmla="val 50000"/>
            </a:avLst>
          </a:prstGeom>
          <a:gradFill rotWithShape="1">
            <a:gsLst>
              <a:gs pos="0">
                <a:srgbClr val="00FFFF"/>
              </a:gs>
              <a:gs pos="100000">
                <a:srgbClr val="008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04" name="AutoShape 4">
            <a:extLst>
              <a:ext uri="{FF2B5EF4-FFF2-40B4-BE49-F238E27FC236}">
                <a16:creationId xmlns:a16="http://schemas.microsoft.com/office/drawing/2014/main" id="{F8D78544-1A5C-48A1-BFE8-1C2FD471EFDD}"/>
              </a:ext>
            </a:extLst>
          </p:cNvPr>
          <p:cNvSpPr>
            <a:spLocks noChangeArrowheads="1"/>
          </p:cNvSpPr>
          <p:nvPr/>
        </p:nvSpPr>
        <p:spPr bwMode="auto">
          <a:xfrm rot="-5175278">
            <a:off x="5331619" y="619919"/>
            <a:ext cx="5975350" cy="5761038"/>
          </a:xfrm>
          <a:prstGeom prst="triangle">
            <a:avLst>
              <a:gd name="adj" fmla="val 50000"/>
            </a:avLst>
          </a:prstGeom>
          <a:gradFill rotWithShape="1">
            <a:gsLst>
              <a:gs pos="0">
                <a:srgbClr val="00FFFF"/>
              </a:gs>
              <a:gs pos="100000">
                <a:srgbClr val="008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05" name="AutoShape 5">
            <a:extLst>
              <a:ext uri="{FF2B5EF4-FFF2-40B4-BE49-F238E27FC236}">
                <a16:creationId xmlns:a16="http://schemas.microsoft.com/office/drawing/2014/main" id="{9207C316-6ECF-4D6F-B7B3-B1603BB3664E}"/>
              </a:ext>
            </a:extLst>
          </p:cNvPr>
          <p:cNvSpPr>
            <a:spLocks noChangeArrowheads="1"/>
          </p:cNvSpPr>
          <p:nvPr/>
        </p:nvSpPr>
        <p:spPr bwMode="auto">
          <a:xfrm rot="-8768849">
            <a:off x="3494088" y="-1652588"/>
            <a:ext cx="7007225" cy="5497513"/>
          </a:xfrm>
          <a:prstGeom prst="triangle">
            <a:avLst>
              <a:gd name="adj" fmla="val 50000"/>
            </a:avLst>
          </a:prstGeom>
          <a:gradFill rotWithShape="1">
            <a:gsLst>
              <a:gs pos="0">
                <a:srgbClr val="00FFFF"/>
              </a:gs>
              <a:gs pos="100000">
                <a:srgbClr val="FF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06" name="AutoShape 6">
            <a:extLst>
              <a:ext uri="{FF2B5EF4-FFF2-40B4-BE49-F238E27FC236}">
                <a16:creationId xmlns:a16="http://schemas.microsoft.com/office/drawing/2014/main" id="{B547A501-CBC5-4341-8DDB-A728887F91C5}"/>
              </a:ext>
            </a:extLst>
          </p:cNvPr>
          <p:cNvSpPr>
            <a:spLocks noChangeArrowheads="1"/>
          </p:cNvSpPr>
          <p:nvPr/>
        </p:nvSpPr>
        <p:spPr bwMode="auto">
          <a:xfrm rot="5587521">
            <a:off x="-1319213" y="-4763"/>
            <a:ext cx="7373938" cy="6345238"/>
          </a:xfrm>
          <a:prstGeom prst="triangle">
            <a:avLst>
              <a:gd name="adj" fmla="val 50000"/>
            </a:avLst>
          </a:prstGeom>
          <a:gradFill rotWithShape="1">
            <a:gsLst>
              <a:gs pos="0">
                <a:srgbClr val="00FF00"/>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07" name="AutoShape 7">
            <a:extLst>
              <a:ext uri="{FF2B5EF4-FFF2-40B4-BE49-F238E27FC236}">
                <a16:creationId xmlns:a16="http://schemas.microsoft.com/office/drawing/2014/main" id="{CB432E19-0B84-4B01-AF80-C18C610610E4}"/>
              </a:ext>
            </a:extLst>
          </p:cNvPr>
          <p:cNvSpPr>
            <a:spLocks noChangeArrowheads="1"/>
          </p:cNvSpPr>
          <p:nvPr/>
        </p:nvSpPr>
        <p:spPr bwMode="auto">
          <a:xfrm rot="9077865">
            <a:off x="830263" y="-1905000"/>
            <a:ext cx="6592887" cy="5581650"/>
          </a:xfrm>
          <a:prstGeom prst="triangle">
            <a:avLst>
              <a:gd name="adj" fmla="val 50000"/>
            </a:avLst>
          </a:prstGeom>
          <a:gradFill rotWithShape="1">
            <a:gsLst>
              <a:gs pos="0">
                <a:srgbClr val="00FFFF"/>
              </a:gs>
              <a:gs pos="100000">
                <a:srgbClr val="FF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08" name="Rectangle 8">
            <a:extLst>
              <a:ext uri="{FF2B5EF4-FFF2-40B4-BE49-F238E27FC236}">
                <a16:creationId xmlns:a16="http://schemas.microsoft.com/office/drawing/2014/main" id="{560BB39D-A278-48F4-AC59-98EA331E7752}"/>
              </a:ext>
            </a:extLst>
          </p:cNvPr>
          <p:cNvSpPr>
            <a:spLocks noChangeArrowheads="1"/>
          </p:cNvSpPr>
          <p:nvPr/>
        </p:nvSpPr>
        <p:spPr bwMode="auto">
          <a:xfrm>
            <a:off x="0" y="0"/>
            <a:ext cx="9144000" cy="68580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09" name="Line 9">
            <a:extLst>
              <a:ext uri="{FF2B5EF4-FFF2-40B4-BE49-F238E27FC236}">
                <a16:creationId xmlns:a16="http://schemas.microsoft.com/office/drawing/2014/main" id="{0C00C662-1A78-4C4B-A271-31976B947DA4}"/>
              </a:ext>
            </a:extLst>
          </p:cNvPr>
          <p:cNvSpPr>
            <a:spLocks noChangeShapeType="1"/>
          </p:cNvSpPr>
          <p:nvPr/>
        </p:nvSpPr>
        <p:spPr bwMode="auto">
          <a:xfrm>
            <a:off x="-12725400" y="-7467600"/>
            <a:ext cx="18230850" cy="1082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0" name="Line 10">
            <a:extLst>
              <a:ext uri="{FF2B5EF4-FFF2-40B4-BE49-F238E27FC236}">
                <a16:creationId xmlns:a16="http://schemas.microsoft.com/office/drawing/2014/main" id="{D4EAEE22-0438-470D-9A4B-22AACC35CF29}"/>
              </a:ext>
            </a:extLst>
          </p:cNvPr>
          <p:cNvSpPr>
            <a:spLocks noChangeShapeType="1"/>
          </p:cNvSpPr>
          <p:nvPr/>
        </p:nvSpPr>
        <p:spPr bwMode="auto">
          <a:xfrm flipV="1">
            <a:off x="5486400" y="-2438400"/>
            <a:ext cx="13487400" cy="5786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1" name="Line 11">
            <a:extLst>
              <a:ext uri="{FF2B5EF4-FFF2-40B4-BE49-F238E27FC236}">
                <a16:creationId xmlns:a16="http://schemas.microsoft.com/office/drawing/2014/main" id="{10ED4C0D-DAD7-4A9D-83B1-32289799DC9B}"/>
              </a:ext>
            </a:extLst>
          </p:cNvPr>
          <p:cNvSpPr>
            <a:spLocks noChangeShapeType="1"/>
          </p:cNvSpPr>
          <p:nvPr/>
        </p:nvSpPr>
        <p:spPr bwMode="auto">
          <a:xfrm flipH="1">
            <a:off x="5181600" y="3370263"/>
            <a:ext cx="279400" cy="7373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Text Box 13">
            <a:extLst>
              <a:ext uri="{FF2B5EF4-FFF2-40B4-BE49-F238E27FC236}">
                <a16:creationId xmlns:a16="http://schemas.microsoft.com/office/drawing/2014/main" id="{55DD19AB-06D8-4260-BB82-42DB9303F400}"/>
              </a:ext>
            </a:extLst>
          </p:cNvPr>
          <p:cNvSpPr txBox="1">
            <a:spLocks noChangeArrowheads="1"/>
          </p:cNvSpPr>
          <p:nvPr/>
        </p:nvSpPr>
        <p:spPr bwMode="auto">
          <a:xfrm rot="3912146">
            <a:off x="2281238" y="4108450"/>
            <a:ext cx="1565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Assigning</a:t>
            </a:r>
          </a:p>
          <a:p>
            <a:pPr algn="ctr" eaLnBrk="1" hangingPunct="1">
              <a:spcBef>
                <a:spcPct val="0"/>
              </a:spcBef>
              <a:buFontTx/>
              <a:buNone/>
            </a:pPr>
            <a:r>
              <a:rPr lang="en-US" altLang="en-US" sz="2000" b="1"/>
              <a:t> Ownership</a:t>
            </a:r>
          </a:p>
        </p:txBody>
      </p:sp>
      <p:sp>
        <p:nvSpPr>
          <p:cNvPr id="51213" name="Text Box 14">
            <a:extLst>
              <a:ext uri="{FF2B5EF4-FFF2-40B4-BE49-F238E27FC236}">
                <a16:creationId xmlns:a16="http://schemas.microsoft.com/office/drawing/2014/main" id="{38C89211-668A-4EFD-B324-56218488DA69}"/>
              </a:ext>
            </a:extLst>
          </p:cNvPr>
          <p:cNvSpPr txBox="1">
            <a:spLocks noChangeArrowheads="1"/>
          </p:cNvSpPr>
          <p:nvPr/>
        </p:nvSpPr>
        <p:spPr bwMode="auto">
          <a:xfrm rot="5400000">
            <a:off x="6971507" y="2936081"/>
            <a:ext cx="21605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Determining</a:t>
            </a:r>
          </a:p>
          <a:p>
            <a:pPr algn="ctr" eaLnBrk="1" hangingPunct="1">
              <a:spcBef>
                <a:spcPct val="0"/>
              </a:spcBef>
              <a:buFontTx/>
              <a:buNone/>
            </a:pPr>
            <a:r>
              <a:rPr lang="en-US" altLang="en-US" sz="2000" b="1"/>
              <a:t> Work Sequence</a:t>
            </a:r>
          </a:p>
          <a:p>
            <a:pPr algn="ctr" eaLnBrk="1" hangingPunct="1">
              <a:spcBef>
                <a:spcPct val="0"/>
              </a:spcBef>
              <a:buFontTx/>
              <a:buNone/>
            </a:pPr>
            <a:endParaRPr lang="en-US" altLang="en-US" sz="2000" b="1"/>
          </a:p>
        </p:txBody>
      </p:sp>
      <p:sp>
        <p:nvSpPr>
          <p:cNvPr id="51214" name="Text Box 15">
            <a:extLst>
              <a:ext uri="{FF2B5EF4-FFF2-40B4-BE49-F238E27FC236}">
                <a16:creationId xmlns:a16="http://schemas.microsoft.com/office/drawing/2014/main" id="{1453E363-13C6-4D02-A514-D84ACA572790}"/>
              </a:ext>
            </a:extLst>
          </p:cNvPr>
          <p:cNvSpPr txBox="1">
            <a:spLocks noChangeArrowheads="1"/>
          </p:cNvSpPr>
          <p:nvPr/>
        </p:nvSpPr>
        <p:spPr bwMode="auto">
          <a:xfrm rot="-2165046">
            <a:off x="5986463" y="5235575"/>
            <a:ext cx="1960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Defining What </a:t>
            </a:r>
          </a:p>
          <a:p>
            <a:pPr algn="ctr" eaLnBrk="1" hangingPunct="1">
              <a:spcBef>
                <a:spcPct val="0"/>
              </a:spcBef>
              <a:buFontTx/>
              <a:buNone/>
            </a:pPr>
            <a:r>
              <a:rPr lang="en-US" altLang="en-US" sz="2000" b="1"/>
              <a:t>to do First</a:t>
            </a:r>
          </a:p>
        </p:txBody>
      </p:sp>
      <p:sp>
        <p:nvSpPr>
          <p:cNvPr id="51215" name="Text Box 16">
            <a:extLst>
              <a:ext uri="{FF2B5EF4-FFF2-40B4-BE49-F238E27FC236}">
                <a16:creationId xmlns:a16="http://schemas.microsoft.com/office/drawing/2014/main" id="{34B03D0C-0300-48FC-862F-73F5C8613F4E}"/>
              </a:ext>
            </a:extLst>
          </p:cNvPr>
          <p:cNvSpPr txBox="1">
            <a:spLocks noChangeArrowheads="1"/>
          </p:cNvSpPr>
          <p:nvPr/>
        </p:nvSpPr>
        <p:spPr bwMode="auto">
          <a:xfrm rot="2441955">
            <a:off x="5884863" y="989013"/>
            <a:ext cx="23399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2000" b="1"/>
              <a:t>Allocate Non-Labor Expense</a:t>
            </a:r>
          </a:p>
          <a:p>
            <a:pPr eaLnBrk="1" hangingPunct="1">
              <a:spcBef>
                <a:spcPct val="50000"/>
              </a:spcBef>
              <a:buFontTx/>
              <a:buNone/>
            </a:pPr>
            <a:endParaRPr lang="en-US" altLang="en-US" sz="2000" b="1"/>
          </a:p>
        </p:txBody>
      </p:sp>
      <p:sp>
        <p:nvSpPr>
          <p:cNvPr id="51216" name="Oval 17">
            <a:extLst>
              <a:ext uri="{FF2B5EF4-FFF2-40B4-BE49-F238E27FC236}">
                <a16:creationId xmlns:a16="http://schemas.microsoft.com/office/drawing/2014/main" id="{6D9C815D-132B-4A65-BD97-CCAFF6F890E8}"/>
              </a:ext>
            </a:extLst>
          </p:cNvPr>
          <p:cNvSpPr>
            <a:spLocks noChangeArrowheads="1"/>
          </p:cNvSpPr>
          <p:nvPr/>
        </p:nvSpPr>
        <p:spPr bwMode="auto">
          <a:xfrm rot="-169440">
            <a:off x="2249488" y="153988"/>
            <a:ext cx="6399212" cy="6399212"/>
          </a:xfrm>
          <a:prstGeom prst="ellipse">
            <a:avLst/>
          </a:prstGeom>
          <a:noFill/>
          <a:ln w="666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17" name="Oval 18">
            <a:extLst>
              <a:ext uri="{FF2B5EF4-FFF2-40B4-BE49-F238E27FC236}">
                <a16:creationId xmlns:a16="http://schemas.microsoft.com/office/drawing/2014/main" id="{112C6A97-F97E-4473-B48E-62FE58698FFF}"/>
              </a:ext>
            </a:extLst>
          </p:cNvPr>
          <p:cNvSpPr>
            <a:spLocks noChangeArrowheads="1"/>
          </p:cNvSpPr>
          <p:nvPr/>
        </p:nvSpPr>
        <p:spPr bwMode="auto">
          <a:xfrm flipH="1">
            <a:off x="5334000" y="3200400"/>
            <a:ext cx="304800" cy="249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18" name="Text Box 19">
            <a:extLst>
              <a:ext uri="{FF2B5EF4-FFF2-40B4-BE49-F238E27FC236}">
                <a16:creationId xmlns:a16="http://schemas.microsoft.com/office/drawing/2014/main" id="{E14B40CD-C21B-480C-9668-3501F5D34550}"/>
              </a:ext>
            </a:extLst>
          </p:cNvPr>
          <p:cNvSpPr txBox="1">
            <a:spLocks noChangeArrowheads="1"/>
          </p:cNvSpPr>
          <p:nvPr/>
        </p:nvSpPr>
        <p:spPr bwMode="auto">
          <a:xfrm rot="-1525613">
            <a:off x="3375025" y="520700"/>
            <a:ext cx="1947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Allocate Labor</a:t>
            </a:r>
          </a:p>
          <a:p>
            <a:pPr algn="ctr" eaLnBrk="1" hangingPunct="1">
              <a:spcBef>
                <a:spcPct val="0"/>
              </a:spcBef>
              <a:buFontTx/>
              <a:buNone/>
            </a:pPr>
            <a:r>
              <a:rPr lang="en-US" altLang="en-US" sz="2000" b="1"/>
              <a:t> Expense</a:t>
            </a:r>
          </a:p>
          <a:p>
            <a:pPr algn="ctr" eaLnBrk="1" hangingPunct="1">
              <a:spcBef>
                <a:spcPct val="0"/>
              </a:spcBef>
              <a:buFontTx/>
              <a:buNone/>
            </a:pPr>
            <a:endParaRPr lang="en-US" altLang="en-US" sz="2000" b="1"/>
          </a:p>
        </p:txBody>
      </p:sp>
      <p:sp>
        <p:nvSpPr>
          <p:cNvPr id="51219" name="Oval 20">
            <a:extLst>
              <a:ext uri="{FF2B5EF4-FFF2-40B4-BE49-F238E27FC236}">
                <a16:creationId xmlns:a16="http://schemas.microsoft.com/office/drawing/2014/main" id="{C3479782-6B14-4F6F-9DC5-6EC263627173}"/>
              </a:ext>
            </a:extLst>
          </p:cNvPr>
          <p:cNvSpPr>
            <a:spLocks noChangeArrowheads="1"/>
          </p:cNvSpPr>
          <p:nvPr/>
        </p:nvSpPr>
        <p:spPr bwMode="auto">
          <a:xfrm rot="181567">
            <a:off x="3149600" y="1069975"/>
            <a:ext cx="4659313" cy="4697413"/>
          </a:xfrm>
          <a:prstGeom prst="ellipse">
            <a:avLst/>
          </a:prstGeom>
          <a:noFill/>
          <a:ln w="444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grpSp>
        <p:nvGrpSpPr>
          <p:cNvPr id="103445" name="Group 21">
            <a:extLst>
              <a:ext uri="{FF2B5EF4-FFF2-40B4-BE49-F238E27FC236}">
                <a16:creationId xmlns:a16="http://schemas.microsoft.com/office/drawing/2014/main" id="{8F0E72A4-DDBA-42AA-AF48-A3BBA3608BC7}"/>
              </a:ext>
            </a:extLst>
          </p:cNvPr>
          <p:cNvGrpSpPr>
            <a:grpSpLocks/>
          </p:cNvGrpSpPr>
          <p:nvPr/>
        </p:nvGrpSpPr>
        <p:grpSpPr bwMode="auto">
          <a:xfrm>
            <a:off x="2987675" y="1377950"/>
            <a:ext cx="4559300" cy="4384675"/>
            <a:chOff x="1882" y="868"/>
            <a:chExt cx="2872" cy="2762"/>
          </a:xfrm>
        </p:grpSpPr>
        <p:sp>
          <p:nvSpPr>
            <p:cNvPr id="51229" name="WordArt 22">
              <a:extLst>
                <a:ext uri="{FF2B5EF4-FFF2-40B4-BE49-F238E27FC236}">
                  <a16:creationId xmlns:a16="http://schemas.microsoft.com/office/drawing/2014/main" id="{C491E942-B361-4BA8-8122-BE653FC774DA}"/>
                </a:ext>
              </a:extLst>
            </p:cNvPr>
            <p:cNvSpPr>
              <a:spLocks noChangeArrowheads="1" noChangeShapeType="1" noTextEdit="1"/>
            </p:cNvSpPr>
            <p:nvPr/>
          </p:nvSpPr>
          <p:spPr bwMode="auto">
            <a:xfrm rot="-2461318">
              <a:off x="3578" y="2778"/>
              <a:ext cx="1176" cy="385"/>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Time Line</a:t>
              </a:r>
            </a:p>
          </p:txBody>
        </p:sp>
        <p:sp>
          <p:nvSpPr>
            <p:cNvPr id="51230" name="WordArt 23">
              <a:extLst>
                <a:ext uri="{FF2B5EF4-FFF2-40B4-BE49-F238E27FC236}">
                  <a16:creationId xmlns:a16="http://schemas.microsoft.com/office/drawing/2014/main" id="{FDBE0DA9-4F5D-44C0-A18C-DD8D8FBD2396}"/>
                </a:ext>
              </a:extLst>
            </p:cNvPr>
            <p:cNvSpPr>
              <a:spLocks noChangeArrowheads="1" noChangeShapeType="1" noTextEdit="1"/>
            </p:cNvSpPr>
            <p:nvPr/>
          </p:nvSpPr>
          <p:spPr bwMode="auto">
            <a:xfrm rot="3856763">
              <a:off x="1553" y="2240"/>
              <a:ext cx="1719" cy="1062"/>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  Responsibility Matrix  </a:t>
              </a:r>
            </a:p>
            <a:p>
              <a:pPr algn="ctr"/>
              <a:endParaRPr lang="en-US"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endParaRPr>
            </a:p>
          </p:txBody>
        </p:sp>
        <p:sp>
          <p:nvSpPr>
            <p:cNvPr id="51231" name="Text Box 24">
              <a:extLst>
                <a:ext uri="{FF2B5EF4-FFF2-40B4-BE49-F238E27FC236}">
                  <a16:creationId xmlns:a16="http://schemas.microsoft.com/office/drawing/2014/main" id="{2CF8A37E-79C0-4E83-9E48-3AB38D97646B}"/>
                </a:ext>
              </a:extLst>
            </p:cNvPr>
            <p:cNvSpPr txBox="1">
              <a:spLocks noChangeArrowheads="1"/>
            </p:cNvSpPr>
            <p:nvPr/>
          </p:nvSpPr>
          <p:spPr bwMode="auto">
            <a:xfrm>
              <a:off x="2932" y="86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a:latin typeface="New Boston" pitchFamily="34" charset="0"/>
                </a:rPr>
                <a:t>Budget</a:t>
              </a:r>
            </a:p>
          </p:txBody>
        </p:sp>
      </p:grpSp>
      <p:grpSp>
        <p:nvGrpSpPr>
          <p:cNvPr id="103449" name="Group 25">
            <a:extLst>
              <a:ext uri="{FF2B5EF4-FFF2-40B4-BE49-F238E27FC236}">
                <a16:creationId xmlns:a16="http://schemas.microsoft.com/office/drawing/2014/main" id="{FE0F19AD-FE38-442B-8B3C-13BD7BB36B76}"/>
              </a:ext>
            </a:extLst>
          </p:cNvPr>
          <p:cNvGrpSpPr>
            <a:grpSpLocks/>
          </p:cNvGrpSpPr>
          <p:nvPr/>
        </p:nvGrpSpPr>
        <p:grpSpPr bwMode="auto">
          <a:xfrm>
            <a:off x="4038600" y="1981200"/>
            <a:ext cx="3005138" cy="3614738"/>
            <a:chOff x="2020" y="1335"/>
            <a:chExt cx="1893" cy="2277"/>
          </a:xfrm>
        </p:grpSpPr>
        <p:sp>
          <p:nvSpPr>
            <p:cNvPr id="51227" name="Oval 26">
              <a:extLst>
                <a:ext uri="{FF2B5EF4-FFF2-40B4-BE49-F238E27FC236}">
                  <a16:creationId xmlns:a16="http://schemas.microsoft.com/office/drawing/2014/main" id="{41167639-FAD5-40EA-9751-3F9FE927EE60}"/>
                </a:ext>
              </a:extLst>
            </p:cNvPr>
            <p:cNvSpPr>
              <a:spLocks noChangeArrowheads="1"/>
            </p:cNvSpPr>
            <p:nvPr/>
          </p:nvSpPr>
          <p:spPr bwMode="auto">
            <a:xfrm>
              <a:off x="2020" y="1335"/>
              <a:ext cx="1893" cy="1810"/>
            </a:xfrm>
            <a:prstGeom prst="ellipse">
              <a:avLst/>
            </a:prstGeom>
            <a:gradFill rotWithShape="1">
              <a:gsLst>
                <a:gs pos="0">
                  <a:srgbClr val="00CCFF"/>
                </a:gs>
                <a:gs pos="100000">
                  <a:srgbClr val="66FFFF"/>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51228" name="WordArt 27">
              <a:extLst>
                <a:ext uri="{FF2B5EF4-FFF2-40B4-BE49-F238E27FC236}">
                  <a16:creationId xmlns:a16="http://schemas.microsoft.com/office/drawing/2014/main" id="{BF83F7B1-5805-4EDD-9C1E-620CDC3AC31B}"/>
                </a:ext>
              </a:extLst>
            </p:cNvPr>
            <p:cNvSpPr>
              <a:spLocks noChangeArrowheads="1" noChangeShapeType="1" noTextEdit="1"/>
            </p:cNvSpPr>
            <p:nvPr/>
          </p:nvSpPr>
          <p:spPr bwMode="auto">
            <a:xfrm rot="1625164">
              <a:off x="2251" y="1445"/>
              <a:ext cx="1043" cy="2167"/>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WBS!</a:t>
              </a:r>
            </a:p>
            <a:p>
              <a:pPr algn="ctr"/>
              <a:endParaRPr lang="en-US" sz="3600" kern="10">
                <a:ln w="9525">
                  <a:solidFill>
                    <a:srgbClr val="000000"/>
                  </a:solidFill>
                  <a:round/>
                  <a:headEnd/>
                  <a:tailEnd/>
                </a:ln>
                <a:solidFill>
                  <a:srgbClr val="000000"/>
                </a:solidFill>
                <a:latin typeface="Arial Black" panose="020B0A04020102020204" pitchFamily="34" charset="0"/>
              </a:endParaRPr>
            </a:p>
          </p:txBody>
        </p:sp>
      </p:grpSp>
      <p:sp>
        <p:nvSpPr>
          <p:cNvPr id="51222" name="Line 29">
            <a:extLst>
              <a:ext uri="{FF2B5EF4-FFF2-40B4-BE49-F238E27FC236}">
                <a16:creationId xmlns:a16="http://schemas.microsoft.com/office/drawing/2014/main" id="{73C30151-3B1A-4DFB-80C0-33FF6769A186}"/>
              </a:ext>
            </a:extLst>
          </p:cNvPr>
          <p:cNvSpPr>
            <a:spLocks noChangeShapeType="1"/>
          </p:cNvSpPr>
          <p:nvPr/>
        </p:nvSpPr>
        <p:spPr bwMode="auto">
          <a:xfrm flipH="1">
            <a:off x="5546725" y="207963"/>
            <a:ext cx="12700" cy="8556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3" name="Line 30">
            <a:extLst>
              <a:ext uri="{FF2B5EF4-FFF2-40B4-BE49-F238E27FC236}">
                <a16:creationId xmlns:a16="http://schemas.microsoft.com/office/drawing/2014/main" id="{F02B59E6-1962-4A4F-A1F4-14CFBB0887D0}"/>
              </a:ext>
            </a:extLst>
          </p:cNvPr>
          <p:cNvSpPr>
            <a:spLocks noChangeShapeType="1"/>
          </p:cNvSpPr>
          <p:nvPr/>
        </p:nvSpPr>
        <p:spPr bwMode="auto">
          <a:xfrm flipH="1" flipV="1">
            <a:off x="7483475" y="4595813"/>
            <a:ext cx="711200" cy="3635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4" name="WordArt 31">
            <a:extLst>
              <a:ext uri="{FF2B5EF4-FFF2-40B4-BE49-F238E27FC236}">
                <a16:creationId xmlns:a16="http://schemas.microsoft.com/office/drawing/2014/main" id="{ECED08AE-5251-4F30-81BC-4A1259338A8C}"/>
              </a:ext>
            </a:extLst>
          </p:cNvPr>
          <p:cNvSpPr>
            <a:spLocks noChangeArrowheads="1" noChangeShapeType="1" noTextEdit="1"/>
          </p:cNvSpPr>
          <p:nvPr/>
        </p:nvSpPr>
        <p:spPr bwMode="auto">
          <a:xfrm>
            <a:off x="152400" y="152400"/>
            <a:ext cx="2266950" cy="2971800"/>
          </a:xfrm>
          <a:prstGeom prst="rect">
            <a:avLst/>
          </a:prstGeom>
        </p:spPr>
        <p:txBody>
          <a:bodyPr wrap="none" fromWordArt="1">
            <a:prstTxWarp prst="textSlantUp">
              <a:avLst>
                <a:gd name="adj" fmla="val 55556"/>
              </a:avLst>
            </a:prstTxWarp>
          </a:bodyPr>
          <a:lstStyle/>
          <a:p>
            <a:pPr algn="ctr"/>
            <a:r>
              <a:rPr lang="en-US" sz="2800" kern="10">
                <a:ln w="9525">
                  <a:solidFill>
                    <a:srgbClr val="000000"/>
                  </a:solidFill>
                  <a:round/>
                  <a:headEnd/>
                  <a:tailEnd/>
                </a:ln>
                <a:solidFill>
                  <a:srgbClr val="000000"/>
                </a:solidFill>
                <a:latin typeface="Arial Black" panose="020B0A04020102020204" pitchFamily="34" charset="0"/>
              </a:rPr>
              <a:t>What the WBS</a:t>
            </a:r>
          </a:p>
          <a:p>
            <a:pPr algn="ctr"/>
            <a:r>
              <a:rPr lang="en-US" sz="2800" kern="10">
                <a:ln w="9525">
                  <a:solidFill>
                    <a:srgbClr val="000000"/>
                  </a:solidFill>
                  <a:round/>
                  <a:headEnd/>
                  <a:tailEnd/>
                </a:ln>
                <a:solidFill>
                  <a:srgbClr val="000000"/>
                </a:solidFill>
                <a:latin typeface="Arial Black" panose="020B0A04020102020204" pitchFamily="34" charset="0"/>
              </a:rPr>
              <a:t>Does For You</a:t>
            </a:r>
          </a:p>
        </p:txBody>
      </p:sp>
      <p:sp>
        <p:nvSpPr>
          <p:cNvPr id="51225" name="Text Box 32">
            <a:extLst>
              <a:ext uri="{FF2B5EF4-FFF2-40B4-BE49-F238E27FC236}">
                <a16:creationId xmlns:a16="http://schemas.microsoft.com/office/drawing/2014/main" id="{ED5E0717-1543-43A2-A80A-B1B9FF66B4D0}"/>
              </a:ext>
            </a:extLst>
          </p:cNvPr>
          <p:cNvSpPr txBox="1">
            <a:spLocks noChangeArrowheads="1"/>
          </p:cNvSpPr>
          <p:nvPr/>
        </p:nvSpPr>
        <p:spPr bwMode="auto">
          <a:xfrm>
            <a:off x="2209800" y="6613525"/>
            <a:ext cx="1673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000"/>
              <a:t>(C) 2007 Brian Vanderjack</a:t>
            </a:r>
          </a:p>
        </p:txBody>
      </p:sp>
      <p:sp>
        <p:nvSpPr>
          <p:cNvPr id="51226" name="Text Box 33">
            <a:extLst>
              <a:ext uri="{FF2B5EF4-FFF2-40B4-BE49-F238E27FC236}">
                <a16:creationId xmlns:a16="http://schemas.microsoft.com/office/drawing/2014/main" id="{37B218ED-3670-4605-B89D-0CFB97E7BD72}"/>
              </a:ext>
            </a:extLst>
          </p:cNvPr>
          <p:cNvSpPr txBox="1">
            <a:spLocks noChangeArrowheads="1"/>
          </p:cNvSpPr>
          <p:nvPr/>
        </p:nvSpPr>
        <p:spPr bwMode="auto">
          <a:xfrm>
            <a:off x="457200" y="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000"/>
              <a:t>2</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3445"/>
                                        </p:tgtEl>
                                        <p:attrNameLst>
                                          <p:attrName>style.visibility</p:attrName>
                                        </p:attrNameLst>
                                      </p:cBhvr>
                                      <p:to>
                                        <p:strVal val="visible"/>
                                      </p:to>
                                    </p:set>
                                    <p:animEffect transition="in" filter="diamond(in)">
                                      <p:cBhvr>
                                        <p:cTn id="7" dur="5000"/>
                                        <p:tgtEl>
                                          <p:spTgt spid="103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3449"/>
                                        </p:tgtEl>
                                        <p:attrNameLst>
                                          <p:attrName>style.visibility</p:attrName>
                                        </p:attrNameLst>
                                      </p:cBhvr>
                                      <p:to>
                                        <p:strVal val="visible"/>
                                      </p:to>
                                    </p:set>
                                    <p:animEffect transition="in" filter="diamond(in)">
                                      <p:cBhvr>
                                        <p:cTn id="12" dur="3000"/>
                                        <p:tgtEl>
                                          <p:spTgt spid="103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18C18D66-F618-411F-B2AB-06E7AAE4DD9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79E624C-8597-4FC3-BA4B-E22974CF7C25}" type="slidenum">
              <a:rPr lang="en-US" altLang="en-US" sz="1400" smtClean="0"/>
              <a:pPr>
                <a:spcBef>
                  <a:spcPct val="0"/>
                </a:spcBef>
                <a:buFontTx/>
                <a:buNone/>
              </a:pPr>
              <a:t>35</a:t>
            </a:fld>
            <a:endParaRPr lang="en-US" altLang="en-US" sz="1400"/>
          </a:p>
        </p:txBody>
      </p:sp>
      <p:sp>
        <p:nvSpPr>
          <p:cNvPr id="52226" name="Rectangle 2">
            <a:extLst>
              <a:ext uri="{FF2B5EF4-FFF2-40B4-BE49-F238E27FC236}">
                <a16:creationId xmlns:a16="http://schemas.microsoft.com/office/drawing/2014/main" id="{A8A31427-6486-46FB-9FA8-98E2FABE53AA}"/>
              </a:ext>
            </a:extLst>
          </p:cNvPr>
          <p:cNvSpPr>
            <a:spLocks noGrp="1" noChangeArrowheads="1"/>
          </p:cNvSpPr>
          <p:nvPr>
            <p:ph type="ctrTitle"/>
          </p:nvPr>
        </p:nvSpPr>
        <p:spPr>
          <a:xfrm>
            <a:off x="457200" y="2819400"/>
            <a:ext cx="7772400" cy="1470025"/>
          </a:xfrm>
        </p:spPr>
        <p:txBody>
          <a:bodyPr/>
          <a:lstStyle/>
          <a:p>
            <a:pPr eaLnBrk="1" hangingPunct="1"/>
            <a:r>
              <a:rPr lang="en-US" altLang="en-US" b="1"/>
              <a:t>An Example WBS</a:t>
            </a:r>
            <a:r>
              <a:rPr lang="en-US" altLang="en-US"/>
              <a:t> </a:t>
            </a:r>
            <a:r>
              <a:rPr lang="en-US" altLang="en-US" sz="1400"/>
              <a:t> </a:t>
            </a:r>
            <a:br>
              <a:rPr lang="en-US" altLang="en-US" sz="1400"/>
            </a:br>
            <a:br>
              <a:rPr lang="en-US" altLang="en-US" sz="1400"/>
            </a:br>
            <a:endParaRPr lang="en-US" altLang="en-US" sz="1400"/>
          </a:p>
        </p:txBody>
      </p:sp>
      <p:sp>
        <p:nvSpPr>
          <p:cNvPr id="52227" name="Rectangle 3">
            <a:extLst>
              <a:ext uri="{FF2B5EF4-FFF2-40B4-BE49-F238E27FC236}">
                <a16:creationId xmlns:a16="http://schemas.microsoft.com/office/drawing/2014/main" id="{DF32DAB2-1970-472D-B254-2027EF7A193C}"/>
              </a:ext>
            </a:extLst>
          </p:cNvPr>
          <p:cNvSpPr>
            <a:spLocks noGrp="1" noChangeArrowheads="1"/>
          </p:cNvSpPr>
          <p:nvPr>
            <p:ph type="subTitle" idx="1"/>
          </p:nvPr>
        </p:nvSpPr>
        <p:spPr>
          <a:xfrm>
            <a:off x="1371600" y="3962400"/>
            <a:ext cx="6400800" cy="1752600"/>
          </a:xfrm>
        </p:spPr>
        <p:txBody>
          <a:bodyPr/>
          <a:lstStyle/>
          <a:p>
            <a:pPr eaLnBrk="1" hangingPunct="1"/>
            <a:r>
              <a:rPr lang="en-US" altLang="en-US"/>
              <a:t>Brian Vanderjack, PMP, MBA</a:t>
            </a:r>
          </a:p>
        </p:txBody>
      </p:sp>
      <p:sp>
        <p:nvSpPr>
          <p:cNvPr id="52228" name="WordArt 4">
            <a:extLst>
              <a:ext uri="{FF2B5EF4-FFF2-40B4-BE49-F238E27FC236}">
                <a16:creationId xmlns:a16="http://schemas.microsoft.com/office/drawing/2014/main" id="{14A4CFD6-99EF-437C-85D9-4D86F5729897}"/>
              </a:ext>
            </a:extLst>
          </p:cNvPr>
          <p:cNvSpPr>
            <a:spLocks noChangeArrowheads="1" noChangeShapeType="1" noTextEdit="1"/>
          </p:cNvSpPr>
          <p:nvPr/>
        </p:nvSpPr>
        <p:spPr bwMode="auto">
          <a:xfrm>
            <a:off x="2438400" y="2057400"/>
            <a:ext cx="3733800" cy="838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panose="020B0A04020102020204" pitchFamily="34" charset="0"/>
              </a:rPr>
              <a:t>"Build a Barn"</a:t>
            </a: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C44A7084-728D-4E6A-BFD8-2005914B8FE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5F6AEF2-0930-4D12-ADC3-6DF326221E10}" type="slidenum">
              <a:rPr lang="en-US" altLang="en-US" sz="1400" smtClean="0"/>
              <a:pPr>
                <a:spcBef>
                  <a:spcPct val="0"/>
                </a:spcBef>
                <a:buFontTx/>
                <a:buNone/>
              </a:pPr>
              <a:t>4</a:t>
            </a:fld>
            <a:endParaRPr lang="en-US" altLang="en-US" sz="1400"/>
          </a:p>
        </p:txBody>
      </p:sp>
      <p:sp>
        <p:nvSpPr>
          <p:cNvPr id="20482" name="Rectangle 2">
            <a:extLst>
              <a:ext uri="{FF2B5EF4-FFF2-40B4-BE49-F238E27FC236}">
                <a16:creationId xmlns:a16="http://schemas.microsoft.com/office/drawing/2014/main" id="{3BDFF71B-8E7F-4550-96C8-78F4BD4FA786}"/>
              </a:ext>
            </a:extLst>
          </p:cNvPr>
          <p:cNvSpPr>
            <a:spLocks noGrp="1" noChangeArrowheads="1"/>
          </p:cNvSpPr>
          <p:nvPr>
            <p:ph type="title"/>
          </p:nvPr>
        </p:nvSpPr>
        <p:spPr/>
        <p:txBody>
          <a:bodyPr/>
          <a:lstStyle/>
          <a:p>
            <a:pPr eaLnBrk="1" hangingPunct="1"/>
            <a:r>
              <a:rPr lang="en-US" altLang="en-US"/>
              <a:t>Goal</a:t>
            </a:r>
          </a:p>
        </p:txBody>
      </p:sp>
      <p:sp>
        <p:nvSpPr>
          <p:cNvPr id="20483" name="Rectangle 3">
            <a:extLst>
              <a:ext uri="{FF2B5EF4-FFF2-40B4-BE49-F238E27FC236}">
                <a16:creationId xmlns:a16="http://schemas.microsoft.com/office/drawing/2014/main" id="{199F5735-611C-47AA-A7D4-88E8B93733BE}"/>
              </a:ext>
            </a:extLst>
          </p:cNvPr>
          <p:cNvSpPr>
            <a:spLocks noGrp="1" noChangeArrowheads="1"/>
          </p:cNvSpPr>
          <p:nvPr>
            <p:ph type="body" idx="1"/>
          </p:nvPr>
        </p:nvSpPr>
        <p:spPr/>
        <p:txBody>
          <a:bodyPr/>
          <a:lstStyle/>
          <a:p>
            <a:pPr eaLnBrk="1" hangingPunct="1">
              <a:lnSpc>
                <a:spcPct val="90000"/>
              </a:lnSpc>
            </a:pPr>
            <a:r>
              <a:rPr lang="en-US" altLang="en-US"/>
              <a:t>Define WBS</a:t>
            </a:r>
          </a:p>
          <a:p>
            <a:pPr eaLnBrk="1" hangingPunct="1">
              <a:lnSpc>
                <a:spcPct val="90000"/>
              </a:lnSpc>
            </a:pPr>
            <a:r>
              <a:rPr lang="en-US" altLang="en-US"/>
              <a:t>Explain “decomposition”</a:t>
            </a:r>
          </a:p>
          <a:p>
            <a:pPr eaLnBrk="1" hangingPunct="1">
              <a:lnSpc>
                <a:spcPct val="90000"/>
              </a:lnSpc>
            </a:pPr>
            <a:r>
              <a:rPr lang="en-US" altLang="en-US"/>
              <a:t>Define “work packages” </a:t>
            </a:r>
          </a:p>
          <a:p>
            <a:pPr eaLnBrk="1" hangingPunct="1">
              <a:lnSpc>
                <a:spcPct val="90000"/>
              </a:lnSpc>
            </a:pPr>
            <a:r>
              <a:rPr lang="en-US" altLang="en-US"/>
              <a:t>Exhibit a WBS in “pictorial form” and “outline form”</a:t>
            </a:r>
          </a:p>
          <a:p>
            <a:pPr eaLnBrk="1" hangingPunct="1">
              <a:lnSpc>
                <a:spcPct val="90000"/>
              </a:lnSpc>
            </a:pPr>
            <a:r>
              <a:rPr lang="en-US" altLang="en-US"/>
              <a:t>Share specific examples of how to use the WBS</a:t>
            </a:r>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1">
            <a:extLst>
              <a:ext uri="{FF2B5EF4-FFF2-40B4-BE49-F238E27FC236}">
                <a16:creationId xmlns:a16="http://schemas.microsoft.com/office/drawing/2014/main" id="{6DCEFDDF-6EF1-4E69-A25E-5467B62600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05F734-1B2F-4604-B190-0637B1DDC0B8}" type="slidenum">
              <a:rPr lang="en-US" altLang="en-US" sz="1400" smtClean="0"/>
              <a:pPr>
                <a:spcBef>
                  <a:spcPct val="0"/>
                </a:spcBef>
                <a:buFontTx/>
                <a:buNone/>
              </a:pPr>
              <a:t>5</a:t>
            </a:fld>
            <a:endParaRPr lang="en-US" altLang="en-US" sz="1400"/>
          </a:p>
        </p:txBody>
      </p:sp>
      <p:sp>
        <p:nvSpPr>
          <p:cNvPr id="21506" name="TextBox 2">
            <a:extLst>
              <a:ext uri="{FF2B5EF4-FFF2-40B4-BE49-F238E27FC236}">
                <a16:creationId xmlns:a16="http://schemas.microsoft.com/office/drawing/2014/main" id="{F7FFF334-7BFE-49C3-9835-D95A53EB5178}"/>
              </a:ext>
            </a:extLst>
          </p:cNvPr>
          <p:cNvSpPr txBox="1">
            <a:spLocks noChangeArrowheads="1"/>
          </p:cNvSpPr>
          <p:nvPr/>
        </p:nvSpPr>
        <p:spPr bwMode="auto">
          <a:xfrm>
            <a:off x="381000" y="44450"/>
            <a:ext cx="8077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a:t>Barn Defined:</a:t>
            </a:r>
          </a:p>
          <a:p>
            <a:pPr>
              <a:spcBef>
                <a:spcPct val="0"/>
              </a:spcBef>
              <a:buFontTx/>
              <a:buNone/>
            </a:pPr>
            <a:endParaRPr lang="en-US" altLang="en-US"/>
          </a:p>
          <a:p>
            <a:pPr>
              <a:spcBef>
                <a:spcPct val="0"/>
              </a:spcBef>
              <a:buFontTx/>
              <a:buNone/>
            </a:pPr>
            <a:endParaRPr lang="en-US" altLang="en-US"/>
          </a:p>
          <a:p>
            <a:pPr>
              <a:spcBef>
                <a:spcPct val="0"/>
              </a:spcBef>
              <a:buFontTx/>
              <a:buNone/>
            </a:pPr>
            <a:r>
              <a:rPr lang="en-US" altLang="en-US"/>
              <a:t>A barn is a structure that farmers use to hose cows, horses etc. in. They also keep their farm equipment in their barns; like tractors etc.  </a:t>
            </a:r>
          </a:p>
        </p:txBody>
      </p:sp>
      <p:pic>
        <p:nvPicPr>
          <p:cNvPr id="21507" name="Picture 2">
            <a:extLst>
              <a:ext uri="{FF2B5EF4-FFF2-40B4-BE49-F238E27FC236}">
                <a16:creationId xmlns:a16="http://schemas.microsoft.com/office/drawing/2014/main" id="{7136D0B9-C1A9-497A-9961-98998913F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635375"/>
            <a:ext cx="49022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3">
            <a:extLst>
              <a:ext uri="{FF2B5EF4-FFF2-40B4-BE49-F238E27FC236}">
                <a16:creationId xmlns:a16="http://schemas.microsoft.com/office/drawing/2014/main" id="{C6F0A47A-13E6-4D48-8BBC-5A35DDF0B832}"/>
              </a:ext>
            </a:extLst>
          </p:cNvPr>
          <p:cNvSpPr txBox="1">
            <a:spLocks noChangeArrowheads="1"/>
          </p:cNvSpPr>
          <p:nvPr/>
        </p:nvSpPr>
        <p:spPr bwMode="auto">
          <a:xfrm>
            <a:off x="2895600" y="6619875"/>
            <a:ext cx="8318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000"/>
              <a:t>Clipart.com</a:t>
            </a: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03A869C4-099C-4140-88A3-660A9953A1B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980E11F-1086-47B1-B2C2-555A9E199CDC}" type="slidenum">
              <a:rPr lang="en-US" altLang="en-US" sz="1400" smtClean="0"/>
              <a:pPr>
                <a:spcBef>
                  <a:spcPct val="0"/>
                </a:spcBef>
                <a:buFontTx/>
                <a:buNone/>
              </a:pPr>
              <a:t>6</a:t>
            </a:fld>
            <a:endParaRPr lang="en-US" altLang="en-US" sz="1400"/>
          </a:p>
        </p:txBody>
      </p:sp>
      <p:sp>
        <p:nvSpPr>
          <p:cNvPr id="22530" name="Rectangle 2">
            <a:extLst>
              <a:ext uri="{FF2B5EF4-FFF2-40B4-BE49-F238E27FC236}">
                <a16:creationId xmlns:a16="http://schemas.microsoft.com/office/drawing/2014/main" id="{0CCB90B2-28A3-4057-B7C2-66133F595768}"/>
              </a:ext>
            </a:extLst>
          </p:cNvPr>
          <p:cNvSpPr>
            <a:spLocks noGrp="1" noChangeArrowheads="1"/>
          </p:cNvSpPr>
          <p:nvPr>
            <p:ph type="title"/>
          </p:nvPr>
        </p:nvSpPr>
        <p:spPr/>
        <p:txBody>
          <a:bodyPr/>
          <a:lstStyle/>
          <a:p>
            <a:pPr eaLnBrk="1" hangingPunct="1"/>
            <a:r>
              <a:rPr lang="en-US" altLang="en-US"/>
              <a:t>Why is the WBS Useful?</a:t>
            </a:r>
          </a:p>
        </p:txBody>
      </p:sp>
      <p:sp>
        <p:nvSpPr>
          <p:cNvPr id="82947" name="Rectangle 3">
            <a:extLst>
              <a:ext uri="{FF2B5EF4-FFF2-40B4-BE49-F238E27FC236}">
                <a16:creationId xmlns:a16="http://schemas.microsoft.com/office/drawing/2014/main" id="{90626983-AAA7-454F-954D-34347243658B}"/>
              </a:ext>
            </a:extLst>
          </p:cNvPr>
          <p:cNvSpPr>
            <a:spLocks noGrp="1" noChangeArrowheads="1"/>
          </p:cNvSpPr>
          <p:nvPr>
            <p:ph type="body" idx="1"/>
          </p:nvPr>
        </p:nvSpPr>
        <p:spPr>
          <a:xfrm>
            <a:off x="1098550" y="1976438"/>
            <a:ext cx="6770688" cy="3836987"/>
          </a:xfrm>
        </p:spPr>
        <p:txBody>
          <a:bodyPr/>
          <a:lstStyle/>
          <a:p>
            <a:pPr eaLnBrk="1" hangingPunct="1"/>
            <a:r>
              <a:rPr lang="en-US" altLang="en-US"/>
              <a:t>Documents what needs to get done.</a:t>
            </a:r>
          </a:p>
          <a:p>
            <a:pPr eaLnBrk="1" hangingPunct="1"/>
            <a:r>
              <a:rPr lang="en-US" altLang="en-US"/>
              <a:t>Organizes work.</a:t>
            </a:r>
          </a:p>
          <a:p>
            <a:pPr eaLnBrk="1" hangingPunct="1"/>
            <a:r>
              <a:rPr lang="en-US" altLang="en-US"/>
              <a:t>Great tool to show people what you have in mind.</a:t>
            </a:r>
          </a:p>
          <a:p>
            <a:pPr eaLnBrk="1" hangingPunct="1">
              <a:buFontTx/>
              <a:buNone/>
            </a:pPr>
            <a:endParaRPr lang="en-US" altLang="en-US"/>
          </a:p>
        </p:txBody>
      </p:sp>
      <p:sp>
        <p:nvSpPr>
          <p:cNvPr id="22532" name="Oval 4">
            <a:extLst>
              <a:ext uri="{FF2B5EF4-FFF2-40B4-BE49-F238E27FC236}">
                <a16:creationId xmlns:a16="http://schemas.microsoft.com/office/drawing/2014/main" id="{64462F3D-E14E-4C7E-BDC2-BC510D7B7F7B}"/>
              </a:ext>
            </a:extLst>
          </p:cNvPr>
          <p:cNvSpPr>
            <a:spLocks noChangeArrowheads="1"/>
          </p:cNvSpPr>
          <p:nvPr/>
        </p:nvSpPr>
        <p:spPr bwMode="auto">
          <a:xfrm flipV="1">
            <a:off x="3048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2533" name="Oval 5">
            <a:extLst>
              <a:ext uri="{FF2B5EF4-FFF2-40B4-BE49-F238E27FC236}">
                <a16:creationId xmlns:a16="http://schemas.microsoft.com/office/drawing/2014/main" id="{B816C255-15F0-4CB3-9A11-A73E63AA00A5}"/>
              </a:ext>
            </a:extLst>
          </p:cNvPr>
          <p:cNvSpPr>
            <a:spLocks noChangeArrowheads="1"/>
          </p:cNvSpPr>
          <p:nvPr/>
        </p:nvSpPr>
        <p:spPr bwMode="auto">
          <a:xfrm flipV="1">
            <a:off x="4572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2534" name="Oval 6">
            <a:extLst>
              <a:ext uri="{FF2B5EF4-FFF2-40B4-BE49-F238E27FC236}">
                <a16:creationId xmlns:a16="http://schemas.microsoft.com/office/drawing/2014/main" id="{6DD580E9-259C-4E9A-B856-E4CEDBB2F6B6}"/>
              </a:ext>
            </a:extLst>
          </p:cNvPr>
          <p:cNvSpPr>
            <a:spLocks noChangeArrowheads="1"/>
          </p:cNvSpPr>
          <p:nvPr/>
        </p:nvSpPr>
        <p:spPr bwMode="auto">
          <a:xfrm flipV="1">
            <a:off x="609600" y="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diamond(in)">
                                      <p:cBhvr>
                                        <p:cTn id="7" dur="20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diamond(in)">
                                      <p:cBhvr>
                                        <p:cTn id="12" dur="2000"/>
                                        <p:tgtEl>
                                          <p:spTgt spid="8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diamond(in)">
                                      <p:cBhvr>
                                        <p:cTn id="17" dur="2000"/>
                                        <p:tgtEl>
                                          <p:spTgt spid="82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7AC69077-7C1E-4FAC-9172-D077C7DC35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EAB02D9-A55D-4238-940D-D8208F3C21EA}" type="slidenum">
              <a:rPr lang="en-US" altLang="en-US" sz="1400" smtClean="0"/>
              <a:pPr>
                <a:spcBef>
                  <a:spcPct val="0"/>
                </a:spcBef>
                <a:buFontTx/>
                <a:buNone/>
              </a:pPr>
              <a:t>7</a:t>
            </a:fld>
            <a:endParaRPr lang="en-US" altLang="en-US" sz="1400"/>
          </a:p>
        </p:txBody>
      </p:sp>
      <p:sp>
        <p:nvSpPr>
          <p:cNvPr id="23554" name="Rectangle 2">
            <a:extLst>
              <a:ext uri="{FF2B5EF4-FFF2-40B4-BE49-F238E27FC236}">
                <a16:creationId xmlns:a16="http://schemas.microsoft.com/office/drawing/2014/main" id="{19955F86-6817-412B-ADA2-FC3C4487E930}"/>
              </a:ext>
            </a:extLst>
          </p:cNvPr>
          <p:cNvSpPr>
            <a:spLocks noGrp="1" noChangeArrowheads="1"/>
          </p:cNvSpPr>
          <p:nvPr>
            <p:ph type="title"/>
          </p:nvPr>
        </p:nvSpPr>
        <p:spPr/>
        <p:txBody>
          <a:bodyPr/>
          <a:lstStyle/>
          <a:p>
            <a:pPr eaLnBrk="1" hangingPunct="1"/>
            <a:r>
              <a:rPr lang="en-US" altLang="en-US" sz="4000"/>
              <a:t>Work Breakdown Structure (WBS) Defined</a:t>
            </a:r>
          </a:p>
        </p:txBody>
      </p:sp>
      <p:sp>
        <p:nvSpPr>
          <p:cNvPr id="23555" name="Rectangle 3">
            <a:extLst>
              <a:ext uri="{FF2B5EF4-FFF2-40B4-BE49-F238E27FC236}">
                <a16:creationId xmlns:a16="http://schemas.microsoft.com/office/drawing/2014/main" id="{8F9F14D9-DEAB-40D9-84EC-DDCFDBA12BDC}"/>
              </a:ext>
            </a:extLst>
          </p:cNvPr>
          <p:cNvSpPr>
            <a:spLocks noGrp="1" noChangeArrowheads="1"/>
          </p:cNvSpPr>
          <p:nvPr>
            <p:ph type="body" idx="1"/>
          </p:nvPr>
        </p:nvSpPr>
        <p:spPr/>
        <p:txBody>
          <a:bodyPr/>
          <a:lstStyle/>
          <a:p>
            <a:pPr eaLnBrk="1" hangingPunct="1"/>
            <a:r>
              <a:rPr lang="en-US" altLang="en-US" sz="2800"/>
              <a:t>Organizes work in hierarchy format</a:t>
            </a:r>
          </a:p>
          <a:p>
            <a:pPr eaLnBrk="1" hangingPunct="1"/>
            <a:r>
              <a:rPr lang="en-US" altLang="en-US" sz="2800"/>
              <a:t>For each level down, tasks have a more limited scope, that is they are more narrowly defined</a:t>
            </a:r>
          </a:p>
          <a:p>
            <a:pPr eaLnBrk="1" hangingPunct="1"/>
            <a:r>
              <a:rPr lang="en-US" altLang="en-US" sz="2800"/>
              <a:t>Can be either pictorial (like an organizational hierarchy chart) or in an outline like format</a:t>
            </a:r>
          </a:p>
          <a:p>
            <a:pPr eaLnBrk="1" hangingPunct="1">
              <a:buFontTx/>
              <a:buNone/>
            </a:pPr>
            <a:endParaRPr lang="en-US" altLang="en-US" sz="2800"/>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EDA369B8-8261-4DE1-A57F-1EAC509425BD}"/>
              </a:ext>
            </a:extLst>
          </p:cNvPr>
          <p:cNvSpPr>
            <a:spLocks noGrp="1" noChangeArrowheads="1"/>
          </p:cNvSpPr>
          <p:nvPr>
            <p:ph type="title"/>
          </p:nvPr>
        </p:nvSpPr>
        <p:spPr/>
        <p:txBody>
          <a:bodyPr/>
          <a:lstStyle/>
          <a:p>
            <a:r>
              <a:rPr lang="en-US" altLang="en-US"/>
              <a:t>WBS Defined (PMBOK 6</a:t>
            </a:r>
            <a:r>
              <a:rPr lang="en-US" altLang="en-US" baseline="30000"/>
              <a:t>th</a:t>
            </a:r>
            <a:r>
              <a:rPr lang="en-US" altLang="en-US"/>
              <a:t> Ed. P. 726)</a:t>
            </a:r>
          </a:p>
        </p:txBody>
      </p:sp>
      <p:sp>
        <p:nvSpPr>
          <p:cNvPr id="24578" name="Content Placeholder 2">
            <a:extLst>
              <a:ext uri="{FF2B5EF4-FFF2-40B4-BE49-F238E27FC236}">
                <a16:creationId xmlns:a16="http://schemas.microsoft.com/office/drawing/2014/main" id="{298E4142-EBAC-4903-9B94-104DADB6AB18}"/>
              </a:ext>
            </a:extLst>
          </p:cNvPr>
          <p:cNvSpPr>
            <a:spLocks noGrp="1" noChangeArrowheads="1"/>
          </p:cNvSpPr>
          <p:nvPr>
            <p:ph idx="1"/>
          </p:nvPr>
        </p:nvSpPr>
        <p:spPr/>
        <p:txBody>
          <a:bodyPr/>
          <a:lstStyle/>
          <a:p>
            <a:pPr marL="0" indent="0">
              <a:buFontTx/>
              <a:buNone/>
            </a:pPr>
            <a:r>
              <a:rPr lang="en-US" altLang="en-US"/>
              <a:t>“A hierarchical decomposition of the total scope of work to be carried out by the project team to accomplish the project objectives and create the required deliverables.”</a:t>
            </a:r>
          </a:p>
        </p:txBody>
      </p:sp>
      <p:sp>
        <p:nvSpPr>
          <p:cNvPr id="24579" name="Slide Number Placeholder 3">
            <a:extLst>
              <a:ext uri="{FF2B5EF4-FFF2-40B4-BE49-F238E27FC236}">
                <a16:creationId xmlns:a16="http://schemas.microsoft.com/office/drawing/2014/main" id="{48424431-8BC3-4867-8792-88DB5AD6371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F6CF0AC-3CAE-4B26-A0E5-245E259DFCFF}" type="slidenum">
              <a:rPr lang="en-US" altLang="en-US" sz="1400" smtClean="0"/>
              <a:pPr>
                <a:spcBef>
                  <a:spcPct val="0"/>
                </a:spcBef>
                <a:buFontTx/>
                <a:buNone/>
              </a:pPr>
              <a:t>8</a:t>
            </a:fld>
            <a:endParaRPr lang="en-US" altLang="en-US" sz="1400"/>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a:extLst>
              <a:ext uri="{FF2B5EF4-FFF2-40B4-BE49-F238E27FC236}">
                <a16:creationId xmlns:a16="http://schemas.microsoft.com/office/drawing/2014/main" id="{10E84CE8-FDA4-4581-B60D-49970B897ED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338D994-30D3-4521-B733-DC4E55FF5263}" type="slidenum">
              <a:rPr lang="en-US" altLang="en-US" sz="1400" smtClean="0"/>
              <a:pPr>
                <a:spcBef>
                  <a:spcPct val="0"/>
                </a:spcBef>
                <a:buFontTx/>
                <a:buNone/>
              </a:pPr>
              <a:t>9</a:t>
            </a:fld>
            <a:endParaRPr lang="en-US" altLang="en-US" sz="1400"/>
          </a:p>
        </p:txBody>
      </p:sp>
      <p:sp>
        <p:nvSpPr>
          <p:cNvPr id="25602" name="AutoShape 3">
            <a:extLst>
              <a:ext uri="{FF2B5EF4-FFF2-40B4-BE49-F238E27FC236}">
                <a16:creationId xmlns:a16="http://schemas.microsoft.com/office/drawing/2014/main" id="{D130B997-9887-4298-9885-521CF640B7DB}"/>
              </a:ext>
            </a:extLst>
          </p:cNvPr>
          <p:cNvSpPr>
            <a:spLocks noChangeArrowheads="1"/>
          </p:cNvSpPr>
          <p:nvPr/>
        </p:nvSpPr>
        <p:spPr bwMode="auto">
          <a:xfrm rot="2029174">
            <a:off x="0" y="2667000"/>
            <a:ext cx="7581900" cy="6394450"/>
          </a:xfrm>
          <a:prstGeom prst="triangle">
            <a:avLst>
              <a:gd name="adj" fmla="val 50000"/>
            </a:avLst>
          </a:prstGeom>
          <a:gradFill rotWithShape="1">
            <a:gsLst>
              <a:gs pos="0">
                <a:srgbClr val="00FF00"/>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03" name="AutoShape 2">
            <a:extLst>
              <a:ext uri="{FF2B5EF4-FFF2-40B4-BE49-F238E27FC236}">
                <a16:creationId xmlns:a16="http://schemas.microsoft.com/office/drawing/2014/main" id="{27CC2C74-EE88-40B8-BF5B-272D3EB670FE}"/>
              </a:ext>
            </a:extLst>
          </p:cNvPr>
          <p:cNvSpPr>
            <a:spLocks noChangeArrowheads="1"/>
          </p:cNvSpPr>
          <p:nvPr/>
        </p:nvSpPr>
        <p:spPr bwMode="auto">
          <a:xfrm rot="-1722135">
            <a:off x="3514725" y="2887663"/>
            <a:ext cx="6592888" cy="5575300"/>
          </a:xfrm>
          <a:prstGeom prst="triangle">
            <a:avLst>
              <a:gd name="adj" fmla="val 50000"/>
            </a:avLst>
          </a:prstGeom>
          <a:gradFill rotWithShape="1">
            <a:gsLst>
              <a:gs pos="0">
                <a:srgbClr val="00FFFF"/>
              </a:gs>
              <a:gs pos="100000">
                <a:srgbClr val="008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04" name="AutoShape 4">
            <a:extLst>
              <a:ext uri="{FF2B5EF4-FFF2-40B4-BE49-F238E27FC236}">
                <a16:creationId xmlns:a16="http://schemas.microsoft.com/office/drawing/2014/main" id="{2B78DBA4-B23C-4C36-93EA-65C9574845B2}"/>
              </a:ext>
            </a:extLst>
          </p:cNvPr>
          <p:cNvSpPr>
            <a:spLocks noChangeArrowheads="1"/>
          </p:cNvSpPr>
          <p:nvPr/>
        </p:nvSpPr>
        <p:spPr bwMode="auto">
          <a:xfrm rot="-5175278">
            <a:off x="5331619" y="619919"/>
            <a:ext cx="5975350" cy="5761038"/>
          </a:xfrm>
          <a:prstGeom prst="triangle">
            <a:avLst>
              <a:gd name="adj" fmla="val 50000"/>
            </a:avLst>
          </a:prstGeom>
          <a:gradFill rotWithShape="1">
            <a:gsLst>
              <a:gs pos="0">
                <a:srgbClr val="00FFFF"/>
              </a:gs>
              <a:gs pos="100000">
                <a:srgbClr val="008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05" name="AutoShape 6">
            <a:extLst>
              <a:ext uri="{FF2B5EF4-FFF2-40B4-BE49-F238E27FC236}">
                <a16:creationId xmlns:a16="http://schemas.microsoft.com/office/drawing/2014/main" id="{05081F9E-DC3C-4224-B128-2A2EE1D97B23}"/>
              </a:ext>
            </a:extLst>
          </p:cNvPr>
          <p:cNvSpPr>
            <a:spLocks noChangeArrowheads="1"/>
          </p:cNvSpPr>
          <p:nvPr/>
        </p:nvSpPr>
        <p:spPr bwMode="auto">
          <a:xfrm rot="-8768849">
            <a:off x="3494088" y="-1652588"/>
            <a:ext cx="7007225" cy="5497513"/>
          </a:xfrm>
          <a:prstGeom prst="triangle">
            <a:avLst>
              <a:gd name="adj" fmla="val 50000"/>
            </a:avLst>
          </a:prstGeom>
          <a:gradFill rotWithShape="1">
            <a:gsLst>
              <a:gs pos="0">
                <a:srgbClr val="00FFFF"/>
              </a:gs>
              <a:gs pos="100000">
                <a:srgbClr val="FF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06" name="AutoShape 7">
            <a:extLst>
              <a:ext uri="{FF2B5EF4-FFF2-40B4-BE49-F238E27FC236}">
                <a16:creationId xmlns:a16="http://schemas.microsoft.com/office/drawing/2014/main" id="{91E8FF4F-105A-4902-AF97-CB5A523593BC}"/>
              </a:ext>
            </a:extLst>
          </p:cNvPr>
          <p:cNvSpPr>
            <a:spLocks noChangeArrowheads="1"/>
          </p:cNvSpPr>
          <p:nvPr/>
        </p:nvSpPr>
        <p:spPr bwMode="auto">
          <a:xfrm rot="5587521">
            <a:off x="-1319213" y="-4763"/>
            <a:ext cx="7373938" cy="6345238"/>
          </a:xfrm>
          <a:prstGeom prst="triangle">
            <a:avLst>
              <a:gd name="adj" fmla="val 50000"/>
            </a:avLst>
          </a:prstGeom>
          <a:gradFill rotWithShape="1">
            <a:gsLst>
              <a:gs pos="0">
                <a:srgbClr val="00FF00"/>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07" name="AutoShape 5">
            <a:extLst>
              <a:ext uri="{FF2B5EF4-FFF2-40B4-BE49-F238E27FC236}">
                <a16:creationId xmlns:a16="http://schemas.microsoft.com/office/drawing/2014/main" id="{D6ADE873-D57B-4DD4-852F-48D1122CC4AA}"/>
              </a:ext>
            </a:extLst>
          </p:cNvPr>
          <p:cNvSpPr>
            <a:spLocks noChangeArrowheads="1"/>
          </p:cNvSpPr>
          <p:nvPr/>
        </p:nvSpPr>
        <p:spPr bwMode="auto">
          <a:xfrm rot="9077865">
            <a:off x="830263" y="-1905000"/>
            <a:ext cx="6592887" cy="5581650"/>
          </a:xfrm>
          <a:prstGeom prst="triangle">
            <a:avLst>
              <a:gd name="adj" fmla="val 50000"/>
            </a:avLst>
          </a:prstGeom>
          <a:gradFill rotWithShape="1">
            <a:gsLst>
              <a:gs pos="0">
                <a:srgbClr val="00FFFF"/>
              </a:gs>
              <a:gs pos="100000">
                <a:srgbClr val="FF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08" name="Rectangle 15">
            <a:extLst>
              <a:ext uri="{FF2B5EF4-FFF2-40B4-BE49-F238E27FC236}">
                <a16:creationId xmlns:a16="http://schemas.microsoft.com/office/drawing/2014/main" id="{768B0219-8444-4F2C-A2D8-33C897627FDF}"/>
              </a:ext>
            </a:extLst>
          </p:cNvPr>
          <p:cNvSpPr>
            <a:spLocks noChangeArrowheads="1"/>
          </p:cNvSpPr>
          <p:nvPr/>
        </p:nvSpPr>
        <p:spPr bwMode="auto">
          <a:xfrm>
            <a:off x="0" y="0"/>
            <a:ext cx="9144000" cy="68580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09" name="Line 16">
            <a:extLst>
              <a:ext uri="{FF2B5EF4-FFF2-40B4-BE49-F238E27FC236}">
                <a16:creationId xmlns:a16="http://schemas.microsoft.com/office/drawing/2014/main" id="{ACCF69CF-78EC-4D71-B302-C26521075058}"/>
              </a:ext>
            </a:extLst>
          </p:cNvPr>
          <p:cNvSpPr>
            <a:spLocks noChangeShapeType="1"/>
          </p:cNvSpPr>
          <p:nvPr/>
        </p:nvSpPr>
        <p:spPr bwMode="auto">
          <a:xfrm>
            <a:off x="-12725400" y="-7467600"/>
            <a:ext cx="18230850" cy="1082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7">
            <a:extLst>
              <a:ext uri="{FF2B5EF4-FFF2-40B4-BE49-F238E27FC236}">
                <a16:creationId xmlns:a16="http://schemas.microsoft.com/office/drawing/2014/main" id="{E63988B8-5A20-47E4-AAF0-FB7560ABDE4E}"/>
              </a:ext>
            </a:extLst>
          </p:cNvPr>
          <p:cNvSpPr>
            <a:spLocks noChangeShapeType="1"/>
          </p:cNvSpPr>
          <p:nvPr/>
        </p:nvSpPr>
        <p:spPr bwMode="auto">
          <a:xfrm flipV="1">
            <a:off x="5486400" y="-2438400"/>
            <a:ext cx="13487400" cy="5786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8">
            <a:extLst>
              <a:ext uri="{FF2B5EF4-FFF2-40B4-BE49-F238E27FC236}">
                <a16:creationId xmlns:a16="http://schemas.microsoft.com/office/drawing/2014/main" id="{B65BEAF2-C9A0-47F9-B8E5-96F2B6DB76F4}"/>
              </a:ext>
            </a:extLst>
          </p:cNvPr>
          <p:cNvSpPr>
            <a:spLocks noChangeShapeType="1"/>
          </p:cNvSpPr>
          <p:nvPr/>
        </p:nvSpPr>
        <p:spPr bwMode="auto">
          <a:xfrm flipH="1">
            <a:off x="5181600" y="3370263"/>
            <a:ext cx="279400" cy="7373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Text Box 9">
            <a:extLst>
              <a:ext uri="{FF2B5EF4-FFF2-40B4-BE49-F238E27FC236}">
                <a16:creationId xmlns:a16="http://schemas.microsoft.com/office/drawing/2014/main" id="{F63873F4-352B-469A-A8FD-D8B2102F917A}"/>
              </a:ext>
            </a:extLst>
          </p:cNvPr>
          <p:cNvSpPr txBox="1">
            <a:spLocks noChangeArrowheads="1"/>
          </p:cNvSpPr>
          <p:nvPr/>
        </p:nvSpPr>
        <p:spPr bwMode="auto">
          <a:xfrm rot="3838481">
            <a:off x="2249488" y="4125913"/>
            <a:ext cx="1565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Assigning</a:t>
            </a:r>
          </a:p>
          <a:p>
            <a:pPr algn="ctr" eaLnBrk="1" hangingPunct="1">
              <a:spcBef>
                <a:spcPct val="0"/>
              </a:spcBef>
              <a:buFontTx/>
              <a:buNone/>
            </a:pPr>
            <a:r>
              <a:rPr lang="en-US" altLang="en-US" sz="2000" b="1"/>
              <a:t> Ownership</a:t>
            </a:r>
          </a:p>
        </p:txBody>
      </p:sp>
      <p:sp>
        <p:nvSpPr>
          <p:cNvPr id="25613" name="Text Box 10">
            <a:extLst>
              <a:ext uri="{FF2B5EF4-FFF2-40B4-BE49-F238E27FC236}">
                <a16:creationId xmlns:a16="http://schemas.microsoft.com/office/drawing/2014/main" id="{1B9D2772-4436-4999-9CCA-0F7F319E47A7}"/>
              </a:ext>
            </a:extLst>
          </p:cNvPr>
          <p:cNvSpPr txBox="1">
            <a:spLocks noChangeArrowheads="1"/>
          </p:cNvSpPr>
          <p:nvPr/>
        </p:nvSpPr>
        <p:spPr bwMode="auto">
          <a:xfrm rot="5400000">
            <a:off x="6971507" y="2936081"/>
            <a:ext cx="21605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Determining</a:t>
            </a:r>
          </a:p>
          <a:p>
            <a:pPr algn="ctr" eaLnBrk="1" hangingPunct="1">
              <a:spcBef>
                <a:spcPct val="0"/>
              </a:spcBef>
              <a:buFontTx/>
              <a:buNone/>
            </a:pPr>
            <a:r>
              <a:rPr lang="en-US" altLang="en-US" sz="2000" b="1"/>
              <a:t> Work Sequence</a:t>
            </a:r>
          </a:p>
          <a:p>
            <a:pPr algn="ctr" eaLnBrk="1" hangingPunct="1">
              <a:spcBef>
                <a:spcPct val="0"/>
              </a:spcBef>
              <a:buFontTx/>
              <a:buNone/>
            </a:pPr>
            <a:endParaRPr lang="en-US" altLang="en-US" sz="2000" b="1"/>
          </a:p>
        </p:txBody>
      </p:sp>
      <p:sp>
        <p:nvSpPr>
          <p:cNvPr id="25614" name="Text Box 11">
            <a:extLst>
              <a:ext uri="{FF2B5EF4-FFF2-40B4-BE49-F238E27FC236}">
                <a16:creationId xmlns:a16="http://schemas.microsoft.com/office/drawing/2014/main" id="{5A300F78-5349-4CEE-9256-AC292A123571}"/>
              </a:ext>
            </a:extLst>
          </p:cNvPr>
          <p:cNvSpPr txBox="1">
            <a:spLocks noChangeArrowheads="1"/>
          </p:cNvSpPr>
          <p:nvPr/>
        </p:nvSpPr>
        <p:spPr bwMode="auto">
          <a:xfrm rot="-2165046">
            <a:off x="5986463" y="5235575"/>
            <a:ext cx="1960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Defining What </a:t>
            </a:r>
          </a:p>
          <a:p>
            <a:pPr algn="ctr" eaLnBrk="1" hangingPunct="1">
              <a:spcBef>
                <a:spcPct val="0"/>
              </a:spcBef>
              <a:buFontTx/>
              <a:buNone/>
            </a:pPr>
            <a:r>
              <a:rPr lang="en-US" altLang="en-US" sz="2000" b="1"/>
              <a:t>to do First</a:t>
            </a:r>
          </a:p>
        </p:txBody>
      </p:sp>
      <p:sp>
        <p:nvSpPr>
          <p:cNvPr id="25615" name="Text Box 12">
            <a:extLst>
              <a:ext uri="{FF2B5EF4-FFF2-40B4-BE49-F238E27FC236}">
                <a16:creationId xmlns:a16="http://schemas.microsoft.com/office/drawing/2014/main" id="{C27490DC-AEC1-4075-9AEB-E97EE644373C}"/>
              </a:ext>
            </a:extLst>
          </p:cNvPr>
          <p:cNvSpPr txBox="1">
            <a:spLocks noChangeArrowheads="1"/>
          </p:cNvSpPr>
          <p:nvPr/>
        </p:nvSpPr>
        <p:spPr bwMode="auto">
          <a:xfrm rot="2441955">
            <a:off x="5884863" y="989013"/>
            <a:ext cx="23399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2000" b="1"/>
              <a:t>Allocate Non-Labor Expense</a:t>
            </a:r>
          </a:p>
          <a:p>
            <a:pPr eaLnBrk="1" hangingPunct="1">
              <a:spcBef>
                <a:spcPct val="50000"/>
              </a:spcBef>
              <a:buFontTx/>
              <a:buNone/>
            </a:pPr>
            <a:endParaRPr lang="en-US" altLang="en-US" sz="2000" b="1"/>
          </a:p>
        </p:txBody>
      </p:sp>
      <p:sp>
        <p:nvSpPr>
          <p:cNvPr id="25616" name="Oval 13">
            <a:extLst>
              <a:ext uri="{FF2B5EF4-FFF2-40B4-BE49-F238E27FC236}">
                <a16:creationId xmlns:a16="http://schemas.microsoft.com/office/drawing/2014/main" id="{BCB43D1D-F7BF-4260-8BB2-AA44F315D8A3}"/>
              </a:ext>
            </a:extLst>
          </p:cNvPr>
          <p:cNvSpPr>
            <a:spLocks noChangeArrowheads="1"/>
          </p:cNvSpPr>
          <p:nvPr/>
        </p:nvSpPr>
        <p:spPr bwMode="auto">
          <a:xfrm rot="-169440">
            <a:off x="2249488" y="153988"/>
            <a:ext cx="6399212" cy="6399212"/>
          </a:xfrm>
          <a:prstGeom prst="ellipse">
            <a:avLst/>
          </a:prstGeom>
          <a:noFill/>
          <a:ln w="666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17" name="Oval 14">
            <a:extLst>
              <a:ext uri="{FF2B5EF4-FFF2-40B4-BE49-F238E27FC236}">
                <a16:creationId xmlns:a16="http://schemas.microsoft.com/office/drawing/2014/main" id="{F9DC5027-98F6-449F-BA65-0C4E56AD27E8}"/>
              </a:ext>
            </a:extLst>
          </p:cNvPr>
          <p:cNvSpPr>
            <a:spLocks noChangeArrowheads="1"/>
          </p:cNvSpPr>
          <p:nvPr/>
        </p:nvSpPr>
        <p:spPr bwMode="auto">
          <a:xfrm flipH="1">
            <a:off x="5334000" y="3200400"/>
            <a:ext cx="304800" cy="249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18" name="Text Box 19">
            <a:extLst>
              <a:ext uri="{FF2B5EF4-FFF2-40B4-BE49-F238E27FC236}">
                <a16:creationId xmlns:a16="http://schemas.microsoft.com/office/drawing/2014/main" id="{39BA1704-48D7-417F-825B-3F2BA4FBAD28}"/>
              </a:ext>
            </a:extLst>
          </p:cNvPr>
          <p:cNvSpPr txBox="1">
            <a:spLocks noChangeArrowheads="1"/>
          </p:cNvSpPr>
          <p:nvPr/>
        </p:nvSpPr>
        <p:spPr bwMode="auto">
          <a:xfrm rot="-1525613">
            <a:off x="3375025" y="520700"/>
            <a:ext cx="1947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Allocate Labor</a:t>
            </a:r>
          </a:p>
          <a:p>
            <a:pPr algn="ctr" eaLnBrk="1" hangingPunct="1">
              <a:spcBef>
                <a:spcPct val="0"/>
              </a:spcBef>
              <a:buFontTx/>
              <a:buNone/>
            </a:pPr>
            <a:r>
              <a:rPr lang="en-US" altLang="en-US" sz="2000" b="1"/>
              <a:t> Expense</a:t>
            </a:r>
          </a:p>
          <a:p>
            <a:pPr algn="ctr" eaLnBrk="1" hangingPunct="1">
              <a:spcBef>
                <a:spcPct val="0"/>
              </a:spcBef>
              <a:buFontTx/>
              <a:buNone/>
            </a:pPr>
            <a:endParaRPr lang="en-US" altLang="en-US" sz="2000" b="1"/>
          </a:p>
        </p:txBody>
      </p:sp>
      <p:sp>
        <p:nvSpPr>
          <p:cNvPr id="25619" name="Oval 20">
            <a:extLst>
              <a:ext uri="{FF2B5EF4-FFF2-40B4-BE49-F238E27FC236}">
                <a16:creationId xmlns:a16="http://schemas.microsoft.com/office/drawing/2014/main" id="{E496E534-B8D6-460A-BC3F-DA9853657574}"/>
              </a:ext>
            </a:extLst>
          </p:cNvPr>
          <p:cNvSpPr>
            <a:spLocks noChangeArrowheads="1"/>
          </p:cNvSpPr>
          <p:nvPr/>
        </p:nvSpPr>
        <p:spPr bwMode="auto">
          <a:xfrm rot="181567">
            <a:off x="3149600" y="1069975"/>
            <a:ext cx="4659313" cy="4697413"/>
          </a:xfrm>
          <a:prstGeom prst="ellipse">
            <a:avLst/>
          </a:prstGeom>
          <a:noFill/>
          <a:ln w="444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grpSp>
        <p:nvGrpSpPr>
          <p:cNvPr id="102435" name="Group 35">
            <a:extLst>
              <a:ext uri="{FF2B5EF4-FFF2-40B4-BE49-F238E27FC236}">
                <a16:creationId xmlns:a16="http://schemas.microsoft.com/office/drawing/2014/main" id="{10B56200-188C-45C5-BF5E-E21FB70681CA}"/>
              </a:ext>
            </a:extLst>
          </p:cNvPr>
          <p:cNvGrpSpPr>
            <a:grpSpLocks/>
          </p:cNvGrpSpPr>
          <p:nvPr/>
        </p:nvGrpSpPr>
        <p:grpSpPr bwMode="auto">
          <a:xfrm>
            <a:off x="2987675" y="1377950"/>
            <a:ext cx="4559300" cy="4384675"/>
            <a:chOff x="1882" y="868"/>
            <a:chExt cx="2872" cy="2762"/>
          </a:xfrm>
        </p:grpSpPr>
        <p:sp>
          <p:nvSpPr>
            <p:cNvPr id="25629" name="WordArt 21">
              <a:extLst>
                <a:ext uri="{FF2B5EF4-FFF2-40B4-BE49-F238E27FC236}">
                  <a16:creationId xmlns:a16="http://schemas.microsoft.com/office/drawing/2014/main" id="{EFE04772-2024-4536-943E-939B3CE7C5E4}"/>
                </a:ext>
              </a:extLst>
            </p:cNvPr>
            <p:cNvSpPr>
              <a:spLocks noChangeArrowheads="1" noChangeShapeType="1" noTextEdit="1"/>
            </p:cNvSpPr>
            <p:nvPr/>
          </p:nvSpPr>
          <p:spPr bwMode="auto">
            <a:xfrm rot="-2461318">
              <a:off x="3578" y="2778"/>
              <a:ext cx="1176" cy="385"/>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Time Line</a:t>
              </a:r>
            </a:p>
          </p:txBody>
        </p:sp>
        <p:sp>
          <p:nvSpPr>
            <p:cNvPr id="25630" name="WordArt 22">
              <a:extLst>
                <a:ext uri="{FF2B5EF4-FFF2-40B4-BE49-F238E27FC236}">
                  <a16:creationId xmlns:a16="http://schemas.microsoft.com/office/drawing/2014/main" id="{0D3E90E3-1653-4A45-82A3-B6024D2914F8}"/>
                </a:ext>
              </a:extLst>
            </p:cNvPr>
            <p:cNvSpPr>
              <a:spLocks noChangeArrowheads="1" noChangeShapeType="1" noTextEdit="1"/>
            </p:cNvSpPr>
            <p:nvPr/>
          </p:nvSpPr>
          <p:spPr bwMode="auto">
            <a:xfrm rot="3856763">
              <a:off x="1553" y="2240"/>
              <a:ext cx="1719" cy="1062"/>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  Responsibility Matrix  </a:t>
              </a:r>
            </a:p>
            <a:p>
              <a:pPr algn="ctr"/>
              <a:endParaRPr lang="en-US"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endParaRPr>
            </a:p>
          </p:txBody>
        </p:sp>
        <p:sp>
          <p:nvSpPr>
            <p:cNvPr id="25631" name="Text Box 23">
              <a:extLst>
                <a:ext uri="{FF2B5EF4-FFF2-40B4-BE49-F238E27FC236}">
                  <a16:creationId xmlns:a16="http://schemas.microsoft.com/office/drawing/2014/main" id="{97DCDD38-48A2-419F-B4B3-A02574865BE6}"/>
                </a:ext>
              </a:extLst>
            </p:cNvPr>
            <p:cNvSpPr txBox="1">
              <a:spLocks noChangeArrowheads="1"/>
            </p:cNvSpPr>
            <p:nvPr/>
          </p:nvSpPr>
          <p:spPr bwMode="auto">
            <a:xfrm>
              <a:off x="2932" y="86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a:latin typeface="New Boston" pitchFamily="34" charset="0"/>
                </a:rPr>
                <a:t>Budget</a:t>
              </a:r>
            </a:p>
          </p:txBody>
        </p:sp>
      </p:grpSp>
      <p:grpSp>
        <p:nvGrpSpPr>
          <p:cNvPr id="102424" name="Group 24">
            <a:extLst>
              <a:ext uri="{FF2B5EF4-FFF2-40B4-BE49-F238E27FC236}">
                <a16:creationId xmlns:a16="http://schemas.microsoft.com/office/drawing/2014/main" id="{780808AD-FE9C-41E1-AEB7-82D6A8C0D014}"/>
              </a:ext>
            </a:extLst>
          </p:cNvPr>
          <p:cNvGrpSpPr>
            <a:grpSpLocks/>
          </p:cNvGrpSpPr>
          <p:nvPr/>
        </p:nvGrpSpPr>
        <p:grpSpPr bwMode="auto">
          <a:xfrm>
            <a:off x="4038600" y="1981200"/>
            <a:ext cx="3005138" cy="3614738"/>
            <a:chOff x="2020" y="1335"/>
            <a:chExt cx="1893" cy="2277"/>
          </a:xfrm>
        </p:grpSpPr>
        <p:sp>
          <p:nvSpPr>
            <p:cNvPr id="25627" name="Oval 25">
              <a:extLst>
                <a:ext uri="{FF2B5EF4-FFF2-40B4-BE49-F238E27FC236}">
                  <a16:creationId xmlns:a16="http://schemas.microsoft.com/office/drawing/2014/main" id="{EB0461C1-B8F6-44F8-A724-E4AA02EBDBF0}"/>
                </a:ext>
              </a:extLst>
            </p:cNvPr>
            <p:cNvSpPr>
              <a:spLocks noChangeArrowheads="1"/>
            </p:cNvSpPr>
            <p:nvPr/>
          </p:nvSpPr>
          <p:spPr bwMode="auto">
            <a:xfrm>
              <a:off x="2020" y="1335"/>
              <a:ext cx="1893" cy="1810"/>
            </a:xfrm>
            <a:prstGeom prst="ellipse">
              <a:avLst/>
            </a:prstGeom>
            <a:gradFill rotWithShape="1">
              <a:gsLst>
                <a:gs pos="0">
                  <a:srgbClr val="00CCFF"/>
                </a:gs>
                <a:gs pos="100000">
                  <a:srgbClr val="66FFFF"/>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000"/>
            </a:p>
          </p:txBody>
        </p:sp>
        <p:sp>
          <p:nvSpPr>
            <p:cNvPr id="25628" name="WordArt 26">
              <a:extLst>
                <a:ext uri="{FF2B5EF4-FFF2-40B4-BE49-F238E27FC236}">
                  <a16:creationId xmlns:a16="http://schemas.microsoft.com/office/drawing/2014/main" id="{12D3DC0C-07B2-4888-978B-1EC0D72CCCBE}"/>
                </a:ext>
              </a:extLst>
            </p:cNvPr>
            <p:cNvSpPr>
              <a:spLocks noChangeArrowheads="1" noChangeShapeType="1" noTextEdit="1"/>
            </p:cNvSpPr>
            <p:nvPr/>
          </p:nvSpPr>
          <p:spPr bwMode="auto">
            <a:xfrm rot="1625164">
              <a:off x="2251" y="1445"/>
              <a:ext cx="1043" cy="2167"/>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WBS!</a:t>
              </a:r>
            </a:p>
            <a:p>
              <a:pPr algn="ctr"/>
              <a:endParaRPr lang="en-US" sz="3600" kern="10">
                <a:ln w="9525">
                  <a:solidFill>
                    <a:srgbClr val="000000"/>
                  </a:solidFill>
                  <a:round/>
                  <a:headEnd/>
                  <a:tailEnd/>
                </a:ln>
                <a:solidFill>
                  <a:srgbClr val="000000"/>
                </a:solidFill>
                <a:latin typeface="Arial Black" panose="020B0A04020102020204" pitchFamily="34" charset="0"/>
              </a:endParaRPr>
            </a:p>
          </p:txBody>
        </p:sp>
      </p:grpSp>
      <p:sp>
        <p:nvSpPr>
          <p:cNvPr id="25622" name="Line 28">
            <a:extLst>
              <a:ext uri="{FF2B5EF4-FFF2-40B4-BE49-F238E27FC236}">
                <a16:creationId xmlns:a16="http://schemas.microsoft.com/office/drawing/2014/main" id="{8A06A725-4DF1-40FC-9304-00B1C2BE35AB}"/>
              </a:ext>
            </a:extLst>
          </p:cNvPr>
          <p:cNvSpPr>
            <a:spLocks noChangeShapeType="1"/>
          </p:cNvSpPr>
          <p:nvPr/>
        </p:nvSpPr>
        <p:spPr bwMode="auto">
          <a:xfrm flipH="1">
            <a:off x="5546725" y="207963"/>
            <a:ext cx="12700" cy="8556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29">
            <a:extLst>
              <a:ext uri="{FF2B5EF4-FFF2-40B4-BE49-F238E27FC236}">
                <a16:creationId xmlns:a16="http://schemas.microsoft.com/office/drawing/2014/main" id="{EA3C5F50-7DCB-4818-AACD-18D73CFCD1F3}"/>
              </a:ext>
            </a:extLst>
          </p:cNvPr>
          <p:cNvSpPr>
            <a:spLocks noChangeShapeType="1"/>
          </p:cNvSpPr>
          <p:nvPr/>
        </p:nvSpPr>
        <p:spPr bwMode="auto">
          <a:xfrm flipH="1" flipV="1">
            <a:off x="7483475" y="4595813"/>
            <a:ext cx="711200" cy="3635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WordArt 30">
            <a:extLst>
              <a:ext uri="{FF2B5EF4-FFF2-40B4-BE49-F238E27FC236}">
                <a16:creationId xmlns:a16="http://schemas.microsoft.com/office/drawing/2014/main" id="{7EE58B38-BDE7-40DA-AC17-0D774DBE02C4}"/>
              </a:ext>
            </a:extLst>
          </p:cNvPr>
          <p:cNvSpPr>
            <a:spLocks noChangeArrowheads="1" noChangeShapeType="1" noTextEdit="1"/>
          </p:cNvSpPr>
          <p:nvPr/>
        </p:nvSpPr>
        <p:spPr bwMode="auto">
          <a:xfrm>
            <a:off x="152400" y="152400"/>
            <a:ext cx="2266950" cy="2971800"/>
          </a:xfrm>
          <a:prstGeom prst="rect">
            <a:avLst/>
          </a:prstGeom>
        </p:spPr>
        <p:txBody>
          <a:bodyPr wrap="none" fromWordArt="1">
            <a:prstTxWarp prst="textSlantUp">
              <a:avLst>
                <a:gd name="adj" fmla="val 55556"/>
              </a:avLst>
            </a:prstTxWarp>
          </a:bodyPr>
          <a:lstStyle/>
          <a:p>
            <a:pPr algn="ctr"/>
            <a:r>
              <a:rPr lang="en-US" sz="2800" kern="10">
                <a:ln w="9525">
                  <a:solidFill>
                    <a:srgbClr val="000000"/>
                  </a:solidFill>
                  <a:round/>
                  <a:headEnd/>
                  <a:tailEnd/>
                </a:ln>
                <a:solidFill>
                  <a:srgbClr val="000000"/>
                </a:solidFill>
                <a:latin typeface="Arial Black" panose="020B0A04020102020204" pitchFamily="34" charset="0"/>
              </a:rPr>
              <a:t>What the WBS</a:t>
            </a:r>
          </a:p>
          <a:p>
            <a:pPr algn="ctr"/>
            <a:r>
              <a:rPr lang="en-US" sz="2800" kern="10">
                <a:ln w="9525">
                  <a:solidFill>
                    <a:srgbClr val="000000"/>
                  </a:solidFill>
                  <a:round/>
                  <a:headEnd/>
                  <a:tailEnd/>
                </a:ln>
                <a:solidFill>
                  <a:srgbClr val="000000"/>
                </a:solidFill>
                <a:latin typeface="Arial Black" panose="020B0A04020102020204" pitchFamily="34" charset="0"/>
              </a:rPr>
              <a:t>Does For You</a:t>
            </a:r>
          </a:p>
        </p:txBody>
      </p:sp>
      <p:sp>
        <p:nvSpPr>
          <p:cNvPr id="25625" name="Text Box 32">
            <a:extLst>
              <a:ext uri="{FF2B5EF4-FFF2-40B4-BE49-F238E27FC236}">
                <a16:creationId xmlns:a16="http://schemas.microsoft.com/office/drawing/2014/main" id="{D9221A1C-292F-4305-969A-6771E329A838}"/>
              </a:ext>
            </a:extLst>
          </p:cNvPr>
          <p:cNvSpPr txBox="1">
            <a:spLocks noChangeArrowheads="1"/>
          </p:cNvSpPr>
          <p:nvPr/>
        </p:nvSpPr>
        <p:spPr bwMode="auto">
          <a:xfrm>
            <a:off x="2209800" y="6613525"/>
            <a:ext cx="1673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000"/>
              <a:t>(C) 2007 Brian Vanderjack</a:t>
            </a:r>
          </a:p>
        </p:txBody>
      </p:sp>
      <p:sp>
        <p:nvSpPr>
          <p:cNvPr id="25626" name="Text Box 36">
            <a:extLst>
              <a:ext uri="{FF2B5EF4-FFF2-40B4-BE49-F238E27FC236}">
                <a16:creationId xmlns:a16="http://schemas.microsoft.com/office/drawing/2014/main" id="{1ACA08B9-9428-4BB9-A65D-62574702A648}"/>
              </a:ext>
            </a:extLst>
          </p:cNvPr>
          <p:cNvSpPr txBox="1">
            <a:spLocks noChangeArrowheads="1"/>
          </p:cNvSpPr>
          <p:nvPr/>
        </p:nvSpPr>
        <p:spPr bwMode="auto">
          <a:xfrm>
            <a:off x="457200" y="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000"/>
              <a:t>2</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2435"/>
                                        </p:tgtEl>
                                        <p:attrNameLst>
                                          <p:attrName>style.visibility</p:attrName>
                                        </p:attrNameLst>
                                      </p:cBhvr>
                                      <p:to>
                                        <p:strVal val="visible"/>
                                      </p:to>
                                    </p:set>
                                    <p:animEffect transition="in" filter="diamond(in)">
                                      <p:cBhvr>
                                        <p:cTn id="7" dur="5000"/>
                                        <p:tgtEl>
                                          <p:spTgt spid="102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2424"/>
                                        </p:tgtEl>
                                        <p:attrNameLst>
                                          <p:attrName>style.visibility</p:attrName>
                                        </p:attrNameLst>
                                      </p:cBhvr>
                                      <p:to>
                                        <p:strVal val="visible"/>
                                      </p:to>
                                    </p:set>
                                    <p:animEffect transition="in" filter="diamond(in)">
                                      <p:cBhvr>
                                        <p:cTn id="12" dur="3000"/>
                                        <p:tgtEl>
                                          <p:spTgt spid="102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1/11/2008 10:40:31 PM&quot;&gt;&lt;Slide id=&quot;283&quot; dur=&quot;2.468&quot;/&gt;&lt;/Timings&gt;&lt;/WMTools&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13583</TotalTime>
  <Words>1152</Words>
  <Application>Microsoft Office PowerPoint</Application>
  <PresentationFormat>On-screen Show (4:3)</PresentationFormat>
  <Paragraphs>301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Default Design</vt:lpstr>
      <vt:lpstr>An Example WBS Revised 2019  © 2019 Brian Vanderjack</vt:lpstr>
      <vt:lpstr>Terms</vt:lpstr>
      <vt:lpstr>PowerPoint Presentation</vt:lpstr>
      <vt:lpstr>Goal</vt:lpstr>
      <vt:lpstr>PowerPoint Presentation</vt:lpstr>
      <vt:lpstr>Why is the WBS Useful?</vt:lpstr>
      <vt:lpstr>Work Breakdown Structure (WBS) Defined</vt:lpstr>
      <vt:lpstr>WBS Defined (PMBOK 6th Ed. P. 726)</vt:lpstr>
      <vt:lpstr>PowerPoint Presentation</vt:lpstr>
      <vt:lpstr>Work Package Defined</vt:lpstr>
      <vt:lpstr>Work Package Defined (PMBOK 6th ed. P. 726)</vt:lpstr>
      <vt:lpstr>PowerPoint Presentation</vt:lpstr>
      <vt:lpstr>WBS; Outline Form</vt:lpstr>
      <vt:lpstr>Comment on Pictorial WBS Form</vt:lpstr>
      <vt:lpstr>PowerPoint Presentation</vt:lpstr>
      <vt:lpstr>Decompose; Class Question</vt:lpstr>
      <vt:lpstr>Decomposition Defined (PMBOK 6th ed p. 704)</vt:lpstr>
      <vt:lpstr>PowerPoint Presentation</vt:lpstr>
      <vt:lpstr>Given This WBS…</vt:lpstr>
      <vt:lpstr>Example Map of  WBS to “Responsibility Matrix” (1 of 2)</vt:lpstr>
      <vt:lpstr>Example Responsibility Matrix (2 of 2)</vt:lpstr>
      <vt:lpstr>Example of Work Package Based Estimating (1 of 2)</vt:lpstr>
      <vt:lpstr>Example Budgeting by Work Package (2 of 2)</vt:lpstr>
      <vt:lpstr>Schedule Matrix</vt:lpstr>
      <vt:lpstr>Schedule (Gantt Chart)</vt:lpstr>
      <vt:lpstr>Comment on These Three Deliverables</vt:lpstr>
      <vt:lpstr>About the WBS Dictionary</vt:lpstr>
      <vt:lpstr>PowerPoint Presentation</vt:lpstr>
      <vt:lpstr>PowerPoint Presentation</vt:lpstr>
      <vt:lpstr>PowerPoint Presentation</vt:lpstr>
      <vt:lpstr>Hint: Costs</vt:lpstr>
      <vt:lpstr>PowerPoint Presentation</vt:lpstr>
      <vt:lpstr>The WBS Provides Input to…</vt:lpstr>
      <vt:lpstr>PowerPoint Presentation</vt:lpstr>
      <vt:lpstr>An Example WBS    </vt:lpstr>
    </vt:vector>
  </TitlesOfParts>
  <Company>Vanderjack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Vanderjack</dc:creator>
  <cp:lastModifiedBy>Brian Vanderjack</cp:lastModifiedBy>
  <cp:revision>127</cp:revision>
  <dcterms:created xsi:type="dcterms:W3CDTF">2005-10-12T02:57:52Z</dcterms:created>
  <dcterms:modified xsi:type="dcterms:W3CDTF">2023-05-18T01:39:47Z</dcterms:modified>
</cp:coreProperties>
</file>