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301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22739-DD2B-4990-8615-1E0B3BBCDDA1}" v="1" dt="2023-02-09T02:42:21.914"/>
    <p1510:client id="{6DA1F571-3B6B-46AD-A188-834DE6BD3DDD}" v="19" dt="2023-09-20T01:26:44.283"/>
    <p1510:client id="{8A17C717-9B14-496A-A275-C1F6A4856A1D}" v="1" dt="2023-02-16T00:25:04.406"/>
    <p1510:client id="{C6D1B942-A0E2-4706-A6DE-FDC343FCB82A}" v="18" dt="2023-02-07T02:29:4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anderjack" clId="Web-{6DA1F571-3B6B-46AD-A188-834DE6BD3DDD}"/>
    <pc:docChg chg="modSld">
      <pc:chgData name="Brian Vanderjack" userId="" providerId="" clId="Web-{6DA1F571-3B6B-46AD-A188-834DE6BD3DDD}" dt="2023-09-20T01:26:44.283" v="18" actId="20577"/>
      <pc:docMkLst>
        <pc:docMk/>
      </pc:docMkLst>
      <pc:sldChg chg="modSp">
        <pc:chgData name="Brian Vanderjack" userId="" providerId="" clId="Web-{6DA1F571-3B6B-46AD-A188-834DE6BD3DDD}" dt="2023-09-20T01:15:15.540" v="9" actId="20577"/>
        <pc:sldMkLst>
          <pc:docMk/>
          <pc:sldMk cId="3787835105" sldId="270"/>
        </pc:sldMkLst>
        <pc:spChg chg="mod">
          <ac:chgData name="Brian Vanderjack" userId="" providerId="" clId="Web-{6DA1F571-3B6B-46AD-A188-834DE6BD3DDD}" dt="2023-09-20T01:15:15.540" v="9" actId="20577"/>
          <ac:spMkLst>
            <pc:docMk/>
            <pc:sldMk cId="3787835105" sldId="270"/>
            <ac:spMk id="3" creationId="{CD499B7E-C2E3-F247-B7B1-566CF78C7E23}"/>
          </ac:spMkLst>
        </pc:spChg>
      </pc:sldChg>
      <pc:sldChg chg="modSp">
        <pc:chgData name="Brian Vanderjack" userId="" providerId="" clId="Web-{6DA1F571-3B6B-46AD-A188-834DE6BD3DDD}" dt="2023-09-20T01:26:44.283" v="18" actId="20577"/>
        <pc:sldMkLst>
          <pc:docMk/>
          <pc:sldMk cId="1686940388" sldId="281"/>
        </pc:sldMkLst>
        <pc:spChg chg="mod">
          <ac:chgData name="Brian Vanderjack" userId="" providerId="" clId="Web-{6DA1F571-3B6B-46AD-A188-834DE6BD3DDD}" dt="2023-09-20T01:26:44.283" v="18" actId="20577"/>
          <ac:spMkLst>
            <pc:docMk/>
            <pc:sldMk cId="1686940388" sldId="281"/>
            <ac:spMk id="3" creationId="{46317AFE-4D46-6345-83D1-2D621CA37504}"/>
          </ac:spMkLst>
        </pc:spChg>
      </pc:sldChg>
    </pc:docChg>
  </pc:docChgLst>
  <pc:docChgLst>
    <pc:chgData name="Brian Vanderjack" userId="s28AH2FRLhozcXyu408fMfYKQelpch2oXBvga12vy0s=" providerId="None" clId="Web-{5F422739-DD2B-4990-8615-1E0B3BBCDDA1}"/>
    <pc:docChg chg="modSld">
      <pc:chgData name="Brian Vanderjack" userId="s28AH2FRLhozcXyu408fMfYKQelpch2oXBvga12vy0s=" providerId="None" clId="Web-{5F422739-DD2B-4990-8615-1E0B3BBCDDA1}" dt="2023-02-09T02:42:21.914" v="0" actId="20577"/>
      <pc:docMkLst>
        <pc:docMk/>
      </pc:docMkLst>
      <pc:sldChg chg="modSp">
        <pc:chgData name="Brian Vanderjack" userId="s28AH2FRLhozcXyu408fMfYKQelpch2oXBvga12vy0s=" providerId="None" clId="Web-{5F422739-DD2B-4990-8615-1E0B3BBCDDA1}" dt="2023-02-09T02:42:21.914" v="0" actId="20577"/>
        <pc:sldMkLst>
          <pc:docMk/>
          <pc:sldMk cId="176469202" sldId="259"/>
        </pc:sldMkLst>
        <pc:spChg chg="mod">
          <ac:chgData name="Brian Vanderjack" userId="s28AH2FRLhozcXyu408fMfYKQelpch2oXBvga12vy0s=" providerId="None" clId="Web-{5F422739-DD2B-4990-8615-1E0B3BBCDDA1}" dt="2023-02-09T02:42:21.914" v="0" actId="20577"/>
          <ac:spMkLst>
            <pc:docMk/>
            <pc:sldMk cId="176469202" sldId="259"/>
            <ac:spMk id="3" creationId="{DA9F574C-D8CB-7F46-BCA1-B664E61D14C4}"/>
          </ac:spMkLst>
        </pc:spChg>
      </pc:sldChg>
    </pc:docChg>
  </pc:docChgLst>
  <pc:docChgLst>
    <pc:chgData name="Brian Vanderjack" userId="s28AH2FRLhozcXyu408fMfYKQelpch2oXBvga12vy0s=" providerId="None" clId="Web-{8A17C717-9B14-496A-A275-C1F6A4856A1D}"/>
    <pc:docChg chg="delSld">
      <pc:chgData name="Brian Vanderjack" userId="s28AH2FRLhozcXyu408fMfYKQelpch2oXBvga12vy0s=" providerId="None" clId="Web-{8A17C717-9B14-496A-A275-C1F6A4856A1D}" dt="2023-02-16T00:25:04.406" v="0"/>
      <pc:docMkLst>
        <pc:docMk/>
      </pc:docMkLst>
      <pc:sldChg chg="del">
        <pc:chgData name="Brian Vanderjack" userId="s28AH2FRLhozcXyu408fMfYKQelpch2oXBvga12vy0s=" providerId="None" clId="Web-{8A17C717-9B14-496A-A275-C1F6A4856A1D}" dt="2023-02-16T00:25:04.406" v="0"/>
        <pc:sldMkLst>
          <pc:docMk/>
          <pc:sldMk cId="4100093657" sldId="289"/>
        </pc:sldMkLst>
      </pc:sldChg>
    </pc:docChg>
  </pc:docChgLst>
  <pc:docChgLst>
    <pc:chgData name="Brian Vanderjack" userId="s28AH2FRLhozcXyu408fMfYKQelpch2oXBvga12vy0s=" providerId="None" clId="Web-{C6D1B942-A0E2-4706-A6DE-FDC343FCB82A}"/>
    <pc:docChg chg="delSld modSld">
      <pc:chgData name="Brian Vanderjack" userId="s28AH2FRLhozcXyu408fMfYKQelpch2oXBvga12vy0s=" providerId="None" clId="Web-{C6D1B942-A0E2-4706-A6DE-FDC343FCB82A}" dt="2023-02-07T02:29:43.372" v="18"/>
      <pc:docMkLst>
        <pc:docMk/>
      </pc:docMkLst>
      <pc:sldChg chg="modSp">
        <pc:chgData name="Brian Vanderjack" userId="s28AH2FRLhozcXyu408fMfYKQelpch2oXBvga12vy0s=" providerId="None" clId="Web-{C6D1B942-A0E2-4706-A6DE-FDC343FCB82A}" dt="2023-02-07T02:14:25.965" v="5" actId="20577"/>
        <pc:sldMkLst>
          <pc:docMk/>
          <pc:sldMk cId="2807276122" sldId="278"/>
        </pc:sldMkLst>
        <pc:spChg chg="mod">
          <ac:chgData name="Brian Vanderjack" userId="s28AH2FRLhozcXyu408fMfYKQelpch2oXBvga12vy0s=" providerId="None" clId="Web-{C6D1B942-A0E2-4706-A6DE-FDC343FCB82A}" dt="2023-02-07T02:14:25.965" v="5" actId="20577"/>
          <ac:spMkLst>
            <pc:docMk/>
            <pc:sldMk cId="2807276122" sldId="278"/>
            <ac:spMk id="3" creationId="{B5968C0B-C79E-4141-B532-57DE90BF949A}"/>
          </ac:spMkLst>
        </pc:spChg>
      </pc:sldChg>
      <pc:sldChg chg="del">
        <pc:chgData name="Brian Vanderjack" userId="s28AH2FRLhozcXyu408fMfYKQelpch2oXBvga12vy0s=" providerId="None" clId="Web-{C6D1B942-A0E2-4706-A6DE-FDC343FCB82A}" dt="2023-02-07T02:29:43.372" v="18"/>
        <pc:sldMkLst>
          <pc:docMk/>
          <pc:sldMk cId="2396419330" sldId="282"/>
        </pc:sldMkLst>
      </pc:sldChg>
      <pc:sldChg chg="del">
        <pc:chgData name="Brian Vanderjack" userId="s28AH2FRLhozcXyu408fMfYKQelpch2oXBvga12vy0s=" providerId="None" clId="Web-{C6D1B942-A0E2-4706-A6DE-FDC343FCB82A}" dt="2023-02-07T02:29:37.059" v="16"/>
        <pc:sldMkLst>
          <pc:docMk/>
          <pc:sldMk cId="2542982429" sldId="283"/>
        </pc:sldMkLst>
      </pc:sldChg>
      <pc:sldChg chg="del">
        <pc:chgData name="Brian Vanderjack" userId="s28AH2FRLhozcXyu408fMfYKQelpch2oXBvga12vy0s=" providerId="None" clId="Web-{C6D1B942-A0E2-4706-A6DE-FDC343FCB82A}" dt="2023-02-07T02:29:34.387" v="15"/>
        <pc:sldMkLst>
          <pc:docMk/>
          <pc:sldMk cId="7471346" sldId="284"/>
        </pc:sldMkLst>
      </pc:sldChg>
      <pc:sldChg chg="del">
        <pc:chgData name="Brian Vanderjack" userId="s28AH2FRLhozcXyu408fMfYKQelpch2oXBvga12vy0s=" providerId="None" clId="Web-{C6D1B942-A0E2-4706-A6DE-FDC343FCB82A}" dt="2023-02-07T02:29:27.418" v="13"/>
        <pc:sldMkLst>
          <pc:docMk/>
          <pc:sldMk cId="1473320662" sldId="285"/>
        </pc:sldMkLst>
      </pc:sldChg>
      <pc:sldChg chg="del">
        <pc:chgData name="Brian Vanderjack" userId="s28AH2FRLhozcXyu408fMfYKQelpch2oXBvga12vy0s=" providerId="None" clId="Web-{C6D1B942-A0E2-4706-A6DE-FDC343FCB82A}" dt="2023-02-07T02:29:20.387" v="11"/>
        <pc:sldMkLst>
          <pc:docMk/>
          <pc:sldMk cId="1752529792" sldId="286"/>
        </pc:sldMkLst>
      </pc:sldChg>
      <pc:sldChg chg="del">
        <pc:chgData name="Brian Vanderjack" userId="s28AH2FRLhozcXyu408fMfYKQelpch2oXBvga12vy0s=" providerId="None" clId="Web-{C6D1B942-A0E2-4706-A6DE-FDC343FCB82A}" dt="2023-02-07T02:29:22.871" v="12"/>
        <pc:sldMkLst>
          <pc:docMk/>
          <pc:sldMk cId="2016912851" sldId="287"/>
        </pc:sldMkLst>
      </pc:sldChg>
      <pc:sldChg chg="addSp delSp modSp">
        <pc:chgData name="Brian Vanderjack" userId="s28AH2FRLhozcXyu408fMfYKQelpch2oXBvga12vy0s=" providerId="None" clId="Web-{C6D1B942-A0E2-4706-A6DE-FDC343FCB82A}" dt="2023-02-07T02:29:07.902" v="9" actId="1076"/>
        <pc:sldMkLst>
          <pc:docMk/>
          <pc:sldMk cId="4100093657" sldId="289"/>
        </pc:sldMkLst>
        <pc:spChg chg="del mod">
          <ac:chgData name="Brian Vanderjack" userId="s28AH2FRLhozcXyu408fMfYKQelpch2oXBvga12vy0s=" providerId="None" clId="Web-{C6D1B942-A0E2-4706-A6DE-FDC343FCB82A}" dt="2023-02-07T02:29:01.137" v="8"/>
          <ac:spMkLst>
            <pc:docMk/>
            <pc:sldMk cId="4100093657" sldId="289"/>
            <ac:spMk id="3" creationId="{5DDBC7D0-58F7-4DEA-944E-45443614F3F1}"/>
          </ac:spMkLst>
        </pc:spChg>
        <pc:spChg chg="mod">
          <ac:chgData name="Brian Vanderjack" userId="s28AH2FRLhozcXyu408fMfYKQelpch2oXBvga12vy0s=" providerId="None" clId="Web-{C6D1B942-A0E2-4706-A6DE-FDC343FCB82A}" dt="2023-02-07T02:29:07.902" v="9" actId="1076"/>
          <ac:spMkLst>
            <pc:docMk/>
            <pc:sldMk cId="4100093657" sldId="289"/>
            <ac:spMk id="5" creationId="{749C83EE-8288-4515-A04B-9F11DA4C7DCA}"/>
          </ac:spMkLst>
        </pc:spChg>
        <pc:spChg chg="add mod">
          <ac:chgData name="Brian Vanderjack" userId="s28AH2FRLhozcXyu408fMfYKQelpch2oXBvga12vy0s=" providerId="None" clId="Web-{C6D1B942-A0E2-4706-A6DE-FDC343FCB82A}" dt="2023-02-07T02:29:01.137" v="8"/>
          <ac:spMkLst>
            <pc:docMk/>
            <pc:sldMk cId="4100093657" sldId="289"/>
            <ac:spMk id="7" creationId="{2ED50E29-2B7C-3694-0807-2E075D0E2C35}"/>
          </ac:spMkLst>
        </pc:spChg>
      </pc:sldChg>
      <pc:sldChg chg="del">
        <pc:chgData name="Brian Vanderjack" userId="s28AH2FRLhozcXyu408fMfYKQelpch2oXBvga12vy0s=" providerId="None" clId="Web-{C6D1B942-A0E2-4706-A6DE-FDC343FCB82A}" dt="2023-02-07T02:29:14.309" v="10"/>
        <pc:sldMkLst>
          <pc:docMk/>
          <pc:sldMk cId="4144129630" sldId="290"/>
        </pc:sldMkLst>
      </pc:sldChg>
      <pc:sldChg chg="del">
        <pc:chgData name="Brian Vanderjack" userId="s28AH2FRLhozcXyu408fMfYKQelpch2oXBvga12vy0s=" providerId="None" clId="Web-{C6D1B942-A0E2-4706-A6DE-FDC343FCB82A}" dt="2023-02-07T02:29:31.309" v="14"/>
        <pc:sldMkLst>
          <pc:docMk/>
          <pc:sldMk cId="2135694914" sldId="299"/>
        </pc:sldMkLst>
      </pc:sldChg>
      <pc:sldChg chg="del">
        <pc:chgData name="Brian Vanderjack" userId="s28AH2FRLhozcXyu408fMfYKQelpch2oXBvga12vy0s=" providerId="None" clId="Web-{C6D1B942-A0E2-4706-A6DE-FDC343FCB82A}" dt="2023-02-07T02:29:40.387" v="17"/>
        <pc:sldMkLst>
          <pc:docMk/>
          <pc:sldMk cId="2512317496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7B6-4289-6C48-8986-211007592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C11C-88C0-C841-996C-66890142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D17B-687D-3643-9900-A91114A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0565-CB78-FE4C-88FD-4485C7EC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67DD-B0B2-D64E-98D9-F1C6AA7C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753B-3272-4149-9109-55A491BA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6ED2-5F2A-054A-862A-A7A10232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DB0-E826-714D-83FE-A3D6138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9686-FFD8-794E-86C8-7B2FBD2A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6CCC-5651-9E42-83D4-7A4DA958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AFA1F-6095-7546-B020-EFE7BB2F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A5E6-0367-D64D-A6C3-AC29826E2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02CC-465F-A549-9519-96F3A650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52FE-59A2-D84E-8060-A7272826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AD54-50A5-A442-B0AD-6E3ECC3B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5663-B55D-9D4A-8C9D-5810818C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5C06-1268-D845-8F84-56AE01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3FC8-2D38-6940-AF0A-5C45B13C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DC99-02DD-8144-B072-3A6531D8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AF2B-A78A-BA4F-901F-28DBBC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607A-A9A3-7E44-9EBD-31438AB9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40CA-055E-4248-924A-F8383228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BE03-FA4A-9B4B-9A15-99F594BA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E0FF-0AE1-DA4E-B865-D2435EFF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4745-9136-C741-800A-75CB6E9F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F521-7EE2-E144-B6CA-9440F42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CDB5-8D35-5448-B853-F31447473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A30BC-24D8-8642-8463-6CAB7CD7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84050-6872-154E-9D4C-32C05251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2E92-72D4-7842-9266-E775DEF3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2D394-8A2E-9B46-ADFB-38301227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3815-BECF-CF49-9CDA-8F83F1A9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3F61-E671-854B-8437-12607358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BDEEB-64F3-E144-9A42-A96A5ACF7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E530C-76BB-A241-8021-2C59A31C7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3FD2-C60B-D34D-81BA-39804C55A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8F6EC-6016-0F4A-9CF9-4F378AF8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E71B4-8E34-FE45-B723-126A099B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95220-81EC-7F41-8DF7-0CF23869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D1C3-DDFE-084A-8085-6FEA4EC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BF409-3BC9-CB41-8B09-DABD4D67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97D85-18D7-C343-B26F-01AC456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46208-C751-944D-8109-D2F28652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D531-19F5-8444-B6B4-9DCE45FD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D3D13-032A-D042-9A15-801037CC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85012-CF1B-BA45-BB10-D14E99C4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F9C4-452D-344F-AEE6-18870566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29EE-ED75-4049-A096-DC639B74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0B9F-FEF4-434A-945C-88C8C10C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0716-9F9C-1C44-B615-18E0AD34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B6509-233A-4843-B20F-577BFC9F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71275-5757-B748-93A3-77CFEDA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E99F-381D-0145-9E3C-F969FBA1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6AD93-4E0C-9846-ADA3-D522AF12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B385-E897-024D-BDA8-40AA2487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EA3FA-B114-484A-A34E-DE84A654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A665-2578-954E-A5F2-0BCCF1E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BFFD0-34F7-7242-A5CD-BF409143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06161-6051-5148-8A6A-5A462E25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6EA6-90BF-1440-A829-F5B68E38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6061-AD1B-BD4C-BE0F-FA41498E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2713-3443-9D41-A201-286E5EDB31D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B664-6DE9-DD4E-A80B-E97DC052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1E13-F93D-8340-88C4-BDB53B732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5D6F-B36A-1E41-82FB-0C61563A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countingtools.com/articles/what-are-indirect-cos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ountingcoach.com/blog/capital-expenditure-revenue-expenditure" TargetMode="External"/><Relationship Id="rId2" Type="http://schemas.openxmlformats.org/officeDocument/2006/relationships/hyperlink" Target="https://www.accountingcoach.com/blog/what-is-a-long-term-as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ountingcoach.com/blog/what-are-revenues" TargetMode="External"/><Relationship Id="rId2" Type="http://schemas.openxmlformats.org/officeDocument/2006/relationships/hyperlink" Target="https://www.accountingcoach.com/blog/what-is-an-expen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E1E9-CCD4-DA4E-BDFA-0AC2D789F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Management</a:t>
            </a:r>
            <a:br>
              <a:rPr lang="en-US" dirty="0"/>
            </a:br>
            <a:r>
              <a:rPr lang="en-US" dirty="0"/>
              <a:t>PMBOK 6</a:t>
            </a:r>
            <a:r>
              <a:rPr lang="en-US" baseline="30000" dirty="0"/>
              <a:t>th</a:t>
            </a:r>
            <a:r>
              <a:rPr lang="en-US" dirty="0"/>
              <a:t> ed p 231-270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28BD-F76D-7E40-9937-8DACE1A19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BFAD-D3B8-CD44-B669-27FB6976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management includes the processes involved in… (p. 231)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E57-78FD-F44B-A5CD-320629E2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….Planning, estimating, budgeting, financing, funding, managing, and controlling costs to that the project can be completed within the approved budget.</a:t>
            </a:r>
          </a:p>
        </p:txBody>
      </p:sp>
    </p:spTree>
    <p:extLst>
      <p:ext uri="{BB962C8B-B14F-4D97-AF65-F5344CB8AC3E}">
        <p14:creationId xmlns:p14="http://schemas.microsoft.com/office/powerpoint/2010/main" val="159073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DF4D-2E9A-A548-809B-946F37DE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Management is primarily concerned with… (p. 233)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574C-D8CB-7F46-BCA1-B664E61D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“the cost of the resources needed to complete project activities.”</a:t>
            </a:r>
          </a:p>
        </p:txBody>
      </p:sp>
    </p:spTree>
    <p:extLst>
      <p:ext uri="{BB962C8B-B14F-4D97-AF65-F5344CB8AC3E}">
        <p14:creationId xmlns:p14="http://schemas.microsoft.com/office/powerpoint/2010/main" val="17646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0F60-E64C-0F4F-B487-10A60E49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include…(p 233)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A68D-F7AF-6E40-AA3D-36E9A611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&amp; supporting the product or service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7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32FF-FA54-E941-8928-2B7DDDF3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Agile… (p.234)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BF5D-5BAE-DF4E-BDEF-C399F454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estimates, when needed, are typically created just in time (at the last minute.)</a:t>
            </a:r>
          </a:p>
        </p:txBody>
      </p:sp>
    </p:spTree>
    <p:extLst>
      <p:ext uri="{BB962C8B-B14F-4D97-AF65-F5344CB8AC3E}">
        <p14:creationId xmlns:p14="http://schemas.microsoft.com/office/powerpoint/2010/main" val="39268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871-986C-6D40-B871-02377D85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cost management (p. 235)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2A06-8552-694F-ACCF-486F8238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it is: the “definition (as to) how project costs will be estimated, budgeted, monitored, and controlled.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Benefit is: guidance as to how cost will be managed throughout the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2C8E8-F4D5-FF46-B3F7-57B2EEA4863F}"/>
              </a:ext>
            </a:extLst>
          </p:cNvPr>
          <p:cNvSpPr/>
          <p:nvPr/>
        </p:nvSpPr>
        <p:spPr>
          <a:xfrm>
            <a:off x="194310" y="148590"/>
            <a:ext cx="11841480" cy="6509385"/>
          </a:xfrm>
          <a:prstGeom prst="rect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27D4-D464-E845-9115-079A9963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236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24C4-153C-7E4E-82CB-270F6098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project charter provides the pre-approved financial resources from which the detailed costs are developed.”</a:t>
            </a:r>
          </a:p>
        </p:txBody>
      </p:sp>
    </p:spTree>
    <p:extLst>
      <p:ext uri="{BB962C8B-B14F-4D97-AF65-F5344CB8AC3E}">
        <p14:creationId xmlns:p14="http://schemas.microsoft.com/office/powerpoint/2010/main" val="5390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4C7-46DD-D949-8B0B-02F93657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(pp. 236-237)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A83E-1429-EA4D-B7B9-EF791080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culture</a:t>
            </a:r>
          </a:p>
          <a:p>
            <a:r>
              <a:rPr lang="en-US" dirty="0"/>
              <a:t>Market conditions</a:t>
            </a:r>
          </a:p>
          <a:p>
            <a:r>
              <a:rPr lang="en-US" dirty="0"/>
              <a:t>Currency exchange rates</a:t>
            </a:r>
          </a:p>
          <a:p>
            <a:r>
              <a:rPr lang="en-US" dirty="0"/>
              <a:t>Productivity differences in different parts of the world</a:t>
            </a:r>
          </a:p>
        </p:txBody>
      </p:sp>
    </p:spTree>
    <p:extLst>
      <p:ext uri="{BB962C8B-B14F-4D97-AF65-F5344CB8AC3E}">
        <p14:creationId xmlns:p14="http://schemas.microsoft.com/office/powerpoint/2010/main" val="6503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049F-7B35-9D4A-B06F-8E268BD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judgment in cost (p. 237)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0CBA-11E7-DD47-A235-446195C7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or similar projects</a:t>
            </a:r>
          </a:p>
          <a:p>
            <a:r>
              <a:rPr lang="en-US" dirty="0"/>
              <a:t>Information in the industry, discipline, and application area</a:t>
            </a:r>
          </a:p>
          <a:p>
            <a:r>
              <a:rPr lang="en-US" dirty="0"/>
              <a:t>Cost estimating and budgeting</a:t>
            </a:r>
          </a:p>
          <a:p>
            <a:r>
              <a:rPr lang="en-US" dirty="0"/>
              <a:t>Earned value management</a:t>
            </a:r>
          </a:p>
        </p:txBody>
      </p:sp>
    </p:spTree>
    <p:extLst>
      <p:ext uri="{BB962C8B-B14F-4D97-AF65-F5344CB8AC3E}">
        <p14:creationId xmlns:p14="http://schemas.microsoft.com/office/powerpoint/2010/main" val="18491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5D89-B6B8-9A4C-86B1-CB4FCC20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funding options (p. 238)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E6E5-1EE5-AF46-A4A8-957FE130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Self-funding</a:t>
            </a:r>
          </a:p>
          <a:p>
            <a:r>
              <a:rPr lang="en-US" dirty="0"/>
              <a:t>Funding with equity</a:t>
            </a:r>
          </a:p>
          <a:p>
            <a:r>
              <a:rPr lang="en-US" dirty="0"/>
              <a:t>Funding with debt</a:t>
            </a:r>
          </a:p>
          <a:p>
            <a:pPr lvl="1"/>
            <a:r>
              <a:rPr lang="en-US" dirty="0"/>
              <a:t>Borrow $ from the bank</a:t>
            </a:r>
          </a:p>
          <a:p>
            <a:pPr lvl="1"/>
            <a:r>
              <a:rPr lang="en-US" dirty="0"/>
              <a:t>Issue bonds</a:t>
            </a:r>
          </a:p>
        </p:txBody>
      </p:sp>
    </p:spTree>
    <p:extLst>
      <p:ext uri="{BB962C8B-B14F-4D97-AF65-F5344CB8AC3E}">
        <p14:creationId xmlns:p14="http://schemas.microsoft.com/office/powerpoint/2010/main" val="407623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5D89-B6B8-9A4C-86B1-CB4FCC20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ways to acquire project resources (p. 238)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E6E5-1EE5-AF46-A4A8-957FE130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</a:t>
            </a:r>
          </a:p>
          <a:p>
            <a:r>
              <a:rPr lang="en-US" dirty="0"/>
              <a:t>Purchasing</a:t>
            </a:r>
          </a:p>
          <a:p>
            <a:r>
              <a:rPr lang="en-US" dirty="0"/>
              <a:t>Renting/leasing</a:t>
            </a:r>
          </a:p>
        </p:txBody>
      </p:sp>
    </p:spTree>
    <p:extLst>
      <p:ext uri="{BB962C8B-B14F-4D97-AF65-F5344CB8AC3E}">
        <p14:creationId xmlns:p14="http://schemas.microsoft.com/office/powerpoint/2010/main" val="40265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1C5D-B11A-EA42-80AD-2E2568B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AA5F-DFCF-2244-9557-A814A785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abridged work</a:t>
            </a:r>
          </a:p>
          <a:p>
            <a:r>
              <a:rPr lang="en-US" dirty="0"/>
              <a:t>If you intend to take the PMP or CAPM exam, please refer directly to  the 6</a:t>
            </a:r>
            <a:r>
              <a:rPr lang="en-US" baseline="30000" dirty="0"/>
              <a:t>th</a:t>
            </a:r>
            <a:r>
              <a:rPr lang="en-US" dirty="0"/>
              <a:t> ed. of the PMBOK.</a:t>
            </a:r>
          </a:p>
          <a:p>
            <a:r>
              <a:rPr lang="en-US" dirty="0"/>
              <a:t>Provided as is, no warranty implied or stated.</a:t>
            </a:r>
          </a:p>
          <a:p>
            <a:r>
              <a:rPr lang="en-US" dirty="0"/>
              <a:t>Not responsible for incidental or consequential damages</a:t>
            </a:r>
          </a:p>
        </p:txBody>
      </p:sp>
    </p:spTree>
    <p:extLst>
      <p:ext uri="{BB962C8B-B14F-4D97-AF65-F5344CB8AC3E}">
        <p14:creationId xmlns:p14="http://schemas.microsoft.com/office/powerpoint/2010/main" val="12895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437-072B-9547-9B17-57B9A17D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– (p. 238)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7262-49E0-E744-8897-EF0973A3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Acceptable range of estimates (e.g. +/- 10%)</a:t>
            </a:r>
          </a:p>
        </p:txBody>
      </p:sp>
    </p:spTree>
    <p:extLst>
      <p:ext uri="{BB962C8B-B14F-4D97-AF65-F5344CB8AC3E}">
        <p14:creationId xmlns:p14="http://schemas.microsoft.com/office/powerpoint/2010/main" val="85120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303-DDFC-D24F-BF39-91A98549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 defined (p. 241)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9B7E-C2E3-F247-B7B1-566CF78C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quantitative assessment of the likely costs for resources required to complete the activity.  It is a prediction that is based on the information that is available at a given point in time.”</a:t>
            </a:r>
          </a:p>
        </p:txBody>
      </p:sp>
    </p:spTree>
    <p:extLst>
      <p:ext uri="{BB962C8B-B14F-4D97-AF65-F5344CB8AC3E}">
        <p14:creationId xmlns:p14="http://schemas.microsoft.com/office/powerpoint/2010/main" val="246446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303-DDFC-D24F-BF39-91A98549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 should consider (p. 241)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9B7E-C2E3-F247-B7B1-566CF78C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Alternatives</a:t>
            </a:r>
          </a:p>
          <a:p>
            <a:r>
              <a:rPr lang="en-US" dirty="0"/>
              <a:t>Trade-offs</a:t>
            </a:r>
          </a:p>
          <a:p>
            <a:r>
              <a:rPr lang="en-US" dirty="0"/>
              <a:t>Risks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 expressed in currency amount (USD, rupees, dong, BTC, yen, euros, etc.)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83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303-DDFC-D24F-BF39-91A98549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estimates will… (p. 241)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9B7E-C2E3-F247-B7B1-566CF78C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improve as the project continues (-25% to +75% =&gt; -5% to +10%)</a:t>
            </a:r>
          </a:p>
          <a:p>
            <a:r>
              <a:rPr lang="en-US" dirty="0"/>
              <a:t>The expectation of the level of accuracy will tend to become more exacting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8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303-DDFC-D24F-BF39-91A98549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 types include … (p. 241)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9B7E-C2E3-F247-B7B1-566CF78C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Labor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Equipment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Facilities</a:t>
            </a:r>
          </a:p>
          <a:p>
            <a:r>
              <a:rPr lang="en-US" dirty="0"/>
              <a:t>Inflation allowance</a:t>
            </a:r>
          </a:p>
          <a:p>
            <a:r>
              <a:rPr lang="en-US" dirty="0"/>
              <a:t>Cost of financing</a:t>
            </a:r>
          </a:p>
          <a:p>
            <a:r>
              <a:rPr lang="en-US" dirty="0"/>
              <a:t>Contingency costs</a:t>
            </a:r>
          </a:p>
        </p:txBody>
      </p:sp>
    </p:spTree>
    <p:extLst>
      <p:ext uri="{BB962C8B-B14F-4D97-AF65-F5344CB8AC3E}">
        <p14:creationId xmlns:p14="http://schemas.microsoft.com/office/powerpoint/2010/main" val="165261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D528-DA26-B74C-B5DE-A8C7C547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inputs to a cost estimate (p. 242)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7805-6E7A-3E4C-B62A-6B44387B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document</a:t>
            </a:r>
          </a:p>
          <a:p>
            <a:r>
              <a:rPr lang="en-US" dirty="0"/>
              <a:t>WBS</a:t>
            </a:r>
          </a:p>
          <a:p>
            <a:r>
              <a:rPr lang="en-US" dirty="0"/>
              <a:t>WBS dictionary</a:t>
            </a:r>
          </a:p>
          <a:p>
            <a:r>
              <a:rPr lang="en-US" dirty="0"/>
              <a:t>Risk register</a:t>
            </a:r>
          </a:p>
        </p:txBody>
      </p:sp>
    </p:spTree>
    <p:extLst>
      <p:ext uri="{BB962C8B-B14F-4D97-AF65-F5344CB8AC3E}">
        <p14:creationId xmlns:p14="http://schemas.microsoft.com/office/powerpoint/2010/main" val="97707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AA88-1BD0-D347-B3EE-8FB0074F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estimates (p. 244)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17EB-C47D-FD4B-98F6-1BD2E5B4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Analogous estimating (just like something else)</a:t>
            </a:r>
          </a:p>
          <a:p>
            <a:r>
              <a:rPr lang="en-US" dirty="0"/>
              <a:t>Parametric estimating (using statistical software tools)</a:t>
            </a:r>
          </a:p>
          <a:p>
            <a:r>
              <a:rPr lang="en-US" dirty="0"/>
              <a:t>Bottom-up estimating (totaling the estimates from the work package or activities)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402F-F394-7C40-9438-533EC3F1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Estimating (p. 244)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5A68-4855-EC40-9D44-50C604FA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 “</a:t>
            </a:r>
            <a:r>
              <a:rPr lang="en-US" dirty="0" err="1"/>
              <a:t>cM</a:t>
            </a:r>
            <a:r>
              <a:rPr lang="en-US" dirty="0"/>
              <a:t>”</a:t>
            </a:r>
          </a:p>
          <a:p>
            <a:r>
              <a:rPr lang="en-US" dirty="0"/>
              <a:t>Optimistic “</a:t>
            </a:r>
            <a:r>
              <a:rPr lang="en-US" dirty="0" err="1"/>
              <a:t>cO</a:t>
            </a:r>
            <a:r>
              <a:rPr lang="en-US" dirty="0"/>
              <a:t>”</a:t>
            </a:r>
          </a:p>
          <a:p>
            <a:r>
              <a:rPr lang="en-US" dirty="0"/>
              <a:t>Pessimistic “</a:t>
            </a:r>
            <a:r>
              <a:rPr lang="en-US" dirty="0" err="1"/>
              <a:t>cP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Triangular :  (</a:t>
            </a:r>
            <a:r>
              <a:rPr lang="en-US" dirty="0" err="1"/>
              <a:t>cO</a:t>
            </a:r>
            <a:r>
              <a:rPr lang="en-US" dirty="0"/>
              <a:t> + </a:t>
            </a:r>
            <a:r>
              <a:rPr lang="en-US" dirty="0" err="1"/>
              <a:t>cM</a:t>
            </a:r>
            <a:r>
              <a:rPr lang="en-US" dirty="0"/>
              <a:t> + </a:t>
            </a:r>
            <a:r>
              <a:rPr lang="en-US" dirty="0" err="1"/>
              <a:t>cP</a:t>
            </a:r>
            <a:r>
              <a:rPr lang="en-US" dirty="0"/>
              <a:t>)/3</a:t>
            </a:r>
          </a:p>
          <a:p>
            <a:r>
              <a:rPr lang="en-US" dirty="0"/>
              <a:t>Beta distribution: (</a:t>
            </a:r>
            <a:r>
              <a:rPr lang="en-US" dirty="0" err="1"/>
              <a:t>cO</a:t>
            </a:r>
            <a:r>
              <a:rPr lang="en-US" dirty="0"/>
              <a:t> + 4cM + </a:t>
            </a:r>
            <a:r>
              <a:rPr lang="en-US" dirty="0" err="1"/>
              <a:t>cP</a:t>
            </a:r>
            <a:r>
              <a:rPr lang="en-US" dirty="0"/>
              <a:t>)/6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B86-8141-E54E-8196-89E46539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Reserves (p. 702)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FFE-D33D-F44C-9E23-303AF3EC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identified risks with active responses identified.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(p. 710) management reserves are for work that is unforeseen, but within the scope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20731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B86-8141-E54E-8196-89E46539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Quality (huge)(p. 245)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FFE-D33D-F44C-9E23-303AF3EC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to achieve conformance</a:t>
            </a:r>
          </a:p>
          <a:p>
            <a:r>
              <a:rPr lang="en-US" dirty="0"/>
              <a:t>Cost of nonconformance (clean up etc.)</a:t>
            </a:r>
          </a:p>
          <a:p>
            <a:r>
              <a:rPr lang="en-US" dirty="0"/>
              <a:t>Cost of more problems later by making more defective products now.</a:t>
            </a:r>
          </a:p>
        </p:txBody>
      </p:sp>
    </p:spTree>
    <p:extLst>
      <p:ext uri="{BB962C8B-B14F-4D97-AF65-F5344CB8AC3E}">
        <p14:creationId xmlns:p14="http://schemas.microsoft.com/office/powerpoint/2010/main" val="28284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0C2-AD73-5744-B0EB-0F13766F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defined: Dictionary.com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5F00-9978-D445-9885-42EFC4CF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…the price paid to acquire, produce, accomplish, or maintain anything</a:t>
            </a:r>
          </a:p>
        </p:txBody>
      </p:sp>
    </p:spTree>
    <p:extLst>
      <p:ext uri="{BB962C8B-B14F-4D97-AF65-F5344CB8AC3E}">
        <p14:creationId xmlns:p14="http://schemas.microsoft.com/office/powerpoint/2010/main" val="387238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97D-71A7-0147-B4D5-AFDBBACD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Estimates – supporting detail (p. 247)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8C0B-C79E-4141-B532-57DE90BF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Assumptions</a:t>
            </a:r>
          </a:p>
          <a:p>
            <a:r>
              <a:rPr lang="en-US" dirty="0"/>
              <a:t>Known constraints</a:t>
            </a:r>
          </a:p>
          <a:p>
            <a:r>
              <a:rPr lang="en-US" dirty="0"/>
              <a:t>Risks included in estimates</a:t>
            </a:r>
          </a:p>
          <a:p>
            <a:r>
              <a:rPr lang="en-US" dirty="0"/>
              <a:t>Accuracy range</a:t>
            </a:r>
          </a:p>
          <a:p>
            <a:r>
              <a:rPr lang="en-US" dirty="0"/>
              <a:t>General 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807276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871-986C-6D40-B871-02377D85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Budget (p. 248)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2A06-8552-694F-ACCF-486F8238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it is: The process of aggregating the estimated costs of individual activities or work packages to establish and authorized cost baseline.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Benefit is: determines the cost baseline against which project performance can be monitored and controlled.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2C8E8-F4D5-FF46-B3F7-57B2EEA4863F}"/>
              </a:ext>
            </a:extLst>
          </p:cNvPr>
          <p:cNvSpPr/>
          <p:nvPr/>
        </p:nvSpPr>
        <p:spPr>
          <a:xfrm>
            <a:off x="194310" y="148590"/>
            <a:ext cx="11841480" cy="6509385"/>
          </a:xfrm>
          <a:prstGeom prst="rect">
            <a:avLst/>
          </a:prstGeom>
          <a:noFill/>
          <a:ln w="165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D871-986C-6D40-B871-02377D85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Costs(p. 257)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2A06-8552-694F-ACCF-486F8238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it is: The process of monitoring the status of the project to update the project costs and managing changes to the cost baseline.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Benefit is: the cost baseline is maintained throughout the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2C8E8-F4D5-FF46-B3F7-57B2EEA4863F}"/>
              </a:ext>
            </a:extLst>
          </p:cNvPr>
          <p:cNvSpPr/>
          <p:nvPr/>
        </p:nvSpPr>
        <p:spPr>
          <a:xfrm>
            <a:off x="194310" y="148590"/>
            <a:ext cx="11841480" cy="6509385"/>
          </a:xfrm>
          <a:prstGeom prst="rect">
            <a:avLst/>
          </a:prstGeom>
          <a:noFill/>
          <a:ln w="165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7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EB22-13F3-7946-9E37-A6E30A89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controls include (P. 259)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AFE-4D46-6345-83D1-2D621CA3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Influencing the factors that create changes to the authorized cost baseline</a:t>
            </a:r>
          </a:p>
          <a:p>
            <a:r>
              <a:rPr lang="en-US" dirty="0"/>
              <a:t>Ensuring that all change requests are acted on in a timely manner</a:t>
            </a:r>
          </a:p>
          <a:p>
            <a:r>
              <a:rPr lang="en-US" dirty="0"/>
              <a:t>Managing actual changes as they occur</a:t>
            </a:r>
          </a:p>
          <a:p>
            <a:r>
              <a:rPr lang="en-US" dirty="0"/>
              <a:t>Ensuring budget for given time period is not exceeded.</a:t>
            </a:r>
          </a:p>
          <a:p>
            <a:r>
              <a:rPr lang="en-US" dirty="0"/>
              <a:t>Preventing unapproved changes</a:t>
            </a:r>
            <a:endParaRPr lang="en-US" dirty="0">
              <a:cs typeface="Calibri"/>
            </a:endParaRPr>
          </a:p>
          <a:p>
            <a:r>
              <a:rPr lang="en-US" dirty="0"/>
              <a:t>Bringing cost overruns back within tolerance levels.</a:t>
            </a:r>
          </a:p>
        </p:txBody>
      </p:sp>
    </p:spTree>
    <p:extLst>
      <p:ext uri="{BB962C8B-B14F-4D97-AF65-F5344CB8AC3E}">
        <p14:creationId xmlns:p14="http://schemas.microsoft.com/office/powerpoint/2010/main" val="168694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22C3-C886-D84B-9102-7F184103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Value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A13A-AF58-C049-8A59-6F160897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=8AmeJ4CS20E&amp;t=254s</a:t>
            </a:r>
          </a:p>
        </p:txBody>
      </p:sp>
    </p:spTree>
    <p:extLst>
      <p:ext uri="{BB962C8B-B14F-4D97-AF65-F5344CB8AC3E}">
        <p14:creationId xmlns:p14="http://schemas.microsoft.com/office/powerpoint/2010/main" val="3512745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24FA-8CF1-1B42-BFEC-05D9F58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Present Value Video (NPV)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AD1B-A663-7E4D-9E92-F0D6F430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=HFFkFMfotT0</a:t>
            </a:r>
          </a:p>
        </p:txBody>
      </p:sp>
    </p:spTree>
    <p:extLst>
      <p:ext uri="{BB962C8B-B14F-4D97-AF65-F5344CB8AC3E}">
        <p14:creationId xmlns:p14="http://schemas.microsoft.com/office/powerpoint/2010/main" val="14782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090-FB19-4AF2-81AE-A48CF9C1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(google dictionary)…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B3A5-0227-4F0F-86D3-2EE25C27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…a financial gain, especially the difference between the amount earned and the amount spent in buying, operating, or producing something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D013D-C529-4A33-AC89-6B836492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4357-4D69-46C1-A040-63D1C9F28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D45A-6195-4148-A085-D253609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F420-63E4-9E44-BD8E-2EC66EF1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C6B4A-CEAC-F24C-9657-FBF08CA5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2" y="274320"/>
            <a:ext cx="10480758" cy="32816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EC82EF-1101-E54D-94F2-8C7927131511}"/>
              </a:ext>
            </a:extLst>
          </p:cNvPr>
          <p:cNvSpPr/>
          <p:nvPr/>
        </p:nvSpPr>
        <p:spPr>
          <a:xfrm>
            <a:off x="757936" y="6488668"/>
            <a:ext cx="533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www.investopedia.com</a:t>
            </a:r>
            <a:r>
              <a:rPr lang="en-US" dirty="0"/>
              <a:t>/terms/d/</a:t>
            </a:r>
            <a:r>
              <a:rPr lang="en-US" dirty="0" err="1"/>
              <a:t>directcost.asp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B7153-B9B1-AE4F-8611-B1CC147290DC}"/>
              </a:ext>
            </a:extLst>
          </p:cNvPr>
          <p:cNvSpPr/>
          <p:nvPr/>
        </p:nvSpPr>
        <p:spPr>
          <a:xfrm>
            <a:off x="8979108" y="2728210"/>
            <a:ext cx="1948722" cy="700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FD286-1112-5E4D-8B49-4D75528E9439}"/>
              </a:ext>
            </a:extLst>
          </p:cNvPr>
          <p:cNvSpPr/>
          <p:nvPr/>
        </p:nvSpPr>
        <p:spPr>
          <a:xfrm>
            <a:off x="838200" y="3102964"/>
            <a:ext cx="10242030" cy="478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D45A-6195-4148-A085-D253609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F420-63E4-9E44-BD8E-2EC66EF1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C82EF-1101-E54D-94F2-8C7927131511}"/>
              </a:ext>
            </a:extLst>
          </p:cNvPr>
          <p:cNvSpPr/>
          <p:nvPr/>
        </p:nvSpPr>
        <p:spPr>
          <a:xfrm>
            <a:off x="757936" y="6488668"/>
            <a:ext cx="689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https://www.accountingtools.com/articles/what-are-indirect-costs.html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7E6495-FE22-BE42-BF4C-D9945537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2066"/>
            <a:ext cx="10549391" cy="52914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E73969-26DC-064A-81C2-42224D37978A}"/>
              </a:ext>
            </a:extLst>
          </p:cNvPr>
          <p:cNvSpPr/>
          <p:nvPr/>
        </p:nvSpPr>
        <p:spPr>
          <a:xfrm>
            <a:off x="3154680" y="4960620"/>
            <a:ext cx="3543300" cy="388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7A41E-86AB-AE47-9941-38694DA3263E}"/>
              </a:ext>
            </a:extLst>
          </p:cNvPr>
          <p:cNvSpPr/>
          <p:nvPr/>
        </p:nvSpPr>
        <p:spPr>
          <a:xfrm>
            <a:off x="6578916" y="4295774"/>
            <a:ext cx="4808673" cy="66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15C9E-CFE1-B044-A062-2481EF69AE01}"/>
              </a:ext>
            </a:extLst>
          </p:cNvPr>
          <p:cNvSpPr/>
          <p:nvPr/>
        </p:nvSpPr>
        <p:spPr>
          <a:xfrm>
            <a:off x="1021079" y="4504532"/>
            <a:ext cx="5557835" cy="84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B87-0A42-2548-B0E9-0C1B8EAE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0FE-25B1-494B-934C-47A268C5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</a:t>
            </a:r>
            <a:r>
              <a:rPr lang="en-US" i="1" dirty="0"/>
              <a:t>capital expenditure</a:t>
            </a:r>
            <a:r>
              <a:rPr lang="en-US" dirty="0"/>
              <a:t> is an amount spent to acquire or significantly improve the capacity or capabilities of a </a:t>
            </a:r>
            <a:r>
              <a:rPr lang="en-US" dirty="0">
                <a:hlinkClick r:id="rId2" tooltip="What is a long-term asset?"/>
              </a:rPr>
              <a:t>long-term asset</a:t>
            </a:r>
            <a:r>
              <a:rPr lang="en-US" dirty="0"/>
              <a:t> such as equipment or buildings. … The asset's cost (except for the cost of land) will then be (depreciated) over </a:t>
            </a:r>
            <a:r>
              <a:rPr lang="en-US"/>
              <a:t>the ‘useful life*’ </a:t>
            </a:r>
            <a:r>
              <a:rPr lang="en-US" dirty="0"/>
              <a:t>of the asset. 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407F9-72AF-6B46-A2A3-8E367D370B63}"/>
              </a:ext>
            </a:extLst>
          </p:cNvPr>
          <p:cNvSpPr/>
          <p:nvPr/>
        </p:nvSpPr>
        <p:spPr>
          <a:xfrm>
            <a:off x="633412" y="58537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https://www.accountingcoach.com/blog/capital-expenditure-revenue-expenditure</a:t>
            </a:r>
            <a:endParaRPr lang="en-US" dirty="0"/>
          </a:p>
          <a:p>
            <a:r>
              <a:rPr lang="en-US" dirty="0"/>
              <a:t>*Tax regulations determine the “useful life”. (BV)</a:t>
            </a:r>
          </a:p>
        </p:txBody>
      </p:sp>
    </p:spTree>
    <p:extLst>
      <p:ext uri="{BB962C8B-B14F-4D97-AF65-F5344CB8AC3E}">
        <p14:creationId xmlns:p14="http://schemas.microsoft.com/office/powerpoint/2010/main" val="394856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8717-7DCB-E741-9853-01DF9FB7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Revenue Expenditure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B895-D5DD-784F-A8F0-6A6DCA38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revenue expenditure</a:t>
            </a:r>
            <a:r>
              <a:rPr lang="en-US" dirty="0"/>
              <a:t> is an amount that is spent for an </a:t>
            </a:r>
            <a:r>
              <a:rPr lang="en-US" dirty="0">
                <a:hlinkClick r:id="rId2" tooltip="What is an expense?"/>
              </a:rPr>
              <a:t>expense</a:t>
            </a:r>
            <a:r>
              <a:rPr lang="en-US" dirty="0"/>
              <a:t> that will be matched immediately with the </a:t>
            </a:r>
            <a:r>
              <a:rPr lang="en-US" dirty="0">
                <a:hlinkClick r:id="rId3" tooltip="What are revenues?"/>
              </a:rPr>
              <a:t>revenues</a:t>
            </a:r>
            <a:r>
              <a:rPr lang="en-US" dirty="0"/>
              <a:t> reported on the current period's income statement.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www.accountingcoach.com</a:t>
            </a:r>
            <a:r>
              <a:rPr lang="en-US" dirty="0"/>
              <a:t>/blog/capital-expenditure-revenue-expenditure</a:t>
            </a:r>
          </a:p>
          <a:p>
            <a:pPr marL="0" indent="0">
              <a:buNone/>
            </a:pPr>
            <a:r>
              <a:rPr lang="en-US" dirty="0"/>
              <a:t>…. and deducted immediately, for full value on taxes. Contrast to Capital Expense. (BV – see next slide!)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99C0-E86E-8542-A28E-775D137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Expense vs. Revenue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19E1-4228-E444-A89D-742DE8C3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have your knowledgeable accountant help you with this as people can go to jail over stating a capital expense incorrectly as a revenue expenditure (</a:t>
            </a:r>
            <a:r>
              <a:rPr lang="en-US" dirty="0" err="1"/>
              <a:t>bv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14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1760</Words>
  <Application>Microsoft Office PowerPoint</Application>
  <PresentationFormat>Widescreen</PresentationFormat>
  <Paragraphs>196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Cost Management PMBOK 6th ed p 231-270</vt:lpstr>
      <vt:lpstr>Please note</vt:lpstr>
      <vt:lpstr>Cost defined: Dictionary.com</vt:lpstr>
      <vt:lpstr>Profit (google dictionary)…</vt:lpstr>
      <vt:lpstr>PowerPoint Presentation</vt:lpstr>
      <vt:lpstr>PowerPoint Presentation</vt:lpstr>
      <vt:lpstr>Capital Expense</vt:lpstr>
      <vt:lpstr>Definition of Revenue Expenditure </vt:lpstr>
      <vt:lpstr>Capital Expense vs. Revenue expenditure</vt:lpstr>
      <vt:lpstr>Project cost management includes the processes involved in… (p. 231)</vt:lpstr>
      <vt:lpstr>Project Cost Management is primarily concerned with… (p. 233)</vt:lpstr>
      <vt:lpstr>Considerations include…(p 233)</vt:lpstr>
      <vt:lpstr>In Agile… (p.234)</vt:lpstr>
      <vt:lpstr>Plan cost management (p. 235)</vt:lpstr>
      <vt:lpstr>p. 236</vt:lpstr>
      <vt:lpstr>Factors (pp. 236-237)</vt:lpstr>
      <vt:lpstr>Expert judgment in cost (p. 237)</vt:lpstr>
      <vt:lpstr>Data Analysis – funding options (p. 238)</vt:lpstr>
      <vt:lpstr>Data Analysis – ways to acquire project resources (p. 238)</vt:lpstr>
      <vt:lpstr>Accuracy – (p. 238)</vt:lpstr>
      <vt:lpstr>Cost estimate defined (p. 241)</vt:lpstr>
      <vt:lpstr>Cost estimate should consider (p. 241)</vt:lpstr>
      <vt:lpstr>Cost estimates will… (p. 241)</vt:lpstr>
      <vt:lpstr>Cost estimate types include … (p. 241)</vt:lpstr>
      <vt:lpstr>Some inputs to a cost estimate (p. 242)</vt:lpstr>
      <vt:lpstr>Types of estimates (p. 244)</vt:lpstr>
      <vt:lpstr>Three Point Estimating (p. 244) </vt:lpstr>
      <vt:lpstr>Contingency Reserves (p. 702)</vt:lpstr>
      <vt:lpstr>Cost of Quality (huge)(p. 245)</vt:lpstr>
      <vt:lpstr>Basis of Estimates – supporting detail (p. 247)</vt:lpstr>
      <vt:lpstr>Determine Budget (p. 248)</vt:lpstr>
      <vt:lpstr>Control Costs(p. 257)</vt:lpstr>
      <vt:lpstr>Project cost controls include (P. 259)</vt:lpstr>
      <vt:lpstr>Present Value Video</vt:lpstr>
      <vt:lpstr>Net Present Value Video (NPV)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Management PMBOK 6th ed p 231-270</dc:title>
  <dc:creator>Brian Vanderjack</dc:creator>
  <cp:lastModifiedBy>Brian Vanderjack</cp:lastModifiedBy>
  <cp:revision>59</cp:revision>
  <dcterms:created xsi:type="dcterms:W3CDTF">2019-11-10T16:03:51Z</dcterms:created>
  <dcterms:modified xsi:type="dcterms:W3CDTF">2023-09-20T01:26:44Z</dcterms:modified>
</cp:coreProperties>
</file>