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3"/>
  </p:notesMasterIdLst>
  <p:sldIdLst>
    <p:sldId id="1215" r:id="rId2"/>
    <p:sldId id="1106" r:id="rId3"/>
    <p:sldId id="1182" r:id="rId4"/>
    <p:sldId id="1109" r:id="rId5"/>
    <p:sldId id="1193" r:id="rId6"/>
    <p:sldId id="1111" r:id="rId7"/>
    <p:sldId id="1112" r:id="rId8"/>
    <p:sldId id="1191" r:id="rId9"/>
    <p:sldId id="1192" r:id="rId10"/>
    <p:sldId id="259" r:id="rId11"/>
    <p:sldId id="1199" r:id="rId12"/>
    <p:sldId id="1114" r:id="rId13"/>
    <p:sldId id="1198" r:id="rId14"/>
    <p:sldId id="1115" r:id="rId15"/>
    <p:sldId id="1116" r:id="rId16"/>
    <p:sldId id="1117" r:id="rId17"/>
    <p:sldId id="1211" r:id="rId18"/>
    <p:sldId id="1122" r:id="rId19"/>
    <p:sldId id="1127" r:id="rId20"/>
    <p:sldId id="1133" r:id="rId21"/>
    <p:sldId id="284"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928" userDrawn="1">
          <p15:clr>
            <a:srgbClr val="A4A3A4"/>
          </p15:clr>
        </p15:guide>
        <p15:guide id="3" orient="horz" pos="2520" userDrawn="1">
          <p15:clr>
            <a:srgbClr val="A4A3A4"/>
          </p15:clr>
        </p15:guide>
        <p15:guide id="4" orient="horz"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D2A000"/>
    <a:srgbClr val="548235"/>
    <a:srgbClr val="C5E0B4"/>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DE019-3E05-47DD-9F94-7E09DB43D561}" v="6" dt="2022-02-24T01:14:34.742"/>
    <p1510:client id="{FC9B21BC-289B-429A-8EB8-1F02B9DD9E49}" v="3" dt="2021-11-02T00:45:38.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5" autoAdjust="0"/>
    <p:restoredTop sz="86583" autoAdjust="0"/>
  </p:normalViewPr>
  <p:slideViewPr>
    <p:cSldViewPr snapToGrid="0">
      <p:cViewPr varScale="1">
        <p:scale>
          <a:sx n="95" d="100"/>
          <a:sy n="95" d="100"/>
        </p:scale>
        <p:origin x="1544" y="176"/>
      </p:cViewPr>
      <p:guideLst>
        <p:guide pos="5928"/>
        <p:guide orient="horz" pos="2520"/>
        <p:guide orient="horz" pos="410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4B88B-C1C0-409B-B03B-E18CE497836D}"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024A6-D91D-490A-8781-EC8720BFDF9E}" type="slidenum">
              <a:rPr lang="en-US" smtClean="0"/>
              <a:t>‹#›</a:t>
            </a:fld>
            <a:endParaRPr lang="en-US"/>
          </a:p>
        </p:txBody>
      </p:sp>
    </p:spTree>
    <p:extLst>
      <p:ext uri="{BB962C8B-B14F-4D97-AF65-F5344CB8AC3E}">
        <p14:creationId xmlns:p14="http://schemas.microsoft.com/office/powerpoint/2010/main" val="197821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Chapter </a:t>
            </a:r>
            <a:r>
              <a:rPr lang="en-US" dirty="0"/>
              <a:t>12</a:t>
            </a:r>
            <a:r>
              <a:rPr lang="en-US" baseline="0" dirty="0"/>
              <a:t> Introduction.</a:t>
            </a:r>
            <a:endParaRPr lang="en-US" dirty="0"/>
          </a:p>
        </p:txBody>
      </p:sp>
      <p:sp>
        <p:nvSpPr>
          <p:cNvPr id="4" name="Slide Number Placeholder 3"/>
          <p:cNvSpPr>
            <a:spLocks noGrp="1"/>
          </p:cNvSpPr>
          <p:nvPr>
            <p:ph type="sldNum" sz="quarter" idx="10"/>
          </p:nvPr>
        </p:nvSpPr>
        <p:spPr/>
        <p:txBody>
          <a:bodyPr/>
          <a:lstStyle/>
          <a:p>
            <a:fld id="{667372A2-3209-45B6-A03B-6DB4D658CB5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82660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12.1.3.4.</a:t>
            </a:r>
          </a:p>
        </p:txBody>
      </p:sp>
      <p:sp>
        <p:nvSpPr>
          <p:cNvPr id="4" name="Slide Number Placeholder 3"/>
          <p:cNvSpPr>
            <a:spLocks noGrp="1"/>
          </p:cNvSpPr>
          <p:nvPr>
            <p:ph type="sldNum" sz="quarter" idx="10"/>
          </p:nvPr>
        </p:nvSpPr>
        <p:spPr/>
        <p:txBody>
          <a:bodyPr/>
          <a:lstStyle/>
          <a:p>
            <a:fld id="{223A5107-41C5-4A84-BCB7-930734B560D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88649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50440-EBD6-4172-8AC5-4EA554AC49F5}" type="slidenum">
              <a:rPr lang="en-US">
                <a:solidFill>
                  <a:prstClr val="black"/>
                </a:solidFill>
              </a:rPr>
              <a:pPr/>
              <a:t>20</a:t>
            </a:fld>
            <a:endParaRPr lang="en-US">
              <a:solidFill>
                <a:prstClr val="black"/>
              </a:solidFill>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12.2.</a:t>
            </a:r>
          </a:p>
        </p:txBody>
      </p:sp>
    </p:spTree>
    <p:extLst>
      <p:ext uri="{BB962C8B-B14F-4D97-AF65-F5344CB8AC3E}">
        <p14:creationId xmlns:p14="http://schemas.microsoft.com/office/powerpoint/2010/main" val="383669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E9029-170E-469F-B68F-A18A77CA99F3}" type="slidenum">
              <a:rPr lang="en-US">
                <a:solidFill>
                  <a:prstClr val="black"/>
                </a:solidFill>
              </a:rPr>
              <a:pPr/>
              <a:t>6</a:t>
            </a:fld>
            <a:endParaRPr lang="en-US">
              <a:solidFill>
                <a:prstClr val="black"/>
              </a:solidFill>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a:t>
            </a:r>
          </a:p>
        </p:txBody>
      </p:sp>
    </p:spTree>
    <p:extLst>
      <p:ext uri="{BB962C8B-B14F-4D97-AF65-F5344CB8AC3E}">
        <p14:creationId xmlns:p14="http://schemas.microsoft.com/office/powerpoint/2010/main" val="340572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EAB3A-0495-478D-9939-4ADF994AB7A6}" type="slidenum">
              <a:rPr lang="en-US">
                <a:solidFill>
                  <a:prstClr val="black"/>
                </a:solidFill>
              </a:rPr>
              <a:pPr/>
              <a:t>7</a:t>
            </a:fld>
            <a:endParaRPr lang="en-US">
              <a:solidFill>
                <a:prstClr val="black"/>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12.1.1.9.</a:t>
            </a:r>
          </a:p>
        </p:txBody>
      </p:sp>
    </p:spTree>
    <p:extLst>
      <p:ext uri="{BB962C8B-B14F-4D97-AF65-F5344CB8AC3E}">
        <p14:creationId xmlns:p14="http://schemas.microsoft.com/office/powerpoint/2010/main" val="239462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C024A6-D91D-490A-8781-EC8720BFDF9E}" type="slidenum">
              <a:rPr lang="en-US" smtClean="0"/>
              <a:t>8</a:t>
            </a:fld>
            <a:endParaRPr lang="en-US"/>
          </a:p>
        </p:txBody>
      </p:sp>
    </p:spTree>
    <p:extLst>
      <p:ext uri="{BB962C8B-B14F-4D97-AF65-F5344CB8AC3E}">
        <p14:creationId xmlns:p14="http://schemas.microsoft.com/office/powerpoint/2010/main" val="256683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12.1.1.9.</a:t>
            </a:r>
          </a:p>
        </p:txBody>
      </p:sp>
      <p:sp>
        <p:nvSpPr>
          <p:cNvPr id="4" name="Slide Number Placeholder 3"/>
          <p:cNvSpPr>
            <a:spLocks noGrp="1"/>
          </p:cNvSpPr>
          <p:nvPr>
            <p:ph type="sldNum" sz="quarter" idx="10"/>
          </p:nvPr>
        </p:nvSpPr>
        <p:spPr/>
        <p:txBody>
          <a:bodyPr/>
          <a:lstStyle/>
          <a:p>
            <a:fld id="{667372A2-3209-45B6-A03B-6DB4D658CB5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2706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12.1.1.9.</a:t>
            </a:r>
          </a:p>
        </p:txBody>
      </p:sp>
      <p:sp>
        <p:nvSpPr>
          <p:cNvPr id="4" name="Slide Number Placeholder 3"/>
          <p:cNvSpPr>
            <a:spLocks noGrp="1"/>
          </p:cNvSpPr>
          <p:nvPr>
            <p:ph type="sldNum" sz="quarter" idx="10"/>
          </p:nvPr>
        </p:nvSpPr>
        <p:spPr/>
        <p:txBody>
          <a:bodyPr/>
          <a:lstStyle/>
          <a:p>
            <a:fld id="{667372A2-3209-45B6-A03B-6DB4D658CB5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53218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12.1.1.9.</a:t>
            </a:r>
          </a:p>
          <a:p>
            <a:endParaRPr lang="en-US" dirty="0"/>
          </a:p>
        </p:txBody>
      </p:sp>
      <p:sp>
        <p:nvSpPr>
          <p:cNvPr id="4" name="Slide Number Placeholder 3"/>
          <p:cNvSpPr>
            <a:spLocks noGrp="1"/>
          </p:cNvSpPr>
          <p:nvPr>
            <p:ph type="sldNum" sz="quarter" idx="10"/>
          </p:nvPr>
        </p:nvSpPr>
        <p:spPr/>
        <p:txBody>
          <a:bodyPr/>
          <a:lstStyle/>
          <a:p>
            <a:fld id="{667372A2-3209-45B6-A03B-6DB4D658CB5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07859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12.1.1.9.</a:t>
            </a:r>
          </a:p>
          <a:p>
            <a:endParaRPr lang="en-US" dirty="0"/>
          </a:p>
        </p:txBody>
      </p:sp>
      <p:sp>
        <p:nvSpPr>
          <p:cNvPr id="4" name="Slide Number Placeholder 3"/>
          <p:cNvSpPr>
            <a:spLocks noGrp="1"/>
          </p:cNvSpPr>
          <p:nvPr>
            <p:ph type="sldNum" sz="quarter" idx="10"/>
          </p:nvPr>
        </p:nvSpPr>
        <p:spPr/>
        <p:txBody>
          <a:bodyPr/>
          <a:lstStyle/>
          <a:p>
            <a:fld id="{667372A2-3209-45B6-A03B-6DB4D658CB5C}"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83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3E028-EDFB-4A66-A7F4-756F056EEDC0}" type="slidenum">
              <a:rPr lang="en-US">
                <a:solidFill>
                  <a:prstClr val="black"/>
                </a:solidFill>
              </a:rPr>
              <a:pPr/>
              <a:t>18</a:t>
            </a:fld>
            <a:endParaRPr lang="en-US">
              <a:solidFill>
                <a:prstClr val="black"/>
              </a:solidFil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this topic see the PMBOK Guide</a:t>
            </a:r>
            <a:r>
              <a:rPr lang="en-US" baseline="0" dirty="0"/>
              <a:t> </a:t>
            </a:r>
            <a:r>
              <a:rPr lang="en-US" dirty="0"/>
              <a:t>12.1.2.</a:t>
            </a:r>
          </a:p>
        </p:txBody>
      </p:sp>
    </p:spTree>
    <p:extLst>
      <p:ext uri="{BB962C8B-B14F-4D97-AF65-F5344CB8AC3E}">
        <p14:creationId xmlns:p14="http://schemas.microsoft.com/office/powerpoint/2010/main" val="235155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C4ACC6-AFA8-4995-A154-AD2F6927F97F}"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352939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466A5-751F-4A11-8C85-9E7172ADDDB5}"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394142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9B2CB-2D00-4AA4-AC2E-5459A443F4FD}"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5D35E2-B754-4CAC-82D3-A862CDCFDB3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80654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1C035A-6C15-4843-A912-296B6F6C1489}"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003698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1C6434-612A-4653-95A5-357AC370E771}"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5D35E2-B754-4CAC-82D3-A862CDCFDB3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955687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3B3B9A-D083-4218-B136-A4B324C3ADB6}"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08758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CC0DC-94C9-41DE-BDDE-8A076C059DDF}"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2557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6A463-D823-4D94-9A46-D995E535E27A}"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530012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389F2-FDAE-4867-BF13-B4E497890F1F}"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23428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91A8-848B-4A55-A467-5402D4C5BD22}"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240084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25FF5-E165-4BEC-ADF9-B3263D8C8EFE}"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27261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618E4-2347-43FF-B4B4-51C20EB9E65F}"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33838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176F0-3AFE-4D1C-9FC2-5CFD78C49ED6}" type="datetime1">
              <a:rPr lang="en-US" smtClean="0">
                <a:solidFill>
                  <a:prstClr val="black">
                    <a:tint val="75000"/>
                  </a:prstClr>
                </a:solidFill>
              </a:rPr>
              <a:t>11/20/22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94927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875EEF-528C-472B-809D-6AF515A1D545}" type="datetime1">
              <a:rPr lang="en-US" smtClean="0">
                <a:solidFill>
                  <a:prstClr val="black">
                    <a:tint val="75000"/>
                  </a:prstClr>
                </a:solidFill>
              </a:rPr>
              <a:t>11/20/22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387656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6BD5E-5BF4-4B70-9D75-FFF30F86266E}" type="datetime1">
              <a:rPr lang="en-US" smtClean="0">
                <a:solidFill>
                  <a:prstClr val="black">
                    <a:tint val="75000"/>
                  </a:prstClr>
                </a:solidFill>
              </a:rPr>
              <a:t>11/20/22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289618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F7B7A5-B286-436C-B58A-2CC6D54F5327}"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125944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15992-AB52-4A1B-898B-3953D18103CD}" type="datetime1">
              <a:rPr lang="en-US" smtClean="0">
                <a:solidFill>
                  <a:prstClr val="black">
                    <a:tint val="75000"/>
                  </a:prstClr>
                </a:solidFill>
              </a:rPr>
              <a:t>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5D35E2-B754-4CAC-82D3-A862CDCFDB3C}" type="slidenum">
              <a:rPr lang="en-US" smtClean="0"/>
              <a:pPr/>
              <a:t>‹#›</a:t>
            </a:fld>
            <a:endParaRPr lang="en-US"/>
          </a:p>
        </p:txBody>
      </p:sp>
    </p:spTree>
    <p:extLst>
      <p:ext uri="{BB962C8B-B14F-4D97-AF65-F5344CB8AC3E}">
        <p14:creationId xmlns:p14="http://schemas.microsoft.com/office/powerpoint/2010/main" val="23406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56CD76-FC1A-40F8-B616-6CD87C250F69}" type="datetime1">
              <a:rPr lang="en-US" smtClean="0">
                <a:solidFill>
                  <a:prstClr val="black">
                    <a:tint val="75000"/>
                  </a:prstClr>
                </a:solidFill>
              </a:rPr>
              <a:t>11/20/22</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5D35E2-B754-4CAC-82D3-A862CDCFDB3C}" type="slidenum">
              <a:rPr lang="en-US" smtClean="0"/>
              <a:pPr/>
              <a:t>‹#›</a:t>
            </a:fld>
            <a:endParaRPr lang="en-US"/>
          </a:p>
        </p:txBody>
      </p:sp>
    </p:spTree>
    <p:extLst>
      <p:ext uri="{BB962C8B-B14F-4D97-AF65-F5344CB8AC3E}">
        <p14:creationId xmlns:p14="http://schemas.microsoft.com/office/powerpoint/2010/main" val="28513773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gif"/><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vestopedia.com/terms/t/transparency.asp" TargetMode="External"/><Relationship Id="rId7" Type="http://schemas.openxmlformats.org/officeDocument/2006/relationships/hyperlink" Target="https://en.wikipedia.org/wiki/Foreign_Corrupt_Practices_Act" TargetMode="External"/><Relationship Id="rId2" Type="http://schemas.openxmlformats.org/officeDocument/2006/relationships/hyperlink" Target="https://www.investopedia.com/terms/b/bribe.asp" TargetMode="External"/><Relationship Id="rId1" Type="http://schemas.openxmlformats.org/officeDocument/2006/relationships/slideLayout" Target="../slideLayouts/slideLayout2.xml"/><Relationship Id="rId6" Type="http://schemas.openxmlformats.org/officeDocument/2006/relationships/hyperlink" Target="https://www.investopedia.com/terms/f/foreign-corrupt-practices-act.asp" TargetMode="External"/><Relationship Id="rId5" Type="http://schemas.openxmlformats.org/officeDocument/2006/relationships/hyperlink" Target="https://en.wikipedia.org/wiki/Bahrain" TargetMode="External"/><Relationship Id="rId4" Type="http://schemas.openxmlformats.org/officeDocument/2006/relationships/hyperlink" Target="https://en.wikipedia.org/wiki/ALCOA"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FE04-1F31-C345-B9A1-7951A2F92E25}"/>
              </a:ext>
            </a:extLst>
          </p:cNvPr>
          <p:cNvSpPr>
            <a:spLocks noGrp="1"/>
          </p:cNvSpPr>
          <p:nvPr>
            <p:ph type="title"/>
          </p:nvPr>
        </p:nvSpPr>
        <p:spPr>
          <a:xfrm>
            <a:off x="3547080" y="2795810"/>
            <a:ext cx="8911687" cy="1280890"/>
          </a:xfrm>
        </p:spPr>
        <p:txBody>
          <a:bodyPr/>
          <a:lstStyle/>
          <a:p>
            <a:r>
              <a:rPr lang="en-US" dirty="0"/>
              <a:t>Procurement</a:t>
            </a:r>
          </a:p>
        </p:txBody>
      </p:sp>
      <p:sp>
        <p:nvSpPr>
          <p:cNvPr id="4" name="Slide Number Placeholder 3">
            <a:extLst>
              <a:ext uri="{FF2B5EF4-FFF2-40B4-BE49-F238E27FC236}">
                <a16:creationId xmlns:a16="http://schemas.microsoft.com/office/drawing/2014/main" id="{E9D582ED-D5FC-FA44-9A3D-2E051C746EEF}"/>
              </a:ext>
            </a:extLst>
          </p:cNvPr>
          <p:cNvSpPr>
            <a:spLocks noGrp="1"/>
          </p:cNvSpPr>
          <p:nvPr>
            <p:ph type="sldNum" sz="quarter" idx="12"/>
          </p:nvPr>
        </p:nvSpPr>
        <p:spPr/>
        <p:txBody>
          <a:bodyPr/>
          <a:lstStyle/>
          <a:p>
            <a:fld id="{2C5D35E2-B754-4CAC-82D3-A862CDCFDB3C}" type="slidenum">
              <a:rPr lang="en-US" smtClean="0"/>
              <a:pPr/>
              <a:t>1</a:t>
            </a:fld>
            <a:endParaRPr lang="en-US"/>
          </a:p>
        </p:txBody>
      </p:sp>
    </p:spTree>
    <p:extLst>
      <p:ext uri="{BB962C8B-B14F-4D97-AF65-F5344CB8AC3E}">
        <p14:creationId xmlns:p14="http://schemas.microsoft.com/office/powerpoint/2010/main" val="395075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7E9E-8A65-4D54-9E9E-97145F303FB9}"/>
              </a:ext>
            </a:extLst>
          </p:cNvPr>
          <p:cNvSpPr>
            <a:spLocks noGrp="1"/>
          </p:cNvSpPr>
          <p:nvPr>
            <p:ph type="title"/>
          </p:nvPr>
        </p:nvSpPr>
        <p:spPr/>
        <p:txBody>
          <a:bodyPr/>
          <a:lstStyle/>
          <a:p>
            <a:r>
              <a:rPr lang="en-US" dirty="0"/>
              <a:t>As a contractor, when the client wants a change…(BV)</a:t>
            </a:r>
          </a:p>
        </p:txBody>
      </p:sp>
      <p:sp>
        <p:nvSpPr>
          <p:cNvPr id="3" name="Content Placeholder 2">
            <a:extLst>
              <a:ext uri="{FF2B5EF4-FFF2-40B4-BE49-F238E27FC236}">
                <a16:creationId xmlns:a16="http://schemas.microsoft.com/office/drawing/2014/main" id="{5FF5768A-BA17-49F1-B194-2A4551DE519E}"/>
              </a:ext>
            </a:extLst>
          </p:cNvPr>
          <p:cNvSpPr>
            <a:spLocks noGrp="1"/>
          </p:cNvSpPr>
          <p:nvPr>
            <p:ph idx="1"/>
          </p:nvPr>
        </p:nvSpPr>
        <p:spPr/>
        <p:txBody>
          <a:bodyPr/>
          <a:lstStyle/>
          <a:p>
            <a:r>
              <a:rPr lang="en-US" dirty="0"/>
              <a:t>Be sure there is a change control process in the original contract</a:t>
            </a:r>
          </a:p>
          <a:p>
            <a:r>
              <a:rPr lang="en-US" dirty="0"/>
              <a:t>Be sure you follow it!</a:t>
            </a:r>
          </a:p>
          <a:p>
            <a:r>
              <a:rPr lang="en-US" dirty="0"/>
              <a:t>If you ignore your change control process, and give away services, you will quickly find yourself </a:t>
            </a:r>
            <a:r>
              <a:rPr lang="en-US"/>
              <a:t>over budget, </a:t>
            </a:r>
            <a:r>
              <a:rPr lang="en-US" dirty="0"/>
              <a:t>being late, and </a:t>
            </a:r>
            <a:r>
              <a:rPr lang="en-US" u="sng" dirty="0"/>
              <a:t>having your customer </a:t>
            </a:r>
            <a:r>
              <a:rPr lang="en-US" u="sng"/>
              <a:t>mad at </a:t>
            </a:r>
            <a:r>
              <a:rPr lang="en-US" u="sng" dirty="0"/>
              <a:t>you!</a:t>
            </a:r>
          </a:p>
        </p:txBody>
      </p:sp>
      <p:sp>
        <p:nvSpPr>
          <p:cNvPr id="4" name="Slide Number Placeholder 3">
            <a:extLst>
              <a:ext uri="{FF2B5EF4-FFF2-40B4-BE49-F238E27FC236}">
                <a16:creationId xmlns:a16="http://schemas.microsoft.com/office/drawing/2014/main" id="{28614BE7-E0C5-4905-B312-C59EA3D54313}"/>
              </a:ext>
            </a:extLst>
          </p:cNvPr>
          <p:cNvSpPr>
            <a:spLocks noGrp="1"/>
          </p:cNvSpPr>
          <p:nvPr>
            <p:ph type="sldNum" sz="quarter" idx="12"/>
          </p:nvPr>
        </p:nvSpPr>
        <p:spPr/>
        <p:txBody>
          <a:bodyPr/>
          <a:lstStyle/>
          <a:p>
            <a:fld id="{2C5D35E2-B754-4CAC-82D3-A862CDCFDB3C}" type="slidenum">
              <a:rPr lang="en-US" smtClean="0"/>
              <a:pPr/>
              <a:t>10</a:t>
            </a:fld>
            <a:endParaRPr lang="en-US"/>
          </a:p>
        </p:txBody>
      </p:sp>
      <p:sp>
        <p:nvSpPr>
          <p:cNvPr id="5" name="TextBox 4">
            <a:extLst>
              <a:ext uri="{FF2B5EF4-FFF2-40B4-BE49-F238E27FC236}">
                <a16:creationId xmlns:a16="http://schemas.microsoft.com/office/drawing/2014/main" id="{B37595BC-EDA6-944B-AC97-20340F6289FD}"/>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172392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079F-27F3-B441-8703-ECF5038ED3B4}"/>
              </a:ext>
            </a:extLst>
          </p:cNvPr>
          <p:cNvSpPr>
            <a:spLocks noGrp="1"/>
          </p:cNvSpPr>
          <p:nvPr>
            <p:ph type="title"/>
          </p:nvPr>
        </p:nvSpPr>
        <p:spPr/>
        <p:txBody>
          <a:bodyPr/>
          <a:lstStyle/>
          <a:p>
            <a:r>
              <a:rPr lang="en-US" dirty="0"/>
              <a:t>A word about your exam and these contract types</a:t>
            </a:r>
          </a:p>
        </p:txBody>
      </p:sp>
      <p:sp>
        <p:nvSpPr>
          <p:cNvPr id="3" name="Content Placeholder 2">
            <a:extLst>
              <a:ext uri="{FF2B5EF4-FFF2-40B4-BE49-F238E27FC236}">
                <a16:creationId xmlns:a16="http://schemas.microsoft.com/office/drawing/2014/main" id="{967842A0-E890-4E41-9180-3922E703078E}"/>
              </a:ext>
            </a:extLst>
          </p:cNvPr>
          <p:cNvSpPr>
            <a:spLocks noGrp="1"/>
          </p:cNvSpPr>
          <p:nvPr>
            <p:ph idx="1"/>
          </p:nvPr>
        </p:nvSpPr>
        <p:spPr/>
        <p:txBody>
          <a:bodyPr/>
          <a:lstStyle/>
          <a:p>
            <a:pPr marL="0" indent="0">
              <a:buNone/>
            </a:pPr>
            <a:r>
              <a:rPr lang="en-US" dirty="0"/>
              <a:t>You will need to memorize the contract types and their descriptions to get the related questions right on related exam questions.</a:t>
            </a:r>
          </a:p>
        </p:txBody>
      </p:sp>
      <p:sp>
        <p:nvSpPr>
          <p:cNvPr id="4" name="Slide Number Placeholder 3">
            <a:extLst>
              <a:ext uri="{FF2B5EF4-FFF2-40B4-BE49-F238E27FC236}">
                <a16:creationId xmlns:a16="http://schemas.microsoft.com/office/drawing/2014/main" id="{A3D48FDA-D3FE-E24B-ADE6-D23205389521}"/>
              </a:ext>
            </a:extLst>
          </p:cNvPr>
          <p:cNvSpPr>
            <a:spLocks noGrp="1"/>
          </p:cNvSpPr>
          <p:nvPr>
            <p:ph type="sldNum" sz="quarter" idx="12"/>
          </p:nvPr>
        </p:nvSpPr>
        <p:spPr/>
        <p:txBody>
          <a:bodyPr/>
          <a:lstStyle/>
          <a:p>
            <a:fld id="{2C5D35E2-B754-4CAC-82D3-A862CDCFDB3C}" type="slidenum">
              <a:rPr lang="en-US" smtClean="0"/>
              <a:pPr/>
              <a:t>11</a:t>
            </a:fld>
            <a:endParaRPr lang="en-US"/>
          </a:p>
        </p:txBody>
      </p:sp>
      <p:sp>
        <p:nvSpPr>
          <p:cNvPr id="5" name="TextBox 4">
            <a:extLst>
              <a:ext uri="{FF2B5EF4-FFF2-40B4-BE49-F238E27FC236}">
                <a16:creationId xmlns:a16="http://schemas.microsoft.com/office/drawing/2014/main" id="{CA983105-D4DB-D442-8B19-5CF0829588D2}"/>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334682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Firm Fixed-Price Contracts (FFP)</a:t>
            </a:r>
          </a:p>
        </p:txBody>
      </p:sp>
      <p:sp>
        <p:nvSpPr>
          <p:cNvPr id="3" name="Content Placeholder 2"/>
          <p:cNvSpPr>
            <a:spLocks noGrp="1"/>
          </p:cNvSpPr>
          <p:nvPr>
            <p:ph idx="1"/>
          </p:nvPr>
        </p:nvSpPr>
        <p:spPr/>
        <p:txBody>
          <a:bodyPr/>
          <a:lstStyle/>
          <a:p>
            <a:r>
              <a:rPr lang="en-US" dirty="0"/>
              <a:t>”a type of fixed price contract where the buyer pays the seller a set amount (as defined in the contract), regardless of the seller’s costs.” PMBOK 6</a:t>
            </a:r>
            <a:r>
              <a:rPr lang="en-US" baseline="30000" dirty="0"/>
              <a:t>th</a:t>
            </a:r>
            <a:r>
              <a:rPr lang="en-US" dirty="0"/>
              <a:t> ed. p. 707</a:t>
            </a:r>
          </a:p>
          <a:p>
            <a:r>
              <a:rPr lang="en-US" dirty="0"/>
              <a:t>“The most commonly used type of contract is the FFP.  It is favored by most buying organizations because the price for goods is set at the onset and not subject to change unless the scope of work changes.”  PMBOK 6</a:t>
            </a:r>
            <a:r>
              <a:rPr lang="en-US" baseline="30000" dirty="0"/>
              <a:t>th</a:t>
            </a:r>
            <a:r>
              <a:rPr lang="en-US" dirty="0"/>
              <a:t> ed. P. 471</a:t>
            </a:r>
          </a:p>
        </p:txBody>
      </p:sp>
      <p:pic>
        <p:nvPicPr>
          <p:cNvPr id="3074" name="Picture 2"/>
          <p:cNvPicPr>
            <a:picLocks noChangeAspect="1" noChangeArrowheads="1"/>
          </p:cNvPicPr>
          <p:nvPr>
            <p:custDataLst>
              <p:tags r:id="rId2"/>
            </p:custDataLst>
          </p:nvPr>
        </p:nvPicPr>
        <p:blipFill>
          <a:blip r:embed="rId5" cstate="print"/>
          <a:srcRect/>
          <a:stretch>
            <a:fillRect/>
          </a:stretch>
        </p:blipFill>
        <p:spPr bwMode="auto">
          <a:xfrm>
            <a:off x="7848600" y="4419600"/>
            <a:ext cx="2400300" cy="1920240"/>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32741BB5-B705-4DA1-8C40-0C940C7FDE1E}"/>
              </a:ext>
            </a:extLst>
          </p:cNvPr>
          <p:cNvSpPr>
            <a:spLocks noGrp="1"/>
          </p:cNvSpPr>
          <p:nvPr>
            <p:ph type="sldNum" sz="quarter" idx="12"/>
          </p:nvPr>
        </p:nvSpPr>
        <p:spPr/>
        <p:txBody>
          <a:bodyPr/>
          <a:lstStyle/>
          <a:p>
            <a:fld id="{2C5D35E2-B754-4CAC-82D3-A862CDCFDB3C}" type="slidenum">
              <a:rPr lang="en-US" smtClean="0"/>
              <a:pPr/>
              <a:t>12</a:t>
            </a:fld>
            <a:endParaRPr lang="en-US"/>
          </a:p>
        </p:txBody>
      </p:sp>
      <p:sp>
        <p:nvSpPr>
          <p:cNvPr id="6" name="TextBox 5">
            <a:extLst>
              <a:ext uri="{FF2B5EF4-FFF2-40B4-BE49-F238E27FC236}">
                <a16:creationId xmlns:a16="http://schemas.microsoft.com/office/drawing/2014/main" id="{B4562359-D668-184E-8922-32F086F7E182}"/>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custDataLst>
      <p:tags r:id="rId1"/>
    </p:custDataLst>
    <p:extLst>
      <p:ext uri="{BB962C8B-B14F-4D97-AF65-F5344CB8AC3E}">
        <p14:creationId xmlns:p14="http://schemas.microsoft.com/office/powerpoint/2010/main" val="68873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C90B-A988-1343-B3F3-DDF88721A342}"/>
              </a:ext>
            </a:extLst>
          </p:cNvPr>
          <p:cNvSpPr>
            <a:spLocks noGrp="1"/>
          </p:cNvSpPr>
          <p:nvPr>
            <p:ph type="title"/>
          </p:nvPr>
        </p:nvSpPr>
        <p:spPr>
          <a:xfrm>
            <a:off x="1870365" y="624110"/>
            <a:ext cx="9634248" cy="1280890"/>
          </a:xfrm>
        </p:spPr>
        <p:txBody>
          <a:bodyPr>
            <a:normAutofit/>
          </a:bodyPr>
          <a:lstStyle/>
          <a:p>
            <a:r>
              <a:rPr lang="en-US" dirty="0"/>
              <a:t>Brian’s opinion on “</a:t>
            </a:r>
            <a:r>
              <a:rPr lang="en-US" dirty="0" err="1"/>
              <a:t>ffp</a:t>
            </a:r>
            <a:r>
              <a:rPr lang="en-US" dirty="0"/>
              <a:t>” contracts.  </a:t>
            </a:r>
            <a:br>
              <a:rPr lang="en-US" dirty="0"/>
            </a:br>
            <a:r>
              <a:rPr lang="en-US" sz="2000" i="1" dirty="0"/>
              <a:t>This is NOT legal advice, just Brian’s opinion.  Use at your own risk.</a:t>
            </a:r>
          </a:p>
        </p:txBody>
      </p:sp>
      <p:sp>
        <p:nvSpPr>
          <p:cNvPr id="3" name="Content Placeholder 2">
            <a:extLst>
              <a:ext uri="{FF2B5EF4-FFF2-40B4-BE49-F238E27FC236}">
                <a16:creationId xmlns:a16="http://schemas.microsoft.com/office/drawing/2014/main" id="{99BE6D2B-E482-CF44-915A-54F703BE35D6}"/>
              </a:ext>
            </a:extLst>
          </p:cNvPr>
          <p:cNvSpPr>
            <a:spLocks noGrp="1"/>
          </p:cNvSpPr>
          <p:nvPr>
            <p:ph idx="1"/>
          </p:nvPr>
        </p:nvSpPr>
        <p:spPr/>
        <p:txBody>
          <a:bodyPr/>
          <a:lstStyle/>
          <a:p>
            <a:pPr marL="0" indent="0">
              <a:buNone/>
            </a:pPr>
            <a:r>
              <a:rPr lang="en-US" dirty="0"/>
              <a:t>Fixed-bid contracts are when you promise a service for a non-flexible, one-time, chunk of money.  </a:t>
            </a:r>
            <a:r>
              <a:rPr lang="en-US" u="sng" dirty="0"/>
              <a:t>These are very dangerous, and especially dangerous to start-ups. </a:t>
            </a:r>
            <a:r>
              <a:rPr lang="en-US" dirty="0"/>
              <a:t> Start-ups have no clue the risks they are about to say “yes” to, so they are likely to uncover surprises and unanticipated work.  With a fixed-bid, you have to deliver the promised product, given only the amount of money that you originally agreed to.  If you fail to deliver on a fixed-bid contract (as outlined in the contract), just plan on hemorrhaging </a:t>
            </a:r>
            <a:r>
              <a:rPr lang="en-US"/>
              <a:t>money, </a:t>
            </a:r>
            <a:r>
              <a:rPr lang="en-US" dirty="0"/>
              <a:t>and spend tons of time in court getting sued. </a:t>
            </a:r>
          </a:p>
        </p:txBody>
      </p:sp>
      <p:sp>
        <p:nvSpPr>
          <p:cNvPr id="4" name="Slide Number Placeholder 3">
            <a:extLst>
              <a:ext uri="{FF2B5EF4-FFF2-40B4-BE49-F238E27FC236}">
                <a16:creationId xmlns:a16="http://schemas.microsoft.com/office/drawing/2014/main" id="{3111B1EF-DA11-3E43-9912-C1B999EFD98A}"/>
              </a:ext>
            </a:extLst>
          </p:cNvPr>
          <p:cNvSpPr>
            <a:spLocks noGrp="1"/>
          </p:cNvSpPr>
          <p:nvPr>
            <p:ph type="sldNum" sz="quarter" idx="12"/>
          </p:nvPr>
        </p:nvSpPr>
        <p:spPr/>
        <p:txBody>
          <a:bodyPr/>
          <a:lstStyle/>
          <a:p>
            <a:fld id="{2C5D35E2-B754-4CAC-82D3-A862CDCFDB3C}" type="slidenum">
              <a:rPr lang="en-US" smtClean="0"/>
              <a:pPr/>
              <a:t>13</a:t>
            </a:fld>
            <a:endParaRPr lang="en-US"/>
          </a:p>
        </p:txBody>
      </p:sp>
      <p:sp>
        <p:nvSpPr>
          <p:cNvPr id="5" name="TextBox 4">
            <a:extLst>
              <a:ext uri="{FF2B5EF4-FFF2-40B4-BE49-F238E27FC236}">
                <a16:creationId xmlns:a16="http://schemas.microsoft.com/office/drawing/2014/main" id="{9F06B971-82DF-5848-BACC-25D09C58637E}"/>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111465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Fixed-Price Incentive Fee Contracts (FPIF). PMBOK 6</a:t>
            </a:r>
            <a:r>
              <a:rPr lang="en-US" baseline="30000" dirty="0"/>
              <a:t>th</a:t>
            </a:r>
            <a:r>
              <a:rPr lang="en-US" dirty="0"/>
              <a:t> ed. P. 707</a:t>
            </a:r>
          </a:p>
        </p:txBody>
      </p:sp>
      <p:sp>
        <p:nvSpPr>
          <p:cNvPr id="3" name="Content Placeholder 2"/>
          <p:cNvSpPr>
            <a:spLocks noGrp="1"/>
          </p:cNvSpPr>
          <p:nvPr>
            <p:ph idx="1"/>
          </p:nvPr>
        </p:nvSpPr>
        <p:spPr/>
        <p:txBody>
          <a:bodyPr/>
          <a:lstStyle/>
          <a:p>
            <a:pPr marL="0" indent="0">
              <a:buNone/>
            </a:pPr>
            <a:r>
              <a:rPr lang="en-US" dirty="0"/>
              <a:t>“A type of contact where the buyer pays the seller a set amount (as defined by the contract), and the seller can earn an additional amount if the seller meets defined performance criteria.”</a:t>
            </a:r>
          </a:p>
        </p:txBody>
      </p:sp>
      <p:pic>
        <p:nvPicPr>
          <p:cNvPr id="4" name="Picture 2"/>
          <p:cNvPicPr>
            <a:picLocks noChangeAspect="1" noChangeArrowheads="1"/>
          </p:cNvPicPr>
          <p:nvPr>
            <p:custDataLst>
              <p:tags r:id="rId2"/>
            </p:custDataLst>
          </p:nvPr>
        </p:nvPicPr>
        <p:blipFill>
          <a:blip r:embed="rId5" cstate="print"/>
          <a:srcRect/>
          <a:stretch>
            <a:fillRect/>
          </a:stretch>
        </p:blipFill>
        <p:spPr bwMode="auto">
          <a:xfrm>
            <a:off x="7848600" y="4419600"/>
            <a:ext cx="2400300" cy="1920240"/>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1F275278-4EE4-4C87-914C-6EE56459B783}"/>
              </a:ext>
            </a:extLst>
          </p:cNvPr>
          <p:cNvSpPr>
            <a:spLocks noGrp="1"/>
          </p:cNvSpPr>
          <p:nvPr>
            <p:ph type="sldNum" sz="quarter" idx="12"/>
          </p:nvPr>
        </p:nvSpPr>
        <p:spPr/>
        <p:txBody>
          <a:bodyPr/>
          <a:lstStyle/>
          <a:p>
            <a:fld id="{2C5D35E2-B754-4CAC-82D3-A862CDCFDB3C}" type="slidenum">
              <a:rPr lang="en-US" smtClean="0"/>
              <a:pPr/>
              <a:t>14</a:t>
            </a:fld>
            <a:endParaRPr lang="en-US"/>
          </a:p>
        </p:txBody>
      </p:sp>
      <p:sp>
        <p:nvSpPr>
          <p:cNvPr id="6" name="TextBox 5">
            <a:extLst>
              <a:ext uri="{FF2B5EF4-FFF2-40B4-BE49-F238E27FC236}">
                <a16:creationId xmlns:a16="http://schemas.microsoft.com/office/drawing/2014/main" id="{F023E9F9-685E-1448-A8A7-B09D411BEB99}"/>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custDataLst>
      <p:tags r:id="rId1"/>
    </p:custDataLst>
    <p:extLst>
      <p:ext uri="{BB962C8B-B14F-4D97-AF65-F5344CB8AC3E}">
        <p14:creationId xmlns:p14="http://schemas.microsoft.com/office/powerpoint/2010/main" val="82982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Price with Economic Price Adjustment Contracts (FPEPA) PMBOK 6</a:t>
            </a:r>
            <a:r>
              <a:rPr lang="en-US" baseline="30000" dirty="0"/>
              <a:t>th</a:t>
            </a:r>
            <a:r>
              <a:rPr lang="en-US" dirty="0"/>
              <a:t> ed. P 707</a:t>
            </a:r>
          </a:p>
        </p:txBody>
      </p:sp>
      <p:sp>
        <p:nvSpPr>
          <p:cNvPr id="3" name="Content Placeholder 2"/>
          <p:cNvSpPr>
            <a:spLocks noGrp="1"/>
          </p:cNvSpPr>
          <p:nvPr>
            <p:ph idx="1"/>
          </p:nvPr>
        </p:nvSpPr>
        <p:spPr/>
        <p:txBody>
          <a:bodyPr/>
          <a:lstStyle/>
          <a:p>
            <a:pPr marL="0" indent="0">
              <a:buNone/>
            </a:pPr>
            <a:r>
              <a:rPr lang="en-US" dirty="0"/>
              <a:t>“A fixed-price contract, but with a special provision allowing for predefined final adjustments to the contract price due to changes in conditions, such as inflation changes, cost increases (or decreases) for specific commodities.”</a:t>
            </a:r>
          </a:p>
        </p:txBody>
      </p:sp>
      <p:pic>
        <p:nvPicPr>
          <p:cNvPr id="4" name="Picture 2"/>
          <p:cNvPicPr>
            <a:picLocks noChangeAspect="1" noChangeArrowheads="1"/>
          </p:cNvPicPr>
          <p:nvPr>
            <p:custDataLst>
              <p:tags r:id="rId2"/>
            </p:custDataLst>
          </p:nvPr>
        </p:nvPicPr>
        <p:blipFill>
          <a:blip r:embed="rId5" cstate="print"/>
          <a:srcRect/>
          <a:stretch>
            <a:fillRect/>
          </a:stretch>
        </p:blipFill>
        <p:spPr bwMode="auto">
          <a:xfrm>
            <a:off x="7848600" y="4419600"/>
            <a:ext cx="2400300" cy="1920240"/>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A58B6E51-B153-4720-9A03-9AF721ACBA48}"/>
              </a:ext>
            </a:extLst>
          </p:cNvPr>
          <p:cNvSpPr>
            <a:spLocks noGrp="1"/>
          </p:cNvSpPr>
          <p:nvPr>
            <p:ph type="sldNum" sz="quarter" idx="12"/>
          </p:nvPr>
        </p:nvSpPr>
        <p:spPr/>
        <p:txBody>
          <a:bodyPr/>
          <a:lstStyle/>
          <a:p>
            <a:fld id="{2C5D35E2-B754-4CAC-82D3-A862CDCFDB3C}" type="slidenum">
              <a:rPr lang="en-US" smtClean="0"/>
              <a:pPr/>
              <a:t>15</a:t>
            </a:fld>
            <a:endParaRPr lang="en-US"/>
          </a:p>
        </p:txBody>
      </p:sp>
      <p:sp>
        <p:nvSpPr>
          <p:cNvPr id="6" name="TextBox 5">
            <a:extLst>
              <a:ext uri="{FF2B5EF4-FFF2-40B4-BE49-F238E27FC236}">
                <a16:creationId xmlns:a16="http://schemas.microsoft.com/office/drawing/2014/main" id="{73C3CEBA-8909-8349-8EC7-D1CDBB94A2B5}"/>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custDataLst>
      <p:tags r:id="rId1"/>
    </p:custDataLst>
    <p:extLst>
      <p:ext uri="{BB962C8B-B14F-4D97-AF65-F5344CB8AC3E}">
        <p14:creationId xmlns:p14="http://schemas.microsoft.com/office/powerpoint/2010/main" val="2667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Reimbursable Contract PMBOK 6</a:t>
            </a:r>
            <a:r>
              <a:rPr lang="en-US" baseline="30000" dirty="0"/>
              <a:t>th</a:t>
            </a:r>
            <a:r>
              <a:rPr lang="en-US" dirty="0"/>
              <a:t> ed. P 703</a:t>
            </a:r>
          </a:p>
        </p:txBody>
      </p:sp>
      <p:sp>
        <p:nvSpPr>
          <p:cNvPr id="3" name="Content Placeholder 2"/>
          <p:cNvSpPr>
            <a:spLocks noGrp="1"/>
          </p:cNvSpPr>
          <p:nvPr>
            <p:ph idx="1"/>
          </p:nvPr>
        </p:nvSpPr>
        <p:spPr/>
        <p:txBody>
          <a:bodyPr/>
          <a:lstStyle/>
          <a:p>
            <a:pPr marL="0" indent="0">
              <a:buNone/>
            </a:pPr>
            <a:r>
              <a:rPr lang="en-US" dirty="0"/>
              <a:t>“A type of contract involving payment to the seller for the seller’s actual costs, plus a fee typically representing the seller’s profit.”</a:t>
            </a:r>
          </a:p>
        </p:txBody>
      </p:sp>
      <p:pic>
        <p:nvPicPr>
          <p:cNvPr id="4" name="Picture 3" descr="sales.gif"/>
          <p:cNvPicPr>
            <a:picLocks noChangeAspect="1"/>
          </p:cNvPicPr>
          <p:nvPr>
            <p:custDataLst>
              <p:tags r:id="rId2"/>
            </p:custDataLst>
          </p:nvPr>
        </p:nvPicPr>
        <p:blipFill>
          <a:blip r:embed="rId5" cstate="print"/>
          <a:stretch>
            <a:fillRect/>
          </a:stretch>
        </p:blipFill>
        <p:spPr>
          <a:xfrm>
            <a:off x="8161671" y="4495801"/>
            <a:ext cx="2096755" cy="2085975"/>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7808D3FE-1260-4F2B-9A8C-549BD3DFA3B5}"/>
              </a:ext>
            </a:extLst>
          </p:cNvPr>
          <p:cNvSpPr>
            <a:spLocks noGrp="1"/>
          </p:cNvSpPr>
          <p:nvPr>
            <p:ph type="sldNum" sz="quarter" idx="12"/>
          </p:nvPr>
        </p:nvSpPr>
        <p:spPr/>
        <p:txBody>
          <a:bodyPr/>
          <a:lstStyle/>
          <a:p>
            <a:fld id="{2C5D35E2-B754-4CAC-82D3-A862CDCFDB3C}" type="slidenum">
              <a:rPr lang="en-US" smtClean="0"/>
              <a:pPr/>
              <a:t>16</a:t>
            </a:fld>
            <a:endParaRPr lang="en-US"/>
          </a:p>
        </p:txBody>
      </p:sp>
      <p:sp>
        <p:nvSpPr>
          <p:cNvPr id="6" name="TextBox 5">
            <a:extLst>
              <a:ext uri="{FF2B5EF4-FFF2-40B4-BE49-F238E27FC236}">
                <a16:creationId xmlns:a16="http://schemas.microsoft.com/office/drawing/2014/main" id="{88B94ACC-77EB-314C-8377-1E1A782EA243}"/>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custDataLst>
      <p:tags r:id="rId1"/>
    </p:custDataLst>
    <p:extLst>
      <p:ext uri="{BB962C8B-B14F-4D97-AF65-F5344CB8AC3E}">
        <p14:creationId xmlns:p14="http://schemas.microsoft.com/office/powerpoint/2010/main" val="381655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8086-CB7B-408B-BA2D-E60313536405}"/>
              </a:ext>
            </a:extLst>
          </p:cNvPr>
          <p:cNvSpPr>
            <a:spLocks noGrp="1"/>
          </p:cNvSpPr>
          <p:nvPr>
            <p:ph type="title"/>
          </p:nvPr>
        </p:nvSpPr>
        <p:spPr/>
        <p:txBody>
          <a:bodyPr/>
          <a:lstStyle/>
          <a:p>
            <a:r>
              <a:rPr lang="en-US" dirty="0"/>
              <a:t>USA Law: Foreign Corrupt Practices Act</a:t>
            </a:r>
          </a:p>
        </p:txBody>
      </p:sp>
      <p:sp>
        <p:nvSpPr>
          <p:cNvPr id="3" name="Content Placeholder 2">
            <a:extLst>
              <a:ext uri="{FF2B5EF4-FFF2-40B4-BE49-F238E27FC236}">
                <a16:creationId xmlns:a16="http://schemas.microsoft.com/office/drawing/2014/main" id="{DD15127E-AF2E-477B-AAA5-4A0A2AB278AD}"/>
              </a:ext>
            </a:extLst>
          </p:cNvPr>
          <p:cNvSpPr>
            <a:spLocks noGrp="1"/>
          </p:cNvSpPr>
          <p:nvPr>
            <p:ph idx="1"/>
          </p:nvPr>
        </p:nvSpPr>
        <p:spPr/>
        <p:txBody>
          <a:bodyPr>
            <a:normAutofit/>
          </a:bodyPr>
          <a:lstStyle/>
          <a:p>
            <a:endParaRPr lang="en-US" dirty="0"/>
          </a:p>
          <a:p>
            <a:r>
              <a:rPr lang="en-US" dirty="0"/>
              <a:t>“The Foreign Corrupt Practices Act (FCPA) is a United States law passed in 1977 that prohibits U.S. firms and individuals from paying </a:t>
            </a:r>
            <a:r>
              <a:rPr lang="en-US" dirty="0">
                <a:hlinkClick r:id="rId2"/>
              </a:rPr>
              <a:t>bribes</a:t>
            </a:r>
            <a:r>
              <a:rPr lang="en-US" dirty="0"/>
              <a:t> to foreign officials in furtherance of a business deal. .. The Foreign Corrupt Practices Act also specifies required accounting </a:t>
            </a:r>
            <a:r>
              <a:rPr lang="en-US" dirty="0">
                <a:hlinkClick r:id="rId3"/>
              </a:rPr>
              <a:t>transparency</a:t>
            </a:r>
            <a:r>
              <a:rPr lang="en-US" dirty="0"/>
              <a:t> guidelines.”(1)</a:t>
            </a:r>
          </a:p>
          <a:p>
            <a:r>
              <a:rPr lang="en-US" dirty="0"/>
              <a:t>“In January 2014, </a:t>
            </a:r>
            <a:r>
              <a:rPr lang="en-US" dirty="0">
                <a:hlinkClick r:id="rId4" tooltip="ALCOA"/>
              </a:rPr>
              <a:t>ALCOA</a:t>
            </a:r>
            <a:r>
              <a:rPr lang="en-US" dirty="0"/>
              <a:t> paid </a:t>
            </a:r>
            <a:r>
              <a:rPr lang="en-US" b="1" dirty="0"/>
              <a:t>$175 million </a:t>
            </a:r>
            <a:r>
              <a:rPr lang="en-US" dirty="0"/>
              <a:t>in disgorgement of revenues </a:t>
            </a:r>
            <a:r>
              <a:rPr lang="en-US" b="1" dirty="0"/>
              <a:t>and</a:t>
            </a:r>
            <a:r>
              <a:rPr lang="en-US" dirty="0"/>
              <a:t> a fine of </a:t>
            </a:r>
            <a:r>
              <a:rPr lang="en-US" b="1" dirty="0"/>
              <a:t>$209 million </a:t>
            </a:r>
            <a:r>
              <a:rPr lang="en-US" dirty="0"/>
              <a:t>to settle charges that its Australian bauxite mining subsidiary retained an agent that made bribes to government officials in </a:t>
            </a:r>
            <a:r>
              <a:rPr lang="en-US" dirty="0">
                <a:hlinkClick r:id="rId5" tooltip="Bahrain"/>
              </a:rPr>
              <a:t>Bahrain</a:t>
            </a:r>
            <a:r>
              <a:rPr lang="en-US" dirty="0"/>
              <a:t> and to officers of Aluminum Bahrain B.S.C. to secure long-term contracts to supply the company with bauxite ore’”(2)</a:t>
            </a:r>
          </a:p>
        </p:txBody>
      </p:sp>
      <p:sp>
        <p:nvSpPr>
          <p:cNvPr id="4" name="TextBox 3">
            <a:extLst>
              <a:ext uri="{FF2B5EF4-FFF2-40B4-BE49-F238E27FC236}">
                <a16:creationId xmlns:a16="http://schemas.microsoft.com/office/drawing/2014/main" id="{A045BA7B-B912-49E7-AFDE-5F28EEAD30C4}"/>
              </a:ext>
            </a:extLst>
          </p:cNvPr>
          <p:cNvSpPr txBox="1"/>
          <p:nvPr/>
        </p:nvSpPr>
        <p:spPr>
          <a:xfrm>
            <a:off x="838200" y="6090286"/>
            <a:ext cx="7408695" cy="1200329"/>
          </a:xfrm>
          <a:prstGeom prst="rect">
            <a:avLst/>
          </a:prstGeom>
          <a:noFill/>
        </p:spPr>
        <p:txBody>
          <a:bodyPr wrap="none" rtlCol="0">
            <a:spAutoFit/>
          </a:bodyPr>
          <a:lstStyle/>
          <a:p>
            <a:pPr marL="342900" indent="-342900">
              <a:buAutoNum type="arabicParenBoth"/>
            </a:pPr>
            <a:r>
              <a:rPr lang="en-US" dirty="0">
                <a:hlinkClick r:id="rId6"/>
              </a:rPr>
              <a:t>https://www.investopedia.com/terms/f/foreign-corrupt-practices-act.asp</a:t>
            </a:r>
            <a:endParaRPr lang="en-US" dirty="0"/>
          </a:p>
          <a:p>
            <a:pPr marL="342900" indent="-342900">
              <a:buAutoNum type="arabicParenBoth"/>
            </a:pPr>
            <a:r>
              <a:rPr lang="en-US" dirty="0">
                <a:hlinkClick r:id="rId7"/>
              </a:rPr>
              <a:t>https://en.wikipedia.org/wiki/Foreign_Corrupt_Practices_Act</a:t>
            </a:r>
            <a:endParaRPr lang="en-US" dirty="0"/>
          </a:p>
          <a:p>
            <a:pPr marL="342900" indent="-342900">
              <a:buAutoNum type="arabicParenBoth"/>
            </a:pPr>
            <a:endParaRPr lang="en-US" dirty="0"/>
          </a:p>
          <a:p>
            <a:pPr marL="342900" indent="-342900">
              <a:buAutoNum type="arabicParenBoth"/>
            </a:pPr>
            <a:endParaRPr lang="en-US" dirty="0"/>
          </a:p>
        </p:txBody>
      </p:sp>
    </p:spTree>
    <p:extLst>
      <p:ext uri="{BB962C8B-B14F-4D97-AF65-F5344CB8AC3E}">
        <p14:creationId xmlns:p14="http://schemas.microsoft.com/office/powerpoint/2010/main" val="46059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Reasons to Buy or Build</a:t>
            </a:r>
            <a:endParaRPr lang="en-US" dirty="0"/>
          </a:p>
        </p:txBody>
      </p:sp>
      <p:sp>
        <p:nvSpPr>
          <p:cNvPr id="13315" name="Rectangle 3"/>
          <p:cNvSpPr>
            <a:spLocks noGrp="1" noChangeArrowheads="1"/>
          </p:cNvSpPr>
          <p:nvPr>
            <p:ph idx="1"/>
          </p:nvPr>
        </p:nvSpPr>
        <p:spPr/>
        <p:txBody>
          <a:bodyPr/>
          <a:lstStyle/>
          <a:p>
            <a:r>
              <a:rPr lang="en-US" dirty="0"/>
              <a:t>Less costly</a:t>
            </a:r>
          </a:p>
          <a:p>
            <a:r>
              <a:rPr lang="en-US" dirty="0"/>
              <a:t>Build skills within your own company</a:t>
            </a:r>
          </a:p>
          <a:p>
            <a:r>
              <a:rPr lang="en-US" dirty="0"/>
              <a:t>Control of work</a:t>
            </a:r>
          </a:p>
          <a:p>
            <a:r>
              <a:rPr lang="en-US" dirty="0"/>
              <a:t>Control of intellectual property</a:t>
            </a:r>
          </a:p>
          <a:p>
            <a:r>
              <a:rPr lang="en-US" dirty="0"/>
              <a:t>Personal data (credit card numbers, bank account numbers etc.)</a:t>
            </a:r>
          </a:p>
          <a:p>
            <a:r>
              <a:rPr lang="en-US" dirty="0"/>
              <a:t>Learn new skills</a:t>
            </a:r>
          </a:p>
          <a:p>
            <a:r>
              <a:rPr lang="en-US" dirty="0"/>
              <a:t>Available staff</a:t>
            </a:r>
          </a:p>
          <a:p>
            <a:r>
              <a:rPr lang="en-US" dirty="0"/>
              <a:t>Focus on core project work</a:t>
            </a:r>
          </a:p>
        </p:txBody>
      </p:sp>
      <p:sp>
        <p:nvSpPr>
          <p:cNvPr id="2" name="Slide Number Placeholder 1">
            <a:extLst>
              <a:ext uri="{FF2B5EF4-FFF2-40B4-BE49-F238E27FC236}">
                <a16:creationId xmlns:a16="http://schemas.microsoft.com/office/drawing/2014/main" id="{1BC61AA2-E73A-46A8-B464-AF04DAFFEF0A}"/>
              </a:ext>
            </a:extLst>
          </p:cNvPr>
          <p:cNvSpPr>
            <a:spLocks noGrp="1"/>
          </p:cNvSpPr>
          <p:nvPr>
            <p:ph type="sldNum" sz="quarter" idx="12"/>
          </p:nvPr>
        </p:nvSpPr>
        <p:spPr/>
        <p:txBody>
          <a:bodyPr/>
          <a:lstStyle/>
          <a:p>
            <a:fld id="{2C5D35E2-B754-4CAC-82D3-A862CDCFDB3C}" type="slidenum">
              <a:rPr lang="en-US" smtClean="0"/>
              <a:pPr/>
              <a:t>18</a:t>
            </a:fld>
            <a:endParaRPr lang="en-US"/>
          </a:p>
        </p:txBody>
      </p:sp>
      <p:sp>
        <p:nvSpPr>
          <p:cNvPr id="5" name="TextBox 4">
            <a:extLst>
              <a:ext uri="{FF2B5EF4-FFF2-40B4-BE49-F238E27FC236}">
                <a16:creationId xmlns:a16="http://schemas.microsoft.com/office/drawing/2014/main" id="{FB243EAF-0224-6246-AA35-11A65A44DB33}"/>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custDataLst>
      <p:tags r:id="rId1"/>
    </p:custDataLst>
    <p:extLst>
      <p:ext uri="{BB962C8B-B14F-4D97-AF65-F5344CB8AC3E}">
        <p14:creationId xmlns:p14="http://schemas.microsoft.com/office/powerpoint/2010/main" val="110587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056" y="258525"/>
            <a:ext cx="8911687" cy="1280890"/>
          </a:xfrm>
        </p:spPr>
        <p:txBody>
          <a:bodyPr/>
          <a:lstStyle/>
          <a:p>
            <a:r>
              <a:rPr lang="en-US" dirty="0"/>
              <a:t>Source (seller) Selection Criteria Influencers PMBOK 6</a:t>
            </a:r>
            <a:r>
              <a:rPr lang="en-US" baseline="30000" dirty="0"/>
              <a:t>th</a:t>
            </a:r>
            <a:r>
              <a:rPr lang="en-US" dirty="0"/>
              <a:t> ed. P. 470</a:t>
            </a:r>
          </a:p>
        </p:txBody>
      </p:sp>
      <p:sp>
        <p:nvSpPr>
          <p:cNvPr id="3" name="Content Placeholder 2"/>
          <p:cNvSpPr>
            <a:spLocks noGrp="1"/>
          </p:cNvSpPr>
          <p:nvPr>
            <p:ph sz="half" idx="1"/>
          </p:nvPr>
        </p:nvSpPr>
        <p:spPr>
          <a:xfrm>
            <a:off x="1966360" y="1346298"/>
            <a:ext cx="9417258" cy="4723197"/>
          </a:xfrm>
        </p:spPr>
        <p:txBody>
          <a:bodyPr>
            <a:normAutofit lnSpcReduction="10000"/>
          </a:bodyPr>
          <a:lstStyle/>
          <a:p>
            <a:r>
              <a:rPr lang="en-US" dirty="0"/>
              <a:t>Market place conditions</a:t>
            </a:r>
          </a:p>
          <a:p>
            <a:r>
              <a:rPr lang="en-US" dirty="0"/>
              <a:t>Products, services, and results that are (currently) available in the marketplace</a:t>
            </a:r>
          </a:p>
          <a:p>
            <a:r>
              <a:rPr lang="en-US" dirty="0"/>
              <a:t>Sellers, including their past performance or reputation</a:t>
            </a:r>
          </a:p>
          <a:p>
            <a:r>
              <a:rPr lang="en-US" dirty="0"/>
              <a:t>Typical terms and conditions for products, services, and results for the specific industry</a:t>
            </a:r>
          </a:p>
          <a:p>
            <a:r>
              <a:rPr lang="en-US" dirty="0"/>
              <a:t>Unique local requirements, such as regulatory requirements for local labor or sellers</a:t>
            </a:r>
          </a:p>
          <a:p>
            <a:r>
              <a:rPr lang="en-US" dirty="0"/>
              <a:t>Legal advice regarding procurements</a:t>
            </a:r>
          </a:p>
          <a:p>
            <a:r>
              <a:rPr lang="en-US" dirty="0"/>
              <a:t>Contract management systems, including procedures for contract change control</a:t>
            </a:r>
          </a:p>
          <a:p>
            <a:r>
              <a:rPr lang="en-US" dirty="0"/>
              <a:t>Establish multi-tier supplier system of pre-qualified sellers based on prior experience</a:t>
            </a:r>
          </a:p>
          <a:p>
            <a:r>
              <a:rPr lang="en-US" dirty="0"/>
              <a:t>Financial and accounting and contract payments systems</a:t>
            </a:r>
          </a:p>
          <a:p>
            <a:r>
              <a:rPr lang="en-US" dirty="0"/>
              <a:t>Financial health of seller (</a:t>
            </a:r>
            <a:r>
              <a:rPr lang="en-US" dirty="0" err="1"/>
              <a:t>bv</a:t>
            </a:r>
            <a:r>
              <a:rPr lang="en-US" dirty="0"/>
              <a:t>)</a:t>
            </a:r>
          </a:p>
        </p:txBody>
      </p:sp>
      <p:sp>
        <p:nvSpPr>
          <p:cNvPr id="5" name="Slide Number Placeholder 4">
            <a:extLst>
              <a:ext uri="{FF2B5EF4-FFF2-40B4-BE49-F238E27FC236}">
                <a16:creationId xmlns:a16="http://schemas.microsoft.com/office/drawing/2014/main" id="{A9E13A16-DA88-4050-8076-87F0529692EC}"/>
              </a:ext>
            </a:extLst>
          </p:cNvPr>
          <p:cNvSpPr>
            <a:spLocks noGrp="1"/>
          </p:cNvSpPr>
          <p:nvPr>
            <p:ph type="sldNum" sz="quarter" idx="12"/>
          </p:nvPr>
        </p:nvSpPr>
        <p:spPr/>
        <p:txBody>
          <a:bodyPr/>
          <a:lstStyle/>
          <a:p>
            <a:fld id="{2C5D35E2-B754-4CAC-82D3-A862CDCFDB3C}" type="slidenum">
              <a:rPr lang="en-US" smtClean="0"/>
              <a:pPr/>
              <a:t>19</a:t>
            </a:fld>
            <a:endParaRPr lang="en-US"/>
          </a:p>
        </p:txBody>
      </p:sp>
      <p:sp>
        <p:nvSpPr>
          <p:cNvPr id="6" name="TextBox 5">
            <a:extLst>
              <a:ext uri="{FF2B5EF4-FFF2-40B4-BE49-F238E27FC236}">
                <a16:creationId xmlns:a16="http://schemas.microsoft.com/office/drawing/2014/main" id="{5D8B9550-379A-3D4F-89C7-6C762F4533D2}"/>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2818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277" y="329899"/>
            <a:ext cx="8911687" cy="1280890"/>
          </a:xfrm>
        </p:spPr>
        <p:txBody>
          <a:bodyPr>
            <a:normAutofit fontScale="90000"/>
          </a:bodyPr>
          <a:lstStyle/>
          <a:p>
            <a:r>
              <a:rPr lang="en-US" dirty="0"/>
              <a:t>Title: Contracts, buying, and all stuff PMI calls “</a:t>
            </a:r>
            <a:r>
              <a:rPr lang="en-US" b="1" dirty="0"/>
              <a:t>Procurement</a:t>
            </a:r>
            <a:r>
              <a:rPr lang="en-US" dirty="0"/>
              <a:t>”</a:t>
            </a:r>
            <a:br>
              <a:rPr lang="en-US" dirty="0"/>
            </a:br>
            <a:br>
              <a:rPr lang="en-US" dirty="0"/>
            </a:br>
            <a:endParaRPr lang="en-US" dirty="0"/>
          </a:p>
        </p:txBody>
      </p:sp>
      <p:sp>
        <p:nvSpPr>
          <p:cNvPr id="3" name="Slide Number Placeholder 2">
            <a:extLst>
              <a:ext uri="{FF2B5EF4-FFF2-40B4-BE49-F238E27FC236}">
                <a16:creationId xmlns:a16="http://schemas.microsoft.com/office/drawing/2014/main" id="{CE93C5BA-C044-42E0-9DD0-506F84204AA2}"/>
              </a:ext>
            </a:extLst>
          </p:cNvPr>
          <p:cNvSpPr>
            <a:spLocks noGrp="1"/>
          </p:cNvSpPr>
          <p:nvPr>
            <p:ph type="sldNum" sz="quarter" idx="12"/>
          </p:nvPr>
        </p:nvSpPr>
        <p:spPr/>
        <p:txBody>
          <a:bodyPr/>
          <a:lstStyle/>
          <a:p>
            <a:fld id="{2C5D35E2-B754-4CAC-82D3-A862CDCFDB3C}" type="slidenum">
              <a:rPr lang="en-US" smtClean="0"/>
              <a:pPr/>
              <a:t>2</a:t>
            </a:fld>
            <a:endParaRPr lang="en-US"/>
          </a:p>
        </p:txBody>
      </p:sp>
      <p:sp>
        <p:nvSpPr>
          <p:cNvPr id="4" name="TextBox 3">
            <a:extLst>
              <a:ext uri="{FF2B5EF4-FFF2-40B4-BE49-F238E27FC236}">
                <a16:creationId xmlns:a16="http://schemas.microsoft.com/office/drawing/2014/main" id="{CD26EF82-A090-344E-B922-5A5075BB625A}"/>
              </a:ext>
            </a:extLst>
          </p:cNvPr>
          <p:cNvSpPr txBox="1"/>
          <p:nvPr/>
        </p:nvSpPr>
        <p:spPr>
          <a:xfrm>
            <a:off x="1418277" y="1578820"/>
            <a:ext cx="9533741" cy="4801314"/>
          </a:xfrm>
          <a:prstGeom prst="rect">
            <a:avLst/>
          </a:prstGeom>
          <a:noFill/>
        </p:spPr>
        <p:txBody>
          <a:bodyPr wrap="square" rtlCol="0">
            <a:spAutoFit/>
          </a:bodyPr>
          <a:lstStyle/>
          <a:p>
            <a:r>
              <a:rPr lang="en-US" dirty="0"/>
              <a:t>The information herein is provided as is.  By viewing this material, and any related presentation of it you agree to the following:</a:t>
            </a:r>
          </a:p>
          <a:p>
            <a:pPr marL="285750" indent="-285750">
              <a:buFont typeface="Arial" panose="020B0604020202020204" pitchFamily="34" charset="0"/>
              <a:buChar char="•"/>
            </a:pPr>
            <a:r>
              <a:rPr lang="en-US" dirty="0"/>
              <a:t>Use at your own risk</a:t>
            </a:r>
          </a:p>
          <a:p>
            <a:pPr marL="285750" indent="-285750">
              <a:buFont typeface="Arial" panose="020B0604020202020204" pitchFamily="34" charset="0"/>
              <a:buChar char="•"/>
            </a:pPr>
            <a:r>
              <a:rPr lang="en-US" dirty="0"/>
              <a:t>It is provided “As is”</a:t>
            </a:r>
          </a:p>
          <a:p>
            <a:pPr marL="285750" indent="-285750">
              <a:buFont typeface="Arial" panose="020B0604020202020204" pitchFamily="34" charset="0"/>
              <a:buChar char="•"/>
            </a:pPr>
            <a:r>
              <a:rPr lang="en-US" dirty="0"/>
              <a:t>Presenter and author not responsible for actual, incidental or consequential damages</a:t>
            </a:r>
          </a:p>
          <a:p>
            <a:pPr marL="285750" indent="-285750">
              <a:buFont typeface="Arial" panose="020B0604020202020204" pitchFamily="34" charset="0"/>
              <a:buChar char="•"/>
            </a:pPr>
            <a:r>
              <a:rPr lang="en-US" dirty="0"/>
              <a:t>No warranty, implied or stated</a:t>
            </a:r>
          </a:p>
          <a:p>
            <a:pPr marL="285750" indent="-285750">
              <a:buFont typeface="Arial" panose="020B0604020202020204" pitchFamily="34" charset="0"/>
              <a:buChar char="•"/>
            </a:pPr>
            <a:r>
              <a:rPr lang="en-US" dirty="0"/>
              <a:t>Is in no way to be considered a “complete” work, only a sampling of the field.</a:t>
            </a:r>
          </a:p>
          <a:p>
            <a:pPr marL="285750" indent="-285750">
              <a:buFont typeface="Arial" panose="020B0604020202020204" pitchFamily="34" charset="0"/>
              <a:buChar char="•"/>
            </a:pPr>
            <a:r>
              <a:rPr lang="en-US" dirty="0"/>
              <a:t>If you are about to do anything with legal ramifications, hire a lawyer skilled in the area you are doing business in </a:t>
            </a:r>
            <a:r>
              <a:rPr lang="en-US" u="sng" dirty="0"/>
              <a:t>before</a:t>
            </a:r>
            <a:r>
              <a:rPr lang="en-US" dirty="0"/>
              <a:t> you start, or you </a:t>
            </a:r>
            <a:r>
              <a:rPr lang="en-US" u="sng" dirty="0"/>
              <a:t>will</a:t>
            </a:r>
            <a:r>
              <a:rPr lang="en-US" dirty="0"/>
              <a:t> suffer pain and financial loss etc.</a:t>
            </a:r>
          </a:p>
          <a:p>
            <a:pPr marL="285750" indent="-285750">
              <a:buFont typeface="Arial" panose="020B0604020202020204" pitchFamily="34" charset="0"/>
              <a:buChar char="•"/>
            </a:pPr>
            <a:r>
              <a:rPr lang="en-US" u="sng" dirty="0"/>
              <a:t>This presentation and related commentary are to be considered the author’s opinion</a:t>
            </a:r>
            <a:r>
              <a:rPr lang="en-US" dirty="0"/>
              <a:t>, and </a:t>
            </a:r>
            <a:r>
              <a:rPr lang="en-US" u="sng" dirty="0"/>
              <a:t>no</a:t>
            </a:r>
            <a:r>
              <a:rPr lang="en-US" dirty="0"/>
              <a:t>t advice.</a:t>
            </a:r>
          </a:p>
          <a:p>
            <a:r>
              <a:rPr lang="en-US" dirty="0"/>
              <a:t>The above is called a “disclaimer.”  I have added the “disclaimer</a:t>
            </a:r>
            <a:r>
              <a:rPr lang="en-US"/>
              <a:t>” above because </a:t>
            </a:r>
            <a:r>
              <a:rPr lang="en-US" dirty="0"/>
              <a:t>in procurement the probability of failure is high, this risks are often high, and I am </a:t>
            </a:r>
            <a:r>
              <a:rPr lang="en-US" u="sng" dirty="0"/>
              <a:t>not</a:t>
            </a:r>
            <a:r>
              <a:rPr lang="en-US" dirty="0"/>
              <a:t> insured for E&amp;O, and I am not a lawyer.  When you need legal advice, or have a legal question: hire a lawyer!</a:t>
            </a:r>
          </a:p>
        </p:txBody>
      </p:sp>
    </p:spTree>
    <p:extLst>
      <p:ext uri="{BB962C8B-B14F-4D97-AF65-F5344CB8AC3E}">
        <p14:creationId xmlns:p14="http://schemas.microsoft.com/office/powerpoint/2010/main" val="96597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16940" y="106525"/>
            <a:ext cx="8911687" cy="1280890"/>
          </a:xfrm>
        </p:spPr>
        <p:txBody>
          <a:bodyPr/>
          <a:lstStyle/>
          <a:p>
            <a:r>
              <a:rPr lang="en-US" dirty="0"/>
              <a:t>Seller Selection</a:t>
            </a:r>
          </a:p>
        </p:txBody>
      </p:sp>
      <p:sp>
        <p:nvSpPr>
          <p:cNvPr id="11267" name="Rectangle 3"/>
          <p:cNvSpPr>
            <a:spLocks noGrp="1" noChangeArrowheads="1"/>
          </p:cNvSpPr>
          <p:nvPr>
            <p:ph idx="1"/>
          </p:nvPr>
        </p:nvSpPr>
        <p:spPr>
          <a:xfrm>
            <a:off x="1917700" y="1403230"/>
            <a:ext cx="6578600" cy="3777622"/>
          </a:xfrm>
        </p:spPr>
        <p:txBody>
          <a:bodyPr/>
          <a:lstStyle/>
          <a:p>
            <a:pPr>
              <a:buFont typeface="Wingdings" pitchFamily="2" charset="2"/>
              <a:buChar char="Ø"/>
            </a:pPr>
            <a:r>
              <a:rPr lang="en-US" dirty="0"/>
              <a:t>Weighting system </a:t>
            </a:r>
          </a:p>
          <a:p>
            <a:pPr>
              <a:buFont typeface="Wingdings" pitchFamily="2" charset="2"/>
              <a:buChar char="Ø"/>
            </a:pPr>
            <a:r>
              <a:rPr lang="en-US" dirty="0"/>
              <a:t>Screening systems</a:t>
            </a:r>
          </a:p>
          <a:p>
            <a:pPr>
              <a:buFont typeface="Wingdings" pitchFamily="2" charset="2"/>
              <a:buChar char="Ø"/>
            </a:pPr>
            <a:r>
              <a:rPr lang="en-US" dirty="0"/>
              <a:t>Contract negotiation</a:t>
            </a:r>
          </a:p>
          <a:p>
            <a:pPr marL="285750" indent="-285750">
              <a:buFont typeface="Wingdings" pitchFamily="2" charset="2"/>
              <a:buChar char="Ø"/>
            </a:pPr>
            <a:r>
              <a:rPr lang="en-US" dirty="0"/>
              <a:t>Expert judgment</a:t>
            </a:r>
          </a:p>
          <a:p>
            <a:pPr marL="285750" indent="-285750">
              <a:buFont typeface="Wingdings" pitchFamily="2" charset="2"/>
              <a:buChar char="Ø"/>
            </a:pPr>
            <a:r>
              <a:rPr lang="en-US" dirty="0"/>
              <a:t>Proposal evaluation</a:t>
            </a:r>
          </a:p>
          <a:p>
            <a:pPr marL="285750" indent="-285750">
              <a:buFont typeface="Wingdings" pitchFamily="2" charset="2"/>
              <a:buChar char="Ø"/>
            </a:pPr>
            <a:endParaRPr lang="en-US" dirty="0"/>
          </a:p>
          <a:p>
            <a:pPr>
              <a:buFont typeface="Wingdings" pitchFamily="2" charset="2"/>
              <a:buChar char="Ø"/>
            </a:pPr>
            <a:endParaRPr lang="en-US" dirty="0"/>
          </a:p>
        </p:txBody>
      </p:sp>
      <p:sp>
        <p:nvSpPr>
          <p:cNvPr id="2" name="Slide Number Placeholder 1">
            <a:extLst>
              <a:ext uri="{FF2B5EF4-FFF2-40B4-BE49-F238E27FC236}">
                <a16:creationId xmlns:a16="http://schemas.microsoft.com/office/drawing/2014/main" id="{4CEB3E2B-B2F1-4463-AC88-16A0D100A66F}"/>
              </a:ext>
            </a:extLst>
          </p:cNvPr>
          <p:cNvSpPr>
            <a:spLocks noGrp="1"/>
          </p:cNvSpPr>
          <p:nvPr>
            <p:ph type="sldNum" sz="quarter" idx="12"/>
          </p:nvPr>
        </p:nvSpPr>
        <p:spPr/>
        <p:txBody>
          <a:bodyPr/>
          <a:lstStyle/>
          <a:p>
            <a:fld id="{2C5D35E2-B754-4CAC-82D3-A862CDCFDB3C}" type="slidenum">
              <a:rPr lang="en-US" smtClean="0"/>
              <a:pPr/>
              <a:t>20</a:t>
            </a:fld>
            <a:endParaRPr lang="en-US"/>
          </a:p>
        </p:txBody>
      </p:sp>
      <p:sp>
        <p:nvSpPr>
          <p:cNvPr id="6" name="TextBox 5">
            <a:extLst>
              <a:ext uri="{FF2B5EF4-FFF2-40B4-BE49-F238E27FC236}">
                <a16:creationId xmlns:a16="http://schemas.microsoft.com/office/drawing/2014/main" id="{75885842-1159-894D-8479-30B0A2A1CD13}"/>
              </a:ext>
            </a:extLst>
          </p:cNvPr>
          <p:cNvSpPr txBox="1"/>
          <p:nvPr/>
        </p:nvSpPr>
        <p:spPr>
          <a:xfrm>
            <a:off x="1664193" y="5227581"/>
            <a:ext cx="9956307"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
        <p:nvSpPr>
          <p:cNvPr id="11" name="TextBox 10">
            <a:extLst>
              <a:ext uri="{FF2B5EF4-FFF2-40B4-BE49-F238E27FC236}">
                <a16:creationId xmlns:a16="http://schemas.microsoft.com/office/drawing/2014/main" id="{8D1AD412-8BBA-4D4F-8A1D-39E8762CDC35}"/>
              </a:ext>
            </a:extLst>
          </p:cNvPr>
          <p:cNvSpPr txBox="1"/>
          <p:nvPr/>
        </p:nvSpPr>
        <p:spPr>
          <a:xfrm>
            <a:off x="531812" y="106525"/>
            <a:ext cx="312906" cy="369332"/>
          </a:xfrm>
          <a:prstGeom prst="rect">
            <a:avLst/>
          </a:prstGeom>
          <a:noFill/>
        </p:spPr>
        <p:txBody>
          <a:bodyPr wrap="none" rtlCol="0">
            <a:spAutoFit/>
          </a:bodyPr>
          <a:lstStyle/>
          <a:p>
            <a:r>
              <a:rPr lang="en-US" dirty="0"/>
              <a:t>6</a:t>
            </a:r>
          </a:p>
        </p:txBody>
      </p:sp>
    </p:spTree>
    <p:custDataLst>
      <p:tags r:id="rId1"/>
    </p:custDataLst>
    <p:extLst>
      <p:ext uri="{BB962C8B-B14F-4D97-AF65-F5344CB8AC3E}">
        <p14:creationId xmlns:p14="http://schemas.microsoft.com/office/powerpoint/2010/main" val="308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B12B-7FA9-4DA6-91A7-7B9FE1A8419B}"/>
              </a:ext>
            </a:extLst>
          </p:cNvPr>
          <p:cNvSpPr>
            <a:spLocks noGrp="1"/>
          </p:cNvSpPr>
          <p:nvPr>
            <p:ph type="title"/>
          </p:nvPr>
        </p:nvSpPr>
        <p:spPr>
          <a:xfrm>
            <a:off x="4989286" y="2295525"/>
            <a:ext cx="10515600" cy="1325563"/>
          </a:xfrm>
        </p:spPr>
        <p:txBody>
          <a:bodyPr/>
          <a:lstStyle/>
          <a:p>
            <a:r>
              <a:rPr lang="en-US" dirty="0"/>
              <a:t>End</a:t>
            </a:r>
          </a:p>
        </p:txBody>
      </p:sp>
      <p:pic>
        <p:nvPicPr>
          <p:cNvPr id="5" name="Picture 4">
            <a:extLst>
              <a:ext uri="{FF2B5EF4-FFF2-40B4-BE49-F238E27FC236}">
                <a16:creationId xmlns:a16="http://schemas.microsoft.com/office/drawing/2014/main" id="{71A21605-3DBF-436B-928F-B5FCB0F66D09}"/>
              </a:ext>
            </a:extLst>
          </p:cNvPr>
          <p:cNvPicPr>
            <a:picLocks noChangeAspect="1"/>
          </p:cNvPicPr>
          <p:nvPr/>
        </p:nvPicPr>
        <p:blipFill>
          <a:blip r:embed="rId2"/>
          <a:stretch>
            <a:fillRect/>
          </a:stretch>
        </p:blipFill>
        <p:spPr>
          <a:xfrm>
            <a:off x="10342394" y="6517342"/>
            <a:ext cx="1543050" cy="200025"/>
          </a:xfrm>
          <a:prstGeom prst="rect">
            <a:avLst/>
          </a:prstGeom>
        </p:spPr>
      </p:pic>
      <p:sp>
        <p:nvSpPr>
          <p:cNvPr id="6" name="Slide Number Placeholder 5">
            <a:extLst>
              <a:ext uri="{FF2B5EF4-FFF2-40B4-BE49-F238E27FC236}">
                <a16:creationId xmlns:a16="http://schemas.microsoft.com/office/drawing/2014/main" id="{9F3C4877-A6C7-4D27-99AB-C1DD2D375049}"/>
              </a:ext>
            </a:extLst>
          </p:cNvPr>
          <p:cNvSpPr>
            <a:spLocks noGrp="1"/>
          </p:cNvSpPr>
          <p:nvPr>
            <p:ph type="sldNum" sz="quarter" idx="12"/>
          </p:nvPr>
        </p:nvSpPr>
        <p:spPr/>
        <p:txBody>
          <a:bodyPr/>
          <a:lstStyle/>
          <a:p>
            <a:fld id="{2C5D35E2-B754-4CAC-82D3-A862CDCFDB3C}" type="slidenum">
              <a:rPr lang="en-US" smtClean="0"/>
              <a:pPr/>
              <a:t>21</a:t>
            </a:fld>
            <a:endParaRPr lang="en-US"/>
          </a:p>
        </p:txBody>
      </p:sp>
      <p:sp>
        <p:nvSpPr>
          <p:cNvPr id="7" name="TextBox 6">
            <a:extLst>
              <a:ext uri="{FF2B5EF4-FFF2-40B4-BE49-F238E27FC236}">
                <a16:creationId xmlns:a16="http://schemas.microsoft.com/office/drawing/2014/main" id="{F0A8AE8F-4C27-074A-8B04-74D4A61CFDA3}"/>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374551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403E-10EF-4259-826C-C5F8AD20BF87}"/>
              </a:ext>
            </a:extLst>
          </p:cNvPr>
          <p:cNvSpPr>
            <a:spLocks noGrp="1"/>
          </p:cNvSpPr>
          <p:nvPr>
            <p:ph type="title"/>
          </p:nvPr>
        </p:nvSpPr>
        <p:spPr/>
        <p:txBody>
          <a:bodyPr/>
          <a:lstStyle/>
          <a:p>
            <a:r>
              <a:rPr lang="en-US" dirty="0"/>
              <a:t>Procurement Management Plan (PMBOK 6</a:t>
            </a:r>
            <a:r>
              <a:rPr lang="en-US" baseline="30000" dirty="0"/>
              <a:t>th </a:t>
            </a:r>
            <a:r>
              <a:rPr lang="en-US" dirty="0"/>
              <a:t>ed., p. 714)</a:t>
            </a:r>
          </a:p>
        </p:txBody>
      </p:sp>
      <p:sp>
        <p:nvSpPr>
          <p:cNvPr id="3" name="Text Placeholder 2">
            <a:extLst>
              <a:ext uri="{FF2B5EF4-FFF2-40B4-BE49-F238E27FC236}">
                <a16:creationId xmlns:a16="http://schemas.microsoft.com/office/drawing/2014/main" id="{9703094F-78ED-4B52-A071-792335E37A1B}"/>
              </a:ext>
            </a:extLst>
          </p:cNvPr>
          <p:cNvSpPr>
            <a:spLocks noGrp="1"/>
          </p:cNvSpPr>
          <p:nvPr>
            <p:ph type="body" idx="1"/>
          </p:nvPr>
        </p:nvSpPr>
        <p:spPr/>
        <p:txBody>
          <a:bodyPr/>
          <a:lstStyle/>
          <a:p>
            <a:r>
              <a:rPr lang="en-US" dirty="0"/>
              <a:t>“…how a project team will acquire goods and services from outside the performing organization.”</a:t>
            </a:r>
          </a:p>
        </p:txBody>
      </p:sp>
      <p:sp>
        <p:nvSpPr>
          <p:cNvPr id="4" name="Slide Number Placeholder 3">
            <a:extLst>
              <a:ext uri="{FF2B5EF4-FFF2-40B4-BE49-F238E27FC236}">
                <a16:creationId xmlns:a16="http://schemas.microsoft.com/office/drawing/2014/main" id="{326E404F-2AC9-4D02-A767-97B3AF7AF180}"/>
              </a:ext>
            </a:extLst>
          </p:cNvPr>
          <p:cNvSpPr>
            <a:spLocks noGrp="1"/>
          </p:cNvSpPr>
          <p:nvPr>
            <p:ph type="sldNum" sz="quarter" idx="12"/>
          </p:nvPr>
        </p:nvSpPr>
        <p:spPr/>
        <p:txBody>
          <a:bodyPr/>
          <a:lstStyle/>
          <a:p>
            <a:fld id="{2C5D35E2-B754-4CAC-82D3-A862CDCFDB3C}" type="slidenum">
              <a:rPr lang="en-US" smtClean="0"/>
              <a:pPr/>
              <a:t>3</a:t>
            </a:fld>
            <a:endParaRPr lang="en-US"/>
          </a:p>
        </p:txBody>
      </p:sp>
      <p:sp>
        <p:nvSpPr>
          <p:cNvPr id="5" name="TextBox 4">
            <a:extLst>
              <a:ext uri="{FF2B5EF4-FFF2-40B4-BE49-F238E27FC236}">
                <a16:creationId xmlns:a16="http://schemas.microsoft.com/office/drawing/2014/main" id="{723C9541-3134-A140-910B-A690FDB3C986}"/>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347141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 (PMBOK 6</a:t>
            </a:r>
            <a:r>
              <a:rPr lang="en-US" baseline="30000" dirty="0"/>
              <a:t>th</a:t>
            </a:r>
            <a:r>
              <a:rPr lang="en-US" dirty="0"/>
              <a:t> ed., p. 477)</a:t>
            </a:r>
          </a:p>
        </p:txBody>
      </p:sp>
      <p:sp>
        <p:nvSpPr>
          <p:cNvPr id="3" name="Content Placeholder 2"/>
          <p:cNvSpPr>
            <a:spLocks noGrp="1"/>
          </p:cNvSpPr>
          <p:nvPr>
            <p:ph idx="1"/>
          </p:nvPr>
        </p:nvSpPr>
        <p:spPr/>
        <p:txBody>
          <a:bodyPr/>
          <a:lstStyle/>
          <a:p>
            <a:r>
              <a:rPr lang="en-US" dirty="0"/>
              <a:t>RFI (request for information): “…more information on the goods and services to be acquired is needed from the seller.”</a:t>
            </a:r>
          </a:p>
          <a:p>
            <a:r>
              <a:rPr lang="en-US" dirty="0"/>
              <a:t>RFQ (request for quote):  “…how much it will cost.”</a:t>
            </a:r>
          </a:p>
          <a:p>
            <a:r>
              <a:rPr lang="en-US" dirty="0"/>
              <a:t>RFP: (request for proposal)“… when there is a problem in the project and the solution is not easy to determine.  This is the most formal of the “request” for” document and has strict procurement rules for content, timeline, and seller responses.”</a:t>
            </a:r>
          </a:p>
        </p:txBody>
      </p:sp>
      <p:sp>
        <p:nvSpPr>
          <p:cNvPr id="4" name="Slide Number Placeholder 3">
            <a:extLst>
              <a:ext uri="{FF2B5EF4-FFF2-40B4-BE49-F238E27FC236}">
                <a16:creationId xmlns:a16="http://schemas.microsoft.com/office/drawing/2014/main" id="{ADF36F21-3906-47BE-AA9E-9A36F5015637}"/>
              </a:ext>
            </a:extLst>
          </p:cNvPr>
          <p:cNvSpPr>
            <a:spLocks noGrp="1"/>
          </p:cNvSpPr>
          <p:nvPr>
            <p:ph type="sldNum" sz="quarter" idx="12"/>
          </p:nvPr>
        </p:nvSpPr>
        <p:spPr/>
        <p:txBody>
          <a:bodyPr/>
          <a:lstStyle/>
          <a:p>
            <a:fld id="{2C5D35E2-B754-4CAC-82D3-A862CDCFDB3C}" type="slidenum">
              <a:rPr lang="en-US" smtClean="0"/>
              <a:pPr/>
              <a:t>4</a:t>
            </a:fld>
            <a:endParaRPr lang="en-US"/>
          </a:p>
        </p:txBody>
      </p:sp>
      <p:sp>
        <p:nvSpPr>
          <p:cNvPr id="5" name="TextBox 4">
            <a:extLst>
              <a:ext uri="{FF2B5EF4-FFF2-40B4-BE49-F238E27FC236}">
                <a16:creationId xmlns:a16="http://schemas.microsoft.com/office/drawing/2014/main" id="{B3D0A4FB-55C8-B94B-8197-EF6C29AD2AF7}"/>
              </a:ext>
            </a:extLst>
          </p:cNvPr>
          <p:cNvSpPr txBox="1"/>
          <p:nvPr/>
        </p:nvSpPr>
        <p:spPr>
          <a:xfrm>
            <a:off x="1676893" y="6225717"/>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
        <p:nvSpPr>
          <p:cNvPr id="6" name="TextBox 5">
            <a:extLst>
              <a:ext uri="{FF2B5EF4-FFF2-40B4-BE49-F238E27FC236}">
                <a16:creationId xmlns:a16="http://schemas.microsoft.com/office/drawing/2014/main" id="{B3F84C51-5505-B346-A31A-A13DA9680111}"/>
              </a:ext>
            </a:extLst>
          </p:cNvPr>
          <p:cNvSpPr txBox="1"/>
          <p:nvPr/>
        </p:nvSpPr>
        <p:spPr>
          <a:xfrm>
            <a:off x="531812" y="251791"/>
            <a:ext cx="312906" cy="369332"/>
          </a:xfrm>
          <a:prstGeom prst="rect">
            <a:avLst/>
          </a:prstGeom>
          <a:noFill/>
        </p:spPr>
        <p:txBody>
          <a:bodyPr wrap="none" rtlCol="0">
            <a:spAutoFit/>
          </a:bodyPr>
          <a:lstStyle/>
          <a:p>
            <a:r>
              <a:rPr lang="en-US" dirty="0"/>
              <a:t>3</a:t>
            </a:r>
          </a:p>
        </p:txBody>
      </p:sp>
    </p:spTree>
    <p:custDataLst>
      <p:tags r:id="rId1"/>
    </p:custDataLst>
    <p:extLst>
      <p:ext uri="{BB962C8B-B14F-4D97-AF65-F5344CB8AC3E}">
        <p14:creationId xmlns:p14="http://schemas.microsoft.com/office/powerpoint/2010/main" val="12781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3FE1-45E9-2D43-B7EB-05EAC1B6CD0E}"/>
              </a:ext>
            </a:extLst>
          </p:cNvPr>
          <p:cNvSpPr>
            <a:spLocks noGrp="1"/>
          </p:cNvSpPr>
          <p:nvPr>
            <p:ph type="title"/>
          </p:nvPr>
        </p:nvSpPr>
        <p:spPr/>
        <p:txBody>
          <a:bodyPr/>
          <a:lstStyle/>
          <a:p>
            <a:r>
              <a:rPr lang="en-US" dirty="0"/>
              <a:t>SOW (PMBOK 6</a:t>
            </a:r>
            <a:r>
              <a:rPr lang="en-US" baseline="30000" dirty="0"/>
              <a:t>th</a:t>
            </a:r>
            <a:r>
              <a:rPr lang="en-US" dirty="0"/>
              <a:t> ed. P. 724)</a:t>
            </a:r>
          </a:p>
        </p:txBody>
      </p:sp>
      <p:sp>
        <p:nvSpPr>
          <p:cNvPr id="3" name="Content Placeholder 2">
            <a:extLst>
              <a:ext uri="{FF2B5EF4-FFF2-40B4-BE49-F238E27FC236}">
                <a16:creationId xmlns:a16="http://schemas.microsoft.com/office/drawing/2014/main" id="{A3D146CB-DC5F-6A41-9415-B98B54AB3762}"/>
              </a:ext>
            </a:extLst>
          </p:cNvPr>
          <p:cNvSpPr>
            <a:spLocks noGrp="1"/>
          </p:cNvSpPr>
          <p:nvPr>
            <p:ph idx="1"/>
          </p:nvPr>
        </p:nvSpPr>
        <p:spPr/>
        <p:txBody>
          <a:bodyPr/>
          <a:lstStyle/>
          <a:p>
            <a:r>
              <a:rPr lang="en-US" dirty="0"/>
              <a:t>“A narrative description of products, services, or results to be delivered by the project.”</a:t>
            </a:r>
          </a:p>
        </p:txBody>
      </p:sp>
      <p:sp>
        <p:nvSpPr>
          <p:cNvPr id="4" name="Slide Number Placeholder 3">
            <a:extLst>
              <a:ext uri="{FF2B5EF4-FFF2-40B4-BE49-F238E27FC236}">
                <a16:creationId xmlns:a16="http://schemas.microsoft.com/office/drawing/2014/main" id="{9C8965B9-EC5E-D844-A660-93D4B9079C53}"/>
              </a:ext>
            </a:extLst>
          </p:cNvPr>
          <p:cNvSpPr>
            <a:spLocks noGrp="1"/>
          </p:cNvSpPr>
          <p:nvPr>
            <p:ph type="sldNum" sz="quarter" idx="12"/>
          </p:nvPr>
        </p:nvSpPr>
        <p:spPr/>
        <p:txBody>
          <a:bodyPr/>
          <a:lstStyle/>
          <a:p>
            <a:fld id="{2C5D35E2-B754-4CAC-82D3-A862CDCFDB3C}" type="slidenum">
              <a:rPr lang="en-US" smtClean="0"/>
              <a:pPr/>
              <a:t>5</a:t>
            </a:fld>
            <a:endParaRPr lang="en-US"/>
          </a:p>
        </p:txBody>
      </p:sp>
      <p:sp>
        <p:nvSpPr>
          <p:cNvPr id="5" name="TextBox 4">
            <a:extLst>
              <a:ext uri="{FF2B5EF4-FFF2-40B4-BE49-F238E27FC236}">
                <a16:creationId xmlns:a16="http://schemas.microsoft.com/office/drawing/2014/main" id="{83217A5E-6E9F-A541-9453-9E3CDB57D64F}"/>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176993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Planning for Purchases</a:t>
            </a:r>
            <a:endParaRPr lang="en-US" dirty="0"/>
          </a:p>
        </p:txBody>
      </p:sp>
      <p:sp>
        <p:nvSpPr>
          <p:cNvPr id="7171" name="Rectangle 3"/>
          <p:cNvSpPr>
            <a:spLocks noGrp="1" noChangeArrowheads="1"/>
          </p:cNvSpPr>
          <p:nvPr>
            <p:ph idx="1"/>
          </p:nvPr>
        </p:nvSpPr>
        <p:spPr/>
        <p:txBody>
          <a:bodyPr/>
          <a:lstStyle/>
          <a:p>
            <a:r>
              <a:rPr lang="en-US" dirty="0"/>
              <a:t>Determining of a need that one has to “contract out”</a:t>
            </a:r>
          </a:p>
          <a:p>
            <a:r>
              <a:rPr lang="en-US" dirty="0"/>
              <a:t>Decision to procure</a:t>
            </a:r>
          </a:p>
          <a:p>
            <a:r>
              <a:rPr lang="en-US" dirty="0"/>
              <a:t>Define What to procure</a:t>
            </a:r>
          </a:p>
          <a:p>
            <a:r>
              <a:rPr lang="en-US" dirty="0"/>
              <a:t>Define how much to procure</a:t>
            </a:r>
          </a:p>
          <a:p>
            <a:r>
              <a:rPr lang="en-US" dirty="0"/>
              <a:t>Determine when to procure</a:t>
            </a:r>
          </a:p>
          <a:p>
            <a:r>
              <a:rPr lang="en-US" dirty="0"/>
              <a:t>Determine potential vendors</a:t>
            </a:r>
          </a:p>
          <a:p>
            <a:r>
              <a:rPr lang="en-US" dirty="0"/>
              <a:t>Pick top vendor</a:t>
            </a:r>
          </a:p>
          <a:p>
            <a:r>
              <a:rPr lang="en-US" dirty="0"/>
              <a:t>Contract with top vendor</a:t>
            </a:r>
          </a:p>
        </p:txBody>
      </p:sp>
      <p:pic>
        <p:nvPicPr>
          <p:cNvPr id="1026" name="Picture 2"/>
          <p:cNvPicPr>
            <a:picLocks noChangeAspect="1" noChangeArrowheads="1"/>
          </p:cNvPicPr>
          <p:nvPr>
            <p:custDataLst>
              <p:tags r:id="rId2"/>
            </p:custDataLst>
          </p:nvPr>
        </p:nvPicPr>
        <p:blipFill>
          <a:blip r:embed="rId5" cstate="print"/>
          <a:srcRect/>
          <a:stretch>
            <a:fillRect/>
          </a:stretch>
        </p:blipFill>
        <p:spPr bwMode="auto">
          <a:xfrm>
            <a:off x="6324601" y="3886200"/>
            <a:ext cx="4048125" cy="2686050"/>
          </a:xfrm>
          <a:prstGeom prst="rect">
            <a:avLst/>
          </a:prstGeom>
          <a:ln>
            <a:noFill/>
          </a:ln>
          <a:effectLst>
            <a:softEdge rad="112500"/>
          </a:effectLst>
        </p:spPr>
      </p:pic>
      <p:sp>
        <p:nvSpPr>
          <p:cNvPr id="2" name="Slide Number Placeholder 1">
            <a:extLst>
              <a:ext uri="{FF2B5EF4-FFF2-40B4-BE49-F238E27FC236}">
                <a16:creationId xmlns:a16="http://schemas.microsoft.com/office/drawing/2014/main" id="{23497479-BE9D-4512-BD93-A47D40474E7E}"/>
              </a:ext>
            </a:extLst>
          </p:cNvPr>
          <p:cNvSpPr>
            <a:spLocks noGrp="1"/>
          </p:cNvSpPr>
          <p:nvPr>
            <p:ph type="sldNum" sz="quarter" idx="12"/>
          </p:nvPr>
        </p:nvSpPr>
        <p:spPr/>
        <p:txBody>
          <a:bodyPr/>
          <a:lstStyle/>
          <a:p>
            <a:fld id="{2C5D35E2-B754-4CAC-82D3-A862CDCFDB3C}" type="slidenum">
              <a:rPr lang="en-US" smtClean="0"/>
              <a:pPr/>
              <a:t>6</a:t>
            </a:fld>
            <a:endParaRPr lang="en-US"/>
          </a:p>
        </p:txBody>
      </p:sp>
      <p:sp>
        <p:nvSpPr>
          <p:cNvPr id="6" name="TextBox 5">
            <a:extLst>
              <a:ext uri="{FF2B5EF4-FFF2-40B4-BE49-F238E27FC236}">
                <a16:creationId xmlns:a16="http://schemas.microsoft.com/office/drawing/2014/main" id="{7BF98D5E-A0BC-0740-AABD-BF47C08A7572}"/>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
        <p:nvSpPr>
          <p:cNvPr id="3" name="TextBox 2">
            <a:extLst>
              <a:ext uri="{FF2B5EF4-FFF2-40B4-BE49-F238E27FC236}">
                <a16:creationId xmlns:a16="http://schemas.microsoft.com/office/drawing/2014/main" id="{8575C4E5-4635-EE4E-BA32-FFF1A809D2D9}"/>
              </a:ext>
            </a:extLst>
          </p:cNvPr>
          <p:cNvSpPr txBox="1"/>
          <p:nvPr/>
        </p:nvSpPr>
        <p:spPr>
          <a:xfrm>
            <a:off x="821635" y="172278"/>
            <a:ext cx="312906" cy="369332"/>
          </a:xfrm>
          <a:prstGeom prst="rect">
            <a:avLst/>
          </a:prstGeom>
          <a:noFill/>
        </p:spPr>
        <p:txBody>
          <a:bodyPr wrap="none" rtlCol="0">
            <a:spAutoFit/>
          </a:bodyPr>
          <a:lstStyle/>
          <a:p>
            <a:r>
              <a:rPr lang="en-US" dirty="0"/>
              <a:t>8</a:t>
            </a:r>
          </a:p>
        </p:txBody>
      </p:sp>
    </p:spTree>
    <p:custDataLst>
      <p:tags r:id="rId1"/>
    </p:custDataLst>
    <p:extLst>
      <p:ext uri="{BB962C8B-B14F-4D97-AF65-F5344CB8AC3E}">
        <p14:creationId xmlns:p14="http://schemas.microsoft.com/office/powerpoint/2010/main" val="157041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500" fill="hold"/>
                                        <p:tgtEl>
                                          <p:spTgt spid="71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171">
                                            <p:txEl>
                                              <p:pRg st="7" end="7"/>
                                            </p:txEl>
                                          </p:spTgt>
                                        </p:tgtEl>
                                        <p:attrNameLst>
                                          <p:attrName>style.visibility</p:attrName>
                                        </p:attrNameLst>
                                      </p:cBhvr>
                                      <p:to>
                                        <p:strVal val="visible"/>
                                      </p:to>
                                    </p:set>
                                    <p:anim calcmode="lin" valueType="num">
                                      <p:cBhvr additive="base">
                                        <p:cTn id="49" dur="500" fill="hold"/>
                                        <p:tgtEl>
                                          <p:spTgt spid="71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About Contracts</a:t>
            </a:r>
          </a:p>
        </p:txBody>
      </p:sp>
      <p:sp>
        <p:nvSpPr>
          <p:cNvPr id="5123" name="Rectangle 3"/>
          <p:cNvSpPr>
            <a:spLocks noGrp="1" noChangeArrowheads="1"/>
          </p:cNvSpPr>
          <p:nvPr>
            <p:ph idx="1"/>
          </p:nvPr>
        </p:nvSpPr>
        <p:spPr/>
        <p:txBody>
          <a:bodyPr/>
          <a:lstStyle/>
          <a:p>
            <a:r>
              <a:rPr lang="en-US" dirty="0"/>
              <a:t>A contract is a formal agreement</a:t>
            </a:r>
          </a:p>
          <a:p>
            <a:r>
              <a:rPr lang="en-US" dirty="0"/>
              <a:t>The United States backs all </a:t>
            </a:r>
            <a:r>
              <a:rPr lang="en-US" u="sng" dirty="0"/>
              <a:t>legal</a:t>
            </a:r>
            <a:r>
              <a:rPr lang="en-US" dirty="0"/>
              <a:t> contracts through the court system</a:t>
            </a:r>
          </a:p>
          <a:p>
            <a:r>
              <a:rPr lang="en-US" dirty="0"/>
              <a:t>Contracts state all requirements for product acceptance</a:t>
            </a:r>
          </a:p>
          <a:p>
            <a:r>
              <a:rPr lang="en-US" dirty="0"/>
              <a:t>Changes to the contract must be formally approved, controlled, and documented</a:t>
            </a:r>
          </a:p>
          <a:p>
            <a:r>
              <a:rPr lang="en-US" dirty="0"/>
              <a:t>Contracts can be used as a risk mitigation tool</a:t>
            </a:r>
          </a:p>
        </p:txBody>
      </p:sp>
      <p:sp>
        <p:nvSpPr>
          <p:cNvPr id="2" name="Slide Number Placeholder 1">
            <a:extLst>
              <a:ext uri="{FF2B5EF4-FFF2-40B4-BE49-F238E27FC236}">
                <a16:creationId xmlns:a16="http://schemas.microsoft.com/office/drawing/2014/main" id="{2E1D2B1A-DF08-4352-BE47-1B205924748C}"/>
              </a:ext>
            </a:extLst>
          </p:cNvPr>
          <p:cNvSpPr>
            <a:spLocks noGrp="1"/>
          </p:cNvSpPr>
          <p:nvPr>
            <p:ph type="sldNum" sz="quarter" idx="12"/>
          </p:nvPr>
        </p:nvSpPr>
        <p:spPr/>
        <p:txBody>
          <a:bodyPr/>
          <a:lstStyle/>
          <a:p>
            <a:fld id="{2C5D35E2-B754-4CAC-82D3-A862CDCFDB3C}" type="slidenum">
              <a:rPr lang="en-US" smtClean="0"/>
              <a:pPr/>
              <a:t>7</a:t>
            </a:fld>
            <a:endParaRPr lang="en-US"/>
          </a:p>
        </p:txBody>
      </p:sp>
      <p:sp>
        <p:nvSpPr>
          <p:cNvPr id="5" name="TextBox 4">
            <a:extLst>
              <a:ext uri="{FF2B5EF4-FFF2-40B4-BE49-F238E27FC236}">
                <a16:creationId xmlns:a16="http://schemas.microsoft.com/office/drawing/2014/main" id="{EDD0935F-FD4D-6E41-AA37-C1306FFBC248}"/>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
        <p:nvSpPr>
          <p:cNvPr id="3" name="TextBox 2">
            <a:extLst>
              <a:ext uri="{FF2B5EF4-FFF2-40B4-BE49-F238E27FC236}">
                <a16:creationId xmlns:a16="http://schemas.microsoft.com/office/drawing/2014/main" id="{D7444DE5-7288-664D-A6FD-35205FC77FC5}"/>
              </a:ext>
            </a:extLst>
          </p:cNvPr>
          <p:cNvSpPr txBox="1"/>
          <p:nvPr/>
        </p:nvSpPr>
        <p:spPr>
          <a:xfrm>
            <a:off x="531812" y="106017"/>
            <a:ext cx="312906" cy="369332"/>
          </a:xfrm>
          <a:prstGeom prst="rect">
            <a:avLst/>
          </a:prstGeom>
          <a:noFill/>
        </p:spPr>
        <p:txBody>
          <a:bodyPr wrap="none" rtlCol="0">
            <a:spAutoFit/>
          </a:bodyPr>
          <a:lstStyle/>
          <a:p>
            <a:r>
              <a:rPr lang="en-US" dirty="0"/>
              <a:t>5</a:t>
            </a:r>
          </a:p>
        </p:txBody>
      </p:sp>
    </p:spTree>
    <p:custDataLst>
      <p:tags r:id="rId1"/>
    </p:custDataLst>
    <p:extLst>
      <p:ext uri="{BB962C8B-B14F-4D97-AF65-F5344CB8AC3E}">
        <p14:creationId xmlns:p14="http://schemas.microsoft.com/office/powerpoint/2010/main" val="126327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ED03-F057-BD46-AD54-D3A4FB8DFF57}"/>
              </a:ext>
            </a:extLst>
          </p:cNvPr>
          <p:cNvSpPr>
            <a:spLocks noGrp="1"/>
          </p:cNvSpPr>
          <p:nvPr>
            <p:ph type="title"/>
          </p:nvPr>
        </p:nvSpPr>
        <p:spPr>
          <a:xfrm>
            <a:off x="1573395" y="147337"/>
            <a:ext cx="10313806" cy="1280890"/>
          </a:xfrm>
        </p:spPr>
        <p:txBody>
          <a:bodyPr>
            <a:normAutofit fontScale="90000"/>
          </a:bodyPr>
          <a:lstStyle/>
          <a:p>
            <a:r>
              <a:rPr lang="en-US" sz="2800" dirty="0"/>
              <a:t>The requisite elements that must be established to demonstrate the formation of a legally binding contract are:</a:t>
            </a:r>
          </a:p>
        </p:txBody>
      </p:sp>
      <p:sp>
        <p:nvSpPr>
          <p:cNvPr id="3" name="Content Placeholder 2">
            <a:extLst>
              <a:ext uri="{FF2B5EF4-FFF2-40B4-BE49-F238E27FC236}">
                <a16:creationId xmlns:a16="http://schemas.microsoft.com/office/drawing/2014/main" id="{D2196FCD-CBC3-D049-A57C-6A31E9945310}"/>
              </a:ext>
            </a:extLst>
          </p:cNvPr>
          <p:cNvSpPr>
            <a:spLocks noGrp="1"/>
          </p:cNvSpPr>
          <p:nvPr>
            <p:ph idx="1"/>
          </p:nvPr>
        </p:nvSpPr>
        <p:spPr>
          <a:xfrm>
            <a:off x="1717964" y="1540189"/>
            <a:ext cx="8915400" cy="3777622"/>
          </a:xfrm>
        </p:spPr>
        <p:txBody>
          <a:bodyPr/>
          <a:lstStyle/>
          <a:p>
            <a:r>
              <a:rPr lang="en-US" dirty="0"/>
              <a:t>(1) an offer; </a:t>
            </a:r>
          </a:p>
          <a:p>
            <a:r>
              <a:rPr lang="en-US" dirty="0"/>
              <a:t>(2) acceptance; </a:t>
            </a:r>
          </a:p>
          <a:p>
            <a:r>
              <a:rPr lang="en-US" dirty="0"/>
              <a:t>(3) consideration; (something of value)</a:t>
            </a:r>
          </a:p>
          <a:p>
            <a:r>
              <a:rPr lang="en-US" dirty="0"/>
              <a:t>(4) mutuality of obligation; </a:t>
            </a:r>
          </a:p>
          <a:p>
            <a:r>
              <a:rPr lang="en-US" dirty="0"/>
              <a:t>(5) competency and capacity* </a:t>
            </a:r>
          </a:p>
          <a:p>
            <a:r>
              <a:rPr lang="en-US" dirty="0"/>
              <a:t>(6) typically a written document. **(see next slide)</a:t>
            </a:r>
          </a:p>
          <a:p>
            <a:r>
              <a:rPr lang="en-US" dirty="0"/>
              <a:t>(7) Legal **</a:t>
            </a:r>
          </a:p>
        </p:txBody>
      </p:sp>
      <p:sp>
        <p:nvSpPr>
          <p:cNvPr id="4" name="Slide Number Placeholder 3">
            <a:extLst>
              <a:ext uri="{FF2B5EF4-FFF2-40B4-BE49-F238E27FC236}">
                <a16:creationId xmlns:a16="http://schemas.microsoft.com/office/drawing/2014/main" id="{C52C189B-EFE8-D047-9478-2A90CAC9B84A}"/>
              </a:ext>
            </a:extLst>
          </p:cNvPr>
          <p:cNvSpPr>
            <a:spLocks noGrp="1"/>
          </p:cNvSpPr>
          <p:nvPr>
            <p:ph type="sldNum" sz="quarter" idx="12"/>
          </p:nvPr>
        </p:nvSpPr>
        <p:spPr/>
        <p:txBody>
          <a:bodyPr/>
          <a:lstStyle/>
          <a:p>
            <a:fld id="{2C5D35E2-B754-4CAC-82D3-A862CDCFDB3C}" type="slidenum">
              <a:rPr lang="en-US" smtClean="0"/>
              <a:pPr/>
              <a:t>8</a:t>
            </a:fld>
            <a:endParaRPr lang="en-US"/>
          </a:p>
        </p:txBody>
      </p:sp>
      <p:sp>
        <p:nvSpPr>
          <p:cNvPr id="5" name="Rectangle 4">
            <a:extLst>
              <a:ext uri="{FF2B5EF4-FFF2-40B4-BE49-F238E27FC236}">
                <a16:creationId xmlns:a16="http://schemas.microsoft.com/office/drawing/2014/main" id="{8E8DA812-09B0-6C49-AE2D-D040434A9210}"/>
              </a:ext>
            </a:extLst>
          </p:cNvPr>
          <p:cNvSpPr/>
          <p:nvPr/>
        </p:nvSpPr>
        <p:spPr>
          <a:xfrm>
            <a:off x="1558636" y="5794540"/>
            <a:ext cx="9074728" cy="369332"/>
          </a:xfrm>
          <a:prstGeom prst="rect">
            <a:avLst/>
          </a:prstGeom>
        </p:spPr>
        <p:txBody>
          <a:bodyPr wrap="square">
            <a:spAutoFit/>
          </a:bodyPr>
          <a:lstStyle/>
          <a:p>
            <a:r>
              <a:rPr lang="en-US" dirty="0"/>
              <a:t>https://</a:t>
            </a:r>
            <a:r>
              <a:rPr lang="en-US" dirty="0" err="1"/>
              <a:t>contracts.uslegal.com</a:t>
            </a:r>
            <a:r>
              <a:rPr lang="en-US" dirty="0"/>
              <a:t>/elements-of-a-contract/</a:t>
            </a:r>
          </a:p>
        </p:txBody>
      </p:sp>
      <p:sp>
        <p:nvSpPr>
          <p:cNvPr id="6" name="TextBox 5">
            <a:extLst>
              <a:ext uri="{FF2B5EF4-FFF2-40B4-BE49-F238E27FC236}">
                <a16:creationId xmlns:a16="http://schemas.microsoft.com/office/drawing/2014/main" id="{4025AA6B-FF93-F44A-B19A-FF9DFA34D377}"/>
              </a:ext>
            </a:extLst>
          </p:cNvPr>
          <p:cNvSpPr txBox="1"/>
          <p:nvPr/>
        </p:nvSpPr>
        <p:spPr>
          <a:xfrm>
            <a:off x="1558636" y="6242427"/>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
        <p:nvSpPr>
          <p:cNvPr id="7" name="Rectangle 6">
            <a:extLst>
              <a:ext uri="{FF2B5EF4-FFF2-40B4-BE49-F238E27FC236}">
                <a16:creationId xmlns:a16="http://schemas.microsoft.com/office/drawing/2014/main" id="{98D0F8DD-1411-2645-95C3-2CB4999CDFF3}"/>
              </a:ext>
            </a:extLst>
          </p:cNvPr>
          <p:cNvSpPr/>
          <p:nvPr/>
        </p:nvSpPr>
        <p:spPr>
          <a:xfrm>
            <a:off x="1573394" y="4594211"/>
            <a:ext cx="10618606" cy="1200329"/>
          </a:xfrm>
          <a:prstGeom prst="rect">
            <a:avLst/>
          </a:prstGeom>
        </p:spPr>
        <p:txBody>
          <a:bodyPr wrap="square">
            <a:spAutoFit/>
          </a:bodyPr>
          <a:lstStyle/>
          <a:p>
            <a:r>
              <a:rPr lang="en-US" dirty="0">
                <a:solidFill>
                  <a:srgbClr val="333333"/>
                </a:solidFill>
                <a:latin typeface="Open Sans"/>
              </a:rPr>
              <a:t>*”When a party (to a contract) does not understand the nature and consequences of an agreement that he or she has entered, the law treats that party as lacking mental capacity to form a binding contract.”  Or, the person in the contract is under 18.</a:t>
            </a:r>
          </a:p>
          <a:p>
            <a:r>
              <a:rPr lang="en-US" dirty="0">
                <a:solidFill>
                  <a:srgbClr val="333333"/>
                </a:solidFill>
                <a:latin typeface="Open Sans"/>
              </a:rPr>
              <a:t>** Brian added this; but it could be part of </a:t>
            </a:r>
            <a:r>
              <a:rPr lang="en-US" dirty="0" err="1">
                <a:solidFill>
                  <a:srgbClr val="333333"/>
                </a:solidFill>
                <a:latin typeface="Open Sans"/>
              </a:rPr>
              <a:t>test’able</a:t>
            </a:r>
            <a:r>
              <a:rPr lang="en-US" dirty="0">
                <a:solidFill>
                  <a:srgbClr val="333333"/>
                </a:solidFill>
                <a:latin typeface="Open Sans"/>
              </a:rPr>
              <a:t> content.</a:t>
            </a:r>
            <a:endParaRPr lang="en-US" dirty="0"/>
          </a:p>
        </p:txBody>
      </p:sp>
    </p:spTree>
    <p:extLst>
      <p:ext uri="{BB962C8B-B14F-4D97-AF65-F5344CB8AC3E}">
        <p14:creationId xmlns:p14="http://schemas.microsoft.com/office/powerpoint/2010/main" val="75908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0003-AC3F-6447-9B64-3DFA476DCF54}"/>
              </a:ext>
            </a:extLst>
          </p:cNvPr>
          <p:cNvSpPr>
            <a:spLocks noGrp="1"/>
          </p:cNvSpPr>
          <p:nvPr>
            <p:ph type="title"/>
          </p:nvPr>
        </p:nvSpPr>
        <p:spPr/>
        <p:txBody>
          <a:bodyPr/>
          <a:lstStyle/>
          <a:p>
            <a:r>
              <a:rPr lang="en-US" dirty="0"/>
              <a:t>When are verbal contracts not valid in Illinois? </a:t>
            </a:r>
          </a:p>
        </p:txBody>
      </p:sp>
      <p:sp>
        <p:nvSpPr>
          <p:cNvPr id="3" name="Content Placeholder 2">
            <a:extLst>
              <a:ext uri="{FF2B5EF4-FFF2-40B4-BE49-F238E27FC236}">
                <a16:creationId xmlns:a16="http://schemas.microsoft.com/office/drawing/2014/main" id="{686B4461-9B0A-B140-B814-4538C2720A7E}"/>
              </a:ext>
            </a:extLst>
          </p:cNvPr>
          <p:cNvSpPr>
            <a:spLocks noGrp="1"/>
          </p:cNvSpPr>
          <p:nvPr>
            <p:ph idx="1"/>
          </p:nvPr>
        </p:nvSpPr>
        <p:spPr/>
        <p:txBody>
          <a:bodyPr/>
          <a:lstStyle/>
          <a:p>
            <a:r>
              <a:rPr lang="en-US" dirty="0"/>
              <a:t>Contracts involving selling an interest in land;</a:t>
            </a:r>
          </a:p>
          <a:p>
            <a:r>
              <a:rPr lang="en-US" dirty="0"/>
              <a:t>Contracts where the performance is longer than one year;</a:t>
            </a:r>
          </a:p>
          <a:p>
            <a:r>
              <a:rPr lang="en-US" dirty="0"/>
              <a:t>Contracts assuming the responsibility for another person’s debt;</a:t>
            </a:r>
          </a:p>
          <a:p>
            <a:r>
              <a:rPr lang="en-US" dirty="0"/>
              <a:t>Contracts involving the sale of goods valued over $500; and</a:t>
            </a:r>
          </a:p>
          <a:p>
            <a:r>
              <a:rPr lang="en-US" dirty="0"/>
              <a:t>Certain promises made by executors and administrators of an estate.</a:t>
            </a:r>
          </a:p>
          <a:p>
            <a:endParaRPr lang="en-US" dirty="0"/>
          </a:p>
        </p:txBody>
      </p:sp>
      <p:sp>
        <p:nvSpPr>
          <p:cNvPr id="4" name="Slide Number Placeholder 3">
            <a:extLst>
              <a:ext uri="{FF2B5EF4-FFF2-40B4-BE49-F238E27FC236}">
                <a16:creationId xmlns:a16="http://schemas.microsoft.com/office/drawing/2014/main" id="{FE7AFDC4-3FB4-CD4F-B5FB-CE3AB33FB25C}"/>
              </a:ext>
            </a:extLst>
          </p:cNvPr>
          <p:cNvSpPr>
            <a:spLocks noGrp="1"/>
          </p:cNvSpPr>
          <p:nvPr>
            <p:ph type="sldNum" sz="quarter" idx="12"/>
          </p:nvPr>
        </p:nvSpPr>
        <p:spPr/>
        <p:txBody>
          <a:bodyPr/>
          <a:lstStyle/>
          <a:p>
            <a:fld id="{2C5D35E2-B754-4CAC-82D3-A862CDCFDB3C}" type="slidenum">
              <a:rPr lang="en-US" smtClean="0"/>
              <a:pPr/>
              <a:t>9</a:t>
            </a:fld>
            <a:endParaRPr lang="en-US"/>
          </a:p>
        </p:txBody>
      </p:sp>
      <p:sp>
        <p:nvSpPr>
          <p:cNvPr id="5" name="Rectangle 4">
            <a:extLst>
              <a:ext uri="{FF2B5EF4-FFF2-40B4-BE49-F238E27FC236}">
                <a16:creationId xmlns:a16="http://schemas.microsoft.com/office/drawing/2014/main" id="{E117D1B6-3D42-674B-B113-47ED92657C7B}"/>
              </a:ext>
            </a:extLst>
          </p:cNvPr>
          <p:cNvSpPr/>
          <p:nvPr/>
        </p:nvSpPr>
        <p:spPr>
          <a:xfrm>
            <a:off x="1311579" y="5452842"/>
            <a:ext cx="11185221" cy="646331"/>
          </a:xfrm>
          <a:prstGeom prst="rect">
            <a:avLst/>
          </a:prstGeom>
        </p:spPr>
        <p:txBody>
          <a:bodyPr wrap="square">
            <a:spAutoFit/>
          </a:bodyPr>
          <a:lstStyle/>
          <a:p>
            <a:r>
              <a:rPr lang="en-US" dirty="0"/>
              <a:t>https://</a:t>
            </a:r>
            <a:r>
              <a:rPr lang="en-US" dirty="0" err="1"/>
              <a:t>www.rifkindpatrick.com</a:t>
            </a:r>
            <a:r>
              <a:rPr lang="en-US" dirty="0"/>
              <a:t>/Blog/2015/December/Can-I-Sue-for-Breach-of-Verbal-Contract-.</a:t>
            </a:r>
            <a:r>
              <a:rPr lang="en-US" dirty="0" err="1"/>
              <a:t>aspx</a:t>
            </a:r>
            <a:endParaRPr lang="en-US" dirty="0"/>
          </a:p>
        </p:txBody>
      </p:sp>
      <p:sp>
        <p:nvSpPr>
          <p:cNvPr id="6" name="TextBox 5">
            <a:extLst>
              <a:ext uri="{FF2B5EF4-FFF2-40B4-BE49-F238E27FC236}">
                <a16:creationId xmlns:a16="http://schemas.microsoft.com/office/drawing/2014/main" id="{50493BCD-E7D6-694F-82D4-1259946B68C1}"/>
              </a:ext>
            </a:extLst>
          </p:cNvPr>
          <p:cNvSpPr txBox="1"/>
          <p:nvPr/>
        </p:nvSpPr>
        <p:spPr>
          <a:xfrm>
            <a:off x="1676893" y="6204935"/>
            <a:ext cx="8582891" cy="646331"/>
          </a:xfrm>
          <a:prstGeom prst="rect">
            <a:avLst/>
          </a:prstGeom>
          <a:noFill/>
        </p:spPr>
        <p:txBody>
          <a:bodyPr wrap="square" rtlCol="0">
            <a:spAutoFit/>
          </a:bodyPr>
          <a:lstStyle/>
          <a:p>
            <a:r>
              <a:rPr lang="en-US" dirty="0"/>
              <a:t>This information is provided as “use at your own risk.”  This material is subject to the full disclaimer on the first slide.</a:t>
            </a:r>
          </a:p>
        </p:txBody>
      </p:sp>
    </p:spTree>
    <p:extLst>
      <p:ext uri="{BB962C8B-B14F-4D97-AF65-F5344CB8AC3E}">
        <p14:creationId xmlns:p14="http://schemas.microsoft.com/office/powerpoint/2010/main" val="1793374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UDIO_ID" val="647"/>
  <p:tag name="TIMELINE" val="1.2/24.0/28.5/70.8"/>
  <p:tag name="ELAPSEDTIME" val="113.1"/>
  <p:tag name="ANNOTATION_COUNT" val="0"/>
  <p:tag name="ARTICULATE_SLIDE_GUID" val="0a686aab-98a0-42d5-b14f-9c0423da7a57"/>
  <p:tag name="ARTICULATE_SLIDE_NAV" val="1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UDIO_ID" val="648"/>
  <p:tag name="TIMELINE" val="5.8/10.4/15.4/24.4"/>
  <p:tag name="ELAPSEDTIME" val="48.5"/>
  <p:tag name="ANNOTATION_COUNT" val="0"/>
  <p:tag name="ARTICULATE_SLIDE_GUID" val="ebb562e7-50aa-4d49-b3be-8d27840dd731"/>
  <p:tag name="ARTICULATE_SLIDE_NAV" val="13"/>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649"/>
  <p:tag name="TIMELINE" val="7.7/22.9/42.9/62.1"/>
  <p:tag name="ELAPSEDTIME" val="70.3"/>
  <p:tag name="ANNOTATION_COUNT" val="0"/>
  <p:tag name="ARTICULATE_SLIDE_GUID" val="eca81fd5-2f57-476c-a1cb-957d7cf183e9"/>
  <p:tag name="ARTICULATE_SLIDE_NAV" val="14"/>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UDIO_ID" val="655"/>
  <p:tag name="TIMELINE" val="4.5/25.5/31.7/40.5"/>
  <p:tag name="ELAPSEDTIME" val="59.8"/>
  <p:tag name="ANNOTATION_COUNT" val="0"/>
  <p:tag name="ARTICULATE_SLIDE_GUID" val="2a802eaa-e598-470d-a25d-c48cca573c95"/>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624"/>
  <p:tag name="ELAPSEDTIME" val="53.8"/>
  <p:tag name="ANNOTATION_TYPE_1" val="1"/>
  <p:tag name="ANNOTATION_START_1" val="5.2"/>
  <p:tag name="ANNOTATION_END_1" val="11.4"/>
  <p:tag name="ANNOTATION_TOP_1" val="106.4"/>
  <p:tag name="ANNOTATION_LEFT_1" val="131.3"/>
  <p:tag name="ANNOTATION_WIDTH_1" val="120.5"/>
  <p:tag name="ANNOTATION_HEIGHT_1" val="30.5"/>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2646607"/>
  <p:tag name="ANNOTATION_FILL_ALPHA_1" val="100"/>
  <p:tag name="ANNOTATION_BORDER_WIDTH_1" val="2"/>
  <p:tag name="ANNOTATION_TYPE_2" val="1"/>
  <p:tag name="ANNOTATION_START_2" val="11.4"/>
  <p:tag name="ANNOTATION_END_2" val="17.2"/>
  <p:tag name="ANNOTATION_TOP_2" val="139.8"/>
  <p:tag name="ANNOTATION_LEFT_2" val="133.1"/>
  <p:tag name="ANNOTATION_WIDTH_2" val="199.6"/>
  <p:tag name="ANNOTATION_HEIGHT_2" val="31.7"/>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2646607"/>
  <p:tag name="ANNOTATION_FILL_ALPHA_2" val="100"/>
  <p:tag name="ANNOTATION_BORDER_WIDTH_2" val="2"/>
  <p:tag name="ANNOTATION_TYPE_3" val="1"/>
  <p:tag name="ANNOTATION_START_3" val="17.2"/>
  <p:tag name="ANNOTATION_END_3" val="30.4"/>
  <p:tag name="ANNOTATION_TOP_3" val="170.9"/>
  <p:tag name="ANNOTATION_LEFT_3" val="136.1"/>
  <p:tag name="ANNOTATION_WIDTH_3" val="162.4"/>
  <p:tag name="ANNOTATION_HEIGHT_3" val="32.3"/>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2646607"/>
  <p:tag name="ANNOTATION_FILL_ALPHA_3" val="100"/>
  <p:tag name="ANNOTATION_BORDER_WIDTH_3" val="2"/>
  <p:tag name="ANNOTATION_TYPE_4" val="1"/>
  <p:tag name="ANNOTATION_START_4" val="30.4"/>
  <p:tag name="ANNOTATION_END_4" val="35.7"/>
  <p:tag name="ANNOTATION_TOP_4" val="203.2"/>
  <p:tag name="ANNOTATION_LEFT_4" val="133.1"/>
  <p:tag name="ANNOTATION_WIDTH_4" val="309.3"/>
  <p:tag name="ANNOTATION_HEIGHT_4" val="34.7"/>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2646607"/>
  <p:tag name="ANNOTATION_FILL_ALPHA_4" val="100"/>
  <p:tag name="ANNOTATION_BORDER_WIDTH_4" val="2"/>
  <p:tag name="ANNOTATION_TYPE_5" val="1"/>
  <p:tag name="ANNOTATION_START_5" val="35.7"/>
  <p:tag name="ANNOTATION_END_5" val="38.9"/>
  <p:tag name="ANNOTATION_TOP_5" val="235.4"/>
  <p:tag name="ANNOTATION_LEFT_5" val="132.5"/>
  <p:tag name="ANNOTATION_WIDTH_5" val="169.0"/>
  <p:tag name="ANNOTATION_HEIGHT_5" val="30.5"/>
  <p:tag name="ANNOTATION_ANIMATION_5" val="5"/>
  <p:tag name="ANNOTATION_ROTATION_5" val="0"/>
  <p:tag name="ANNOTATION_SUB_TYPE_5" val="9"/>
  <p:tag name="ANNOTATION_LOOP_COUNT_5" val="1"/>
  <p:tag name="ANNOTATION_BOX_RADIUS_5" val="5"/>
  <p:tag name="ANNOTATION_SCALE_5" val="0"/>
  <p:tag name="ANNOTATION_BORDER_ALPHA_5" val="100"/>
  <p:tag name="ANNOTATION_BORDER_COLOR_5" val="0"/>
  <p:tag name="ANNOTATION_FILL_COLOR_5" val="2646607"/>
  <p:tag name="ANNOTATION_FILL_ALPHA_5" val="100"/>
  <p:tag name="ANNOTATION_BORDER_WIDTH_5" val="2"/>
  <p:tag name="ANNOTATION_TYPE_6" val="1"/>
  <p:tag name="ANNOTATION_START_6" val="38.9"/>
  <p:tag name="ANNOTATION_END_6" val="42.4"/>
  <p:tag name="ANNOTATION_TOP_6" val="267.1"/>
  <p:tag name="ANNOTATION_LEFT_6" val="130.1"/>
  <p:tag name="ANNOTATION_WIDTH_6" val="157.0"/>
  <p:tag name="ANNOTATION_HEIGHT_6" val="31.1"/>
  <p:tag name="ANNOTATION_ANIMATION_6" val="5"/>
  <p:tag name="ANNOTATION_ROTATION_6" val="0"/>
  <p:tag name="ANNOTATION_SUB_TYPE_6" val="9"/>
  <p:tag name="ANNOTATION_LOOP_COUNT_6" val="1"/>
  <p:tag name="ANNOTATION_BOX_RADIUS_6" val="5"/>
  <p:tag name="ANNOTATION_SCALE_6" val="0"/>
  <p:tag name="ANNOTATION_BORDER_ALPHA_6" val="100"/>
  <p:tag name="ANNOTATION_BORDER_COLOR_6" val="0"/>
  <p:tag name="ANNOTATION_FILL_COLOR_6" val="2646607"/>
  <p:tag name="ANNOTATION_FILL_ALPHA_6" val="100"/>
  <p:tag name="ANNOTATION_BORDER_WIDTH_6" val="2"/>
  <p:tag name="ANNOTATION_TYPE_7" val="1"/>
  <p:tag name="ANNOTATION_START_7" val="42.4"/>
  <p:tag name="ANNOTATION_END_7" val="46.1"/>
  <p:tag name="ANNOTATION_TOP_7" val="298.8"/>
  <p:tag name="ANNOTATION_LEFT_7" val="133.1"/>
  <p:tag name="ANNOTATION_WIDTH_7" val="280.5"/>
  <p:tag name="ANNOTATION_HEIGHT_7" val="42.4"/>
  <p:tag name="ANNOTATION_ANIMATION_7" val="5"/>
  <p:tag name="ANNOTATION_ROTATION_7" val="0"/>
  <p:tag name="ANNOTATION_SUB_TYPE_7" val="9"/>
  <p:tag name="ANNOTATION_LOOP_COUNT_7" val="1"/>
  <p:tag name="ANNOTATION_BOX_RADIUS_7" val="5"/>
  <p:tag name="ANNOTATION_SCALE_7" val="0"/>
  <p:tag name="ANNOTATION_BORDER_ALPHA_7" val="100"/>
  <p:tag name="ANNOTATION_BORDER_COLOR_7" val="0"/>
  <p:tag name="ANNOTATION_FILL_COLOR_7" val="2646607"/>
  <p:tag name="ANNOTATION_FILL_ALPHA_7" val="100"/>
  <p:tag name="ANNOTATION_BORDER_WIDTH_7" val="2"/>
  <p:tag name="ANNOTATION_COUNT" val="7"/>
  <p:tag name="ARTICULATE_SLIDE_GUID" val="95b533d7-902e-4684-a418-3ca8d528844a"/>
  <p:tag name="ARTICULATE_SLIDE_NAV" val="7"/>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634"/>
  <p:tag name="TIMELINE" val="9.1/11.6/43.0/43.9/50.8/78.9/99.4/126.7/146.0/147.0/153.7"/>
  <p:tag name="ELAPSEDTIME" val="173.3"/>
  <p:tag name="ANNOTATION_TYPE_1" val="1"/>
  <p:tag name="ANNOTATION_START_1" val="17.8"/>
  <p:tag name="ANNOTATION_END_1" val="19.0"/>
  <p:tag name="ANNOTATION_TOP_1" val="311.3"/>
  <p:tag name="ANNOTATION_LEFT_1" val="166.0"/>
  <p:tag name="ANNOTATION_WIDTH_1" val="37.8"/>
  <p:tag name="ANNOTATION_HEIGHT_1" val="34.7"/>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2646607"/>
  <p:tag name="ANNOTATION_FILL_ALPHA_1" val="100"/>
  <p:tag name="ANNOTATION_BORDER_WIDTH_1" val="2"/>
  <p:tag name="ANNOTATION_TYPE_2" val="1"/>
  <p:tag name="ANNOTATION_START_2" val="19.0"/>
  <p:tag name="ANNOTATION_END_2" val="21.2"/>
  <p:tag name="ANNOTATION_TOP_2" val="334.6"/>
  <p:tag name="ANNOTATION_LEFT_2" val="214.6"/>
  <p:tag name="ANNOTATION_WIDTH_2" val="19.2"/>
  <p:tag name="ANNOTATION_HEIGHT_2" val="20.3"/>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2646607"/>
  <p:tag name="ANNOTATION_FILL_ALPHA_2" val="100"/>
  <p:tag name="ANNOTATION_BORDER_WIDTH_2" val="2"/>
  <p:tag name="ANNOTATION_TYPE_3" val="1"/>
  <p:tag name="ANNOTATION_START_3" val="24.6"/>
  <p:tag name="ANNOTATION_END_3" val="36.8"/>
  <p:tag name="ANNOTATION_TOP_3" val="221.7"/>
  <p:tag name="ANNOTATION_LEFT_3" val="448.3"/>
  <p:tag name="ANNOTATION_WIDTH_3" val="77.9"/>
  <p:tag name="ANNOTATION_HEIGHT_3" val="93.2"/>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2646607"/>
  <p:tag name="ANNOTATION_FILL_ALPHA_3" val="100"/>
  <p:tag name="ANNOTATION_BORDER_WIDTH_3" val="2"/>
  <p:tag name="ANNOTATION_TYPE_4" val="1"/>
  <p:tag name="ANNOTATION_START_4" val="36.8"/>
  <p:tag name="ANNOTATION_END_4" val="41.9"/>
  <p:tag name="ANNOTATION_TOP_4" val="219.9"/>
  <p:tag name="ANNOTATION_LEFT_4" val="446.5"/>
  <p:tag name="ANNOTATION_WIDTH_4" val="76.1"/>
  <p:tag name="ANNOTATION_HEIGHT_4" val="26.9"/>
  <p:tag name="ANNOTATION_ANIMATION_4" val="5"/>
  <p:tag name="ANNOTATION_ROTATION_4" val="0"/>
  <p:tag name="ANNOTATION_SUB_TYPE_4" val="9"/>
  <p:tag name="ANNOTATION_LOOP_COUNT_4" val="1"/>
  <p:tag name="ANNOTATION_BOX_RADIUS_4" val="5"/>
  <p:tag name="ANNOTATION_SCALE_4" val="0"/>
  <p:tag name="ANNOTATION_BORDER_ALPHA_4" val="100"/>
  <p:tag name="ANNOTATION_BORDER_COLOR_4" val="0"/>
  <p:tag name="ANNOTATION_FILL_COLOR_4" val="2646607"/>
  <p:tag name="ANNOTATION_FILL_ALPHA_4" val="100"/>
  <p:tag name="ANNOTATION_BORDER_WIDTH_4" val="2"/>
  <p:tag name="ANNOTATION_COUNT" val="4"/>
  <p:tag name="ARTICULATE_SLIDE_GUID" val="d704a664-c002-40b2-a375-534ea40dfe6d"/>
  <p:tag name="ARTICULATE_SLIDE_NAV" val="6"/>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UDIO_ID" val="621"/>
  <p:tag name="TIMELINE" val="3.0/6.0/8.5/10.8"/>
  <p:tag name="ELAPSEDTIME" val="18.7"/>
  <p:tag name="ANNOTATION_COUNT" val="0"/>
  <p:tag name="ARTICULATE_SLIDE_GUID" val="b62c681c-ab31-4bea-974e-31252efe61d7"/>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UDIO_ID" val="625"/>
  <p:tag name="TIMELINE" val="4.1/7.4/25.7/43.2/68.1"/>
  <p:tag name="ELAPSEDTIME" val="81.8"/>
  <p:tag name="ANNOTATION_COUNT" val="0"/>
  <p:tag name="ARTICULATE_SLIDE_GUID" val="f4443261-78ea-4b5f-9989-47bae8723694"/>
  <p:tag name="ARTICULATE_SLIDE_NAV" val="9"/>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UDIO_ID" val="646"/>
  <p:tag name="TIMELINE" val="4.4/11.8/26.2/30.9"/>
  <p:tag name="ELAPSEDTIME" val="44.4"/>
  <p:tag name="ANNOTATION_COUNT" val="0"/>
  <p:tag name="ARTICULATE_SLIDE_GUID" val="d9a11e83-de48-4236-8f37-5634bccd70bf"/>
  <p:tag name="ARTICULATE_SLIDE_NAV" val="1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8930</TotalTime>
  <Words>2068</Words>
  <Application>Microsoft Macintosh PowerPoint</Application>
  <PresentationFormat>Widescreen</PresentationFormat>
  <Paragraphs>165</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Open Sans</vt:lpstr>
      <vt:lpstr>Wingdings</vt:lpstr>
      <vt:lpstr>Wingdings 3</vt:lpstr>
      <vt:lpstr>Wisp</vt:lpstr>
      <vt:lpstr>Procurement</vt:lpstr>
      <vt:lpstr>Title: Contracts, buying, and all stuff PMI calls “Procurement”  </vt:lpstr>
      <vt:lpstr>Procurement Management Plan (PMBOK 6th ed., p. 714)</vt:lpstr>
      <vt:lpstr>Key definitions (PMBOK 6th ed., p. 477)</vt:lpstr>
      <vt:lpstr>SOW (PMBOK 6th ed. P. 724)</vt:lpstr>
      <vt:lpstr>Planning for Purchases</vt:lpstr>
      <vt:lpstr>About Contracts</vt:lpstr>
      <vt:lpstr>The requisite elements that must be established to demonstrate the formation of a legally binding contract are:</vt:lpstr>
      <vt:lpstr>When are verbal contracts not valid in Illinois? </vt:lpstr>
      <vt:lpstr>As a contractor, when the client wants a change…(BV)</vt:lpstr>
      <vt:lpstr>A word about your exam and these contract types</vt:lpstr>
      <vt:lpstr>Firm Fixed-Price Contracts (FFP)</vt:lpstr>
      <vt:lpstr>Brian’s opinion on “ffp” contracts.   This is NOT legal advice, just Brian’s opinion.  Use at your own risk.</vt:lpstr>
      <vt:lpstr>Fixed-Price Incentive Fee Contracts (FPIF). PMBOK 6th ed. P. 707</vt:lpstr>
      <vt:lpstr>Fixed Price with Economic Price Adjustment Contracts (FPEPA) PMBOK 6th ed. P 707</vt:lpstr>
      <vt:lpstr>Cost Reimbursable Contract PMBOK 6th ed. P 703</vt:lpstr>
      <vt:lpstr>USA Law: Foreign Corrupt Practices Act</vt:lpstr>
      <vt:lpstr>Reasons to Buy or Build</vt:lpstr>
      <vt:lpstr>Source (seller) Selection Criteria Influencers PMBOK 6th ed. P. 470</vt:lpstr>
      <vt:lpstr>Seller Selection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Microsoft account</dc:creator>
  <cp:lastModifiedBy>Brian Vanderjack</cp:lastModifiedBy>
  <cp:revision>129</cp:revision>
  <dcterms:created xsi:type="dcterms:W3CDTF">2013-07-11T19:50:58Z</dcterms:created>
  <dcterms:modified xsi:type="dcterms:W3CDTF">2022-11-20T16:13:18Z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1</vt:lpwstr>
  </property>
  <property fmtid="{D5CDD505-2E9C-101B-9397-08002B2CF9AE}" pid="4" name="ArticulateGUID">
    <vt:lpwstr>9A6AC320-7007-49AC-B678-200DBB88DE06</vt:lpwstr>
  </property>
  <property fmtid="{D5CDD505-2E9C-101B-9397-08002B2CF9AE}" pid="5" name="ArticulateProjectFull">
    <vt:lpwstr>C:\PMP Boot Camp PMBOK V\BC Powerpoints\PMP PMBOKV.ppta</vt:lpwstr>
  </property>
</Properties>
</file>