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71" r:id="rId10"/>
    <p:sldId id="272" r:id="rId11"/>
    <p:sldId id="273" r:id="rId12"/>
    <p:sldId id="274" r:id="rId13"/>
  </p:sldIdLst>
  <p:sldSz cx="9144000" cy="5143500" type="screen16x9"/>
  <p:notesSz cx="6858000" cy="9144000"/>
  <p:embeddedFontLst>
    <p:embeddedFont>
      <p:font typeface="G마켓 산스 TTF Medium" panose="02000000000000000000" pitchFamily="2" charset="-127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A13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17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53d0146c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53d0146c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B6786F9-D303-9924-6713-B5EE1EEEB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53d0146c8_1_6:notes">
            <a:extLst>
              <a:ext uri="{FF2B5EF4-FFF2-40B4-BE49-F238E27FC236}">
                <a16:creationId xmlns:a16="http://schemas.microsoft.com/office/drawing/2014/main" id="{931128C4-1D51-E67D-5339-57456E6DD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53d0146c8_1_6:notes">
            <a:extLst>
              <a:ext uri="{FF2B5EF4-FFF2-40B4-BE49-F238E27FC236}">
                <a16:creationId xmlns:a16="http://schemas.microsoft.com/office/drawing/2014/main" id="{57F6E302-2F20-801A-9B3E-F9ACD6900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66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4B65EBA-FA0B-6C98-272A-1664AF26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53d0146c8_1_6:notes">
            <a:extLst>
              <a:ext uri="{FF2B5EF4-FFF2-40B4-BE49-F238E27FC236}">
                <a16:creationId xmlns:a16="http://schemas.microsoft.com/office/drawing/2014/main" id="{CAA694BD-62EF-34D7-8883-142C828B10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53d0146c8_1_6:notes">
            <a:extLst>
              <a:ext uri="{FF2B5EF4-FFF2-40B4-BE49-F238E27FC236}">
                <a16:creationId xmlns:a16="http://schemas.microsoft.com/office/drawing/2014/main" id="{B2875B90-433F-9D98-4D35-D1AFBE7EB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01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B544FDB-178B-9292-F383-CB84072B6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53d0146c8_1_6:notes">
            <a:extLst>
              <a:ext uri="{FF2B5EF4-FFF2-40B4-BE49-F238E27FC236}">
                <a16:creationId xmlns:a16="http://schemas.microsoft.com/office/drawing/2014/main" id="{5E5D9DB0-D503-FD5A-B96C-B928ED3BE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53d0146c8_1_6:notes">
            <a:extLst>
              <a:ext uri="{FF2B5EF4-FFF2-40B4-BE49-F238E27FC236}">
                <a16:creationId xmlns:a16="http://schemas.microsoft.com/office/drawing/2014/main" id="{9E82DA42-18AC-1258-6346-C7A6C20B1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75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53d0146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53d0146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39a50d65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39a50d65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53d0146c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53d0146c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3d0146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53d0146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53d0146c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53d0146c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261c15b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261c15b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53d0146c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53d0146c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33CAC11-FBCC-4CC8-1D3D-75BF2D52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53d0146c8_1_6:notes">
            <a:extLst>
              <a:ext uri="{FF2B5EF4-FFF2-40B4-BE49-F238E27FC236}">
                <a16:creationId xmlns:a16="http://schemas.microsoft.com/office/drawing/2014/main" id="{DBFBAA27-2F77-4F48-E6FB-B3CF2B270C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53d0146c8_1_6:notes">
            <a:extLst>
              <a:ext uri="{FF2B5EF4-FFF2-40B4-BE49-F238E27FC236}">
                <a16:creationId xmlns:a16="http://schemas.microsoft.com/office/drawing/2014/main" id="{96AA4495-9E46-194E-A9CA-8862E1A2F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6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44833" y="1196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257116" y="1391437"/>
            <a:ext cx="8520600" cy="1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70" b="1" dirty="0">
                <a:solidFill>
                  <a:srgbClr val="43434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TREDI</a:t>
            </a:r>
            <a:r>
              <a:rPr lang="en-US" altLang="ko" sz="3170" b="1" dirty="0">
                <a:solidFill>
                  <a:srgbClr val="43434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,</a:t>
            </a:r>
            <a:br>
              <a:rPr lang="en-US" altLang="ko" sz="3170" b="1" dirty="0">
                <a:solidFill>
                  <a:srgbClr val="43434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</a:br>
            <a:r>
              <a:rPr lang="ko" sz="2400" b="1" dirty="0">
                <a:solidFill>
                  <a:srgbClr val="43434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누구보다 빠르게 트렌드를</a:t>
            </a:r>
            <a:r>
              <a:rPr lang="en-US" altLang="ko" sz="2400" b="1" dirty="0">
                <a:solidFill>
                  <a:srgbClr val="43434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.</a:t>
            </a:r>
            <a:endParaRPr sz="3170" b="1" dirty="0">
              <a:solidFill>
                <a:srgbClr val="43434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800005" y="4701115"/>
            <a:ext cx="5366479" cy="5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2조</a:t>
            </a:r>
            <a:r>
              <a:rPr lang="en-US" alt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ㅣ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김창환</a:t>
            </a:r>
            <a:r>
              <a:rPr lang="en-US" alt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김찬규</a:t>
            </a:r>
            <a:r>
              <a:rPr lang="en-US" alt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박경태</a:t>
            </a:r>
            <a:r>
              <a:rPr lang="en-US" alt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김시영</a:t>
            </a:r>
            <a:r>
              <a:rPr lang="en-US" alt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최은재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DB2399-A885-905C-54C4-8B906CC7FDCC}"/>
              </a:ext>
            </a:extLst>
          </p:cNvPr>
          <p:cNvCxnSpPr>
            <a:cxnSpLocks/>
          </p:cNvCxnSpPr>
          <p:nvPr/>
        </p:nvCxnSpPr>
        <p:spPr>
          <a:xfrm>
            <a:off x="367259" y="1671404"/>
            <a:ext cx="1356610" cy="0"/>
          </a:xfrm>
          <a:prstGeom prst="line">
            <a:avLst/>
          </a:prstGeom>
          <a:ln w="57150">
            <a:solidFill>
              <a:srgbClr val="E71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BA346645-AE58-1961-167B-A286C90E2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>
            <a:extLst>
              <a:ext uri="{FF2B5EF4-FFF2-40B4-BE49-F238E27FC236}">
                <a16:creationId xmlns:a16="http://schemas.microsoft.com/office/drawing/2014/main" id="{32F77B06-344F-36AE-3A56-158479EACDCF}"/>
              </a:ext>
            </a:extLst>
          </p:cNvPr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>
            <a:extLst>
              <a:ext uri="{FF2B5EF4-FFF2-40B4-BE49-F238E27FC236}">
                <a16:creationId xmlns:a16="http://schemas.microsoft.com/office/drawing/2014/main" id="{F499EA0B-749C-84AD-F9A9-700E94254B04}"/>
              </a:ext>
            </a:extLst>
          </p:cNvPr>
          <p:cNvSpPr txBox="1"/>
          <p:nvPr/>
        </p:nvSpPr>
        <p:spPr>
          <a:xfrm>
            <a:off x="444833" y="1196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199" name="Google Shape;199;p23">
            <a:extLst>
              <a:ext uri="{FF2B5EF4-FFF2-40B4-BE49-F238E27FC236}">
                <a16:creationId xmlns:a16="http://schemas.microsoft.com/office/drawing/2014/main" id="{E77911A6-0232-53C7-9723-0D680047B41D}"/>
              </a:ext>
            </a:extLst>
          </p:cNvPr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200" name="Google Shape;200;p23">
            <a:extLst>
              <a:ext uri="{FF2B5EF4-FFF2-40B4-BE49-F238E27FC236}">
                <a16:creationId xmlns:a16="http://schemas.microsoft.com/office/drawing/2014/main" id="{CDE7E9AF-CDFD-B17F-BD0A-F6CA1231F2F2}"/>
              </a:ext>
            </a:extLst>
          </p:cNvPr>
          <p:cNvSpPr txBox="1"/>
          <p:nvPr/>
        </p:nvSpPr>
        <p:spPr>
          <a:xfrm>
            <a:off x="311700" y="740200"/>
            <a:ext cx="8520600" cy="64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서비스 핵심 Gif : 핵심 기능 (</a:t>
            </a:r>
            <a:r>
              <a:rPr lang="en-US" alt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3</a:t>
            </a: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)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 관심 주제 기반 </a:t>
            </a:r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아티클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추천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201" name="Google Shape;201;p23">
            <a:extLst>
              <a:ext uri="{FF2B5EF4-FFF2-40B4-BE49-F238E27FC236}">
                <a16:creationId xmlns:a16="http://schemas.microsoft.com/office/drawing/2014/main" id="{248A824E-DCD9-6C2B-69DE-4B17397C0B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>
            <a:extLst>
              <a:ext uri="{FF2B5EF4-FFF2-40B4-BE49-F238E27FC236}">
                <a16:creationId xmlns:a16="http://schemas.microsoft.com/office/drawing/2014/main" id="{30B28B9E-BBA6-9C2C-D276-D73610A1DCA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755" y="1669600"/>
            <a:ext cx="4498800" cy="252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23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5B5634A2-04A3-DC81-8DD0-3EB57009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>
            <a:extLst>
              <a:ext uri="{FF2B5EF4-FFF2-40B4-BE49-F238E27FC236}">
                <a16:creationId xmlns:a16="http://schemas.microsoft.com/office/drawing/2014/main" id="{CA6859BD-8765-82E0-44AC-8717AAA9B6F1}"/>
              </a:ext>
            </a:extLst>
          </p:cNvPr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>
            <a:extLst>
              <a:ext uri="{FF2B5EF4-FFF2-40B4-BE49-F238E27FC236}">
                <a16:creationId xmlns:a16="http://schemas.microsoft.com/office/drawing/2014/main" id="{3953ED2C-8C77-DFED-E992-2EC5CC41D9AD}"/>
              </a:ext>
            </a:extLst>
          </p:cNvPr>
          <p:cNvSpPr txBox="1"/>
          <p:nvPr/>
        </p:nvSpPr>
        <p:spPr>
          <a:xfrm>
            <a:off x="444833" y="1196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199" name="Google Shape;199;p23">
            <a:extLst>
              <a:ext uri="{FF2B5EF4-FFF2-40B4-BE49-F238E27FC236}">
                <a16:creationId xmlns:a16="http://schemas.microsoft.com/office/drawing/2014/main" id="{50730036-47F1-CAB1-54D5-1D4C9230AD19}"/>
              </a:ext>
            </a:extLst>
          </p:cNvPr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200" name="Google Shape;200;p23">
            <a:extLst>
              <a:ext uri="{FF2B5EF4-FFF2-40B4-BE49-F238E27FC236}">
                <a16:creationId xmlns:a16="http://schemas.microsoft.com/office/drawing/2014/main" id="{D300E467-78CA-741E-53E8-7D76468191A8}"/>
              </a:ext>
            </a:extLst>
          </p:cNvPr>
          <p:cNvSpPr txBox="1"/>
          <p:nvPr/>
        </p:nvSpPr>
        <p:spPr>
          <a:xfrm>
            <a:off x="311700" y="740200"/>
            <a:ext cx="85206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서비스 핵심 Gif : 핵심 기능 (</a:t>
            </a:r>
            <a:r>
              <a:rPr lang="en-US" alt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4</a:t>
            </a: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) </a:t>
            </a:r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아티클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 요약 제시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201" name="Google Shape;201;p23">
            <a:extLst>
              <a:ext uri="{FF2B5EF4-FFF2-40B4-BE49-F238E27FC236}">
                <a16:creationId xmlns:a16="http://schemas.microsoft.com/office/drawing/2014/main" id="{4BC7CF50-BA8C-9716-538B-865EAB0C1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>
            <a:extLst>
              <a:ext uri="{FF2B5EF4-FFF2-40B4-BE49-F238E27FC236}">
                <a16:creationId xmlns:a16="http://schemas.microsoft.com/office/drawing/2014/main" id="{DF4A33BD-7E58-E1E5-7DA5-D4662CA8F3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755" y="1669600"/>
            <a:ext cx="4498800" cy="252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8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7850BD5A-4007-84A2-28E1-7FDD7D46B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>
            <a:extLst>
              <a:ext uri="{FF2B5EF4-FFF2-40B4-BE49-F238E27FC236}">
                <a16:creationId xmlns:a16="http://schemas.microsoft.com/office/drawing/2014/main" id="{2F604B56-A523-9E51-218E-58186186DAF5}"/>
              </a:ext>
            </a:extLst>
          </p:cNvPr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>
            <a:extLst>
              <a:ext uri="{FF2B5EF4-FFF2-40B4-BE49-F238E27FC236}">
                <a16:creationId xmlns:a16="http://schemas.microsoft.com/office/drawing/2014/main" id="{1D52C7DD-137B-C07B-AC64-AED83949954A}"/>
              </a:ext>
            </a:extLst>
          </p:cNvPr>
          <p:cNvSpPr txBox="1"/>
          <p:nvPr/>
        </p:nvSpPr>
        <p:spPr>
          <a:xfrm>
            <a:off x="444833" y="1196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199" name="Google Shape;199;p23">
            <a:extLst>
              <a:ext uri="{FF2B5EF4-FFF2-40B4-BE49-F238E27FC236}">
                <a16:creationId xmlns:a16="http://schemas.microsoft.com/office/drawing/2014/main" id="{A8C494F9-3F8F-6232-ECFF-381AAD6CAC10}"/>
              </a:ext>
            </a:extLst>
          </p:cNvPr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200" name="Google Shape;200;p23">
            <a:extLst>
              <a:ext uri="{FF2B5EF4-FFF2-40B4-BE49-F238E27FC236}">
                <a16:creationId xmlns:a16="http://schemas.microsoft.com/office/drawing/2014/main" id="{FF42C82C-044F-3B31-B25C-4432B4997AA4}"/>
              </a:ext>
            </a:extLst>
          </p:cNvPr>
          <p:cNvSpPr txBox="1"/>
          <p:nvPr/>
        </p:nvSpPr>
        <p:spPr>
          <a:xfrm>
            <a:off x="311700" y="2101879"/>
            <a:ext cx="85206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err="1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해커톤</a:t>
            </a:r>
            <a:r>
              <a:rPr lang="ko-KR" altLang="en-US" sz="2800" b="1" dirty="0" err="1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을</a:t>
            </a:r>
            <a:r>
              <a:rPr lang="ko-KR" altLang="en-US" sz="2800" b="1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 마친 소감</a:t>
            </a:r>
            <a:endParaRPr sz="2800" b="1" dirty="0">
              <a:solidFill>
                <a:schemeClr val="accent6">
                  <a:lumMod val="20000"/>
                  <a:lumOff val="8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201" name="Google Shape;201;p23">
            <a:extLst>
              <a:ext uri="{FF2B5EF4-FFF2-40B4-BE49-F238E27FC236}">
                <a16:creationId xmlns:a16="http://schemas.microsoft.com/office/drawing/2014/main" id="{DF0D0A04-E852-3C19-FF8D-C7386EA4FC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-9150" y="-233279"/>
            <a:ext cx="84876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16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  </a:t>
            </a:r>
            <a:r>
              <a:rPr lang="ko" sz="16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팀 소개</a:t>
            </a:r>
            <a:endParaRPr sz="16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112574" y="2678063"/>
            <a:ext cx="2181000" cy="159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8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[프론트</a:t>
            </a:r>
            <a:r>
              <a:rPr lang="en-US" altLang="ko" sz="1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기술스택</a:t>
            </a:r>
            <a:r>
              <a:rPr lang="ko" sz="1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sz="16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최은재</a:t>
            </a:r>
            <a:endParaRPr sz="1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89;p16">
            <a:extLst>
              <a:ext uri="{FF2B5EF4-FFF2-40B4-BE49-F238E27FC236}">
                <a16:creationId xmlns:a16="http://schemas.microsoft.com/office/drawing/2014/main" id="{8B95D922-3118-AB20-138F-78F59AB50DD0}"/>
              </a:ext>
            </a:extLst>
          </p:cNvPr>
          <p:cNvSpPr/>
          <p:nvPr/>
        </p:nvSpPr>
        <p:spPr>
          <a:xfrm>
            <a:off x="3481500" y="756758"/>
            <a:ext cx="2181000" cy="159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8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en-US" altLang="ko" sz="1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AI</a:t>
            </a:r>
            <a:r>
              <a:rPr lang="ko" sz="1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sz="16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김찬규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김시영</a:t>
            </a:r>
            <a:endParaRPr sz="1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5E3329F7-2548-DF17-24F8-82023CA3C8B3}"/>
              </a:ext>
            </a:extLst>
          </p:cNvPr>
          <p:cNvSpPr/>
          <p:nvPr/>
        </p:nvSpPr>
        <p:spPr>
          <a:xfrm>
            <a:off x="4817396" y="2678063"/>
            <a:ext cx="2181000" cy="159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8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sz="16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백엔드</a:t>
            </a:r>
            <a:r>
              <a:rPr lang="ko" sz="1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sz="16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김창환</a:t>
            </a:r>
            <a:endParaRPr lang="en-US" altLang="ko-KR" sz="1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박경태</a:t>
            </a:r>
            <a:endParaRPr sz="1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EEB069-EC97-33FE-2915-BCCF44C27D4F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203074" y="2270503"/>
            <a:ext cx="377251" cy="407560"/>
          </a:xfrm>
          <a:prstGeom prst="line">
            <a:avLst/>
          </a:prstGeom>
          <a:ln>
            <a:solidFill>
              <a:schemeClr val="bg1">
                <a:lumMod val="65000"/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26C2DD-9AEF-6749-CDFF-6E3FFFE22490}"/>
              </a:ext>
            </a:extLst>
          </p:cNvPr>
          <p:cNvCxnSpPr>
            <a:cxnSpLocks/>
          </p:cNvCxnSpPr>
          <p:nvPr/>
        </p:nvCxnSpPr>
        <p:spPr>
          <a:xfrm flipH="1">
            <a:off x="4286079" y="3474713"/>
            <a:ext cx="523822" cy="0"/>
          </a:xfrm>
          <a:prstGeom prst="line">
            <a:avLst/>
          </a:prstGeom>
          <a:ln>
            <a:solidFill>
              <a:schemeClr val="bg1">
                <a:lumMod val="65000"/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3BD3A2-A33B-8A17-32A1-5AE6968DF8B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63677" y="2270503"/>
            <a:ext cx="344219" cy="407560"/>
          </a:xfrm>
          <a:prstGeom prst="line">
            <a:avLst/>
          </a:prstGeom>
          <a:ln>
            <a:solidFill>
              <a:schemeClr val="bg1">
                <a:lumMod val="65000"/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92368" y="137668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92525" y="152400"/>
            <a:ext cx="85206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0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https://colab.research.google.com/drive/196gNYrMKaEGln3TZvEkiUfjuAxQ5bMYo?usp=sharing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서비스 소개 및 기획 배경 </a:t>
            </a:r>
            <a:r>
              <a:rPr lang="ko">
                <a:solidFill>
                  <a:schemeClr val="dk1"/>
                </a:solidFill>
              </a:rPr>
              <a:t>AxQ5bMYo?usp=sharing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854110" y="1452830"/>
            <a:ext cx="3464100" cy="2301600"/>
          </a:xfrm>
          <a:prstGeom prst="cloudCallout">
            <a:avLst>
              <a:gd name="adj1" fmla="val -53051"/>
              <a:gd name="adj2" fmla="val 65309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086160" y="2228280"/>
            <a:ext cx="3000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쏟아지는 새로운 기술과 트렌드를</a:t>
            </a:r>
            <a:endParaRPr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자투리 시간이나 이동시간에</a:t>
            </a:r>
            <a:endParaRPr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손쉽게 접할수는 없을까?</a:t>
            </a:r>
            <a:endParaRPr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4643942" y="2452471"/>
            <a:ext cx="589993" cy="3881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5399365" y="2213567"/>
            <a:ext cx="3000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AI 기반 관심 분야</a:t>
            </a:r>
            <a:endParaRPr sz="1600" b="1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아티클요약본 추천 웹사이트</a:t>
            </a:r>
            <a:endParaRPr sz="1600" b="1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44833" y="1196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781862" y="3286350"/>
            <a:ext cx="3000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92525" y="152400"/>
            <a:ext cx="85206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0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https://colab.research.google.com/drive/196gNYrMKaEGln3TZvEkiUfjuAxQ5bMYo?usp=sharing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소개 및 기획 배경 </a:t>
            </a:r>
            <a:r>
              <a:rPr lang="ko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AxQ5bMYo?usp=sharing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072000" y="920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 기능</a:t>
            </a:r>
            <a:endParaRPr sz="1600" b="1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0875" y="2124091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918944" y="2845300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관심 주제 선택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503125" y="2098350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아티클 요약 제시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652400" y="3400100"/>
            <a:ext cx="3000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 관심 주제 기반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아티클 추천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44833" y="1196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2525" y="152400"/>
            <a:ext cx="85206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0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https://colab.research.google.com/drive/196gNYrMKaEGln3TZvEkiUfjuAxQ5bMYo?usp=sharing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소개 및 기획 배경 </a:t>
            </a:r>
            <a:r>
              <a:rPr lang="ko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AxQ5bMYo?usp=sharing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224590" y="1314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타겟층</a:t>
            </a:r>
            <a:endParaRPr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095011" y="130080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</a:rPr>
              <a:t>기대효과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113298" y="2467148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자투리 시간에</a:t>
            </a:r>
            <a:endParaRPr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빠르고 손쉽게 관심 분야의 트렌드,</a:t>
            </a:r>
            <a:endParaRPr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정보를 얻을 수 있게 한다</a:t>
            </a:r>
            <a:endParaRPr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2C9BD6-84F1-21F1-D9B8-91C025A53197}"/>
              </a:ext>
            </a:extLst>
          </p:cNvPr>
          <p:cNvCxnSpPr/>
          <p:nvPr/>
        </p:nvCxnSpPr>
        <p:spPr>
          <a:xfrm>
            <a:off x="1265851" y="2296302"/>
            <a:ext cx="2966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69BE8B-824D-2EC5-FDA6-522515AE959D}"/>
              </a:ext>
            </a:extLst>
          </p:cNvPr>
          <p:cNvCxnSpPr>
            <a:cxnSpLocks/>
          </p:cNvCxnSpPr>
          <p:nvPr/>
        </p:nvCxnSpPr>
        <p:spPr>
          <a:xfrm flipH="1">
            <a:off x="2686864" y="1922001"/>
            <a:ext cx="7747" cy="21974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8FCC7F-B8BE-98F4-5CFA-CE6B82F718DD}"/>
              </a:ext>
            </a:extLst>
          </p:cNvPr>
          <p:cNvCxnSpPr/>
          <p:nvPr/>
        </p:nvCxnSpPr>
        <p:spPr>
          <a:xfrm>
            <a:off x="1265851" y="2681050"/>
            <a:ext cx="2966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6CCBEB-8F02-3C2D-2942-AA7FC2651656}"/>
              </a:ext>
            </a:extLst>
          </p:cNvPr>
          <p:cNvCxnSpPr/>
          <p:nvPr/>
        </p:nvCxnSpPr>
        <p:spPr>
          <a:xfrm>
            <a:off x="1265850" y="3056111"/>
            <a:ext cx="2966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8E9D1A-5766-F74E-4239-796560BF3884}"/>
              </a:ext>
            </a:extLst>
          </p:cNvPr>
          <p:cNvCxnSpPr/>
          <p:nvPr/>
        </p:nvCxnSpPr>
        <p:spPr>
          <a:xfrm>
            <a:off x="1258353" y="3427753"/>
            <a:ext cx="2966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35;p19">
            <a:extLst>
              <a:ext uri="{FF2B5EF4-FFF2-40B4-BE49-F238E27FC236}">
                <a16:creationId xmlns:a16="http://schemas.microsoft.com/office/drawing/2014/main" id="{00113B1D-4DB7-5AA2-D20D-1DF31F240D6F}"/>
              </a:ext>
            </a:extLst>
          </p:cNvPr>
          <p:cNvSpPr txBox="1"/>
          <p:nvPr/>
        </p:nvSpPr>
        <p:spPr>
          <a:xfrm>
            <a:off x="2728067" y="1942389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Google Shape;135;p19">
            <a:extLst>
              <a:ext uri="{FF2B5EF4-FFF2-40B4-BE49-F238E27FC236}">
                <a16:creationId xmlns:a16="http://schemas.microsoft.com/office/drawing/2014/main" id="{89A0DE1B-7826-9A39-A60A-2C0641083A95}"/>
              </a:ext>
            </a:extLst>
          </p:cNvPr>
          <p:cNvSpPr txBox="1"/>
          <p:nvPr/>
        </p:nvSpPr>
        <p:spPr>
          <a:xfrm>
            <a:off x="1245254" y="2326118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연령대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Google Shape;135;p19">
            <a:extLst>
              <a:ext uri="{FF2B5EF4-FFF2-40B4-BE49-F238E27FC236}">
                <a16:creationId xmlns:a16="http://schemas.microsoft.com/office/drawing/2014/main" id="{83EE0591-20AB-F61B-1E7D-FE4DD378E668}"/>
              </a:ext>
            </a:extLst>
          </p:cNvPr>
          <p:cNvSpPr txBox="1"/>
          <p:nvPr/>
        </p:nvSpPr>
        <p:spPr>
          <a:xfrm>
            <a:off x="2765849" y="2324116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 – 60</a:t>
            </a: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Google Shape;135;p19">
            <a:extLst>
              <a:ext uri="{FF2B5EF4-FFF2-40B4-BE49-F238E27FC236}">
                <a16:creationId xmlns:a16="http://schemas.microsoft.com/office/drawing/2014/main" id="{2E08C71A-A66A-A90F-0229-81C59FDFFD09}"/>
              </a:ext>
            </a:extLst>
          </p:cNvPr>
          <p:cNvSpPr txBox="1"/>
          <p:nvPr/>
        </p:nvSpPr>
        <p:spPr>
          <a:xfrm>
            <a:off x="1269633" y="2698024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Google Shape;135;p19">
            <a:extLst>
              <a:ext uri="{FF2B5EF4-FFF2-40B4-BE49-F238E27FC236}">
                <a16:creationId xmlns:a16="http://schemas.microsoft.com/office/drawing/2014/main" id="{FF4E8F52-CF46-0387-B52D-5AAA67D93447}"/>
              </a:ext>
            </a:extLst>
          </p:cNvPr>
          <p:cNvSpPr txBox="1"/>
          <p:nvPr/>
        </p:nvSpPr>
        <p:spPr>
          <a:xfrm>
            <a:off x="2761830" y="2705842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남녀무관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Google Shape;135;p19">
            <a:extLst>
              <a:ext uri="{FF2B5EF4-FFF2-40B4-BE49-F238E27FC236}">
                <a16:creationId xmlns:a16="http://schemas.microsoft.com/office/drawing/2014/main" id="{0643CE0D-1BA3-8B76-C716-D99C002EC7AA}"/>
              </a:ext>
            </a:extLst>
          </p:cNvPr>
          <p:cNvSpPr txBox="1"/>
          <p:nvPr/>
        </p:nvSpPr>
        <p:spPr>
          <a:xfrm>
            <a:off x="1268408" y="3080693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디바이스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Google Shape;135;p19">
            <a:extLst>
              <a:ext uri="{FF2B5EF4-FFF2-40B4-BE49-F238E27FC236}">
                <a16:creationId xmlns:a16="http://schemas.microsoft.com/office/drawing/2014/main" id="{64DF78BD-9D9C-EF19-6C2C-40F966C1E3E6}"/>
              </a:ext>
            </a:extLst>
          </p:cNvPr>
          <p:cNvSpPr txBox="1"/>
          <p:nvPr/>
        </p:nvSpPr>
        <p:spPr>
          <a:xfrm>
            <a:off x="2759269" y="3081935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웹</a:t>
            </a:r>
            <a:r>
              <a:rPr lang="en-US" altLang="ko-KR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(PC+</a:t>
            </a: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모바일</a:t>
            </a:r>
            <a:r>
              <a:rPr lang="en-US" altLang="ko-KR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Google Shape;135;p19">
            <a:extLst>
              <a:ext uri="{FF2B5EF4-FFF2-40B4-BE49-F238E27FC236}">
                <a16:creationId xmlns:a16="http://schemas.microsoft.com/office/drawing/2014/main" id="{62976C22-9DF5-37F0-8DD9-584A5ED2C5C4}"/>
              </a:ext>
            </a:extLst>
          </p:cNvPr>
          <p:cNvSpPr txBox="1"/>
          <p:nvPr/>
        </p:nvSpPr>
        <p:spPr>
          <a:xfrm>
            <a:off x="1210087" y="3619798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사용 이유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Google Shape;135;p19">
            <a:extLst>
              <a:ext uri="{FF2B5EF4-FFF2-40B4-BE49-F238E27FC236}">
                <a16:creationId xmlns:a16="http://schemas.microsoft.com/office/drawing/2014/main" id="{34668570-37CF-9120-E533-BF087B0ECF6E}"/>
              </a:ext>
            </a:extLst>
          </p:cNvPr>
          <p:cNvSpPr txBox="1"/>
          <p:nvPr/>
        </p:nvSpPr>
        <p:spPr>
          <a:xfrm>
            <a:off x="2711489" y="3449482"/>
            <a:ext cx="1577751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관심분야의 트렌드</a:t>
            </a:r>
            <a:r>
              <a:rPr lang="en-US" altLang="ko-KR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정보를 손쉽고 빠르게 파악하고 싶다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Google Shape;135;p19">
            <a:extLst>
              <a:ext uri="{FF2B5EF4-FFF2-40B4-BE49-F238E27FC236}">
                <a16:creationId xmlns:a16="http://schemas.microsoft.com/office/drawing/2014/main" id="{2F1279C6-E16C-C20F-3053-47F50C126681}"/>
              </a:ext>
            </a:extLst>
          </p:cNvPr>
          <p:cNvSpPr txBox="1"/>
          <p:nvPr/>
        </p:nvSpPr>
        <p:spPr>
          <a:xfrm>
            <a:off x="1245865" y="1957346"/>
            <a:ext cx="14662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</a:t>
            </a:r>
            <a:r>
              <a:rPr lang="ko-KR" altLang="en-US" sz="1100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지역</a:t>
            </a:r>
            <a:endParaRPr sz="1100" dirty="0">
              <a:solidFill>
                <a:schemeClr val="l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>
                <a:effectLst/>
              </a:rPr>
              <a:t> 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25517-B29A-0804-F7F8-FE9D83335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87" y="1086787"/>
            <a:ext cx="7266826" cy="3480900"/>
          </a:xfrm>
          <a:prstGeom prst="rect">
            <a:avLst/>
          </a:prstGeom>
        </p:spPr>
      </p:pic>
      <p:sp>
        <p:nvSpPr>
          <p:cNvPr id="12" name="Google Shape;135;p19">
            <a:extLst>
              <a:ext uri="{FF2B5EF4-FFF2-40B4-BE49-F238E27FC236}">
                <a16:creationId xmlns:a16="http://schemas.microsoft.com/office/drawing/2014/main" id="{FC908553-3BA5-CD50-47C6-E17DC460DDB2}"/>
              </a:ext>
            </a:extLst>
          </p:cNvPr>
          <p:cNvSpPr txBox="1"/>
          <p:nvPr/>
        </p:nvSpPr>
        <p:spPr>
          <a:xfrm>
            <a:off x="89942" y="74191"/>
            <a:ext cx="676314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기술구현과정</a:t>
            </a:r>
            <a:endParaRPr lang="en-US" altLang="ko-KR" sz="6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</a:t>
            </a:r>
            <a:r>
              <a:rPr lang="ko-KR" altLang="en-US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플로우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D630DA-F277-24B7-0380-E47CD0A1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29" y="1892297"/>
            <a:ext cx="6763141" cy="276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35;p19">
            <a:extLst>
              <a:ext uri="{FF2B5EF4-FFF2-40B4-BE49-F238E27FC236}">
                <a16:creationId xmlns:a16="http://schemas.microsoft.com/office/drawing/2014/main" id="{9DE336E1-6500-B9C1-FB5D-86B354F4A211}"/>
              </a:ext>
            </a:extLst>
          </p:cNvPr>
          <p:cNvSpPr txBox="1"/>
          <p:nvPr/>
        </p:nvSpPr>
        <p:spPr>
          <a:xfrm>
            <a:off x="899411" y="4359258"/>
            <a:ext cx="268529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출처 </a:t>
            </a:r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https://aihub.or.kr/aidata/8054</a:t>
            </a:r>
            <a:endParaRPr lang="ko-KR" altLang="en-US" sz="9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Google Shape;135;p19">
            <a:extLst>
              <a:ext uri="{FF2B5EF4-FFF2-40B4-BE49-F238E27FC236}">
                <a16:creationId xmlns:a16="http://schemas.microsoft.com/office/drawing/2014/main" id="{61165E8E-726D-19C3-67E3-10445A25A920}"/>
              </a:ext>
            </a:extLst>
          </p:cNvPr>
          <p:cNvSpPr txBox="1"/>
          <p:nvPr/>
        </p:nvSpPr>
        <p:spPr>
          <a:xfrm>
            <a:off x="67456" y="37475"/>
            <a:ext cx="6763141" cy="192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기술구현과정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Fine Tuning </a:t>
            </a:r>
            <a:r>
              <a:rPr lang="ko-KR" altLang="en-US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시각도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 SOTA 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 텍스트 요약 모델 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Rouge Loss 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 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대비 </a:t>
            </a:r>
            <a:r>
              <a:rPr lang="en-US" altLang="ko-KR" sz="11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Tredi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Model(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요약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0.6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열위 수준</a:t>
            </a:r>
          </a:p>
          <a:p>
            <a:pPr marL="0" lvl="0" indent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 SOTA Train Data(</a:t>
            </a:r>
            <a:r>
              <a:rPr lang="en-US" altLang="ko-KR" sz="11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GigaWord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400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백만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대비 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AI Hub Data(3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월등히 우위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시간적 이점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0" lvl="0" indent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-&gt; </a:t>
            </a:r>
            <a:r>
              <a:rPr lang="ko-KR" altLang="en-US" sz="11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해커톤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에서 충분히 사용 가능한 수준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444833" y="1196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311700" y="740200"/>
            <a:ext cx="85206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서비스 핵심 Gif : 핵심 기능 (1) </a:t>
            </a:r>
            <a:r>
              <a:rPr lang="ko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주제 선택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755" y="1669600"/>
            <a:ext cx="4498800" cy="25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FB58CB36-260A-01B8-C0C9-7D14F997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>
            <a:extLst>
              <a:ext uri="{FF2B5EF4-FFF2-40B4-BE49-F238E27FC236}">
                <a16:creationId xmlns:a16="http://schemas.microsoft.com/office/drawing/2014/main" id="{7E55AEBC-8CE9-B755-A725-4E650E2B27E1}"/>
              </a:ext>
            </a:extLst>
          </p:cNvPr>
          <p:cNvSpPr/>
          <p:nvPr/>
        </p:nvSpPr>
        <p:spPr>
          <a:xfrm>
            <a:off x="-9150" y="0"/>
            <a:ext cx="9162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>
            <a:extLst>
              <a:ext uri="{FF2B5EF4-FFF2-40B4-BE49-F238E27FC236}">
                <a16:creationId xmlns:a16="http://schemas.microsoft.com/office/drawing/2014/main" id="{59C696CA-5C23-ECE8-B5BE-DADBD906A6F3}"/>
              </a:ext>
            </a:extLst>
          </p:cNvPr>
          <p:cNvSpPr txBox="1"/>
          <p:nvPr/>
        </p:nvSpPr>
        <p:spPr>
          <a:xfrm>
            <a:off x="444833" y="1196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</a:endParaRPr>
          </a:p>
        </p:txBody>
      </p:sp>
      <p:sp>
        <p:nvSpPr>
          <p:cNvPr id="199" name="Google Shape;199;p23">
            <a:extLst>
              <a:ext uri="{FF2B5EF4-FFF2-40B4-BE49-F238E27FC236}">
                <a16:creationId xmlns:a16="http://schemas.microsoft.com/office/drawing/2014/main" id="{5F5D8AFA-475B-5459-2FE0-DFA0AD746506}"/>
              </a:ext>
            </a:extLst>
          </p:cNvPr>
          <p:cNvSpPr txBox="1"/>
          <p:nvPr/>
        </p:nvSpPr>
        <p:spPr>
          <a:xfrm>
            <a:off x="444825" y="3286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</a:endParaRPr>
          </a:p>
        </p:txBody>
      </p:sp>
      <p:sp>
        <p:nvSpPr>
          <p:cNvPr id="200" name="Google Shape;200;p23">
            <a:extLst>
              <a:ext uri="{FF2B5EF4-FFF2-40B4-BE49-F238E27FC236}">
                <a16:creationId xmlns:a16="http://schemas.microsoft.com/office/drawing/2014/main" id="{8FB0493E-EF26-AF77-CDDB-EE9EE1AE5D05}"/>
              </a:ext>
            </a:extLst>
          </p:cNvPr>
          <p:cNvSpPr txBox="1"/>
          <p:nvPr/>
        </p:nvSpPr>
        <p:spPr>
          <a:xfrm>
            <a:off x="311700" y="740200"/>
            <a:ext cx="85206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서비스 핵심 Gif : 핵심 기능 (</a:t>
            </a:r>
            <a:r>
              <a:rPr lang="en-US" alt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2</a:t>
            </a:r>
            <a:r>
              <a:rPr lang="ko" dirty="0">
                <a:solidFill>
                  <a:schemeClr val="l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)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owun Dodum"/>
                <a:sym typeface="Gowun Dodum"/>
              </a:rPr>
              <a:t>검색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Gowun Dodum"/>
              <a:sym typeface="Gowun Dodum"/>
            </a:endParaRPr>
          </a:p>
        </p:txBody>
      </p:sp>
      <p:pic>
        <p:nvPicPr>
          <p:cNvPr id="201" name="Google Shape;201;p23">
            <a:extLst>
              <a:ext uri="{FF2B5EF4-FFF2-40B4-BE49-F238E27FC236}">
                <a16:creationId xmlns:a16="http://schemas.microsoft.com/office/drawing/2014/main" id="{32FA26DB-84A7-5A5B-BCC9-752736CECD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274712"/>
            <a:ext cx="458600" cy="4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>
            <a:extLst>
              <a:ext uri="{FF2B5EF4-FFF2-40B4-BE49-F238E27FC236}">
                <a16:creationId xmlns:a16="http://schemas.microsoft.com/office/drawing/2014/main" id="{E8F57F4A-DDE0-D3BA-0F65-5C65B303D7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755" y="1669600"/>
            <a:ext cx="4498800" cy="252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7020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325</Words>
  <Application>Microsoft Office PowerPoint</Application>
  <PresentationFormat>화면 슬라이드 쇼(16:9)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G마켓 산스 TTF Medium</vt:lpstr>
      <vt:lpstr>Arial</vt:lpstr>
      <vt:lpstr>Simple Light</vt:lpstr>
      <vt:lpstr>TREDI, 누구보다 빠르게 트렌드를.</vt:lpstr>
      <vt:lpstr>  팀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Samsung</dc:creator>
  <cp:lastModifiedBy>김시영</cp:lastModifiedBy>
  <cp:revision>2</cp:revision>
  <dcterms:modified xsi:type="dcterms:W3CDTF">2024-11-16T03:34:15Z</dcterms:modified>
</cp:coreProperties>
</file>