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
  </p:handoutMasterIdLst>
  <p:sldIdLst>
    <p:sldId id="503" r:id="rId3"/>
    <p:sldId id="552" r:id="rId5"/>
    <p:sldId id="550" r:id="rId6"/>
    <p:sldId id="553" r:id="rId7"/>
    <p:sldId id="555" r:id="rId8"/>
    <p:sldId id="551" r:id="rId9"/>
    <p:sldId id="556" r:id="rId10"/>
    <p:sldId id="557" r:id="rId11"/>
    <p:sldId id="562" r:id="rId12"/>
    <p:sldId id="563" r:id="rId13"/>
    <p:sldId id="560" r:id="rId14"/>
    <p:sldId id="564" r:id="rId15"/>
    <p:sldId id="565" r:id="rId16"/>
    <p:sldId id="566" r:id="rId17"/>
    <p:sldId id="569" r:id="rId18"/>
    <p:sldId id="568" r:id="rId19"/>
  </p:sldIdLst>
  <p:sldSz cx="9144000" cy="6858000" type="screen4x3"/>
  <p:notesSz cx="6991350" cy="9281795"/>
  <p:defaultTextStyle>
    <a:defPPr>
      <a:defRPr lang="en-US"/>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EAEAEA"/>
    <a:srgbClr val="C0C0C0"/>
    <a:srgbClr val="0033CC"/>
    <a:srgbClr val="FF3300"/>
    <a:srgbClr val="FFFF00"/>
    <a:srgbClr val="FFFFCC"/>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3"/>
    <p:restoredTop sz="90929"/>
  </p:normalViewPr>
  <p:slideViewPr>
    <p:cSldViewPr showGuides="1">
      <p:cViewPr>
        <p:scale>
          <a:sx n="100" d="100"/>
          <a:sy n="100" d="100"/>
        </p:scale>
        <p:origin x="-1962"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image" Target="../media/image19.pn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506" name="Picture 5" descr="VBIT98"/>
          <p:cNvPicPr>
            <a:picLocks noChangeAspect="1"/>
          </p:cNvPicPr>
          <p:nvPr/>
        </p:nvPicPr>
        <p:blipFill>
          <a:blip r:embed="rId1"/>
          <a:stretch>
            <a:fillRect/>
          </a:stretch>
        </p:blipFill>
        <p:spPr>
          <a:xfrm>
            <a:off x="5334000" y="8686800"/>
            <a:ext cx="998538" cy="401638"/>
          </a:xfrm>
          <a:prstGeom prst="rect">
            <a:avLst/>
          </a:prstGeom>
          <a:noFill/>
          <a:ln w="9525">
            <a:noFill/>
          </a:ln>
        </p:spPr>
      </p:pic>
      <p:sp>
        <p:nvSpPr>
          <p:cNvPr id="3078" name="Rectangle 6"/>
          <p:cNvSpPr>
            <a:spLocks noGrp="1" noChangeArrowheads="1"/>
          </p:cNvSpPr>
          <p:nvPr>
            <p:ph type="ftr" sz="quarter" idx="2"/>
          </p:nvPr>
        </p:nvSpPr>
        <p:spPr bwMode="auto">
          <a:xfrm>
            <a:off x="533400" y="8610600"/>
            <a:ext cx="2133600" cy="466725"/>
          </a:xfrm>
          <a:prstGeom prst="rect">
            <a:avLst/>
          </a:prstGeom>
          <a:noFill/>
          <a:ln w="9525">
            <a:noFill/>
            <a:miter lim="800000"/>
          </a:ln>
          <a:effectLst/>
        </p:spPr>
        <p:txBody>
          <a:bodyPr vert="horz" wrap="square" lIns="19096" tIns="0" rIns="19096" bIns="0" numCol="1" anchor="b" anchorCtr="0" compatLnSpc="1"/>
          <a:lstStyle>
            <a:lvl1pPr defTabSz="950595" eaLnBrk="0" hangingPunct="0">
              <a:defRPr sz="1200" i="1">
                <a:latin typeface="Georgia" panose="02040502050405020303" pitchFamily="18" charset="0"/>
              </a:defRPr>
            </a:lvl1pPr>
          </a:lstStyle>
          <a:p>
            <a:pPr marL="0" marR="0" lvl="0" indent="0" algn="l" defTabSz="950595" rtl="0" eaLnBrk="0" fontAlgn="base" latinLnBrk="0" hangingPunct="0">
              <a:lnSpc>
                <a:spcPct val="100000"/>
              </a:lnSpc>
              <a:spcBef>
                <a:spcPct val="0"/>
              </a:spcBef>
              <a:spcAft>
                <a:spcPct val="0"/>
              </a:spcAft>
              <a:buClrTx/>
              <a:buSzTx/>
              <a:buFontTx/>
              <a:buNone/>
              <a:defRPr/>
            </a:pPr>
            <a:r>
              <a:rPr kumimoji="0" lang="en-US" altLang="zh-CN" sz="1200" b="0" i="1" u="none" strike="noStrike" kern="1200" cap="none" spc="0" normalizeH="0" baseline="0" noProof="0" smtClean="0">
                <a:ln>
                  <a:noFill/>
                </a:ln>
                <a:solidFill>
                  <a:schemeClr val="tx1"/>
                </a:solidFill>
                <a:effectLst/>
                <a:uLnTx/>
                <a:uFillTx/>
                <a:latin typeface="Georgia" panose="02040502050405020303" pitchFamily="18" charset="0"/>
                <a:ea typeface="宋体" panose="02010600030101010101" pitchFamily="2" charset="-122"/>
                <a:cs typeface="+mn-cs"/>
              </a:rPr>
              <a:t>Barry Goffe</a:t>
            </a:r>
            <a:endParaRPr kumimoji="0" lang="en-US" altLang="zh-CN" sz="1200" b="0" i="1" u="none" strike="noStrike" kern="1200" cap="none" spc="0" normalizeH="0" baseline="0" noProof="0" smtClean="0">
              <a:ln>
                <a:noFill/>
              </a:ln>
              <a:solidFill>
                <a:schemeClr val="tx1"/>
              </a:solidFill>
              <a:effectLst/>
              <a:uLnTx/>
              <a:uFillTx/>
              <a:latin typeface="Georgia" panose="02040502050405020303" pitchFamily="18" charset="0"/>
              <a:ea typeface="宋体" panose="02010600030101010101" pitchFamily="2" charset="-122"/>
              <a:cs typeface="+mn-cs"/>
            </a:endParaRPr>
          </a:p>
        </p:txBody>
      </p:sp>
      <p:sp>
        <p:nvSpPr>
          <p:cNvPr id="3079" name="Rectangle 7"/>
          <p:cNvSpPr>
            <a:spLocks noChangeArrowheads="1"/>
          </p:cNvSpPr>
          <p:nvPr/>
        </p:nvSpPr>
        <p:spPr bwMode="auto">
          <a:xfrm>
            <a:off x="2514600" y="8610600"/>
            <a:ext cx="1981200" cy="466725"/>
          </a:xfrm>
          <a:prstGeom prst="rect">
            <a:avLst/>
          </a:prstGeom>
          <a:noFill/>
          <a:ln w="9525">
            <a:noFill/>
            <a:miter lim="800000"/>
          </a:ln>
          <a:effectLst/>
        </p:spPr>
        <p:txBody>
          <a:bodyPr lIns="19096" tIns="0" rIns="19096" bIns="0" anchor="b"/>
          <a:lstStyle/>
          <a:p>
            <a:pPr marL="0" marR="0" lvl="0" indent="0" algn="ctr" defTabSz="950595"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Visit Virtual VBITS at:</a:t>
            </a:r>
            <a:endParaRPr kumimoji="0" lang="en-US" altLang="zh-CN" sz="1200" b="1"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ctr" defTabSz="950595"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http://www.vbits98.com</a:t>
            </a:r>
            <a:endParaRPr kumimoji="0" lang="en-US" altLang="zh-CN" sz="1200" b="1"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9050" y="-19050"/>
            <a:ext cx="3046413" cy="465138"/>
          </a:xfrm>
          <a:prstGeom prst="rect">
            <a:avLst/>
          </a:prstGeom>
          <a:noFill/>
          <a:ln w="9525">
            <a:noFill/>
            <a:miter lim="800000"/>
          </a:ln>
          <a:effectLst/>
        </p:spPr>
        <p:txBody>
          <a:bodyPr vert="horz" wrap="square" lIns="19465" tIns="0" rIns="19465" bIns="0" numCol="1" anchor="t" anchorCtr="0" compatLnSpc="1"/>
          <a:lstStyle>
            <a:lvl1pPr defTabSz="934720" eaLnBrk="0" hangingPunct="0">
              <a:defRPr sz="1000" i="1">
                <a:latin typeface="Times New Roman" panose="02020603050405020304" pitchFamily="18" charset="0"/>
              </a:defRPr>
            </a:lvl1pPr>
          </a:lstStyle>
          <a:p>
            <a:pPr marL="0" marR="0" lvl="0" indent="0" algn="l" defTabSz="934720" rtl="0" eaLnBrk="0" fontAlgn="base" latinLnBrk="0" hangingPunct="0">
              <a:lnSpc>
                <a:spcPct val="100000"/>
              </a:lnSpc>
              <a:spcBef>
                <a:spcPct val="0"/>
              </a:spcBef>
              <a:spcAft>
                <a:spcPct val="0"/>
              </a:spcAft>
              <a:buClrTx/>
              <a:buSzTx/>
              <a:buFontTx/>
              <a:buNone/>
              <a:defRPr/>
            </a:pPr>
            <a:endParaRPr kumimoji="0" lang="zh-CN" altLang="en-US" sz="1000" b="0" i="1"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963988" y="-19050"/>
            <a:ext cx="3046413" cy="465138"/>
          </a:xfrm>
          <a:prstGeom prst="rect">
            <a:avLst/>
          </a:prstGeom>
          <a:noFill/>
          <a:ln w="9525">
            <a:noFill/>
            <a:miter lim="800000"/>
          </a:ln>
          <a:effectLst/>
        </p:spPr>
        <p:txBody>
          <a:bodyPr vert="horz" wrap="square" lIns="19465" tIns="0" rIns="19465" bIns="0" numCol="1" anchor="t" anchorCtr="0" compatLnSpc="1"/>
          <a:lstStyle>
            <a:lvl1pPr algn="r" defTabSz="934720" eaLnBrk="0" hangingPunct="0">
              <a:defRPr sz="1000" i="1">
                <a:latin typeface="Times New Roman" panose="02020603050405020304" pitchFamily="18" charset="0"/>
              </a:defRPr>
            </a:lvl1pPr>
          </a:lstStyle>
          <a:p>
            <a:pPr marL="0" marR="0" lvl="0" indent="0" algn="r" defTabSz="934720" rtl="0" eaLnBrk="0" fontAlgn="base" latinLnBrk="0" hangingPunct="0">
              <a:lnSpc>
                <a:spcPct val="100000"/>
              </a:lnSpc>
              <a:spcBef>
                <a:spcPct val="0"/>
              </a:spcBef>
              <a:spcAft>
                <a:spcPct val="0"/>
              </a:spcAft>
              <a:buClrTx/>
              <a:buSzTx/>
              <a:buFontTx/>
              <a:buNone/>
              <a:defRPr/>
            </a:pPr>
            <a:endParaRPr kumimoji="0" lang="en-US" altLang="zh-CN" sz="1000" b="0" i="1"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2" name="Rectangle 4"/>
          <p:cNvSpPr>
            <a:spLocks noGrp="1" noChangeArrowheads="1"/>
          </p:cNvSpPr>
          <p:nvPr>
            <p:ph type="ftr" sz="quarter" idx="4"/>
          </p:nvPr>
        </p:nvSpPr>
        <p:spPr bwMode="auto">
          <a:xfrm>
            <a:off x="-19050" y="8836025"/>
            <a:ext cx="3046413" cy="465138"/>
          </a:xfrm>
          <a:prstGeom prst="rect">
            <a:avLst/>
          </a:prstGeom>
          <a:noFill/>
          <a:ln w="9525">
            <a:noFill/>
            <a:miter lim="800000"/>
          </a:ln>
          <a:effectLst/>
        </p:spPr>
        <p:txBody>
          <a:bodyPr vert="horz" wrap="square" lIns="19465" tIns="0" rIns="19465" bIns="0" numCol="1" anchor="b" anchorCtr="0" compatLnSpc="1"/>
          <a:lstStyle>
            <a:lvl1pPr defTabSz="934720" eaLnBrk="0" hangingPunct="0">
              <a:defRPr sz="1000" i="1">
                <a:latin typeface="Times New Roman" panose="02020603050405020304" pitchFamily="18" charset="0"/>
              </a:defRPr>
            </a:lvl1pPr>
          </a:lstStyle>
          <a:p>
            <a:pPr marL="0" marR="0" lvl="0" indent="0" algn="l" defTabSz="934720" rtl="0" eaLnBrk="0" fontAlgn="base" latinLnBrk="0" hangingPunct="0">
              <a:lnSpc>
                <a:spcPct val="100000"/>
              </a:lnSpc>
              <a:spcBef>
                <a:spcPct val="0"/>
              </a:spcBef>
              <a:spcAft>
                <a:spcPct val="0"/>
              </a:spcAft>
              <a:buClrTx/>
              <a:buSzTx/>
              <a:buFontTx/>
              <a:buNone/>
              <a:defRPr/>
            </a:pPr>
            <a:endParaRPr kumimoji="0" lang="en-US" altLang="zh-CN" sz="1000" b="0" i="1"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3" name="Rectangle 5"/>
          <p:cNvSpPr>
            <a:spLocks noGrp="1" noChangeArrowheads="1"/>
          </p:cNvSpPr>
          <p:nvPr>
            <p:ph type="sldNum" sz="quarter" idx="5"/>
          </p:nvPr>
        </p:nvSpPr>
        <p:spPr bwMode="auto">
          <a:xfrm>
            <a:off x="3963988" y="8836025"/>
            <a:ext cx="3046413" cy="465138"/>
          </a:xfrm>
          <a:prstGeom prst="rect">
            <a:avLst/>
          </a:prstGeom>
          <a:noFill/>
          <a:ln w="9525">
            <a:noFill/>
            <a:miter lim="800000"/>
          </a:ln>
          <a:effectLst/>
        </p:spPr>
        <p:txBody>
          <a:bodyPr vert="horz" wrap="square" lIns="19465" tIns="0" rIns="19465" bIns="0" numCol="1" anchor="b" anchorCtr="0" compatLnSpc="1"/>
          <a:lstStyle/>
          <a:p>
            <a:pPr lvl="0" algn="r" defTabSz="935355"/>
            <a:fld id="{9A0DB2DC-4C9A-4742-B13C-FB6460FD3503}" type="slidenum">
              <a:rPr lang="zh-CN" altLang="en-US" sz="1000" i="1" dirty="0">
                <a:latin typeface="Times New Roman" panose="02020603050405020304" pitchFamily="18" charset="0"/>
              </a:rPr>
            </a:fld>
            <a:endParaRPr lang="zh-CN" altLang="en-US" sz="1000" i="1" dirty="0">
              <a:latin typeface="Times New Roman" panose="02020603050405020304" pitchFamily="18" charset="0"/>
            </a:endParaRPr>
          </a:p>
        </p:txBody>
      </p:sp>
      <p:sp>
        <p:nvSpPr>
          <p:cNvPr id="2054" name="Rectangle 6"/>
          <p:cNvSpPr>
            <a:spLocks noChangeArrowheads="1"/>
          </p:cNvSpPr>
          <p:nvPr/>
        </p:nvSpPr>
        <p:spPr bwMode="auto">
          <a:xfrm>
            <a:off x="3114675" y="8842375"/>
            <a:ext cx="760413" cy="257175"/>
          </a:xfrm>
          <a:prstGeom prst="rect">
            <a:avLst/>
          </a:prstGeom>
          <a:noFill/>
          <a:ln w="9525">
            <a:noFill/>
            <a:miter lim="800000"/>
          </a:ln>
          <a:effectLst/>
        </p:spPr>
        <p:txBody>
          <a:bodyPr wrap="none" lIns="89215" tIns="45419" rIns="89215" bIns="45419">
            <a:spAutoFit/>
          </a:bodyPr>
          <a:lstStyle/>
          <a:p>
            <a:pPr lvl="0" algn="ctr" defTabSz="887730">
              <a:lnSpc>
                <a:spcPct val="90000"/>
              </a:lnSpc>
            </a:pPr>
            <a:r>
              <a:rPr lang="en-US" altLang="zh-CN" sz="1200" dirty="0">
                <a:latin typeface="Arial" panose="020B0604020202020204" pitchFamily="34" charset="0"/>
              </a:rPr>
              <a:t>Page </a:t>
            </a: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
        <p:nvSpPr>
          <p:cNvPr id="19463" name="Rectangle 7"/>
          <p:cNvSpPr>
            <a:spLocks noGrp="1" noRot="1" noChangeAspect="1" noTextEdit="1"/>
          </p:cNvSpPr>
          <p:nvPr>
            <p:ph type="sldImg" idx="2"/>
          </p:nvPr>
        </p:nvSpPr>
        <p:spPr>
          <a:xfrm>
            <a:off x="1173163" y="695325"/>
            <a:ext cx="4643437" cy="3482975"/>
          </a:xfrm>
          <a:prstGeom prst="rect">
            <a:avLst/>
          </a:prstGeom>
          <a:noFill/>
          <a:ln w="12700" cap="flat" cmpd="sng">
            <a:solidFill>
              <a:schemeClr val="tx1"/>
            </a:solidFill>
            <a:prstDash val="solid"/>
            <a:miter/>
            <a:headEnd type="none" w="med" len="med"/>
            <a:tailEnd type="none" w="med" len="med"/>
          </a:ln>
        </p:spPr>
      </p:sp>
      <p:sp>
        <p:nvSpPr>
          <p:cNvPr id="2056" name="Rectangle 8"/>
          <p:cNvSpPr>
            <a:spLocks noGrp="1" noChangeArrowheads="1"/>
          </p:cNvSpPr>
          <p:nvPr>
            <p:ph type="body" sz="quarter" idx="3"/>
          </p:nvPr>
        </p:nvSpPr>
        <p:spPr bwMode="auto">
          <a:xfrm>
            <a:off x="917575" y="4408488"/>
            <a:ext cx="5156200" cy="4194175"/>
          </a:xfrm>
          <a:prstGeom prst="rect">
            <a:avLst/>
          </a:prstGeom>
          <a:noFill/>
          <a:ln w="9525">
            <a:noFill/>
            <a:miter lim="800000"/>
          </a:ln>
          <a:effectLst/>
        </p:spPr>
        <p:txBody>
          <a:bodyPr vert="horz" wrap="square" lIns="94082" tIns="47042" rIns="94082" bIns="47042" numCol="1" anchor="t" anchorCtr="0" compatLnSpc="1"/>
          <a:lstStyle/>
          <a:p>
            <a:pPr marL="0" marR="0" lvl="0" indent="0" algn="l" defTabSz="914400" rtl="0" eaLnBrk="1" fontAlgn="base" latinLnBrk="0" hangingPunct="1">
              <a:lnSpc>
                <a:spcPct val="90000"/>
              </a:lnSpc>
              <a:spcBef>
                <a:spcPct val="4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Body Text</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ct val="90000"/>
              </a:lnSpc>
              <a:spcBef>
                <a:spcPct val="4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Second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1" fontAlgn="base" latinLnBrk="0" hangingPunct="1">
              <a:lnSpc>
                <a:spcPct val="90000"/>
              </a:lnSpc>
              <a:spcBef>
                <a:spcPct val="4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Third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1" fontAlgn="base" latinLnBrk="0" hangingPunct="1">
              <a:lnSpc>
                <a:spcPct val="90000"/>
              </a:lnSpc>
              <a:spcBef>
                <a:spcPct val="4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Fourth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1" fontAlgn="base" latinLnBrk="0" hangingPunct="1">
              <a:lnSpc>
                <a:spcPct val="90000"/>
              </a:lnSpc>
              <a:spcBef>
                <a:spcPct val="4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Fifth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lnSpc>
        <a:spcPct val="90000"/>
      </a:lnSpc>
      <a:spcBef>
        <a:spcPct val="4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lnSpc>
        <a:spcPct val="90000"/>
      </a:lnSpc>
      <a:spcBef>
        <a:spcPct val="4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lnSpc>
        <a:spcPct val="90000"/>
      </a:lnSpc>
      <a:spcBef>
        <a:spcPct val="4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lnSpc>
        <a:spcPct val="90000"/>
      </a:lnSpc>
      <a:spcBef>
        <a:spcPct val="4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lnSpc>
        <a:spcPct val="90000"/>
      </a:lnSpc>
      <a:spcBef>
        <a:spcPct val="4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fld id="{986E35E4-E0DF-4455-AE2A-0306EA9223AE}" type="slidenum">
              <a:rPr lang="zh-CN" altLang="en-US" smtClean="0"/>
            </a:fld>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fld id="{986E35E4-E0DF-4455-AE2A-0306EA9223AE}" type="slidenum">
              <a:rPr lang="zh-CN" altLang="en-US" smtClean="0"/>
            </a:fld>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fld id="{986E35E4-E0DF-4455-AE2A-0306EA9223AE}" type="slidenum">
              <a:rPr lang="zh-CN" altLang="en-US" smtClean="0"/>
            </a:fld>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fld id="{986E35E4-E0DF-4455-AE2A-0306EA9223AE}" type="slidenum">
              <a:rPr lang="zh-CN" altLang="en-US" smtClean="0"/>
            </a:fld>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fld id="{986E35E4-E0DF-4455-AE2A-0306EA9223AE}" type="slidenum">
              <a:rPr lang="zh-CN" altLang="en-US" smtClean="0"/>
            </a:fld>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fld id="{986E35E4-E0DF-4455-AE2A-0306EA9223AE}" type="slidenum">
              <a:rPr lang="zh-CN" altLang="en-US" smtClean="0"/>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fld id="{986E35E4-E0DF-4455-AE2A-0306EA9223AE}" type="slidenum">
              <a:rPr lang="zh-CN" altLang="en-US" smtClean="0"/>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fld id="{986E35E4-E0DF-4455-AE2A-0306EA9223AE}" type="slidenum">
              <a:rPr lang="zh-CN" altLang="en-US" smtClean="0"/>
            </a:fld>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fld id="{986E35E4-E0DF-4455-AE2A-0306EA9223AE}" type="slidenum">
              <a:rPr lang="zh-CN" altLang="en-US" smtClean="0"/>
            </a:fld>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fld id="{986E35E4-E0DF-4455-AE2A-0306EA9223AE}" type="slidenum">
              <a:rPr lang="zh-CN" altLang="en-US" smtClean="0"/>
            </a:fld>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fld id="{986E35E4-E0DF-4455-AE2A-0306EA9223AE}" type="slidenum">
              <a:rPr lang="zh-CN" altLang="en-US" smtClean="0"/>
            </a:fld>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fld id="{986E35E4-E0DF-4455-AE2A-0306EA9223AE}" type="slidenum">
              <a:rPr lang="zh-CN" altLang="en-US" smtClean="0"/>
            </a:fld>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fld id="{986E35E4-E0DF-4455-AE2A-0306EA9223AE}" type="slidenum">
              <a:rPr lang="zh-CN" altLang="en-US" smtClean="0"/>
            </a:fld>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fld id="{986E35E4-E0DF-4455-AE2A-0306EA9223AE}" type="slidenum">
              <a:rPr lang="zh-CN" altLang="en-US" smtClean="0"/>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b="-69"/>
          </a:stretch>
        </a:blipFill>
        <a:effectLst/>
      </p:bgPr>
    </p:bg>
    <p:spTree>
      <p:nvGrpSpPr>
        <p:cNvPr id="1" name=""/>
        <p:cNvGrpSpPr/>
        <p:nvPr/>
      </p:nvGrpSpPr>
      <p:grpSpPr/>
      <p:pic>
        <p:nvPicPr>
          <p:cNvPr id="2050" name="图片 2049" descr="1副本"/>
          <p:cNvPicPr>
            <a:picLocks noChangeAspect="1"/>
          </p:cNvPicPr>
          <p:nvPr/>
        </p:nvPicPr>
        <p:blipFill>
          <a:blip r:embed="rId3"/>
          <a:stretch>
            <a:fillRect/>
          </a:stretch>
        </p:blipFill>
        <p:spPr>
          <a:xfrm>
            <a:off x="0" y="0"/>
            <a:ext cx="9144000" cy="6858000"/>
          </a:xfrm>
          <a:prstGeom prst="rect">
            <a:avLst/>
          </a:prstGeom>
          <a:noFill/>
          <a:ln w="9525">
            <a:noFill/>
          </a:ln>
        </p:spPr>
      </p:pic>
      <p:sp>
        <p:nvSpPr>
          <p:cNvPr id="2051" name="标题 2050"/>
          <p:cNvSpPr>
            <a:spLocks noGrp="1"/>
          </p:cNvSpPr>
          <p:nvPr>
            <p:ph type="ctrTitle"/>
          </p:nvPr>
        </p:nvSpPr>
        <p:spPr>
          <a:xfrm>
            <a:off x="2268538" y="3286125"/>
            <a:ext cx="6477000" cy="1038225"/>
          </a:xfrm>
          <a:prstGeom prst="rect">
            <a:avLst/>
          </a:prstGeom>
          <a:noFill/>
          <a:ln w="9525">
            <a:noFill/>
          </a:ln>
        </p:spPr>
        <p:txBody>
          <a:bodyPr anchor="ctr"/>
          <a:lstStyle>
            <a:lvl1pPr lvl="0">
              <a:defRPr/>
            </a:lvl1pPr>
          </a:lstStyle>
          <a:p>
            <a:pPr lvl="0"/>
            <a:r>
              <a:rPr lang="zh-CN" altLang="en-US"/>
              <a:t>单击此处编辑母版标题样式</a:t>
            </a:r>
            <a:endParaRPr lang="zh-CN" altLang="en-US"/>
          </a:p>
        </p:txBody>
      </p:sp>
      <p:sp>
        <p:nvSpPr>
          <p:cNvPr id="2052" name="副标题 2051"/>
          <p:cNvSpPr>
            <a:spLocks noGrp="1"/>
          </p:cNvSpPr>
          <p:nvPr>
            <p:ph type="subTitle" idx="1"/>
          </p:nvPr>
        </p:nvSpPr>
        <p:spPr>
          <a:xfrm>
            <a:off x="2268538" y="4365625"/>
            <a:ext cx="6400800" cy="766763"/>
          </a:xfrm>
          <a:prstGeom prst="rect">
            <a:avLst/>
          </a:prstGeom>
          <a:noFill/>
          <a:ln w="9525">
            <a:noFill/>
          </a:ln>
        </p:spPr>
        <p:txBody>
          <a:bodyPr anchor="t"/>
          <a:lstStyle>
            <a:lvl1pPr marL="0" lvl="0" indent="0" algn="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a:t>单击此处编辑母版副标题样式</a:t>
            </a:r>
            <a:endParaRPr lang="zh-CN" altLang="en-US"/>
          </a:p>
        </p:txBody>
      </p:sp>
      <p:sp>
        <p:nvSpPr>
          <p:cNvPr id="2053" name="日期占位符 2052"/>
          <p:cNvSpPr>
            <a:spLocks noGrp="1"/>
          </p:cNvSpPr>
          <p:nvPr>
            <p:ph type="dt" sz="half" idx="2"/>
          </p:nvPr>
        </p:nvSpPr>
        <p:spPr>
          <a:xfrm>
            <a:off x="457200" y="6245225"/>
            <a:ext cx="2133600" cy="476250"/>
          </a:xfrm>
          <a:prstGeom prst="rect">
            <a:avLst/>
          </a:prstGeom>
          <a:noFill/>
          <a:ln w="9525">
            <a:noFill/>
          </a:ln>
        </p:spPr>
        <p:txBody>
          <a:bodyPr anchor="t"/>
          <a:lstStyle>
            <a:lvl1pPr>
              <a:defRPr sz="1400"/>
            </a:lvl1pPr>
          </a:lstStyle>
          <a:p>
            <a:pPr marL="0" marR="0" indent="0" algn="l" defTabSz="914400" rtl="0" eaLnBrk="1" fontAlgn="base" latinLnBrk="0" hangingPunct="1">
              <a:lnSpc>
                <a:spcPct val="100000"/>
              </a:lnSpc>
              <a:spcBef>
                <a:spcPct val="0"/>
              </a:spcBef>
              <a:spcAft>
                <a:spcPct val="0"/>
              </a:spcAft>
              <a:buClrTx/>
              <a:buSzTx/>
              <a:buFontTx/>
              <a:buNone/>
              <a:defRPr/>
            </a:pPr>
            <a:fld id="{221E8444-FDED-45B4-AB9F-53F3D905BDA7}" type="datetime1">
              <a:rPr kumimoji="0" lang="zh-CN" altLang="en-US" b="0" i="0" kern="1200" cap="none" spc="0" normalizeH="0" baseline="0" noProof="0" smtClean="0">
                <a:latin typeface="Tahoma" panose="020B0604030504040204" pitchFamily="34" charset="0"/>
                <a:ea typeface="宋体" panose="02010600030101010101" pitchFamily="2" charset="-122"/>
                <a:cs typeface="+mn-cs"/>
              </a:rPr>
            </a:fld>
            <a:endParaRPr kumimoji="0" lang="en-US" altLang="zh-CN" b="0" i="0" kern="1200" cap="none" spc="0" normalizeH="0" baseline="0" noProof="0" smtClean="0">
              <a:latin typeface="Tahoma" panose="020B0604030504040204" pitchFamily="34" charset="0"/>
              <a:ea typeface="宋体" panose="02010600030101010101" pitchFamily="2" charset="-122"/>
              <a:cs typeface="+mn-cs"/>
            </a:endParaRPr>
          </a:p>
        </p:txBody>
      </p:sp>
      <p:sp>
        <p:nvSpPr>
          <p:cNvPr id="2054" name="页脚占位符 2053"/>
          <p:cNvSpPr>
            <a:spLocks noGrp="1"/>
          </p:cNvSpPr>
          <p:nvPr>
            <p:ph type="ftr" sz="quarter" idx="3"/>
          </p:nvPr>
        </p:nvSpPr>
        <p:spPr>
          <a:xfrm>
            <a:off x="3124200" y="6245225"/>
            <a:ext cx="2895600" cy="476250"/>
          </a:xfrm>
          <a:prstGeom prst="rect">
            <a:avLst/>
          </a:prstGeom>
          <a:noFill/>
          <a:ln w="9525">
            <a:noFill/>
          </a:ln>
        </p:spPr>
        <p:txBody>
          <a:bodyPr anchor="t"/>
          <a:lstStyle>
            <a:lvl1pPr algn="ctr">
              <a:defRPr sz="1400"/>
            </a:lvl1pPr>
          </a:lstStyle>
          <a:p>
            <a:pPr marL="0" marR="0" indent="0" defTabSz="914400" rtl="0" eaLnBrk="1" fontAlgn="base" latinLnBrk="0" hangingPunct="1">
              <a:lnSpc>
                <a:spcPct val="100000"/>
              </a:lnSpc>
              <a:spcBef>
                <a:spcPct val="0"/>
              </a:spcBef>
              <a:spcAft>
                <a:spcPct val="0"/>
              </a:spcAft>
              <a:buClrTx/>
              <a:buSzTx/>
              <a:buFontTx/>
              <a:buNone/>
              <a:defRPr/>
            </a:pPr>
            <a:endParaRPr kumimoji="0" lang="en-US" altLang="zh-CN" b="0" i="0" kern="1200" cap="none" spc="0" normalizeH="0" baseline="0" noProof="0" smtClean="0">
              <a:latin typeface="Tahoma" panose="020B0604030504040204" pitchFamily="34" charset="0"/>
              <a:ea typeface="宋体" panose="02010600030101010101" pitchFamily="2" charset="-122"/>
              <a:cs typeface="+mn-cs"/>
            </a:endParaRPr>
          </a:p>
        </p:txBody>
      </p:sp>
      <p:sp>
        <p:nvSpPr>
          <p:cNvPr id="2055" name="灯片编号占位符 2054"/>
          <p:cNvSpPr>
            <a:spLocks noGrp="1"/>
          </p:cNvSpPr>
          <p:nvPr>
            <p:ph type="sldNum" sz="quarter" idx="4"/>
          </p:nvPr>
        </p:nvSpPr>
        <p:spPr>
          <a:xfrm>
            <a:off x="6553200" y="6245225"/>
            <a:ext cx="2133600" cy="476250"/>
          </a:xfrm>
          <a:prstGeom prst="rect">
            <a:avLst/>
          </a:prstGeom>
          <a:noFill/>
          <a:ln w="9525">
            <a:noFill/>
          </a:ln>
        </p:spPr>
        <p:txBody>
          <a:bodyPr anchor="t"/>
          <a:lstStyle>
            <a:lvl1pPr algn="r">
              <a:defRPr sz="1400"/>
            </a:lvl1pPr>
          </a:lstStyle>
          <a:p>
            <a:pPr algn="r" eaLnBrk="1" hangingPunct="1"/>
            <a:fld id="{9A0DB2DC-4C9A-4742-B13C-FB6460FD3503}" type="slidenum">
              <a:rPr lang="zh-CN" altLang="en-US" sz="1400" dirty="0">
                <a:solidFill>
                  <a:schemeClr val="bg2"/>
                </a:solidFill>
              </a:rPr>
            </a:fld>
            <a:endParaRPr lang="zh-CN" altLang="en-US" sz="1400" dirty="0">
              <a:solidFill>
                <a:schemeClr val="bg2"/>
              </a:solidFill>
            </a:endParaRPr>
          </a:p>
        </p:txBody>
      </p:sp>
    </p:spTree>
  </p:cSld>
  <p:clrMapOvr>
    <a:masterClrMapping/>
  </p:clrMapOvr>
  <p:transition>
    <p:fade/>
  </p:transition>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230EEED-C987-49B6-AC82-611C93AE2345}"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zh-CN" altLang="en-US" sz="1400" dirty="0"/>
            </a:fld>
            <a:endParaRPr lang="zh-CN" altLang="en-US" sz="1400" dirty="0"/>
          </a:p>
        </p:txBody>
      </p:sp>
    </p:spTree>
  </p:cSld>
  <p:clrMapOvr>
    <a:masterClrMapping/>
  </p:clrMapOvr>
  <p:transition>
    <p:fade/>
  </p:transition>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230EEED-C987-49B6-AC82-611C93AE2345}"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zh-CN" altLang="en-US" sz="1400" dirty="0"/>
            </a:fld>
            <a:endParaRPr lang="zh-CN" altLang="en-US" sz="1400" dirty="0"/>
          </a:p>
        </p:txBody>
      </p:sp>
    </p:spTree>
  </p:cSld>
  <p:clrMapOvr>
    <a:masterClrMapping/>
  </p:clrMapOvr>
  <p:transition>
    <p:fade/>
  </p:transition>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230EEED-C987-49B6-AC82-611C93AE2345}"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zh-CN" altLang="en-US" sz="1400" dirty="0"/>
            </a:fld>
            <a:endParaRPr lang="zh-CN" altLang="en-US" sz="1400" dirty="0"/>
          </a:p>
        </p:txBody>
      </p:sp>
    </p:spTree>
  </p:cSld>
  <p:clrMapOvr>
    <a:masterClrMapping/>
  </p:clrMapOvr>
  <p:transition>
    <p:fade/>
  </p:transition>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230EEED-C987-49B6-AC82-611C93AE2345}"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zh-CN" altLang="en-US" sz="1400" dirty="0"/>
            </a:fld>
            <a:endParaRPr lang="zh-CN" altLang="en-US" sz="1400" dirty="0"/>
          </a:p>
        </p:txBody>
      </p:sp>
    </p:spTree>
  </p:cSld>
  <p:clrMapOvr>
    <a:masterClrMapping/>
  </p:clrMapOvr>
  <p:transition>
    <p:fade/>
  </p:transition>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230EEED-C987-49B6-AC82-611C93AE2345}"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zh-CN" altLang="en-US" sz="1400" dirty="0"/>
            </a:fld>
            <a:endParaRPr lang="zh-CN" altLang="en-US" sz="1400" dirty="0"/>
          </a:p>
        </p:txBody>
      </p:sp>
    </p:spTree>
  </p:cSld>
  <p:clrMapOvr>
    <a:masterClrMapping/>
  </p:clrMapOvr>
  <p:transition>
    <p:fade/>
  </p:transition>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230EEED-C987-49B6-AC82-611C93AE2345}"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hangingPunct="1"/>
            <a:fld id="{9A0DB2DC-4C9A-4742-B13C-FB6460FD3503}" type="slidenum">
              <a:rPr lang="zh-CN" altLang="en-US" sz="1400" dirty="0"/>
            </a:fld>
            <a:endParaRPr lang="zh-CN" altLang="en-US" sz="1400" dirty="0"/>
          </a:p>
        </p:txBody>
      </p:sp>
    </p:spTree>
  </p:cSld>
  <p:clrMapOvr>
    <a:masterClrMapping/>
  </p:clrMapOvr>
  <p:transition>
    <p:fade/>
  </p:transition>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230EEED-C987-49B6-AC82-611C93AE2345}"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hangingPunct="1"/>
            <a:fld id="{9A0DB2DC-4C9A-4742-B13C-FB6460FD3503}" type="slidenum">
              <a:rPr lang="zh-CN" altLang="en-US" sz="1400" dirty="0"/>
            </a:fld>
            <a:endParaRPr lang="zh-CN" altLang="en-US" sz="1400" dirty="0"/>
          </a:p>
        </p:txBody>
      </p:sp>
    </p:spTree>
  </p:cSld>
  <p:clrMapOvr>
    <a:masterClrMapping/>
  </p:clrMapOvr>
  <p:transition>
    <p:fade/>
  </p:transition>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230EEED-C987-49B6-AC82-611C93AE2345}"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hangingPunct="1"/>
            <a:fld id="{9A0DB2DC-4C9A-4742-B13C-FB6460FD3503}" type="slidenum">
              <a:rPr lang="zh-CN" altLang="en-US" sz="1400" dirty="0"/>
            </a:fld>
            <a:endParaRPr lang="zh-CN" altLang="en-US" sz="1400" dirty="0"/>
          </a:p>
        </p:txBody>
      </p:sp>
    </p:spTree>
  </p:cSld>
  <p:clrMapOvr>
    <a:masterClrMapping/>
  </p:clrMapOvr>
  <p:transition>
    <p:fade/>
  </p:transition>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230EEED-C987-49B6-AC82-611C93AE2345}"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zh-CN" altLang="en-US" sz="1400" dirty="0"/>
            </a:fld>
            <a:endParaRPr lang="zh-CN" altLang="en-US" sz="1400" dirty="0"/>
          </a:p>
        </p:txBody>
      </p:sp>
    </p:spTree>
  </p:cSld>
  <p:clrMapOvr>
    <a:masterClrMapping/>
  </p:clrMapOvr>
  <p:transition>
    <p:fade/>
  </p:transition>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230EEED-C987-49B6-AC82-611C93AE2345}"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zh-CN" altLang="en-US" sz="1400" dirty="0"/>
            </a:fld>
            <a:endParaRPr lang="zh-CN" altLang="en-US" sz="1400" dirty="0"/>
          </a:p>
        </p:txBody>
      </p:sp>
    </p:spTree>
  </p:cSld>
  <p:clrMapOvr>
    <a:masterClrMapping/>
  </p:clrMapOvr>
  <p:transition>
    <p:fade/>
  </p:transition>
  <p:hf sldNum="0"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jpe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b="-69"/>
          </a:stretch>
        </a:blipFill>
        <a:effectLst/>
      </p:bgPr>
    </p:bg>
    <p:spTree>
      <p:nvGrpSpPr>
        <p:cNvPr id="1" name=""/>
        <p:cNvGrpSpPr/>
        <p:nvPr/>
      </p:nvGrpSpPr>
      <p:grpSpPr/>
      <p:pic>
        <p:nvPicPr>
          <p:cNvPr id="1026" name="图片 1025" descr="1-1副本"/>
          <p:cNvPicPr>
            <a:picLocks noChangeAspect="1"/>
          </p:cNvPicPr>
          <p:nvPr/>
        </p:nvPicPr>
        <p:blipFill>
          <a:blip r:embed="rId13"/>
          <a:stretch>
            <a:fillRect/>
          </a:stretch>
        </p:blipFill>
        <p:spPr>
          <a:xfrm>
            <a:off x="0" y="0"/>
            <a:ext cx="9144000" cy="6858000"/>
          </a:xfrm>
          <a:prstGeom prst="rect">
            <a:avLst/>
          </a:prstGeom>
          <a:noFill/>
          <a:ln w="9525">
            <a:noFill/>
          </a:ln>
        </p:spPr>
      </p:pic>
      <p:sp>
        <p:nvSpPr>
          <p:cNvPr id="1027" name="标题 1026"/>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8" name="文本占位符 1027"/>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9" name="日期占位符 1028"/>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fld id="{3230EEED-C987-49B6-AC82-611C93AE2345}"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0" name="页脚占位符 1029"/>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1" name="灯片编号占位符 1030"/>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lgn="r" eaLnBrk="1" hangingPunct="1"/>
            <a:fld id="{9A0DB2DC-4C9A-4742-B13C-FB6460FD3503}" type="slidenum">
              <a:rPr lang="zh-CN" altLang="en-US" sz="1400" dirty="0"/>
            </a:fld>
            <a:endParaRPr lang="zh-CN" altLang="en-US" sz="14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sldNum="0" hdr="0" ftr="0"/>
  <p:txStyles>
    <p:titleStyle>
      <a:lvl1pPr marL="0" lvl="0" indent="0" algn="r" defTabSz="914400" eaLnBrk="1" fontAlgn="base" latinLnBrk="0" hangingPunct="1">
        <a:lnSpc>
          <a:spcPct val="100000"/>
        </a:lnSpc>
        <a:spcBef>
          <a:spcPct val="0"/>
        </a:spcBef>
        <a:spcAft>
          <a:spcPct val="0"/>
        </a:spcAft>
        <a:buNone/>
        <a:defRPr sz="36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5.wmf"/><Relationship Id="rId7" Type="http://schemas.openxmlformats.org/officeDocument/2006/relationships/oleObject" Target="../embeddings/oleObject10.bin"/><Relationship Id="rId6" Type="http://schemas.openxmlformats.org/officeDocument/2006/relationships/image" Target="../media/image14.wmf"/><Relationship Id="rId5" Type="http://schemas.openxmlformats.org/officeDocument/2006/relationships/oleObject" Target="../embeddings/oleObject9.bin"/><Relationship Id="rId4" Type="http://schemas.openxmlformats.org/officeDocument/2006/relationships/image" Target="../media/image13.wmf"/><Relationship Id="rId3" Type="http://schemas.openxmlformats.org/officeDocument/2006/relationships/oleObject" Target="../embeddings/oleObject8.bin"/><Relationship Id="rId2" Type="http://schemas.openxmlformats.org/officeDocument/2006/relationships/image" Target="../media/image12.wmf"/><Relationship Id="rId11" Type="http://schemas.openxmlformats.org/officeDocument/2006/relationships/notesSlide" Target="../notesSlides/notesSlide13.xml"/><Relationship Id="rId10" Type="http://schemas.openxmlformats.org/officeDocument/2006/relationships/vmlDrawing" Target="../drawings/vmlDrawing2.vml"/><Relationship Id="rId1"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5.wmf"/><Relationship Id="rId7" Type="http://schemas.openxmlformats.org/officeDocument/2006/relationships/oleObject" Target="../embeddings/oleObject14.bin"/><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wmf"/><Relationship Id="rId3" Type="http://schemas.openxmlformats.org/officeDocument/2006/relationships/oleObject" Target="../embeddings/oleObject12.bin"/><Relationship Id="rId2" Type="http://schemas.openxmlformats.org/officeDocument/2006/relationships/image" Target="../media/image12.wmf"/><Relationship Id="rId11" Type="http://schemas.openxmlformats.org/officeDocument/2006/relationships/notesSlide" Target="../notesSlides/notesSlide14.xml"/><Relationship Id="rId10" Type="http://schemas.openxmlformats.org/officeDocument/2006/relationships/vmlDrawing" Target="../drawings/vmlDrawing3.vml"/><Relationship Id="rId1"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17.wmf"/><Relationship Id="rId2" Type="http://schemas.openxmlformats.org/officeDocument/2006/relationships/oleObject" Target="../embeddings/oleObject15.bin"/><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9.wmf"/><Relationship Id="rId7" Type="http://schemas.openxmlformats.org/officeDocument/2006/relationships/oleObject" Target="../embeddings/oleObject4.bin"/><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 Id="rId3" Type="http://schemas.openxmlformats.org/officeDocument/2006/relationships/oleObject" Target="../embeddings/oleObject2.bin"/><Relationship Id="rId2" Type="http://schemas.openxmlformats.org/officeDocument/2006/relationships/image" Target="../media/image6.wmf"/><Relationship Id="rId15" Type="http://schemas.openxmlformats.org/officeDocument/2006/relationships/notesSlide" Target="../notesSlides/notesSlide9.xml"/><Relationship Id="rId14" Type="http://schemas.openxmlformats.org/officeDocument/2006/relationships/vmlDrawing" Target="../drawings/vmlDrawing1.vml"/><Relationship Id="rId13" Type="http://schemas.openxmlformats.org/officeDocument/2006/relationships/slideLayout" Target="../slideLayouts/slideLayout2.xml"/><Relationship Id="rId12" Type="http://schemas.openxmlformats.org/officeDocument/2006/relationships/image" Target="../media/image11.wmf"/><Relationship Id="rId11" Type="http://schemas.openxmlformats.org/officeDocument/2006/relationships/oleObject" Target="../embeddings/oleObject6.bin"/><Relationship Id="rId10" Type="http://schemas.openxmlformats.org/officeDocument/2006/relationships/image" Target="../media/image10.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dirty="0" smtClean="0">
                <a:solidFill>
                  <a:srgbClr val="1A4B85"/>
                </a:solidFill>
                <a:latin typeface="黑体" panose="02010609060101010101" pitchFamily="2" charset="-122"/>
                <a:ea typeface="黑体" panose="02010609060101010101" pitchFamily="2" charset="-122"/>
                <a:cs typeface="+mn-ea"/>
                <a:sym typeface="+mn-ea"/>
              </a:rPr>
              <a:t>K-</a:t>
            </a:r>
            <a:r>
              <a:rPr lang="zh-CN" altLang="en-US" dirty="0" smtClean="0">
                <a:solidFill>
                  <a:srgbClr val="1A4B85"/>
                </a:solidFill>
                <a:latin typeface="黑体" panose="02010609060101010101" pitchFamily="2" charset="-122"/>
                <a:ea typeface="黑体" panose="02010609060101010101" pitchFamily="2" charset="-122"/>
                <a:cs typeface="+mn-ea"/>
                <a:sym typeface="+mn-ea"/>
              </a:rPr>
              <a:t>近邻算法</a:t>
            </a:r>
            <a:endParaRPr lang="zh-CN" altLang="en-US"/>
          </a:p>
        </p:txBody>
      </p:sp>
      <p:sp>
        <p:nvSpPr>
          <p:cNvPr id="3" name="内容占位符 2"/>
          <p:cNvSpPr>
            <a:spLocks noGrp="1"/>
          </p:cNvSpPr>
          <p:nvPr>
            <p:ph idx="1"/>
          </p:nvPr>
        </p:nvSpPr>
        <p:spPr/>
        <p:txBody>
          <a:bodyPr/>
          <a:p>
            <a:r>
              <a:rPr lang="zh-CN" altLang="en-US" b="1" dirty="0" smtClean="0">
                <a:latin typeface="仿宋" panose="02010609060101010101" pitchFamily="49" charset="-122"/>
                <a:ea typeface="仿宋" panose="02010609060101010101" pitchFamily="49" charset="-122"/>
                <a:sym typeface="+mn-ea"/>
              </a:rPr>
              <a:t>最</a:t>
            </a:r>
            <a:r>
              <a:rPr lang="zh-CN" altLang="en-US" b="1" dirty="0">
                <a:latin typeface="仿宋" panose="02010609060101010101" pitchFamily="49" charset="-122"/>
                <a:ea typeface="仿宋" panose="02010609060101010101" pitchFamily="49" charset="-122"/>
                <a:sym typeface="+mn-ea"/>
              </a:rPr>
              <a:t>简单最初级的分类器是将全部的训练数据所对应的类别都记录下来，当测试对象的属性和某个训练对象的属性完全匹配时，便可以对其进行分类。</a:t>
            </a:r>
            <a:r>
              <a:rPr lang="zh-CN" altLang="en-US" b="1" dirty="0" smtClean="0">
                <a:latin typeface="仿宋" panose="02010609060101010101" pitchFamily="49" charset="-122"/>
                <a:ea typeface="仿宋" panose="02010609060101010101" pitchFamily="49" charset="-122"/>
                <a:sym typeface="+mn-ea"/>
              </a:rPr>
              <a:t>但是并不是所有</a:t>
            </a:r>
            <a:r>
              <a:rPr lang="zh-CN" altLang="en-US" b="1" dirty="0">
                <a:latin typeface="仿宋" panose="02010609060101010101" pitchFamily="49" charset="-122"/>
                <a:ea typeface="仿宋" panose="02010609060101010101" pitchFamily="49" charset="-122"/>
                <a:sym typeface="+mn-ea"/>
              </a:rPr>
              <a:t>测试对象都会找到与之完全匹配的训练</a:t>
            </a:r>
            <a:r>
              <a:rPr lang="zh-CN" altLang="en-US" b="1" dirty="0" smtClean="0">
                <a:latin typeface="仿宋" panose="02010609060101010101" pitchFamily="49" charset="-122"/>
                <a:ea typeface="仿宋" panose="02010609060101010101" pitchFamily="49" charset="-122"/>
                <a:sym typeface="+mn-ea"/>
              </a:rPr>
              <a:t>对象，而且可能存在</a:t>
            </a:r>
            <a:r>
              <a:rPr lang="zh-CN" altLang="en-US" b="1" dirty="0">
                <a:latin typeface="仿宋" panose="02010609060101010101" pitchFamily="49" charset="-122"/>
                <a:ea typeface="仿宋" panose="02010609060101010101" pitchFamily="49" charset="-122"/>
                <a:sym typeface="+mn-ea"/>
              </a:rPr>
              <a:t>一个测试对象同时与多个训练对象匹配，导致一个训练对象被分到了多个类的问题，基于这些</a:t>
            </a:r>
            <a:r>
              <a:rPr lang="zh-CN" altLang="en-US" b="1" dirty="0" smtClean="0">
                <a:latin typeface="仿宋" panose="02010609060101010101" pitchFamily="49" charset="-122"/>
                <a:ea typeface="仿宋" panose="02010609060101010101" pitchFamily="49" charset="-122"/>
                <a:sym typeface="+mn-ea"/>
              </a:rPr>
              <a:t>问题，</a:t>
            </a:r>
            <a:r>
              <a:rPr lang="zh-CN" altLang="en-US" b="1" dirty="0">
                <a:latin typeface="仿宋" panose="02010609060101010101" pitchFamily="49" charset="-122"/>
                <a:ea typeface="仿宋" panose="02010609060101010101" pitchFamily="49" charset="-122"/>
                <a:sym typeface="+mn-ea"/>
              </a:rPr>
              <a:t>就</a:t>
            </a:r>
            <a:r>
              <a:rPr lang="zh-CN" altLang="en-US" b="1" dirty="0" smtClean="0">
                <a:latin typeface="仿宋" panose="02010609060101010101" pitchFamily="49" charset="-122"/>
                <a:ea typeface="仿宋" panose="02010609060101010101" pitchFamily="49" charset="-122"/>
                <a:sym typeface="+mn-ea"/>
              </a:rPr>
              <a:t>产生</a:t>
            </a:r>
            <a:r>
              <a:rPr lang="en-US" altLang="zh-CN" b="1" dirty="0" smtClean="0">
                <a:latin typeface="仿宋" panose="02010609060101010101" pitchFamily="49" charset="-122"/>
                <a:ea typeface="仿宋" panose="02010609060101010101" pitchFamily="49" charset="-122"/>
                <a:sym typeface="+mn-ea"/>
              </a:rPr>
              <a:t>K-</a:t>
            </a:r>
            <a:r>
              <a:rPr lang="zh-CN" altLang="en-US" b="1" dirty="0">
                <a:latin typeface="仿宋" panose="02010609060101010101" pitchFamily="49" charset="-122"/>
                <a:ea typeface="仿宋" panose="02010609060101010101" pitchFamily="49" charset="-122"/>
                <a:sym typeface="+mn-ea"/>
              </a:rPr>
              <a:t>近邻</a:t>
            </a:r>
            <a:r>
              <a:rPr lang="zh-CN" altLang="en-US" b="1" dirty="0" smtClean="0">
                <a:latin typeface="仿宋" panose="02010609060101010101" pitchFamily="49" charset="-122"/>
                <a:ea typeface="仿宋" panose="02010609060101010101" pitchFamily="49" charset="-122"/>
                <a:sym typeface="+mn-ea"/>
              </a:rPr>
              <a:t>算法。</a:t>
            </a:r>
            <a:endParaRPr lang="en-US" altLang="zh-CN" b="1" dirty="0">
              <a:latin typeface="仿宋" panose="02010609060101010101" pitchFamily="49" charset="-122"/>
              <a:ea typeface="仿宋" panose="02010609060101010101" pitchFamily="49" charset="-122"/>
            </a:endParaRPr>
          </a:p>
          <a:p>
            <a:endParaRPr lang="zh-CN" altLang="en-US"/>
          </a:p>
        </p:txBody>
      </p:sp>
      <p:sp>
        <p:nvSpPr>
          <p:cNvPr id="4" name="灯片编号占位符 3"/>
          <p:cNvSpPr>
            <a:spLocks noGrp="1"/>
          </p:cNvSpPr>
          <p:nvPr>
            <p:ph type="sldNum" sz="quarter" idx="12"/>
          </p:nvPr>
        </p:nvSpPr>
        <p:spPr/>
        <p:txBody>
          <a:bodyPr/>
          <a:lstStyle/>
          <a:p>
            <a:pPr>
              <a:defRPr/>
            </a:pPr>
            <a:fld id="{E60D9E3D-EE1B-439F-AAAD-FE8026026B30}" type="slidenum">
              <a:rPr lang="zh-CN" altLang="en-US" sz="1350" smtClean="0"/>
            </a:fld>
            <a:endParaRPr lang="zh-CN" altLang="en-US" sz="135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dirty="0" smtClean="0">
                <a:solidFill>
                  <a:srgbClr val="1A4B85"/>
                </a:solidFill>
                <a:latin typeface="黑体" panose="02010609060101010101" pitchFamily="2" charset="-122"/>
                <a:ea typeface="黑体" panose="02010609060101010101" pitchFamily="2" charset="-122"/>
                <a:cs typeface="+mn-ea"/>
                <a:sym typeface="+mn-ea"/>
              </a:rPr>
              <a:t>K-</a:t>
            </a:r>
            <a:r>
              <a:rPr lang="zh-CN" altLang="en-US" dirty="0" smtClean="0">
                <a:solidFill>
                  <a:srgbClr val="1A4B85"/>
                </a:solidFill>
                <a:latin typeface="黑体" panose="02010609060101010101" pitchFamily="2" charset="-122"/>
                <a:ea typeface="黑体" panose="02010609060101010101" pitchFamily="2" charset="-122"/>
                <a:cs typeface="+mn-ea"/>
                <a:sym typeface="+mn-ea"/>
              </a:rPr>
              <a:t>近邻算法</a:t>
            </a:r>
            <a:endParaRPr lang="zh-CN" altLang="en-US"/>
          </a:p>
        </p:txBody>
      </p:sp>
      <p:sp>
        <p:nvSpPr>
          <p:cNvPr id="7170" name="矩形 22"/>
          <p:cNvSpPr>
            <a:spLocks noChangeArrowheads="1"/>
          </p:cNvSpPr>
          <p:nvPr/>
        </p:nvSpPr>
        <p:spPr bwMode="auto">
          <a:xfrm>
            <a:off x="308456" y="1196752"/>
            <a:ext cx="8440008"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722630">
              <a:spcBef>
                <a:spcPct val="20000"/>
              </a:spcBef>
              <a:buFont typeface="Arial" panose="020B0604020202020204" pitchFamily="34" charset="0"/>
              <a:buChar char="•"/>
              <a:defRPr sz="43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5pPr>
            <a:lvl6pPr marL="25146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6pPr>
            <a:lvl7pPr marL="29718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7pPr>
            <a:lvl8pPr marL="34290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8pPr>
            <a:lvl9pPr marL="38862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9pPr>
          </a:lstStyle>
          <a:p>
            <a:pPr marL="342265" indent="-342265">
              <a:lnSpc>
                <a:spcPct val="150000"/>
              </a:lnSpc>
              <a:spcBef>
                <a:spcPts val="600"/>
              </a:spcBef>
              <a:buFont typeface="Wingdings" panose="05000000000000000000" pitchFamily="2" charset="2"/>
              <a:buChar char="l"/>
            </a:pPr>
            <a:r>
              <a:rPr lang="zh-CN" altLang="en-US" sz="2600" b="1" dirty="0">
                <a:latin typeface="仿宋" panose="02010609060101010101" pitchFamily="49" charset="-122"/>
                <a:ea typeface="仿宋" panose="02010609060101010101" pitchFamily="49" charset="-122"/>
              </a:rPr>
              <a:t>分类决策规则</a:t>
            </a:r>
            <a:endParaRPr lang="en-US" altLang="zh-CN" sz="2600" b="1" dirty="0" smtClean="0">
              <a:latin typeface="仿宋" panose="02010609060101010101" pitchFamily="49" charset="-122"/>
              <a:ea typeface="仿宋" panose="02010609060101010101" pitchFamily="49" charset="-122"/>
            </a:endParaRPr>
          </a:p>
          <a:p>
            <a:pPr marL="342265" indent="-342265">
              <a:lnSpc>
                <a:spcPct val="150000"/>
              </a:lnSpc>
              <a:spcBef>
                <a:spcPts val="600"/>
              </a:spcBef>
              <a:buNone/>
            </a:pPr>
            <a:r>
              <a:rPr lang="zh-CN" altLang="en-US" sz="2600" b="1" dirty="0" smtClean="0">
                <a:latin typeface="仿宋" panose="02010609060101010101" pitchFamily="49" charset="-122"/>
                <a:ea typeface="仿宋" panose="02010609060101010101" pitchFamily="49" charset="-122"/>
              </a:rPr>
              <a:t>  分类</a:t>
            </a:r>
            <a:r>
              <a:rPr lang="zh-CN" altLang="en-US" sz="2600" b="1" dirty="0">
                <a:latin typeface="仿宋" panose="02010609060101010101" pitchFamily="49" charset="-122"/>
                <a:ea typeface="仿宋" panose="02010609060101010101" pitchFamily="49" charset="-122"/>
              </a:rPr>
              <a:t>决策规则</a:t>
            </a:r>
            <a:r>
              <a:rPr lang="zh-CN" altLang="en-US" sz="2600" b="1" dirty="0" smtClean="0">
                <a:latin typeface="仿宋" panose="02010609060101010101" pitchFamily="49" charset="-122"/>
                <a:ea typeface="仿宋" panose="02010609060101010101" pitchFamily="49" charset="-122"/>
              </a:rPr>
              <a:t>往往</a:t>
            </a:r>
            <a:r>
              <a:rPr lang="zh-CN" altLang="en-US" sz="2600" b="1" dirty="0">
                <a:latin typeface="仿宋" panose="02010609060101010101" pitchFamily="49" charset="-122"/>
                <a:ea typeface="仿宋" panose="02010609060101010101" pitchFamily="49" charset="-122"/>
              </a:rPr>
              <a:t>是多数表决，即由输入实例的 </a:t>
            </a:r>
            <a:r>
              <a:rPr lang="en-US" altLang="zh-CN" sz="2600" b="1" dirty="0">
                <a:latin typeface="仿宋" panose="02010609060101010101" pitchFamily="49" charset="-122"/>
                <a:ea typeface="仿宋" panose="02010609060101010101" pitchFamily="49" charset="-122"/>
              </a:rPr>
              <a:t>K </a:t>
            </a:r>
            <a:r>
              <a:rPr lang="zh-CN" altLang="en-US" sz="2600" b="1" dirty="0">
                <a:latin typeface="仿宋" panose="02010609060101010101" pitchFamily="49" charset="-122"/>
                <a:ea typeface="仿宋" panose="02010609060101010101" pitchFamily="49" charset="-122"/>
              </a:rPr>
              <a:t>个最临近的训练实例中的多数类决定输入实例的</a:t>
            </a:r>
            <a:r>
              <a:rPr lang="zh-CN" altLang="en-US" sz="2600" b="1" dirty="0" smtClean="0">
                <a:latin typeface="仿宋" panose="02010609060101010101" pitchFamily="49" charset="-122"/>
                <a:ea typeface="仿宋" panose="02010609060101010101" pitchFamily="49" charset="-122"/>
              </a:rPr>
              <a:t>类别。</a:t>
            </a:r>
            <a:endParaRPr lang="zh-CN" altLang="en-US" sz="2600" b="1"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E60D9E3D-EE1B-439F-AAAD-FE8026026B30}" type="slidenum">
              <a:rPr lang="zh-CN" altLang="en-US" sz="1350" smtClean="0"/>
            </a:fld>
            <a:endParaRPr lang="zh-CN" altLang="en-US" sz="1350"/>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p>
            <a:endParaRPr lang="zh-CN" altLang="en-US"/>
          </a:p>
        </p:txBody>
      </p:sp>
      <p:sp>
        <p:nvSpPr>
          <p:cNvPr id="7170" name="矩形 22"/>
          <p:cNvSpPr>
            <a:spLocks noChangeArrowheads="1"/>
          </p:cNvSpPr>
          <p:nvPr/>
        </p:nvSpPr>
        <p:spPr bwMode="auto">
          <a:xfrm>
            <a:off x="308456" y="1426418"/>
            <a:ext cx="63517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722630">
              <a:spcBef>
                <a:spcPct val="20000"/>
              </a:spcBef>
              <a:buFont typeface="Arial" panose="020B0604020202020204" pitchFamily="34" charset="0"/>
              <a:buChar char="•"/>
              <a:defRPr sz="43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5pPr>
            <a:lvl6pPr marL="25146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6pPr>
            <a:lvl7pPr marL="29718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7pPr>
            <a:lvl8pPr marL="34290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8pPr>
            <a:lvl9pPr marL="38862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9pPr>
          </a:lstStyle>
          <a:p>
            <a:pPr indent="0">
              <a:spcBef>
                <a:spcPts val="600"/>
              </a:spcBef>
              <a:buNone/>
            </a:pPr>
            <a:r>
              <a:rPr lang="zh-CN" altLang="en-US" sz="2600" b="1" dirty="0" smtClean="0">
                <a:latin typeface="楷体" panose="02010609060101010101" pitchFamily="49" charset="-122"/>
                <a:ea typeface="楷体" panose="02010609060101010101" pitchFamily="49" charset="-122"/>
              </a:rPr>
              <a:t>（</a:t>
            </a:r>
            <a:r>
              <a:rPr lang="en-US" altLang="zh-CN" sz="2600" b="1" dirty="0">
                <a:latin typeface="楷体" panose="02010609060101010101" pitchFamily="49" charset="-122"/>
                <a:ea typeface="楷体" panose="02010609060101010101" pitchFamily="49" charset="-122"/>
              </a:rPr>
              <a:t>6</a:t>
            </a:r>
            <a:r>
              <a:rPr lang="zh-CN" altLang="en-US" sz="2600" b="1" dirty="0" smtClean="0">
                <a:latin typeface="楷体" panose="02010609060101010101" pitchFamily="49" charset="-122"/>
                <a:ea typeface="楷体" panose="02010609060101010101" pitchFamily="49" charset="-122"/>
              </a:rPr>
              <a:t>）利用</a:t>
            </a:r>
            <a:r>
              <a:rPr lang="en-US" altLang="zh-CN" sz="2600" b="1" dirty="0">
                <a:latin typeface="楷体" panose="02010609060101010101" pitchFamily="49" charset="-122"/>
                <a:ea typeface="楷体" panose="02010609060101010101" pitchFamily="49" charset="-122"/>
              </a:rPr>
              <a:t>K-</a:t>
            </a:r>
            <a:r>
              <a:rPr lang="zh-CN" altLang="en-US" sz="2600" b="1" dirty="0">
                <a:latin typeface="楷体" panose="02010609060101010101" pitchFamily="49" charset="-122"/>
                <a:ea typeface="楷体" panose="02010609060101010101" pitchFamily="49" charset="-122"/>
              </a:rPr>
              <a:t>近邻</a:t>
            </a:r>
            <a:r>
              <a:rPr lang="zh-CN" altLang="en-US" sz="2600" b="1" dirty="0" smtClean="0">
                <a:latin typeface="楷体" panose="02010609060101010101" pitchFamily="49" charset="-122"/>
                <a:ea typeface="楷体" panose="02010609060101010101" pitchFamily="49" charset="-122"/>
              </a:rPr>
              <a:t>算法进行产品质量判断</a:t>
            </a:r>
            <a:endParaRPr lang="en-US" altLang="zh-CN" sz="2600" b="1" dirty="0" smtClean="0">
              <a:latin typeface="楷体" panose="02010609060101010101" pitchFamily="49" charset="-122"/>
              <a:ea typeface="楷体" panose="02010609060101010101" pitchFamily="49" charset="-122"/>
            </a:endParaRPr>
          </a:p>
        </p:txBody>
      </p:sp>
      <p:sp>
        <p:nvSpPr>
          <p:cNvPr id="7173" name="矩形 25"/>
          <p:cNvSpPr>
            <a:spLocks noChangeArrowheads="1"/>
          </p:cNvSpPr>
          <p:nvPr/>
        </p:nvSpPr>
        <p:spPr bwMode="auto">
          <a:xfrm>
            <a:off x="1271905" y="612775"/>
            <a:ext cx="430784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400000"/>
                <a:headEnd/>
                <a:tailEnd/>
              </a14:hiddenLine>
            </a:ext>
          </a:extLst>
        </p:spPr>
        <p:txBody>
          <a:bodyPr wrap="square" lIns="0" tIns="0" rIns="0" bIns="0">
            <a:spAutoFit/>
          </a:bodyPr>
          <a:lstStyle>
            <a:lvl1pPr marL="342900" indent="-342900">
              <a:spcBef>
                <a:spcPct val="20000"/>
              </a:spcBef>
              <a:buFont typeface="Arial" panose="020B0604020202020204" pitchFamily="34" charset="0"/>
              <a:buChar char="•"/>
              <a:defRPr sz="43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5pPr>
            <a:lvl6pPr marL="25146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6pPr>
            <a:lvl7pPr marL="29718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7pPr>
            <a:lvl8pPr marL="34290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8pPr>
            <a:lvl9pPr marL="38862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9pPr>
          </a:lstStyle>
          <a:p>
            <a:pPr marL="0" lvl="1" indent="0" eaLnBrk="1" hangingPunct="1">
              <a:spcBef>
                <a:spcPts val="600"/>
              </a:spcBef>
              <a:buFont typeface="Arial" panose="020B0604020202020204" pitchFamily="34" charset="0"/>
              <a:buNone/>
            </a:pPr>
            <a:r>
              <a:rPr lang="en-US" altLang="zh-CN" sz="2705" dirty="0">
                <a:solidFill>
                  <a:srgbClr val="1A4B85"/>
                </a:solidFill>
                <a:latin typeface="黑体" panose="02010609060101010101" pitchFamily="2" charset="-122"/>
                <a:ea typeface="黑体" panose="02010609060101010101" pitchFamily="2" charset="-122"/>
                <a:cs typeface="+mn-ea"/>
              </a:rPr>
              <a:t>4</a:t>
            </a:r>
            <a:r>
              <a:rPr lang="en-US" altLang="zh-CN" sz="2705" dirty="0" smtClean="0">
                <a:solidFill>
                  <a:srgbClr val="1A4B85"/>
                </a:solidFill>
                <a:latin typeface="黑体" panose="02010609060101010101" pitchFamily="2" charset="-122"/>
                <a:ea typeface="黑体" panose="02010609060101010101" pitchFamily="2" charset="-122"/>
                <a:cs typeface="+mn-ea"/>
              </a:rPr>
              <a:t>.1 K-</a:t>
            </a:r>
            <a:r>
              <a:rPr lang="zh-CN" altLang="en-US" sz="2705" dirty="0" smtClean="0">
                <a:solidFill>
                  <a:srgbClr val="1A4B85"/>
                </a:solidFill>
                <a:latin typeface="黑体" panose="02010609060101010101" pitchFamily="2" charset="-122"/>
                <a:ea typeface="黑体" panose="02010609060101010101" pitchFamily="2" charset="-122"/>
                <a:cs typeface="+mn-ea"/>
              </a:rPr>
              <a:t>近邻算法</a:t>
            </a:r>
            <a:endParaRPr lang="zh-CN" altLang="zh-CN" sz="2705" dirty="0">
              <a:solidFill>
                <a:srgbClr val="1A4B85"/>
              </a:solidFill>
              <a:latin typeface="黑体" panose="02010609060101010101" pitchFamily="2" charset="-122"/>
              <a:ea typeface="黑体" panose="02010609060101010101" pitchFamily="2" charset="-122"/>
              <a:cs typeface="+mn-ea"/>
              <a:sym typeface="微软雅黑" panose="020B0503020204020204" charset="-122"/>
            </a:endParaRPr>
          </a:p>
        </p:txBody>
      </p:sp>
      <p:sp>
        <p:nvSpPr>
          <p:cNvPr id="4" name="灯片编号占位符 3"/>
          <p:cNvSpPr>
            <a:spLocks noGrp="1"/>
          </p:cNvSpPr>
          <p:nvPr>
            <p:ph type="sldNum" sz="quarter" idx="12"/>
          </p:nvPr>
        </p:nvSpPr>
        <p:spPr/>
        <p:txBody>
          <a:bodyPr/>
          <a:lstStyle/>
          <a:p>
            <a:pPr>
              <a:defRPr/>
            </a:pPr>
            <a:fld id="{E60D9E3D-EE1B-439F-AAAD-FE8026026B30}" type="slidenum">
              <a:rPr lang="zh-CN" altLang="en-US" sz="1350" smtClean="0"/>
            </a:fld>
            <a:endParaRPr lang="zh-CN" altLang="en-US" sz="1350"/>
          </a:p>
        </p:txBody>
      </p:sp>
      <p:graphicFrame>
        <p:nvGraphicFramePr>
          <p:cNvPr id="2" name="表格 1"/>
          <p:cNvGraphicFramePr>
            <a:graphicFrameLocks noGrp="1"/>
          </p:cNvGraphicFramePr>
          <p:nvPr/>
        </p:nvGraphicFramePr>
        <p:xfrm>
          <a:off x="4572000" y="1978036"/>
          <a:ext cx="4272137" cy="3971244"/>
        </p:xfrm>
        <a:graphic>
          <a:graphicData uri="http://schemas.openxmlformats.org/drawingml/2006/table">
            <a:tbl>
              <a:tblPr firstRow="1" bandRow="1">
                <a:tableStyleId>{073A0DAA-6AF3-43AB-8588-CEC1D06C72B9}</a:tableStyleId>
              </a:tblPr>
              <a:tblGrid>
                <a:gridCol w="1522848"/>
                <a:gridCol w="1573496"/>
                <a:gridCol w="1175793"/>
              </a:tblGrid>
              <a:tr h="673064">
                <a:tc>
                  <a:txBody>
                    <a:bodyPr/>
                    <a:lstStyle/>
                    <a:p>
                      <a:pPr algn="ctr"/>
                      <a:r>
                        <a:rPr lang="zh-CN" altLang="en-US" dirty="0" smtClean="0"/>
                        <a:t>耐酸时间（秒）</a:t>
                      </a:r>
                      <a:endParaRPr lang="zh-CN" altLang="en-US" dirty="0"/>
                    </a:p>
                  </a:txBody>
                  <a:tcPr anchor="ctr"/>
                </a:tc>
                <a:tc>
                  <a:txBody>
                    <a:bodyPr/>
                    <a:lstStyle/>
                    <a:p>
                      <a:pPr algn="ctr"/>
                      <a:r>
                        <a:rPr lang="zh-CN" altLang="en-US" dirty="0" smtClean="0"/>
                        <a:t>圧强</a:t>
                      </a:r>
                      <a:r>
                        <a:rPr lang="en-US" altLang="zh-CN" dirty="0" smtClean="0"/>
                        <a:t>(</a:t>
                      </a:r>
                      <a:r>
                        <a:rPr lang="zh-CN" altLang="en-US" dirty="0" smtClean="0"/>
                        <a:t>公斤</a:t>
                      </a:r>
                      <a:r>
                        <a:rPr lang="en-US" altLang="zh-CN" dirty="0" smtClean="0"/>
                        <a:t>/</a:t>
                      </a:r>
                      <a:r>
                        <a:rPr lang="zh-CN" altLang="en-US" dirty="0" smtClean="0"/>
                        <a:t>平方米</a:t>
                      </a:r>
                      <a:r>
                        <a:rPr lang="en-US" altLang="zh-CN" dirty="0" smtClean="0"/>
                        <a:t>)</a:t>
                      </a:r>
                      <a:endParaRPr lang="zh-CN" altLang="en-US" dirty="0"/>
                    </a:p>
                  </a:txBody>
                  <a:tcPr anchor="ctr"/>
                </a:tc>
                <a:tc>
                  <a:txBody>
                    <a:bodyPr/>
                    <a:lstStyle/>
                    <a:p>
                      <a:pPr algn="ctr"/>
                      <a:r>
                        <a:rPr lang="zh-CN" altLang="en-US" dirty="0" smtClean="0"/>
                        <a:t>品质</a:t>
                      </a:r>
                      <a:endParaRPr lang="zh-CN" altLang="en-US" dirty="0"/>
                    </a:p>
                  </a:txBody>
                  <a:tcPr anchor="ctr"/>
                </a:tc>
              </a:tr>
              <a:tr h="824545">
                <a:tc>
                  <a:txBody>
                    <a:bodyPr/>
                    <a:lstStyle/>
                    <a:p>
                      <a:pPr algn="ctr"/>
                      <a:r>
                        <a:rPr lang="en-US" altLang="zh-CN" dirty="0" smtClean="0"/>
                        <a:t>7</a:t>
                      </a:r>
                      <a:endParaRPr lang="zh-CN" altLang="en-US" dirty="0"/>
                    </a:p>
                  </a:txBody>
                  <a:tcPr anchor="ctr"/>
                </a:tc>
                <a:tc>
                  <a:txBody>
                    <a:bodyPr/>
                    <a:lstStyle/>
                    <a:p>
                      <a:pPr algn="ctr"/>
                      <a:r>
                        <a:rPr lang="en-US" altLang="zh-CN" dirty="0" smtClean="0"/>
                        <a:t>7</a:t>
                      </a:r>
                      <a:endParaRPr lang="zh-CN" altLang="en-US" dirty="0"/>
                    </a:p>
                  </a:txBody>
                  <a:tcPr anchor="ctr"/>
                </a:tc>
                <a:tc>
                  <a:txBody>
                    <a:bodyPr/>
                    <a:lstStyle/>
                    <a:p>
                      <a:pPr algn="ctr"/>
                      <a:r>
                        <a:rPr lang="zh-CN" altLang="en-US" dirty="0" smtClean="0"/>
                        <a:t>坏</a:t>
                      </a:r>
                      <a:endParaRPr lang="zh-CN" altLang="en-US" dirty="0"/>
                    </a:p>
                  </a:txBody>
                  <a:tcPr anchor="ctr"/>
                </a:tc>
              </a:tr>
              <a:tr h="824545">
                <a:tc>
                  <a:txBody>
                    <a:bodyPr/>
                    <a:lstStyle/>
                    <a:p>
                      <a:pPr algn="ctr"/>
                      <a:r>
                        <a:rPr lang="en-US" altLang="zh-CN" dirty="0" smtClean="0"/>
                        <a:t>7</a:t>
                      </a:r>
                      <a:endParaRPr lang="zh-CN" altLang="en-US" dirty="0"/>
                    </a:p>
                  </a:txBody>
                  <a:tcPr anchor="ctr"/>
                </a:tc>
                <a:tc>
                  <a:txBody>
                    <a:bodyPr/>
                    <a:lstStyle/>
                    <a:p>
                      <a:pPr algn="ctr"/>
                      <a:r>
                        <a:rPr lang="en-US" altLang="zh-CN" dirty="0" smtClean="0"/>
                        <a:t>4</a:t>
                      </a:r>
                      <a:endParaRPr lang="zh-CN" altLang="en-US" dirty="0"/>
                    </a:p>
                  </a:txBody>
                  <a:tcPr anchor="ctr"/>
                </a:tc>
                <a:tc>
                  <a:txBody>
                    <a:bodyPr/>
                    <a:lstStyle/>
                    <a:p>
                      <a:pPr algn="ctr"/>
                      <a:r>
                        <a:rPr lang="zh-CN" altLang="en-US" dirty="0" smtClean="0"/>
                        <a:t>坏</a:t>
                      </a:r>
                      <a:endParaRPr lang="zh-CN" altLang="en-US" dirty="0"/>
                    </a:p>
                  </a:txBody>
                  <a:tcPr anchor="ctr"/>
                </a:tc>
              </a:tr>
              <a:tr h="824545">
                <a:tc>
                  <a:txBody>
                    <a:bodyPr/>
                    <a:lstStyle/>
                    <a:p>
                      <a:pPr algn="ctr"/>
                      <a:r>
                        <a:rPr lang="en-US" altLang="zh-CN" dirty="0" smtClean="0"/>
                        <a:t>3</a:t>
                      </a:r>
                      <a:endParaRPr lang="zh-CN" altLang="en-US" dirty="0"/>
                    </a:p>
                  </a:txBody>
                  <a:tcPr anchor="ctr"/>
                </a:tc>
                <a:tc>
                  <a:txBody>
                    <a:bodyPr/>
                    <a:lstStyle/>
                    <a:p>
                      <a:pPr algn="ctr"/>
                      <a:r>
                        <a:rPr lang="en-US" altLang="zh-CN" dirty="0" smtClean="0"/>
                        <a:t>4</a:t>
                      </a:r>
                      <a:endParaRPr lang="zh-CN" altLang="en-US" dirty="0"/>
                    </a:p>
                  </a:txBody>
                  <a:tcPr anchor="ctr"/>
                </a:tc>
                <a:tc>
                  <a:txBody>
                    <a:bodyPr/>
                    <a:lstStyle/>
                    <a:p>
                      <a:pPr algn="ctr"/>
                      <a:r>
                        <a:rPr lang="zh-CN" altLang="en-US" dirty="0" smtClean="0"/>
                        <a:t>好</a:t>
                      </a:r>
                      <a:endParaRPr lang="zh-CN" altLang="en-US" dirty="0"/>
                    </a:p>
                  </a:txBody>
                  <a:tcPr anchor="ctr"/>
                </a:tc>
              </a:tr>
              <a:tr h="824545">
                <a:tc>
                  <a:txBody>
                    <a:bodyPr/>
                    <a:lstStyle/>
                    <a:p>
                      <a:pPr algn="ctr"/>
                      <a:r>
                        <a:rPr lang="en-US" altLang="zh-CN" dirty="0" smtClean="0"/>
                        <a:t>1</a:t>
                      </a:r>
                      <a:endParaRPr lang="zh-CN" altLang="en-US" dirty="0"/>
                    </a:p>
                  </a:txBody>
                  <a:tcPr anchor="ctr"/>
                </a:tc>
                <a:tc>
                  <a:txBody>
                    <a:bodyPr/>
                    <a:lstStyle/>
                    <a:p>
                      <a:pPr algn="ctr"/>
                      <a:r>
                        <a:rPr lang="en-US" altLang="zh-CN" dirty="0" smtClean="0"/>
                        <a:t>4</a:t>
                      </a:r>
                      <a:endParaRPr lang="zh-CN" altLang="en-US" dirty="0"/>
                    </a:p>
                  </a:txBody>
                  <a:tcPr anchor="ctr"/>
                </a:tc>
                <a:tc>
                  <a:txBody>
                    <a:bodyPr/>
                    <a:lstStyle/>
                    <a:p>
                      <a:pPr algn="ctr"/>
                      <a:r>
                        <a:rPr lang="zh-CN" altLang="en-US" dirty="0" smtClean="0"/>
                        <a:t>好</a:t>
                      </a:r>
                      <a:endParaRPr lang="zh-CN" altLang="en-US" dirty="0"/>
                    </a:p>
                  </a:txBody>
                  <a:tcPr anchor="ctr"/>
                </a:tc>
              </a:tr>
            </a:tbl>
          </a:graphicData>
        </a:graphic>
      </p:graphicFrame>
      <p:sp>
        <p:nvSpPr>
          <p:cNvPr id="6" name="矩形 22"/>
          <p:cNvSpPr>
            <a:spLocks noChangeArrowheads="1"/>
          </p:cNvSpPr>
          <p:nvPr/>
        </p:nvSpPr>
        <p:spPr bwMode="auto">
          <a:xfrm>
            <a:off x="467544" y="1936026"/>
            <a:ext cx="4032448" cy="4293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722630">
              <a:spcBef>
                <a:spcPct val="20000"/>
              </a:spcBef>
              <a:buFont typeface="Arial" panose="020B0604020202020204" pitchFamily="34" charset="0"/>
              <a:buChar char="•"/>
              <a:defRPr sz="43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5pPr>
            <a:lvl6pPr marL="25146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6pPr>
            <a:lvl7pPr marL="29718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7pPr>
            <a:lvl8pPr marL="34290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8pPr>
            <a:lvl9pPr marL="38862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9pPr>
          </a:lstStyle>
          <a:p>
            <a:pPr indent="0">
              <a:lnSpc>
                <a:spcPct val="150000"/>
              </a:lnSpc>
              <a:spcBef>
                <a:spcPts val="600"/>
              </a:spcBef>
              <a:buNone/>
            </a:pPr>
            <a:r>
              <a:rPr lang="zh-CN" altLang="en-US" sz="2600" b="1" dirty="0" smtClean="0">
                <a:latin typeface="仿宋" panose="02010609060101010101" pitchFamily="49" charset="-122"/>
                <a:ea typeface="仿宋" panose="02010609060101010101" pitchFamily="49" charset="-122"/>
              </a:rPr>
              <a:t>假设</a:t>
            </a:r>
            <a:r>
              <a:rPr lang="zh-CN" altLang="en-US" sz="2600" b="1" dirty="0">
                <a:latin typeface="仿宋" panose="02010609060101010101" pitchFamily="49" charset="-122"/>
                <a:ea typeface="仿宋" panose="02010609060101010101" pitchFamily="49" charset="-122"/>
              </a:rPr>
              <a:t>我们需要判断纸巾的品质好坏，纸巾的品质好坏可以抽像出两个向量，一个是“酸腐蚀的时间”，一个是“能承受的压强”。如果我们的</a:t>
            </a:r>
            <a:r>
              <a:rPr lang="zh-CN" altLang="en-US" sz="2600" b="1" dirty="0" smtClean="0">
                <a:latin typeface="仿宋" panose="02010609060101010101" pitchFamily="49" charset="-122"/>
                <a:ea typeface="仿宋" panose="02010609060101010101" pitchFamily="49" charset="-122"/>
              </a:rPr>
              <a:t>样本空间如右表所示：</a:t>
            </a:r>
            <a:endParaRPr lang="en-US" altLang="zh-CN" sz="2600" b="1" dirty="0" smtClean="0">
              <a:latin typeface="仿宋" panose="02010609060101010101" pitchFamily="49" charset="-122"/>
              <a:ea typeface="仿宋" panose="02010609060101010101" pitchFamily="49" charset="-122"/>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p>
            <a:endParaRPr lang="zh-CN" altLang="en-US"/>
          </a:p>
        </p:txBody>
      </p:sp>
      <p:sp>
        <p:nvSpPr>
          <p:cNvPr id="7170" name="矩形 22"/>
          <p:cNvSpPr>
            <a:spLocks noChangeArrowheads="1"/>
          </p:cNvSpPr>
          <p:nvPr/>
        </p:nvSpPr>
        <p:spPr bwMode="auto">
          <a:xfrm>
            <a:off x="308456" y="1426418"/>
            <a:ext cx="63517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722630">
              <a:spcBef>
                <a:spcPct val="20000"/>
              </a:spcBef>
              <a:buFont typeface="Arial" panose="020B0604020202020204" pitchFamily="34" charset="0"/>
              <a:buChar char="•"/>
              <a:defRPr sz="43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5pPr>
            <a:lvl6pPr marL="25146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6pPr>
            <a:lvl7pPr marL="29718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7pPr>
            <a:lvl8pPr marL="34290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8pPr>
            <a:lvl9pPr marL="38862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9pPr>
          </a:lstStyle>
          <a:p>
            <a:pPr indent="0">
              <a:spcBef>
                <a:spcPts val="600"/>
              </a:spcBef>
              <a:buNone/>
            </a:pPr>
            <a:r>
              <a:rPr lang="zh-CN" altLang="en-US" sz="2600" b="1" dirty="0" smtClean="0">
                <a:latin typeface="楷体" panose="02010609060101010101" pitchFamily="49" charset="-122"/>
                <a:ea typeface="楷体" panose="02010609060101010101" pitchFamily="49" charset="-122"/>
              </a:rPr>
              <a:t>（</a:t>
            </a:r>
            <a:r>
              <a:rPr lang="en-US" altLang="zh-CN" sz="2600" b="1" dirty="0">
                <a:latin typeface="楷体" panose="02010609060101010101" pitchFamily="49" charset="-122"/>
                <a:ea typeface="楷体" panose="02010609060101010101" pitchFamily="49" charset="-122"/>
              </a:rPr>
              <a:t>6</a:t>
            </a:r>
            <a:r>
              <a:rPr lang="zh-CN" altLang="en-US" sz="2600" b="1" dirty="0" smtClean="0">
                <a:latin typeface="楷体" panose="02010609060101010101" pitchFamily="49" charset="-122"/>
                <a:ea typeface="楷体" panose="02010609060101010101" pitchFamily="49" charset="-122"/>
              </a:rPr>
              <a:t>）利用</a:t>
            </a:r>
            <a:r>
              <a:rPr lang="en-US" altLang="zh-CN" sz="2600" b="1" dirty="0">
                <a:latin typeface="楷体" panose="02010609060101010101" pitchFamily="49" charset="-122"/>
                <a:ea typeface="楷体" panose="02010609060101010101" pitchFamily="49" charset="-122"/>
              </a:rPr>
              <a:t>K-</a:t>
            </a:r>
            <a:r>
              <a:rPr lang="zh-CN" altLang="en-US" sz="2600" b="1" dirty="0">
                <a:latin typeface="楷体" panose="02010609060101010101" pitchFamily="49" charset="-122"/>
                <a:ea typeface="楷体" panose="02010609060101010101" pitchFamily="49" charset="-122"/>
              </a:rPr>
              <a:t>近邻</a:t>
            </a:r>
            <a:r>
              <a:rPr lang="zh-CN" altLang="en-US" sz="2600" b="1" dirty="0" smtClean="0">
                <a:latin typeface="楷体" panose="02010609060101010101" pitchFamily="49" charset="-122"/>
                <a:ea typeface="楷体" panose="02010609060101010101" pitchFamily="49" charset="-122"/>
              </a:rPr>
              <a:t>算法进行产品质量判断</a:t>
            </a:r>
            <a:endParaRPr lang="en-US" altLang="zh-CN" sz="2600" b="1" dirty="0" smtClean="0">
              <a:latin typeface="楷体" panose="02010609060101010101" pitchFamily="49" charset="-122"/>
              <a:ea typeface="楷体" panose="02010609060101010101" pitchFamily="49" charset="-122"/>
            </a:endParaRPr>
          </a:p>
        </p:txBody>
      </p:sp>
      <p:sp>
        <p:nvSpPr>
          <p:cNvPr id="7173" name="矩形 25"/>
          <p:cNvSpPr>
            <a:spLocks noChangeArrowheads="1"/>
          </p:cNvSpPr>
          <p:nvPr/>
        </p:nvSpPr>
        <p:spPr bwMode="auto">
          <a:xfrm>
            <a:off x="1271905" y="612775"/>
            <a:ext cx="430784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400000"/>
                <a:headEnd/>
                <a:tailEnd/>
              </a14:hiddenLine>
            </a:ext>
          </a:extLst>
        </p:spPr>
        <p:txBody>
          <a:bodyPr wrap="square" lIns="0" tIns="0" rIns="0" bIns="0">
            <a:spAutoFit/>
          </a:bodyPr>
          <a:lstStyle>
            <a:lvl1pPr marL="342900" indent="-342900">
              <a:spcBef>
                <a:spcPct val="20000"/>
              </a:spcBef>
              <a:buFont typeface="Arial" panose="020B0604020202020204" pitchFamily="34" charset="0"/>
              <a:buChar char="•"/>
              <a:defRPr sz="43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5pPr>
            <a:lvl6pPr marL="25146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6pPr>
            <a:lvl7pPr marL="29718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7pPr>
            <a:lvl8pPr marL="34290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8pPr>
            <a:lvl9pPr marL="38862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9pPr>
          </a:lstStyle>
          <a:p>
            <a:pPr marL="0" lvl="1" indent="0" eaLnBrk="1" hangingPunct="1">
              <a:spcBef>
                <a:spcPts val="600"/>
              </a:spcBef>
              <a:buFont typeface="Arial" panose="020B0604020202020204" pitchFamily="34" charset="0"/>
              <a:buNone/>
            </a:pPr>
            <a:r>
              <a:rPr lang="en-US" altLang="zh-CN" sz="2705" dirty="0">
                <a:solidFill>
                  <a:srgbClr val="1A4B85"/>
                </a:solidFill>
                <a:latin typeface="黑体" panose="02010609060101010101" pitchFamily="2" charset="-122"/>
                <a:ea typeface="黑体" panose="02010609060101010101" pitchFamily="2" charset="-122"/>
                <a:cs typeface="+mn-ea"/>
              </a:rPr>
              <a:t>4</a:t>
            </a:r>
            <a:r>
              <a:rPr lang="en-US" altLang="zh-CN" sz="2705" dirty="0" smtClean="0">
                <a:solidFill>
                  <a:srgbClr val="1A4B85"/>
                </a:solidFill>
                <a:latin typeface="黑体" panose="02010609060101010101" pitchFamily="2" charset="-122"/>
                <a:ea typeface="黑体" panose="02010609060101010101" pitchFamily="2" charset="-122"/>
                <a:cs typeface="+mn-ea"/>
              </a:rPr>
              <a:t>.1 K-</a:t>
            </a:r>
            <a:r>
              <a:rPr lang="zh-CN" altLang="en-US" sz="2705" dirty="0" smtClean="0">
                <a:solidFill>
                  <a:srgbClr val="1A4B85"/>
                </a:solidFill>
                <a:latin typeface="黑体" panose="02010609060101010101" pitchFamily="2" charset="-122"/>
                <a:ea typeface="黑体" panose="02010609060101010101" pitchFamily="2" charset="-122"/>
                <a:cs typeface="+mn-ea"/>
              </a:rPr>
              <a:t>近邻算法</a:t>
            </a:r>
            <a:endParaRPr lang="zh-CN" altLang="zh-CN" sz="2705" dirty="0">
              <a:solidFill>
                <a:srgbClr val="1A4B85"/>
              </a:solidFill>
              <a:latin typeface="黑体" panose="02010609060101010101" pitchFamily="2" charset="-122"/>
              <a:ea typeface="黑体" panose="02010609060101010101" pitchFamily="2" charset="-122"/>
              <a:cs typeface="+mn-ea"/>
              <a:sym typeface="微软雅黑" panose="020B0503020204020204" charset="-122"/>
            </a:endParaRPr>
          </a:p>
        </p:txBody>
      </p:sp>
      <p:sp>
        <p:nvSpPr>
          <p:cNvPr id="4" name="灯片编号占位符 3"/>
          <p:cNvSpPr>
            <a:spLocks noGrp="1"/>
          </p:cNvSpPr>
          <p:nvPr>
            <p:ph type="sldNum" sz="quarter" idx="12"/>
          </p:nvPr>
        </p:nvSpPr>
        <p:spPr/>
        <p:txBody>
          <a:bodyPr/>
          <a:lstStyle/>
          <a:p>
            <a:pPr>
              <a:defRPr/>
            </a:pPr>
            <a:fld id="{E60D9E3D-EE1B-439F-AAAD-FE8026026B30}" type="slidenum">
              <a:rPr lang="zh-CN" altLang="en-US" sz="1350" smtClean="0"/>
            </a:fld>
            <a:endParaRPr lang="zh-CN" altLang="en-US" sz="1350"/>
          </a:p>
        </p:txBody>
      </p:sp>
      <p:graphicFrame>
        <p:nvGraphicFramePr>
          <p:cNvPr id="2" name="表格 1"/>
          <p:cNvGraphicFramePr>
            <a:graphicFrameLocks noGrp="1"/>
          </p:cNvGraphicFramePr>
          <p:nvPr/>
        </p:nvGraphicFramePr>
        <p:xfrm>
          <a:off x="4572000" y="1978036"/>
          <a:ext cx="4272137" cy="3971244"/>
        </p:xfrm>
        <a:graphic>
          <a:graphicData uri="http://schemas.openxmlformats.org/drawingml/2006/table">
            <a:tbl>
              <a:tblPr firstRow="1" bandRow="1">
                <a:tableStyleId>{073A0DAA-6AF3-43AB-8588-CEC1D06C72B9}</a:tableStyleId>
              </a:tblPr>
              <a:tblGrid>
                <a:gridCol w="1522848"/>
                <a:gridCol w="1573496"/>
                <a:gridCol w="1175793"/>
              </a:tblGrid>
              <a:tr h="673064">
                <a:tc>
                  <a:txBody>
                    <a:bodyPr/>
                    <a:lstStyle/>
                    <a:p>
                      <a:pPr algn="ctr"/>
                      <a:r>
                        <a:rPr lang="zh-CN" altLang="en-US" dirty="0" smtClean="0"/>
                        <a:t>耐酸时间（秒）</a:t>
                      </a:r>
                      <a:endParaRPr lang="zh-CN" altLang="en-US" dirty="0"/>
                    </a:p>
                  </a:txBody>
                  <a:tcPr anchor="ctr"/>
                </a:tc>
                <a:tc>
                  <a:txBody>
                    <a:bodyPr/>
                    <a:lstStyle/>
                    <a:p>
                      <a:pPr algn="ctr"/>
                      <a:r>
                        <a:rPr lang="zh-CN" altLang="en-US" dirty="0" smtClean="0"/>
                        <a:t>圧强</a:t>
                      </a:r>
                      <a:r>
                        <a:rPr lang="en-US" altLang="zh-CN" dirty="0" smtClean="0"/>
                        <a:t>(</a:t>
                      </a:r>
                      <a:r>
                        <a:rPr lang="zh-CN" altLang="en-US" dirty="0" smtClean="0"/>
                        <a:t>公斤</a:t>
                      </a:r>
                      <a:r>
                        <a:rPr lang="en-US" altLang="zh-CN" dirty="0" smtClean="0"/>
                        <a:t>/</a:t>
                      </a:r>
                      <a:r>
                        <a:rPr lang="zh-CN" altLang="en-US" dirty="0" smtClean="0"/>
                        <a:t>平方米</a:t>
                      </a:r>
                      <a:r>
                        <a:rPr lang="en-US" altLang="zh-CN" dirty="0" smtClean="0"/>
                        <a:t>)</a:t>
                      </a:r>
                      <a:endParaRPr lang="zh-CN" altLang="en-US" dirty="0"/>
                    </a:p>
                  </a:txBody>
                  <a:tcPr anchor="ctr"/>
                </a:tc>
                <a:tc>
                  <a:txBody>
                    <a:bodyPr/>
                    <a:lstStyle/>
                    <a:p>
                      <a:pPr algn="ctr"/>
                      <a:r>
                        <a:rPr lang="zh-CN" altLang="en-US" dirty="0" smtClean="0"/>
                        <a:t>品质</a:t>
                      </a:r>
                      <a:endParaRPr lang="zh-CN" altLang="en-US" dirty="0"/>
                    </a:p>
                  </a:txBody>
                  <a:tcPr anchor="ctr"/>
                </a:tc>
              </a:tr>
              <a:tr h="824545">
                <a:tc>
                  <a:txBody>
                    <a:bodyPr/>
                    <a:lstStyle/>
                    <a:p>
                      <a:pPr algn="ctr"/>
                      <a:r>
                        <a:rPr lang="en-US" altLang="zh-CN" dirty="0" smtClean="0"/>
                        <a:t>7</a:t>
                      </a:r>
                      <a:endParaRPr lang="zh-CN" altLang="en-US" dirty="0"/>
                    </a:p>
                  </a:txBody>
                  <a:tcPr anchor="ctr"/>
                </a:tc>
                <a:tc>
                  <a:txBody>
                    <a:bodyPr/>
                    <a:lstStyle/>
                    <a:p>
                      <a:pPr algn="ctr"/>
                      <a:r>
                        <a:rPr lang="en-US" altLang="zh-CN" dirty="0" smtClean="0"/>
                        <a:t>7</a:t>
                      </a:r>
                      <a:endParaRPr lang="zh-CN" altLang="en-US" dirty="0"/>
                    </a:p>
                  </a:txBody>
                  <a:tcPr anchor="ctr"/>
                </a:tc>
                <a:tc>
                  <a:txBody>
                    <a:bodyPr/>
                    <a:lstStyle/>
                    <a:p>
                      <a:pPr algn="ctr"/>
                      <a:r>
                        <a:rPr lang="zh-CN" altLang="en-US" dirty="0" smtClean="0"/>
                        <a:t>坏</a:t>
                      </a:r>
                      <a:endParaRPr lang="zh-CN" altLang="en-US" dirty="0"/>
                    </a:p>
                  </a:txBody>
                  <a:tcPr anchor="ctr"/>
                </a:tc>
              </a:tr>
              <a:tr h="824545">
                <a:tc>
                  <a:txBody>
                    <a:bodyPr/>
                    <a:lstStyle/>
                    <a:p>
                      <a:pPr algn="ctr"/>
                      <a:r>
                        <a:rPr lang="en-US" altLang="zh-CN" dirty="0" smtClean="0"/>
                        <a:t>7</a:t>
                      </a:r>
                      <a:endParaRPr lang="zh-CN" altLang="en-US" dirty="0"/>
                    </a:p>
                  </a:txBody>
                  <a:tcPr anchor="ctr"/>
                </a:tc>
                <a:tc>
                  <a:txBody>
                    <a:bodyPr/>
                    <a:lstStyle/>
                    <a:p>
                      <a:pPr algn="ctr"/>
                      <a:r>
                        <a:rPr lang="en-US" altLang="zh-CN" dirty="0" smtClean="0"/>
                        <a:t>4</a:t>
                      </a:r>
                      <a:endParaRPr lang="zh-CN" altLang="en-US" dirty="0"/>
                    </a:p>
                  </a:txBody>
                  <a:tcPr anchor="ctr"/>
                </a:tc>
                <a:tc>
                  <a:txBody>
                    <a:bodyPr/>
                    <a:lstStyle/>
                    <a:p>
                      <a:pPr algn="ctr"/>
                      <a:r>
                        <a:rPr lang="zh-CN" altLang="en-US" dirty="0" smtClean="0"/>
                        <a:t>坏</a:t>
                      </a:r>
                      <a:endParaRPr lang="zh-CN" altLang="en-US" dirty="0"/>
                    </a:p>
                  </a:txBody>
                  <a:tcPr anchor="ctr"/>
                </a:tc>
              </a:tr>
              <a:tr h="824545">
                <a:tc>
                  <a:txBody>
                    <a:bodyPr/>
                    <a:lstStyle/>
                    <a:p>
                      <a:pPr algn="ctr"/>
                      <a:r>
                        <a:rPr lang="en-US" altLang="zh-CN" dirty="0" smtClean="0"/>
                        <a:t>3</a:t>
                      </a:r>
                      <a:endParaRPr lang="zh-CN" altLang="en-US" dirty="0"/>
                    </a:p>
                  </a:txBody>
                  <a:tcPr anchor="ctr"/>
                </a:tc>
                <a:tc>
                  <a:txBody>
                    <a:bodyPr/>
                    <a:lstStyle/>
                    <a:p>
                      <a:pPr algn="ctr"/>
                      <a:r>
                        <a:rPr lang="en-US" altLang="zh-CN" dirty="0" smtClean="0"/>
                        <a:t>4</a:t>
                      </a:r>
                      <a:endParaRPr lang="zh-CN" altLang="en-US" dirty="0"/>
                    </a:p>
                  </a:txBody>
                  <a:tcPr anchor="ctr"/>
                </a:tc>
                <a:tc>
                  <a:txBody>
                    <a:bodyPr/>
                    <a:lstStyle/>
                    <a:p>
                      <a:pPr algn="ctr"/>
                      <a:r>
                        <a:rPr lang="zh-CN" altLang="en-US" dirty="0" smtClean="0"/>
                        <a:t>好</a:t>
                      </a:r>
                      <a:endParaRPr lang="zh-CN" altLang="en-US" dirty="0"/>
                    </a:p>
                  </a:txBody>
                  <a:tcPr anchor="ctr"/>
                </a:tc>
              </a:tr>
              <a:tr h="824545">
                <a:tc>
                  <a:txBody>
                    <a:bodyPr/>
                    <a:lstStyle/>
                    <a:p>
                      <a:pPr algn="ctr"/>
                      <a:r>
                        <a:rPr lang="en-US" altLang="zh-CN" dirty="0" smtClean="0"/>
                        <a:t>1</a:t>
                      </a:r>
                      <a:endParaRPr lang="zh-CN" altLang="en-US" dirty="0"/>
                    </a:p>
                  </a:txBody>
                  <a:tcPr anchor="ctr"/>
                </a:tc>
                <a:tc>
                  <a:txBody>
                    <a:bodyPr/>
                    <a:lstStyle/>
                    <a:p>
                      <a:pPr algn="ctr"/>
                      <a:r>
                        <a:rPr lang="en-US" altLang="zh-CN" dirty="0" smtClean="0"/>
                        <a:t>4</a:t>
                      </a:r>
                      <a:endParaRPr lang="zh-CN" altLang="en-US" dirty="0"/>
                    </a:p>
                  </a:txBody>
                  <a:tcPr anchor="ctr"/>
                </a:tc>
                <a:tc>
                  <a:txBody>
                    <a:bodyPr/>
                    <a:lstStyle/>
                    <a:p>
                      <a:pPr algn="ctr"/>
                      <a:r>
                        <a:rPr lang="zh-CN" altLang="en-US" dirty="0" smtClean="0"/>
                        <a:t>好</a:t>
                      </a:r>
                      <a:endParaRPr lang="zh-CN" altLang="en-US" dirty="0"/>
                    </a:p>
                  </a:txBody>
                  <a:tcPr anchor="ctr"/>
                </a:tc>
              </a:tr>
            </a:tbl>
          </a:graphicData>
        </a:graphic>
      </p:graphicFrame>
      <p:sp>
        <p:nvSpPr>
          <p:cNvPr id="6" name="矩形 22"/>
          <p:cNvSpPr>
            <a:spLocks noChangeArrowheads="1"/>
          </p:cNvSpPr>
          <p:nvPr/>
        </p:nvSpPr>
        <p:spPr bwMode="auto">
          <a:xfrm>
            <a:off x="467544" y="1936026"/>
            <a:ext cx="4032448"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722630">
              <a:spcBef>
                <a:spcPct val="20000"/>
              </a:spcBef>
              <a:buFont typeface="Arial" panose="020B0604020202020204" pitchFamily="34" charset="0"/>
              <a:buChar char="•"/>
              <a:defRPr sz="43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5pPr>
            <a:lvl6pPr marL="25146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6pPr>
            <a:lvl7pPr marL="29718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7pPr>
            <a:lvl8pPr marL="34290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8pPr>
            <a:lvl9pPr marL="38862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9pPr>
          </a:lstStyle>
          <a:p>
            <a:pPr indent="0">
              <a:lnSpc>
                <a:spcPct val="150000"/>
              </a:lnSpc>
              <a:spcBef>
                <a:spcPts val="600"/>
              </a:spcBef>
              <a:buNone/>
            </a:pPr>
            <a:r>
              <a:rPr lang="zh-CN" altLang="en-US" sz="2800" dirty="0"/>
              <a:t>那么，如果 </a:t>
            </a:r>
            <a:r>
              <a:rPr lang="en-US" altLang="zh-CN" sz="2800" dirty="0"/>
              <a:t>X1 = 3 </a:t>
            </a:r>
            <a:r>
              <a:rPr lang="zh-CN" altLang="en-US" sz="2800" dirty="0"/>
              <a:t>和 </a:t>
            </a:r>
            <a:r>
              <a:rPr lang="en-US" altLang="zh-CN" sz="2800" dirty="0"/>
              <a:t>X2 = 7</a:t>
            </a:r>
            <a:r>
              <a:rPr lang="zh-CN" altLang="en-US" sz="2800" dirty="0"/>
              <a:t>， 这个毛巾的品质是什么呢？这里就可以用</a:t>
            </a:r>
            <a:r>
              <a:rPr lang="zh-CN" altLang="en-US" sz="2800" dirty="0" smtClean="0"/>
              <a:t>到</a:t>
            </a:r>
            <a:r>
              <a:rPr lang="en-US" altLang="zh-CN" sz="2800" dirty="0"/>
              <a:t>K-</a:t>
            </a:r>
            <a:r>
              <a:rPr lang="zh-CN" altLang="en-US" sz="2800" dirty="0"/>
              <a:t>近邻算法算法来判断了。</a:t>
            </a:r>
            <a:endParaRPr lang="en-US" altLang="zh-CN" sz="2600" b="1" dirty="0" smtClean="0">
              <a:latin typeface="仿宋" panose="02010609060101010101" pitchFamily="49" charset="-122"/>
              <a:ea typeface="仿宋" panose="02010609060101010101" pitchFamily="49" charset="-122"/>
            </a:endParaRP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p>
            <a:endParaRPr lang="zh-CN" altLang="en-US"/>
          </a:p>
        </p:txBody>
      </p:sp>
      <p:sp>
        <p:nvSpPr>
          <p:cNvPr id="7173" name="矩形 25"/>
          <p:cNvSpPr>
            <a:spLocks noChangeArrowheads="1"/>
          </p:cNvSpPr>
          <p:nvPr/>
        </p:nvSpPr>
        <p:spPr bwMode="auto">
          <a:xfrm>
            <a:off x="1271905" y="612775"/>
            <a:ext cx="430784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400000"/>
                <a:headEnd/>
                <a:tailEnd/>
              </a14:hiddenLine>
            </a:ext>
          </a:extLst>
        </p:spPr>
        <p:txBody>
          <a:bodyPr wrap="square" lIns="0" tIns="0" rIns="0" bIns="0">
            <a:spAutoFit/>
          </a:bodyPr>
          <a:lstStyle>
            <a:lvl1pPr marL="342900" indent="-342900">
              <a:spcBef>
                <a:spcPct val="20000"/>
              </a:spcBef>
              <a:buFont typeface="Arial" panose="020B0604020202020204" pitchFamily="34" charset="0"/>
              <a:buChar char="•"/>
              <a:defRPr sz="43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5pPr>
            <a:lvl6pPr marL="25146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6pPr>
            <a:lvl7pPr marL="29718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7pPr>
            <a:lvl8pPr marL="34290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8pPr>
            <a:lvl9pPr marL="38862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9pPr>
          </a:lstStyle>
          <a:p>
            <a:pPr marL="0" lvl="1" indent="0" eaLnBrk="1" hangingPunct="1">
              <a:spcBef>
                <a:spcPts val="600"/>
              </a:spcBef>
              <a:buFont typeface="Arial" panose="020B0604020202020204" pitchFamily="34" charset="0"/>
              <a:buNone/>
            </a:pPr>
            <a:r>
              <a:rPr lang="en-US" altLang="zh-CN" sz="2705" dirty="0">
                <a:solidFill>
                  <a:srgbClr val="1A4B85"/>
                </a:solidFill>
                <a:latin typeface="黑体" panose="02010609060101010101" pitchFamily="2" charset="-122"/>
                <a:ea typeface="黑体" panose="02010609060101010101" pitchFamily="2" charset="-122"/>
                <a:cs typeface="+mn-ea"/>
              </a:rPr>
              <a:t>4</a:t>
            </a:r>
            <a:r>
              <a:rPr lang="en-US" altLang="zh-CN" sz="2705" dirty="0" smtClean="0">
                <a:solidFill>
                  <a:srgbClr val="1A4B85"/>
                </a:solidFill>
                <a:latin typeface="黑体" panose="02010609060101010101" pitchFamily="2" charset="-122"/>
                <a:ea typeface="黑体" panose="02010609060101010101" pitchFamily="2" charset="-122"/>
                <a:cs typeface="+mn-ea"/>
              </a:rPr>
              <a:t>.1 K-</a:t>
            </a:r>
            <a:r>
              <a:rPr lang="zh-CN" altLang="en-US" sz="2705" dirty="0" smtClean="0">
                <a:solidFill>
                  <a:srgbClr val="1A4B85"/>
                </a:solidFill>
                <a:latin typeface="黑体" panose="02010609060101010101" pitchFamily="2" charset="-122"/>
                <a:ea typeface="黑体" panose="02010609060101010101" pitchFamily="2" charset="-122"/>
                <a:cs typeface="+mn-ea"/>
              </a:rPr>
              <a:t>近邻算法</a:t>
            </a:r>
            <a:endParaRPr lang="zh-CN" altLang="zh-CN" sz="2705" dirty="0">
              <a:solidFill>
                <a:srgbClr val="1A4B85"/>
              </a:solidFill>
              <a:latin typeface="黑体" panose="02010609060101010101" pitchFamily="2" charset="-122"/>
              <a:ea typeface="黑体" panose="02010609060101010101" pitchFamily="2" charset="-122"/>
              <a:cs typeface="+mn-ea"/>
              <a:sym typeface="微软雅黑" panose="020B0503020204020204" charset="-122"/>
            </a:endParaRPr>
          </a:p>
        </p:txBody>
      </p:sp>
      <p:sp>
        <p:nvSpPr>
          <p:cNvPr id="4" name="灯片编号占位符 3"/>
          <p:cNvSpPr>
            <a:spLocks noGrp="1"/>
          </p:cNvSpPr>
          <p:nvPr>
            <p:ph type="sldNum" sz="quarter" idx="12"/>
          </p:nvPr>
        </p:nvSpPr>
        <p:spPr/>
        <p:txBody>
          <a:bodyPr/>
          <a:lstStyle/>
          <a:p>
            <a:pPr>
              <a:defRPr/>
            </a:pPr>
            <a:fld id="{E60D9E3D-EE1B-439F-AAAD-FE8026026B30}" type="slidenum">
              <a:rPr lang="zh-CN" altLang="en-US" sz="1350" smtClean="0"/>
            </a:fld>
            <a:endParaRPr lang="zh-CN" altLang="en-US" sz="1350"/>
          </a:p>
        </p:txBody>
      </p:sp>
      <p:graphicFrame>
        <p:nvGraphicFramePr>
          <p:cNvPr id="2" name="表格 1"/>
          <p:cNvGraphicFramePr>
            <a:graphicFrameLocks noGrp="1"/>
          </p:cNvGraphicFramePr>
          <p:nvPr/>
        </p:nvGraphicFramePr>
        <p:xfrm>
          <a:off x="395536" y="3212976"/>
          <a:ext cx="8208911" cy="3123312"/>
        </p:xfrm>
        <a:graphic>
          <a:graphicData uri="http://schemas.openxmlformats.org/drawingml/2006/table">
            <a:tbl>
              <a:tblPr firstRow="1" bandRow="1">
                <a:tableStyleId>{073A0DAA-6AF3-43AB-8588-CEC1D06C72B9}</a:tableStyleId>
              </a:tblPr>
              <a:tblGrid>
                <a:gridCol w="1354869"/>
                <a:gridCol w="1673661"/>
                <a:gridCol w="2630041"/>
                <a:gridCol w="1275170"/>
                <a:gridCol w="1275170"/>
              </a:tblGrid>
              <a:tr h="887434">
                <a:tc>
                  <a:txBody>
                    <a:bodyPr/>
                    <a:lstStyle/>
                    <a:p>
                      <a:pPr algn="ctr"/>
                      <a:r>
                        <a:rPr lang="zh-CN" altLang="en-US" dirty="0" smtClean="0"/>
                        <a:t>耐酸时间（秒）</a:t>
                      </a:r>
                      <a:endParaRPr lang="zh-CN" altLang="en-US" dirty="0"/>
                    </a:p>
                  </a:txBody>
                  <a:tcPr anchor="ctr"/>
                </a:tc>
                <a:tc>
                  <a:txBody>
                    <a:bodyPr/>
                    <a:lstStyle/>
                    <a:p>
                      <a:pPr algn="ctr"/>
                      <a:r>
                        <a:rPr lang="zh-CN" altLang="en-US" dirty="0" smtClean="0"/>
                        <a:t>圧强</a:t>
                      </a:r>
                      <a:r>
                        <a:rPr lang="en-US" altLang="zh-CN" dirty="0" smtClean="0"/>
                        <a:t>(</a:t>
                      </a:r>
                      <a:r>
                        <a:rPr lang="zh-CN" altLang="en-US" dirty="0" smtClean="0"/>
                        <a:t>公斤</a:t>
                      </a:r>
                      <a:r>
                        <a:rPr lang="en-US" altLang="zh-CN" dirty="0" smtClean="0"/>
                        <a:t>/</a:t>
                      </a:r>
                      <a:r>
                        <a:rPr lang="zh-CN" altLang="en-US" dirty="0" smtClean="0"/>
                        <a:t>平方米</a:t>
                      </a:r>
                      <a:r>
                        <a:rPr lang="en-US" altLang="zh-CN" dirty="0" smtClean="0"/>
                        <a:t>)</a:t>
                      </a:r>
                      <a:endParaRPr lang="zh-CN" altLang="en-US" dirty="0"/>
                    </a:p>
                  </a:txBody>
                  <a:tcPr anchor="ctr"/>
                </a:tc>
                <a:tc>
                  <a:txBody>
                    <a:bodyPr/>
                    <a:lstStyle/>
                    <a:p>
                      <a:pPr algn="ctr"/>
                      <a:r>
                        <a:rPr lang="zh-CN" altLang="en-US" dirty="0" smtClean="0"/>
                        <a:t>计算到 </a:t>
                      </a:r>
                      <a:r>
                        <a:rPr lang="en-US" altLang="zh-CN" dirty="0" smtClean="0"/>
                        <a:t>(3, 7)</a:t>
                      </a:r>
                      <a:r>
                        <a:rPr lang="zh-CN" altLang="en-US" dirty="0" smtClean="0"/>
                        <a:t>的距离</a:t>
                      </a:r>
                      <a:endParaRPr lang="zh-CN" altLang="en-US" dirty="0"/>
                    </a:p>
                  </a:txBody>
                  <a:tcPr anchor="ctr"/>
                </a:tc>
                <a:tc>
                  <a:txBody>
                    <a:bodyPr/>
                    <a:lstStyle/>
                    <a:p>
                      <a:pPr algn="ctr"/>
                      <a:r>
                        <a:rPr lang="zh-CN" altLang="en-US" dirty="0" smtClean="0"/>
                        <a:t>品质</a:t>
                      </a:r>
                      <a:endParaRPr lang="zh-CN" altLang="en-US" dirty="0"/>
                    </a:p>
                  </a:txBody>
                  <a:tcPr anchor="ctr"/>
                </a:tc>
                <a:tc>
                  <a:txBody>
                    <a:bodyPr/>
                    <a:lstStyle/>
                    <a:p>
                      <a:pPr algn="ctr"/>
                      <a:r>
                        <a:rPr lang="zh-CN" altLang="en-US" dirty="0" smtClean="0"/>
                        <a:t>是否包含在最近的</a:t>
                      </a:r>
                      <a:r>
                        <a:rPr lang="en-US" altLang="zh-CN" dirty="0" smtClean="0"/>
                        <a:t>3</a:t>
                      </a:r>
                      <a:r>
                        <a:rPr lang="zh-CN" altLang="en-US" dirty="0" smtClean="0"/>
                        <a:t>个邻居内</a:t>
                      </a:r>
                      <a:endParaRPr lang="zh-CN" altLang="en-US" dirty="0"/>
                    </a:p>
                  </a:txBody>
                  <a:tcPr anchor="ctr"/>
                </a:tc>
              </a:tr>
              <a:tr h="552228">
                <a:tc>
                  <a:txBody>
                    <a:bodyPr/>
                    <a:lstStyle/>
                    <a:p>
                      <a:pPr algn="ctr"/>
                      <a:r>
                        <a:rPr lang="en-US" altLang="zh-CN" dirty="0" smtClean="0">
                          <a:latin typeface="Times New Roman" panose="02020603050405020304" pitchFamily="18" charset="0"/>
                          <a:cs typeface="Times New Roman" panose="02020603050405020304" pitchFamily="18" charset="0"/>
                        </a:rPr>
                        <a:t>7</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smtClean="0">
                          <a:latin typeface="Times New Roman" panose="02020603050405020304" pitchFamily="18" charset="0"/>
                          <a:cs typeface="Times New Roman" panose="02020603050405020304" pitchFamily="18" charset="0"/>
                        </a:rPr>
                        <a:t>7</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dirty="0"/>
                    </a:p>
                  </a:txBody>
                  <a:tcPr anchor="ctr"/>
                </a:tc>
                <a:tc>
                  <a:txBody>
                    <a:bodyPr/>
                    <a:lstStyle/>
                    <a:p>
                      <a:pPr algn="ctr"/>
                      <a:r>
                        <a:rPr lang="zh-CN" altLang="en-US" dirty="0" smtClean="0"/>
                        <a:t>坏</a:t>
                      </a:r>
                      <a:endParaRPr lang="zh-CN" altLang="en-US" dirty="0"/>
                    </a:p>
                  </a:txBody>
                  <a:tcPr anchor="ctr"/>
                </a:tc>
                <a:tc>
                  <a:txBody>
                    <a:bodyPr/>
                    <a:lstStyle/>
                    <a:p>
                      <a:pPr algn="ctr"/>
                      <a:r>
                        <a:rPr lang="zh-CN" altLang="en-US" dirty="0" smtClean="0"/>
                        <a:t>是</a:t>
                      </a:r>
                      <a:endParaRPr lang="zh-CN" altLang="en-US" dirty="0"/>
                    </a:p>
                  </a:txBody>
                  <a:tcPr anchor="ctr"/>
                </a:tc>
              </a:tr>
              <a:tr h="552228">
                <a:tc>
                  <a:txBody>
                    <a:bodyPr/>
                    <a:lstStyle/>
                    <a:p>
                      <a:pPr algn="ctr"/>
                      <a:r>
                        <a:rPr lang="en-US" altLang="zh-CN" dirty="0" smtClean="0">
                          <a:latin typeface="Times New Roman" panose="02020603050405020304" pitchFamily="18" charset="0"/>
                          <a:cs typeface="Times New Roman" panose="02020603050405020304" pitchFamily="18" charset="0"/>
                        </a:rPr>
                        <a:t>7</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smtClean="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dirty="0"/>
                    </a:p>
                  </a:txBody>
                  <a:tcPr anchor="ctr"/>
                </a:tc>
                <a:tc>
                  <a:txBody>
                    <a:bodyPr/>
                    <a:lstStyle/>
                    <a:p>
                      <a:pPr algn="ctr"/>
                      <a:r>
                        <a:rPr lang="zh-CN" altLang="en-US" dirty="0" smtClean="0"/>
                        <a:t>坏</a:t>
                      </a:r>
                      <a:endParaRPr lang="zh-CN" altLang="en-US" dirty="0"/>
                    </a:p>
                  </a:txBody>
                  <a:tcPr anchor="ctr"/>
                </a:tc>
                <a:tc>
                  <a:txBody>
                    <a:bodyPr/>
                    <a:lstStyle/>
                    <a:p>
                      <a:pPr algn="ctr"/>
                      <a:r>
                        <a:rPr lang="zh-CN" altLang="en-US" dirty="0" smtClean="0"/>
                        <a:t>否</a:t>
                      </a:r>
                      <a:endParaRPr lang="zh-CN" altLang="en-US" dirty="0"/>
                    </a:p>
                  </a:txBody>
                  <a:tcPr anchor="ctr"/>
                </a:tc>
              </a:tr>
              <a:tr h="552228">
                <a:tc>
                  <a:txBody>
                    <a:bodyPr/>
                    <a:lstStyle/>
                    <a:p>
                      <a:pPr algn="ctr"/>
                      <a:r>
                        <a:rPr lang="en-US" altLang="zh-CN" dirty="0" smtClean="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smtClean="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dirty="0"/>
                    </a:p>
                  </a:txBody>
                  <a:tcPr anchor="ctr"/>
                </a:tc>
                <a:tc>
                  <a:txBody>
                    <a:bodyPr/>
                    <a:lstStyle/>
                    <a:p>
                      <a:pPr algn="ctr"/>
                      <a:r>
                        <a:rPr lang="zh-CN" altLang="en-US" dirty="0" smtClean="0"/>
                        <a:t>好</a:t>
                      </a:r>
                      <a:endParaRPr lang="zh-CN" altLang="en-US" dirty="0"/>
                    </a:p>
                  </a:txBody>
                  <a:tcPr anchor="ctr"/>
                </a:tc>
                <a:tc>
                  <a:txBody>
                    <a:bodyPr/>
                    <a:lstStyle/>
                    <a:p>
                      <a:pPr algn="ctr"/>
                      <a:r>
                        <a:rPr lang="zh-CN" altLang="en-US" dirty="0" smtClean="0"/>
                        <a:t>是</a:t>
                      </a:r>
                      <a:endParaRPr lang="zh-CN" altLang="en-US" dirty="0"/>
                    </a:p>
                  </a:txBody>
                  <a:tcPr anchor="ctr"/>
                </a:tc>
              </a:tr>
              <a:tr h="552228">
                <a:tc>
                  <a:txBody>
                    <a:bodyPr/>
                    <a:lstStyle/>
                    <a:p>
                      <a:pPr algn="ctr"/>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smtClean="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dirty="0"/>
                    </a:p>
                  </a:txBody>
                  <a:tcPr anchor="ctr"/>
                </a:tc>
                <a:tc>
                  <a:txBody>
                    <a:bodyPr/>
                    <a:lstStyle/>
                    <a:p>
                      <a:pPr algn="ctr"/>
                      <a:r>
                        <a:rPr lang="zh-CN" altLang="en-US" dirty="0" smtClean="0"/>
                        <a:t>好</a:t>
                      </a:r>
                      <a:endParaRPr lang="zh-CN" altLang="en-US" dirty="0"/>
                    </a:p>
                  </a:txBody>
                  <a:tcPr anchor="ctr"/>
                </a:tc>
                <a:tc>
                  <a:txBody>
                    <a:bodyPr/>
                    <a:lstStyle/>
                    <a:p>
                      <a:pPr algn="ctr"/>
                      <a:r>
                        <a:rPr lang="zh-CN" altLang="en-US" dirty="0" smtClean="0"/>
                        <a:t>是</a:t>
                      </a:r>
                      <a:endParaRPr lang="zh-CN" altLang="en-US" dirty="0"/>
                    </a:p>
                  </a:txBody>
                  <a:tcPr anchor="ctr"/>
                </a:tc>
              </a:tr>
            </a:tbl>
          </a:graphicData>
        </a:graphic>
      </p:graphicFrame>
      <p:sp>
        <p:nvSpPr>
          <p:cNvPr id="6" name="矩形 22"/>
          <p:cNvSpPr>
            <a:spLocks noChangeArrowheads="1"/>
          </p:cNvSpPr>
          <p:nvPr/>
        </p:nvSpPr>
        <p:spPr bwMode="auto">
          <a:xfrm>
            <a:off x="323528" y="1484784"/>
            <a:ext cx="756084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722630">
              <a:spcBef>
                <a:spcPct val="20000"/>
              </a:spcBef>
              <a:buFont typeface="Arial" panose="020B0604020202020204" pitchFamily="34" charset="0"/>
              <a:buChar char="•"/>
              <a:defRPr sz="43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5pPr>
            <a:lvl6pPr marL="25146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6pPr>
            <a:lvl7pPr marL="29718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7pPr>
            <a:lvl8pPr marL="34290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8pPr>
            <a:lvl9pPr marL="38862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9pPr>
          </a:lstStyle>
          <a:p>
            <a:pPr indent="0">
              <a:spcBef>
                <a:spcPts val="600"/>
              </a:spcBef>
              <a:buNone/>
            </a:pPr>
            <a:r>
              <a:rPr lang="zh-CN" altLang="en-US" sz="3000" dirty="0"/>
              <a:t>假设</a:t>
            </a:r>
            <a:r>
              <a:rPr lang="en-US" altLang="zh-CN" sz="3000" dirty="0"/>
              <a:t>K=3</a:t>
            </a:r>
            <a:r>
              <a:rPr lang="zh-CN" altLang="en-US" sz="3000" dirty="0"/>
              <a:t>，</a:t>
            </a:r>
            <a:r>
              <a:rPr lang="en-US" altLang="zh-CN" sz="3000" dirty="0"/>
              <a:t>K</a:t>
            </a:r>
            <a:r>
              <a:rPr lang="zh-CN" altLang="en-US" sz="3000" dirty="0"/>
              <a:t>应该是一个奇数，这样可以保证不会有平票</a:t>
            </a:r>
            <a:r>
              <a:rPr lang="zh-CN" altLang="en-US" sz="3000" dirty="0" smtClean="0"/>
              <a:t>，下表是</a:t>
            </a:r>
            <a:r>
              <a:rPr lang="zh-CN" altLang="en-US" sz="3000" dirty="0"/>
              <a:t>我们计算（</a:t>
            </a:r>
            <a:r>
              <a:rPr lang="en-US" altLang="zh-CN" sz="3000" dirty="0"/>
              <a:t>3</a:t>
            </a:r>
            <a:r>
              <a:rPr lang="zh-CN" altLang="en-US" sz="3000" dirty="0"/>
              <a:t>，</a:t>
            </a:r>
            <a:r>
              <a:rPr lang="en-US" altLang="zh-CN" sz="3000" dirty="0"/>
              <a:t>7</a:t>
            </a:r>
            <a:r>
              <a:rPr lang="zh-CN" altLang="en-US" sz="3000" dirty="0"/>
              <a:t>）到所有点的距离</a:t>
            </a:r>
            <a:r>
              <a:rPr lang="zh-CN" altLang="en-US" sz="3000" dirty="0" smtClean="0"/>
              <a:t>。</a:t>
            </a:r>
            <a:endParaRPr lang="en-US" altLang="zh-CN" sz="3000" b="1" dirty="0" smtClean="0">
              <a:latin typeface="仿宋" panose="02010609060101010101" pitchFamily="49" charset="-122"/>
              <a:ea typeface="仿宋" panose="02010609060101010101" pitchFamily="49" charset="-122"/>
            </a:endParaRPr>
          </a:p>
        </p:txBody>
      </p:sp>
      <p:graphicFrame>
        <p:nvGraphicFramePr>
          <p:cNvPr id="3" name="对象 2"/>
          <p:cNvGraphicFramePr>
            <a:graphicFrameLocks noChangeAspect="1"/>
          </p:cNvGraphicFramePr>
          <p:nvPr/>
        </p:nvGraphicFramePr>
        <p:xfrm>
          <a:off x="3686919" y="4149080"/>
          <a:ext cx="2160240" cy="432048"/>
        </p:xfrm>
        <a:graphic>
          <a:graphicData uri="http://schemas.openxmlformats.org/presentationml/2006/ole">
            <mc:AlternateContent xmlns:mc="http://schemas.openxmlformats.org/markup-compatibility/2006">
              <mc:Choice xmlns:v="urn:schemas-microsoft-com:vml" Requires="v">
                <p:oleObj spid="_x0000_s9263" name="Equation" r:id="rId1" imgW="33528000" imgH="6705600" progId="Equation.DSMT4">
                  <p:embed/>
                </p:oleObj>
              </mc:Choice>
              <mc:Fallback>
                <p:oleObj name="Equation" r:id="rId1" imgW="33528000" imgH="6705600" progId="Equation.DSMT4">
                  <p:embed/>
                  <p:pic>
                    <p:nvPicPr>
                      <p:cNvPr id="0" name="图片 9262"/>
                      <p:cNvPicPr/>
                      <p:nvPr/>
                    </p:nvPicPr>
                    <p:blipFill>
                      <a:blip r:embed="rId2"/>
                      <a:stretch>
                        <a:fillRect/>
                      </a:stretch>
                    </p:blipFill>
                    <p:spPr>
                      <a:xfrm>
                        <a:off x="3686919" y="4149080"/>
                        <a:ext cx="2160240" cy="432048"/>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3698379" y="4724847"/>
          <a:ext cx="2181225" cy="431800"/>
        </p:xfrm>
        <a:graphic>
          <a:graphicData uri="http://schemas.openxmlformats.org/presentationml/2006/ole">
            <mc:AlternateContent xmlns:mc="http://schemas.openxmlformats.org/markup-compatibility/2006">
              <mc:Choice xmlns:v="urn:schemas-microsoft-com:vml" Requires="v">
                <p:oleObj spid="_x0000_s9264" name="Equation" r:id="rId3" imgW="33832800" imgH="6705600" progId="Equation.DSMT4">
                  <p:embed/>
                </p:oleObj>
              </mc:Choice>
              <mc:Fallback>
                <p:oleObj name="Equation" r:id="rId3" imgW="33832800" imgH="6705600" progId="Equation.DSMT4">
                  <p:embed/>
                  <p:pic>
                    <p:nvPicPr>
                      <p:cNvPr id="0" name="对象 2"/>
                      <p:cNvPicPr>
                        <a:picLocks noChangeAspect="1" noChangeArrowheads="1"/>
                      </p:cNvPicPr>
                      <p:nvPr/>
                    </p:nvPicPr>
                    <p:blipFill>
                      <a:blip r:embed="rId4"/>
                      <a:srcRect/>
                      <a:stretch>
                        <a:fillRect/>
                      </a:stretch>
                    </p:blipFill>
                    <p:spPr bwMode="auto">
                      <a:xfrm>
                        <a:off x="3698379" y="4724847"/>
                        <a:ext cx="2181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nvGraphicFramePr>
        <p:xfrm>
          <a:off x="3703464" y="5301109"/>
          <a:ext cx="2043112" cy="431800"/>
        </p:xfrm>
        <a:graphic>
          <a:graphicData uri="http://schemas.openxmlformats.org/presentationml/2006/ole">
            <mc:AlternateContent xmlns:mc="http://schemas.openxmlformats.org/markup-compatibility/2006">
              <mc:Choice xmlns:v="urn:schemas-microsoft-com:vml" Requires="v">
                <p:oleObj spid="_x0000_s9265" name="Equation" r:id="rId5" imgW="31699200" imgH="6705600" progId="Equation.DSMT4">
                  <p:embed/>
                </p:oleObj>
              </mc:Choice>
              <mc:Fallback>
                <p:oleObj name="Equation" r:id="rId5" imgW="31699200" imgH="6705600" progId="Equation.DSMT4">
                  <p:embed/>
                  <p:pic>
                    <p:nvPicPr>
                      <p:cNvPr id="0" name="对象 4"/>
                      <p:cNvPicPr>
                        <a:picLocks noChangeAspect="1" noChangeArrowheads="1"/>
                      </p:cNvPicPr>
                      <p:nvPr/>
                    </p:nvPicPr>
                    <p:blipFill>
                      <a:blip r:embed="rId6"/>
                      <a:srcRect/>
                      <a:stretch>
                        <a:fillRect/>
                      </a:stretch>
                    </p:blipFill>
                    <p:spPr bwMode="auto">
                      <a:xfrm>
                        <a:off x="3703464" y="5301109"/>
                        <a:ext cx="20431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nvGraphicFramePr>
        <p:xfrm>
          <a:off x="3731940" y="5877372"/>
          <a:ext cx="2101850" cy="431800"/>
        </p:xfrm>
        <a:graphic>
          <a:graphicData uri="http://schemas.openxmlformats.org/presentationml/2006/ole">
            <mc:AlternateContent xmlns:mc="http://schemas.openxmlformats.org/markup-compatibility/2006">
              <mc:Choice xmlns:v="urn:schemas-microsoft-com:vml" Requires="v">
                <p:oleObj spid="_x0000_s9266" name="Equation" r:id="rId7" imgW="32613600" imgH="6705600" progId="Equation.DSMT4">
                  <p:embed/>
                </p:oleObj>
              </mc:Choice>
              <mc:Fallback>
                <p:oleObj name="Equation" r:id="rId7" imgW="32613600" imgH="6705600" progId="Equation.DSMT4">
                  <p:embed/>
                  <p:pic>
                    <p:nvPicPr>
                      <p:cNvPr id="0" name="对象 4"/>
                      <p:cNvPicPr>
                        <a:picLocks noChangeAspect="1" noChangeArrowheads="1"/>
                      </p:cNvPicPr>
                      <p:nvPr/>
                    </p:nvPicPr>
                    <p:blipFill>
                      <a:blip r:embed="rId8"/>
                      <a:srcRect/>
                      <a:stretch>
                        <a:fillRect/>
                      </a:stretch>
                    </p:blipFill>
                    <p:spPr bwMode="auto">
                      <a:xfrm>
                        <a:off x="3731940" y="5877372"/>
                        <a:ext cx="21018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p>
            <a:endParaRPr lang="zh-CN" altLang="en-US"/>
          </a:p>
        </p:txBody>
      </p:sp>
      <p:sp>
        <p:nvSpPr>
          <p:cNvPr id="7173" name="矩形 25"/>
          <p:cNvSpPr>
            <a:spLocks noChangeArrowheads="1"/>
          </p:cNvSpPr>
          <p:nvPr/>
        </p:nvSpPr>
        <p:spPr bwMode="auto">
          <a:xfrm>
            <a:off x="1271905" y="612775"/>
            <a:ext cx="430784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400000"/>
                <a:headEnd/>
                <a:tailEnd/>
              </a14:hiddenLine>
            </a:ext>
          </a:extLst>
        </p:spPr>
        <p:txBody>
          <a:bodyPr wrap="square" lIns="0" tIns="0" rIns="0" bIns="0">
            <a:spAutoFit/>
          </a:bodyPr>
          <a:lstStyle>
            <a:lvl1pPr marL="342900" indent="-342900">
              <a:spcBef>
                <a:spcPct val="20000"/>
              </a:spcBef>
              <a:buFont typeface="Arial" panose="020B0604020202020204" pitchFamily="34" charset="0"/>
              <a:buChar char="•"/>
              <a:defRPr sz="43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5pPr>
            <a:lvl6pPr marL="25146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6pPr>
            <a:lvl7pPr marL="29718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7pPr>
            <a:lvl8pPr marL="34290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8pPr>
            <a:lvl9pPr marL="38862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9pPr>
          </a:lstStyle>
          <a:p>
            <a:pPr marL="0" lvl="1" indent="0" eaLnBrk="1" hangingPunct="1">
              <a:spcBef>
                <a:spcPts val="600"/>
              </a:spcBef>
              <a:buFont typeface="Arial" panose="020B0604020202020204" pitchFamily="34" charset="0"/>
              <a:buNone/>
            </a:pPr>
            <a:r>
              <a:rPr lang="en-US" altLang="zh-CN" sz="2705" dirty="0">
                <a:solidFill>
                  <a:srgbClr val="1A4B85"/>
                </a:solidFill>
                <a:latin typeface="黑体" panose="02010609060101010101" pitchFamily="2" charset="-122"/>
                <a:ea typeface="黑体" panose="02010609060101010101" pitchFamily="2" charset="-122"/>
                <a:cs typeface="+mn-ea"/>
              </a:rPr>
              <a:t>4</a:t>
            </a:r>
            <a:r>
              <a:rPr lang="en-US" altLang="zh-CN" sz="2705" dirty="0" smtClean="0">
                <a:solidFill>
                  <a:srgbClr val="1A4B85"/>
                </a:solidFill>
                <a:latin typeface="黑体" panose="02010609060101010101" pitchFamily="2" charset="-122"/>
                <a:ea typeface="黑体" panose="02010609060101010101" pitchFamily="2" charset="-122"/>
                <a:cs typeface="+mn-ea"/>
              </a:rPr>
              <a:t>.1 K-</a:t>
            </a:r>
            <a:r>
              <a:rPr lang="zh-CN" altLang="en-US" sz="2705" dirty="0" smtClean="0">
                <a:solidFill>
                  <a:srgbClr val="1A4B85"/>
                </a:solidFill>
                <a:latin typeface="黑体" panose="02010609060101010101" pitchFamily="2" charset="-122"/>
                <a:ea typeface="黑体" panose="02010609060101010101" pitchFamily="2" charset="-122"/>
                <a:cs typeface="+mn-ea"/>
              </a:rPr>
              <a:t>近邻算法</a:t>
            </a:r>
            <a:endParaRPr lang="zh-CN" altLang="zh-CN" sz="2705" dirty="0">
              <a:solidFill>
                <a:srgbClr val="1A4B85"/>
              </a:solidFill>
              <a:latin typeface="黑体" panose="02010609060101010101" pitchFamily="2" charset="-122"/>
              <a:ea typeface="黑体" panose="02010609060101010101" pitchFamily="2" charset="-122"/>
              <a:cs typeface="+mn-ea"/>
              <a:sym typeface="微软雅黑" panose="020B0503020204020204" charset="-122"/>
            </a:endParaRPr>
          </a:p>
        </p:txBody>
      </p:sp>
      <p:sp>
        <p:nvSpPr>
          <p:cNvPr id="4" name="灯片编号占位符 3"/>
          <p:cNvSpPr>
            <a:spLocks noGrp="1"/>
          </p:cNvSpPr>
          <p:nvPr>
            <p:ph type="sldNum" sz="quarter" idx="12"/>
          </p:nvPr>
        </p:nvSpPr>
        <p:spPr/>
        <p:txBody>
          <a:bodyPr/>
          <a:lstStyle/>
          <a:p>
            <a:pPr>
              <a:defRPr/>
            </a:pPr>
            <a:fld id="{E60D9E3D-EE1B-439F-AAAD-FE8026026B30}" type="slidenum">
              <a:rPr lang="zh-CN" altLang="en-US" sz="1350" smtClean="0"/>
            </a:fld>
            <a:endParaRPr lang="zh-CN" altLang="en-US" sz="1350"/>
          </a:p>
        </p:txBody>
      </p:sp>
      <p:graphicFrame>
        <p:nvGraphicFramePr>
          <p:cNvPr id="2" name="表格 1"/>
          <p:cNvGraphicFramePr>
            <a:graphicFrameLocks noGrp="1"/>
          </p:cNvGraphicFramePr>
          <p:nvPr/>
        </p:nvGraphicFramePr>
        <p:xfrm>
          <a:off x="395536" y="3212976"/>
          <a:ext cx="8208911" cy="3123312"/>
        </p:xfrm>
        <a:graphic>
          <a:graphicData uri="http://schemas.openxmlformats.org/drawingml/2006/table">
            <a:tbl>
              <a:tblPr firstRow="1" bandRow="1">
                <a:tableStyleId>{073A0DAA-6AF3-43AB-8588-CEC1D06C72B9}</a:tableStyleId>
              </a:tblPr>
              <a:tblGrid>
                <a:gridCol w="1354869"/>
                <a:gridCol w="1673661"/>
                <a:gridCol w="2630041"/>
                <a:gridCol w="1275170"/>
                <a:gridCol w="1275170"/>
              </a:tblGrid>
              <a:tr h="887434">
                <a:tc>
                  <a:txBody>
                    <a:bodyPr/>
                    <a:lstStyle/>
                    <a:p>
                      <a:pPr algn="ctr"/>
                      <a:r>
                        <a:rPr lang="zh-CN" altLang="en-US" dirty="0" smtClean="0"/>
                        <a:t>耐酸时间（秒）</a:t>
                      </a:r>
                      <a:endParaRPr lang="zh-CN" altLang="en-US" dirty="0"/>
                    </a:p>
                  </a:txBody>
                  <a:tcPr anchor="ctr"/>
                </a:tc>
                <a:tc>
                  <a:txBody>
                    <a:bodyPr/>
                    <a:lstStyle/>
                    <a:p>
                      <a:pPr algn="ctr"/>
                      <a:r>
                        <a:rPr lang="zh-CN" altLang="en-US" dirty="0" smtClean="0"/>
                        <a:t>圧强</a:t>
                      </a:r>
                      <a:r>
                        <a:rPr lang="en-US" altLang="zh-CN" dirty="0" smtClean="0"/>
                        <a:t>(</a:t>
                      </a:r>
                      <a:r>
                        <a:rPr lang="zh-CN" altLang="en-US" dirty="0" smtClean="0"/>
                        <a:t>公斤</a:t>
                      </a:r>
                      <a:r>
                        <a:rPr lang="en-US" altLang="zh-CN" dirty="0" smtClean="0"/>
                        <a:t>/</a:t>
                      </a:r>
                      <a:r>
                        <a:rPr lang="zh-CN" altLang="en-US" dirty="0" smtClean="0"/>
                        <a:t>平方米</a:t>
                      </a:r>
                      <a:r>
                        <a:rPr lang="en-US" altLang="zh-CN" dirty="0" smtClean="0"/>
                        <a:t>)</a:t>
                      </a:r>
                      <a:endParaRPr lang="zh-CN" altLang="en-US" dirty="0"/>
                    </a:p>
                  </a:txBody>
                  <a:tcPr anchor="ctr"/>
                </a:tc>
                <a:tc>
                  <a:txBody>
                    <a:bodyPr/>
                    <a:lstStyle/>
                    <a:p>
                      <a:pPr algn="ctr"/>
                      <a:r>
                        <a:rPr lang="zh-CN" altLang="en-US" dirty="0" smtClean="0"/>
                        <a:t>计算到 </a:t>
                      </a:r>
                      <a:r>
                        <a:rPr lang="en-US" altLang="zh-CN" dirty="0" smtClean="0"/>
                        <a:t>(3, 7)</a:t>
                      </a:r>
                      <a:r>
                        <a:rPr lang="zh-CN" altLang="en-US" dirty="0" smtClean="0"/>
                        <a:t>的距离</a:t>
                      </a:r>
                      <a:endParaRPr lang="zh-CN" altLang="en-US" dirty="0"/>
                    </a:p>
                  </a:txBody>
                  <a:tcPr anchor="ctr"/>
                </a:tc>
                <a:tc>
                  <a:txBody>
                    <a:bodyPr/>
                    <a:lstStyle/>
                    <a:p>
                      <a:pPr algn="ctr"/>
                      <a:r>
                        <a:rPr lang="zh-CN" altLang="en-US" dirty="0" smtClean="0"/>
                        <a:t>品质</a:t>
                      </a:r>
                      <a:endParaRPr lang="zh-CN" altLang="en-US" dirty="0"/>
                    </a:p>
                  </a:txBody>
                  <a:tcPr anchor="ctr"/>
                </a:tc>
                <a:tc>
                  <a:txBody>
                    <a:bodyPr/>
                    <a:lstStyle/>
                    <a:p>
                      <a:pPr algn="ctr"/>
                      <a:r>
                        <a:rPr lang="zh-CN" altLang="en-US" dirty="0" smtClean="0"/>
                        <a:t>是否包含在最近的</a:t>
                      </a:r>
                      <a:r>
                        <a:rPr lang="en-US" altLang="zh-CN" dirty="0" smtClean="0"/>
                        <a:t>3</a:t>
                      </a:r>
                      <a:r>
                        <a:rPr lang="zh-CN" altLang="en-US" dirty="0" smtClean="0"/>
                        <a:t>个邻居内</a:t>
                      </a:r>
                      <a:endParaRPr lang="zh-CN" altLang="en-US" dirty="0"/>
                    </a:p>
                  </a:txBody>
                  <a:tcPr anchor="ctr"/>
                </a:tc>
              </a:tr>
              <a:tr h="552228">
                <a:tc>
                  <a:txBody>
                    <a:bodyPr/>
                    <a:lstStyle/>
                    <a:p>
                      <a:pPr algn="ctr"/>
                      <a:r>
                        <a:rPr lang="en-US" altLang="zh-CN" dirty="0" smtClean="0">
                          <a:latin typeface="Times New Roman" panose="02020603050405020304" pitchFamily="18" charset="0"/>
                          <a:cs typeface="Times New Roman" panose="02020603050405020304" pitchFamily="18" charset="0"/>
                        </a:rPr>
                        <a:t>7</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smtClean="0">
                          <a:latin typeface="Times New Roman" panose="02020603050405020304" pitchFamily="18" charset="0"/>
                          <a:cs typeface="Times New Roman" panose="02020603050405020304" pitchFamily="18" charset="0"/>
                        </a:rPr>
                        <a:t>7</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dirty="0"/>
                    </a:p>
                  </a:txBody>
                  <a:tcPr anchor="ctr"/>
                </a:tc>
                <a:tc>
                  <a:txBody>
                    <a:bodyPr/>
                    <a:lstStyle/>
                    <a:p>
                      <a:pPr algn="ctr"/>
                      <a:r>
                        <a:rPr lang="zh-CN" altLang="en-US" dirty="0" smtClean="0"/>
                        <a:t>坏</a:t>
                      </a:r>
                      <a:endParaRPr lang="zh-CN" altLang="en-US" dirty="0"/>
                    </a:p>
                  </a:txBody>
                  <a:tcPr anchor="ctr"/>
                </a:tc>
                <a:tc>
                  <a:txBody>
                    <a:bodyPr/>
                    <a:lstStyle/>
                    <a:p>
                      <a:pPr algn="ctr"/>
                      <a:r>
                        <a:rPr lang="zh-CN" altLang="en-US" dirty="0" smtClean="0"/>
                        <a:t>是</a:t>
                      </a:r>
                      <a:endParaRPr lang="zh-CN" altLang="en-US" dirty="0"/>
                    </a:p>
                  </a:txBody>
                  <a:tcPr anchor="ctr"/>
                </a:tc>
              </a:tr>
              <a:tr h="552228">
                <a:tc>
                  <a:txBody>
                    <a:bodyPr/>
                    <a:lstStyle/>
                    <a:p>
                      <a:pPr algn="ctr"/>
                      <a:r>
                        <a:rPr lang="en-US" altLang="zh-CN" dirty="0" smtClean="0">
                          <a:latin typeface="Times New Roman" panose="02020603050405020304" pitchFamily="18" charset="0"/>
                          <a:cs typeface="Times New Roman" panose="02020603050405020304" pitchFamily="18" charset="0"/>
                        </a:rPr>
                        <a:t>7</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smtClean="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dirty="0"/>
                    </a:p>
                  </a:txBody>
                  <a:tcPr anchor="ctr"/>
                </a:tc>
                <a:tc>
                  <a:txBody>
                    <a:bodyPr/>
                    <a:lstStyle/>
                    <a:p>
                      <a:pPr algn="ctr"/>
                      <a:r>
                        <a:rPr lang="zh-CN" altLang="en-US" dirty="0" smtClean="0"/>
                        <a:t>坏</a:t>
                      </a:r>
                      <a:endParaRPr lang="zh-CN" altLang="en-US" dirty="0"/>
                    </a:p>
                  </a:txBody>
                  <a:tcPr anchor="ctr"/>
                </a:tc>
                <a:tc>
                  <a:txBody>
                    <a:bodyPr/>
                    <a:lstStyle/>
                    <a:p>
                      <a:pPr algn="ctr"/>
                      <a:r>
                        <a:rPr lang="zh-CN" altLang="en-US" dirty="0" smtClean="0"/>
                        <a:t>否</a:t>
                      </a:r>
                      <a:endParaRPr lang="zh-CN" altLang="en-US" dirty="0"/>
                    </a:p>
                  </a:txBody>
                  <a:tcPr anchor="ctr"/>
                </a:tc>
              </a:tr>
              <a:tr h="552228">
                <a:tc>
                  <a:txBody>
                    <a:bodyPr/>
                    <a:lstStyle/>
                    <a:p>
                      <a:pPr algn="ctr"/>
                      <a:r>
                        <a:rPr lang="en-US" altLang="zh-CN" dirty="0" smtClean="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smtClean="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dirty="0"/>
                    </a:p>
                  </a:txBody>
                  <a:tcPr anchor="ctr"/>
                </a:tc>
                <a:tc>
                  <a:txBody>
                    <a:bodyPr/>
                    <a:lstStyle/>
                    <a:p>
                      <a:pPr algn="ctr"/>
                      <a:r>
                        <a:rPr lang="zh-CN" altLang="en-US" dirty="0" smtClean="0"/>
                        <a:t>好</a:t>
                      </a:r>
                      <a:endParaRPr lang="zh-CN" altLang="en-US" dirty="0"/>
                    </a:p>
                  </a:txBody>
                  <a:tcPr anchor="ctr"/>
                </a:tc>
                <a:tc>
                  <a:txBody>
                    <a:bodyPr/>
                    <a:lstStyle/>
                    <a:p>
                      <a:pPr algn="ctr"/>
                      <a:r>
                        <a:rPr lang="zh-CN" altLang="en-US" dirty="0" smtClean="0"/>
                        <a:t>是</a:t>
                      </a:r>
                      <a:endParaRPr lang="zh-CN" altLang="en-US" dirty="0"/>
                    </a:p>
                  </a:txBody>
                  <a:tcPr anchor="ctr"/>
                </a:tc>
              </a:tr>
              <a:tr h="552228">
                <a:tc>
                  <a:txBody>
                    <a:bodyPr/>
                    <a:lstStyle/>
                    <a:p>
                      <a:pPr algn="ctr"/>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smtClean="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dirty="0"/>
                    </a:p>
                  </a:txBody>
                  <a:tcPr anchor="ctr"/>
                </a:tc>
                <a:tc>
                  <a:txBody>
                    <a:bodyPr/>
                    <a:lstStyle/>
                    <a:p>
                      <a:pPr algn="ctr"/>
                      <a:r>
                        <a:rPr lang="zh-CN" altLang="en-US" dirty="0" smtClean="0"/>
                        <a:t>好</a:t>
                      </a:r>
                      <a:endParaRPr lang="zh-CN" altLang="en-US" dirty="0"/>
                    </a:p>
                  </a:txBody>
                  <a:tcPr anchor="ctr"/>
                </a:tc>
                <a:tc>
                  <a:txBody>
                    <a:bodyPr/>
                    <a:lstStyle/>
                    <a:p>
                      <a:pPr algn="ctr"/>
                      <a:r>
                        <a:rPr lang="zh-CN" altLang="en-US" dirty="0" smtClean="0"/>
                        <a:t>是</a:t>
                      </a:r>
                      <a:endParaRPr lang="zh-CN" altLang="en-US" dirty="0"/>
                    </a:p>
                  </a:txBody>
                  <a:tcPr anchor="ctr"/>
                </a:tc>
              </a:tr>
            </a:tbl>
          </a:graphicData>
        </a:graphic>
      </p:graphicFrame>
      <p:sp>
        <p:nvSpPr>
          <p:cNvPr id="6" name="矩形 22"/>
          <p:cNvSpPr>
            <a:spLocks noChangeArrowheads="1"/>
          </p:cNvSpPr>
          <p:nvPr/>
        </p:nvSpPr>
        <p:spPr bwMode="auto">
          <a:xfrm>
            <a:off x="323528" y="1484784"/>
            <a:ext cx="756084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722630">
              <a:spcBef>
                <a:spcPct val="20000"/>
              </a:spcBef>
              <a:buFont typeface="Arial" panose="020B0604020202020204" pitchFamily="34" charset="0"/>
              <a:buChar char="•"/>
              <a:defRPr sz="43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5pPr>
            <a:lvl6pPr marL="25146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6pPr>
            <a:lvl7pPr marL="29718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7pPr>
            <a:lvl8pPr marL="34290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8pPr>
            <a:lvl9pPr marL="38862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9pPr>
          </a:lstStyle>
          <a:p>
            <a:pPr indent="0">
              <a:spcBef>
                <a:spcPts val="600"/>
              </a:spcBef>
              <a:buNone/>
            </a:pPr>
            <a:r>
              <a:rPr lang="zh-CN" altLang="en-US" sz="3200" dirty="0" smtClean="0"/>
              <a:t>所以</a:t>
            </a:r>
            <a:r>
              <a:rPr lang="zh-CN" altLang="en-US" sz="3200" dirty="0"/>
              <a:t>，最后的投票，好的有</a:t>
            </a:r>
            <a:r>
              <a:rPr lang="en-US" altLang="zh-CN" sz="3200" dirty="0"/>
              <a:t>2</a:t>
            </a:r>
            <a:r>
              <a:rPr lang="zh-CN" altLang="en-US" sz="3200" dirty="0"/>
              <a:t>票，坏的有</a:t>
            </a:r>
            <a:r>
              <a:rPr lang="en-US" altLang="zh-CN" sz="3200" dirty="0"/>
              <a:t>1</a:t>
            </a:r>
            <a:r>
              <a:rPr lang="zh-CN" altLang="en-US" sz="3200" dirty="0"/>
              <a:t>票，最终需要测试的（</a:t>
            </a:r>
            <a:r>
              <a:rPr lang="en-US" altLang="zh-CN" sz="3200" dirty="0"/>
              <a:t>3</a:t>
            </a:r>
            <a:r>
              <a:rPr lang="zh-CN" altLang="en-US" sz="3200" dirty="0"/>
              <a:t>，</a:t>
            </a:r>
            <a:r>
              <a:rPr lang="en-US" altLang="zh-CN" sz="3200" dirty="0"/>
              <a:t>7</a:t>
            </a:r>
            <a:r>
              <a:rPr lang="zh-CN" altLang="en-US" sz="3200" dirty="0"/>
              <a:t>）是合格品</a:t>
            </a:r>
            <a:r>
              <a:rPr lang="zh-CN" altLang="en-US" sz="3200" dirty="0" smtClean="0"/>
              <a:t>。</a:t>
            </a:r>
            <a:endParaRPr lang="en-US" altLang="zh-CN" sz="3200" b="1" dirty="0" smtClean="0">
              <a:latin typeface="仿宋" panose="02010609060101010101" pitchFamily="49" charset="-122"/>
              <a:ea typeface="仿宋" panose="02010609060101010101" pitchFamily="49" charset="-122"/>
            </a:endParaRPr>
          </a:p>
        </p:txBody>
      </p:sp>
      <p:graphicFrame>
        <p:nvGraphicFramePr>
          <p:cNvPr id="3" name="对象 2"/>
          <p:cNvGraphicFramePr>
            <a:graphicFrameLocks noChangeAspect="1"/>
          </p:cNvGraphicFramePr>
          <p:nvPr/>
        </p:nvGraphicFramePr>
        <p:xfrm>
          <a:off x="3686919" y="4149080"/>
          <a:ext cx="2160240" cy="432048"/>
        </p:xfrm>
        <a:graphic>
          <a:graphicData uri="http://schemas.openxmlformats.org/presentationml/2006/ole">
            <mc:AlternateContent xmlns:mc="http://schemas.openxmlformats.org/markup-compatibility/2006">
              <mc:Choice xmlns:v="urn:schemas-microsoft-com:vml" Requires="v">
                <p:oleObj spid="_x0000_s10278" name="Equation" r:id="rId1" imgW="33528000" imgH="6705600" progId="Equation.DSMT4">
                  <p:embed/>
                </p:oleObj>
              </mc:Choice>
              <mc:Fallback>
                <p:oleObj name="Equation" r:id="rId1" imgW="33528000" imgH="6705600" progId="Equation.DSMT4">
                  <p:embed/>
                  <p:pic>
                    <p:nvPicPr>
                      <p:cNvPr id="0" name="图片 10277"/>
                      <p:cNvPicPr/>
                      <p:nvPr/>
                    </p:nvPicPr>
                    <p:blipFill>
                      <a:blip r:embed="rId2"/>
                      <a:stretch>
                        <a:fillRect/>
                      </a:stretch>
                    </p:blipFill>
                    <p:spPr>
                      <a:xfrm>
                        <a:off x="3686919" y="4149080"/>
                        <a:ext cx="2160240" cy="432048"/>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3698379" y="4724847"/>
          <a:ext cx="2181225" cy="431800"/>
        </p:xfrm>
        <a:graphic>
          <a:graphicData uri="http://schemas.openxmlformats.org/presentationml/2006/ole">
            <mc:AlternateContent xmlns:mc="http://schemas.openxmlformats.org/markup-compatibility/2006">
              <mc:Choice xmlns:v="urn:schemas-microsoft-com:vml" Requires="v">
                <p:oleObj spid="_x0000_s10279" name="Equation" r:id="rId3" imgW="33832800" imgH="6705600" progId="Equation.DSMT4">
                  <p:embed/>
                </p:oleObj>
              </mc:Choice>
              <mc:Fallback>
                <p:oleObj name="Equation" r:id="rId3" imgW="33832800" imgH="6705600" progId="Equation.DSMT4">
                  <p:embed/>
                  <p:pic>
                    <p:nvPicPr>
                      <p:cNvPr id="0" name="图片 10278"/>
                      <p:cNvPicPr>
                        <a:picLocks noChangeAspect="1" noChangeArrowheads="1"/>
                      </p:cNvPicPr>
                      <p:nvPr/>
                    </p:nvPicPr>
                    <p:blipFill>
                      <a:blip r:embed="rId4"/>
                      <a:srcRect/>
                      <a:stretch>
                        <a:fillRect/>
                      </a:stretch>
                    </p:blipFill>
                    <p:spPr bwMode="auto">
                      <a:xfrm>
                        <a:off x="3698379" y="4724847"/>
                        <a:ext cx="2181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nvGraphicFramePr>
        <p:xfrm>
          <a:off x="3703464" y="5301109"/>
          <a:ext cx="2043112" cy="431800"/>
        </p:xfrm>
        <a:graphic>
          <a:graphicData uri="http://schemas.openxmlformats.org/presentationml/2006/ole">
            <mc:AlternateContent xmlns:mc="http://schemas.openxmlformats.org/markup-compatibility/2006">
              <mc:Choice xmlns:v="urn:schemas-microsoft-com:vml" Requires="v">
                <p:oleObj spid="_x0000_s10280" name="Equation" r:id="rId5" imgW="31699200" imgH="6705600" progId="Equation.DSMT4">
                  <p:embed/>
                </p:oleObj>
              </mc:Choice>
              <mc:Fallback>
                <p:oleObj name="Equation" r:id="rId5" imgW="31699200" imgH="6705600" progId="Equation.DSMT4">
                  <p:embed/>
                  <p:pic>
                    <p:nvPicPr>
                      <p:cNvPr id="0" name="图片 10279"/>
                      <p:cNvPicPr>
                        <a:picLocks noChangeAspect="1" noChangeArrowheads="1"/>
                      </p:cNvPicPr>
                      <p:nvPr/>
                    </p:nvPicPr>
                    <p:blipFill>
                      <a:blip r:embed="rId6"/>
                      <a:srcRect/>
                      <a:stretch>
                        <a:fillRect/>
                      </a:stretch>
                    </p:blipFill>
                    <p:spPr bwMode="auto">
                      <a:xfrm>
                        <a:off x="3703464" y="5301109"/>
                        <a:ext cx="20431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nvGraphicFramePr>
        <p:xfrm>
          <a:off x="3731940" y="5877372"/>
          <a:ext cx="2101850" cy="431800"/>
        </p:xfrm>
        <a:graphic>
          <a:graphicData uri="http://schemas.openxmlformats.org/presentationml/2006/ole">
            <mc:AlternateContent xmlns:mc="http://schemas.openxmlformats.org/markup-compatibility/2006">
              <mc:Choice xmlns:v="urn:schemas-microsoft-com:vml" Requires="v">
                <p:oleObj spid="_x0000_s10281" name="Equation" r:id="rId7" imgW="32613600" imgH="6705600" progId="Equation.DSMT4">
                  <p:embed/>
                </p:oleObj>
              </mc:Choice>
              <mc:Fallback>
                <p:oleObj name="Equation" r:id="rId7" imgW="32613600" imgH="6705600" progId="Equation.DSMT4">
                  <p:embed/>
                  <p:pic>
                    <p:nvPicPr>
                      <p:cNvPr id="0" name="图片 10280"/>
                      <p:cNvPicPr>
                        <a:picLocks noChangeAspect="1" noChangeArrowheads="1"/>
                      </p:cNvPicPr>
                      <p:nvPr/>
                    </p:nvPicPr>
                    <p:blipFill>
                      <a:blip r:embed="rId8"/>
                      <a:srcRect/>
                      <a:stretch>
                        <a:fillRect/>
                      </a:stretch>
                    </p:blipFill>
                    <p:spPr bwMode="auto">
                      <a:xfrm>
                        <a:off x="3731940" y="5877372"/>
                        <a:ext cx="21018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实例二 室内定位</a:t>
            </a:r>
            <a:endParaRPr lang="en-US" altLang="zh-CN"/>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230EEED-C987-49B6-AC82-611C93AE2345}"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18" name="内容占位符 17"/>
          <p:cNvPicPr>
            <a:picLocks noChangeAspect="1"/>
          </p:cNvPicPr>
          <p:nvPr>
            <p:ph idx="1"/>
          </p:nvPr>
        </p:nvPicPr>
        <p:blipFill>
          <a:blip r:embed="rId1"/>
          <a:stretch>
            <a:fillRect/>
          </a:stretch>
        </p:blipFill>
        <p:spPr>
          <a:xfrm>
            <a:off x="332740" y="1050925"/>
            <a:ext cx="8229600" cy="3772535"/>
          </a:xfrm>
          <a:prstGeom prst="rect">
            <a:avLst/>
          </a:prstGeom>
        </p:spPr>
      </p:pic>
      <p:graphicFrame>
        <p:nvGraphicFramePr>
          <p:cNvPr id="19" name="对象 18"/>
          <p:cNvGraphicFramePr/>
          <p:nvPr/>
        </p:nvGraphicFramePr>
        <p:xfrm>
          <a:off x="332740" y="4823460"/>
          <a:ext cx="3860800" cy="1877695"/>
        </p:xfrm>
        <a:graphic>
          <a:graphicData uri="http://schemas.openxmlformats.org/presentationml/2006/ole">
            <mc:AlternateContent xmlns:mc="http://schemas.openxmlformats.org/markup-compatibility/2006">
              <mc:Choice xmlns:v="urn:schemas-microsoft-com:vml" Requires="v">
                <p:oleObj spid="_x0000_s20" name="" r:id="rId2" imgW="3857625" imgH="1876425" progId="Paint.Picture">
                  <p:embed/>
                </p:oleObj>
              </mc:Choice>
              <mc:Fallback>
                <p:oleObj name="" r:id="rId2" imgW="3857625" imgH="1876425" progId="Paint.Picture">
                  <p:embed/>
                  <p:pic>
                    <p:nvPicPr>
                      <p:cNvPr id="0" name="图片 19"/>
                      <p:cNvPicPr/>
                      <p:nvPr/>
                    </p:nvPicPr>
                    <p:blipFill>
                      <a:blip r:embed="rId3"/>
                      <a:stretch>
                        <a:fillRect/>
                      </a:stretch>
                    </p:blipFill>
                    <p:spPr>
                      <a:xfrm>
                        <a:off x="332740" y="4823460"/>
                        <a:ext cx="3860800" cy="1877695"/>
                      </a:xfrm>
                      <a:prstGeom prst="rect">
                        <a:avLst/>
                      </a:prstGeom>
                    </p:spPr>
                  </p:pic>
                </p:oleObj>
              </mc:Fallback>
            </mc:AlternateContent>
          </a:graphicData>
        </a:graphic>
      </p:graphicFrame>
      <p:sp>
        <p:nvSpPr>
          <p:cNvPr id="21" name="文本框 20"/>
          <p:cNvSpPr txBox="1"/>
          <p:nvPr/>
        </p:nvSpPr>
        <p:spPr>
          <a:xfrm>
            <a:off x="4340860" y="4772660"/>
            <a:ext cx="4442460" cy="2122805"/>
          </a:xfrm>
          <a:prstGeom prst="rect">
            <a:avLst/>
          </a:prstGeom>
          <a:noFill/>
        </p:spPr>
        <p:txBody>
          <a:bodyPr wrap="square" rtlCol="0">
            <a:spAutoFit/>
          </a:bodyPr>
          <a:p>
            <a:pPr algn="l"/>
            <a:r>
              <a:rPr lang="zh-CN" altLang="en-US" sz="1200"/>
              <a:t>对于knn回归，标签是坐标x和坐标y，可以进行数值计算，使用这k个指纹的位置坐标取平均，得到作为定位结果。</a:t>
            </a:r>
            <a:endParaRPr lang="zh-CN" altLang="en-US" sz="1200"/>
          </a:p>
          <a:p>
            <a:pPr algn="l"/>
            <a:r>
              <a:rPr lang="zh-CN" altLang="en-US" sz="1200"/>
              <a:t>对于knn分类，将定位区域划分为1m×1m的网格，每个网格是看作一个类别，用网格标号代替，对k个网格标号计数投票，选择票数做多的网格作为定位结果。如果r=[−65,−49]，那么最匹配的样本是表1中的第一项，移动设备被定位在坐标(0,0)。在更一般的情况下，向量r是N维的。</a:t>
            </a:r>
            <a:endParaRPr lang="zh-CN" altLang="en-US" sz="1200"/>
          </a:p>
          <a:p>
            <a:pPr algn="l"/>
            <a:r>
              <a:rPr lang="zh-CN" altLang="en-US" sz="1200"/>
              <a:t>kNN是一种lazy式的学习方法，在上面的过程中不需要使用训练数据进行“学习”，在定位的时候直接在训练数据中搜索就可以。一些工具包中的kNN算法的训练过程中会建立一个kd树（一种数据结构），有利于在线预测时的搜索。</a:t>
            </a:r>
            <a:endParaRPr lang="zh-CN" altLang="en-US" sz="120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实例二 室内定位</a:t>
            </a:r>
            <a:endParaRPr lang="en-US" altLang="zh-CN"/>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230EEED-C987-49B6-AC82-611C93AE2345}"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5" name="内容占位符 4"/>
          <p:cNvPicPr>
            <a:picLocks noChangeAspect="1"/>
          </p:cNvPicPr>
          <p:nvPr>
            <p:ph idx="1"/>
          </p:nvPr>
        </p:nvPicPr>
        <p:blipFill>
          <a:blip r:embed="rId1"/>
          <a:stretch>
            <a:fillRect/>
          </a:stretch>
        </p:blipFill>
        <p:spPr>
          <a:xfrm>
            <a:off x="1494790" y="2334260"/>
            <a:ext cx="6153150" cy="3057525"/>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dirty="0" smtClean="0">
                <a:solidFill>
                  <a:srgbClr val="1A4B85"/>
                </a:solidFill>
                <a:latin typeface="黑体" panose="02010609060101010101" pitchFamily="2" charset="-122"/>
                <a:ea typeface="黑体" panose="02010609060101010101" pitchFamily="2" charset="-122"/>
                <a:cs typeface="+mn-ea"/>
                <a:sym typeface="+mn-ea"/>
              </a:rPr>
              <a:t>K-</a:t>
            </a:r>
            <a:r>
              <a:rPr lang="zh-CN" altLang="en-US" dirty="0" smtClean="0">
                <a:solidFill>
                  <a:srgbClr val="1A4B85"/>
                </a:solidFill>
                <a:latin typeface="黑体" panose="02010609060101010101" pitchFamily="2" charset="-122"/>
                <a:ea typeface="黑体" panose="02010609060101010101" pitchFamily="2" charset="-122"/>
                <a:cs typeface="+mn-ea"/>
                <a:sym typeface="+mn-ea"/>
              </a:rPr>
              <a:t>近邻算法</a:t>
            </a:r>
            <a:endParaRPr lang="zh-CN" altLang="en-US"/>
          </a:p>
        </p:txBody>
      </p:sp>
      <p:sp>
        <p:nvSpPr>
          <p:cNvPr id="4" name="灯片编号占位符 3"/>
          <p:cNvSpPr>
            <a:spLocks noGrp="1"/>
          </p:cNvSpPr>
          <p:nvPr>
            <p:ph type="sldNum" sz="quarter" idx="12"/>
          </p:nvPr>
        </p:nvSpPr>
        <p:spPr/>
        <p:txBody>
          <a:bodyPr/>
          <a:lstStyle/>
          <a:p>
            <a:pPr>
              <a:defRPr/>
            </a:pPr>
            <a:fld id="{E60D9E3D-EE1B-439F-AAAD-FE8026026B30}" type="slidenum">
              <a:rPr lang="zh-CN" altLang="en-US" sz="1350" smtClean="0"/>
            </a:fld>
            <a:endParaRPr lang="zh-CN" altLang="en-US" sz="1350"/>
          </a:p>
        </p:txBody>
      </p:sp>
      <p:sp>
        <p:nvSpPr>
          <p:cNvPr id="5" name="矩形 22"/>
          <p:cNvSpPr>
            <a:spLocks noChangeArrowheads="1"/>
          </p:cNvSpPr>
          <p:nvPr/>
        </p:nvSpPr>
        <p:spPr bwMode="auto">
          <a:xfrm>
            <a:off x="298169" y="1268760"/>
            <a:ext cx="8656434" cy="3267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43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5pPr>
            <a:lvl6pPr marL="25146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6pPr>
            <a:lvl7pPr marL="29718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7pPr>
            <a:lvl8pPr marL="34290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8pPr>
            <a:lvl9pPr marL="38862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9pPr>
          </a:lstStyle>
          <a:p>
            <a:pPr eaLnBrk="1" hangingPunct="1">
              <a:lnSpc>
                <a:spcPct val="125000"/>
              </a:lnSpc>
              <a:spcBef>
                <a:spcPts val="600"/>
              </a:spcBef>
              <a:buFont typeface="Arial" panose="020B0604020202020204" pitchFamily="34" charset="0"/>
              <a:buNone/>
            </a:pPr>
            <a:r>
              <a:rPr lang="zh-CN" altLang="en-US" sz="3200" b="1" dirty="0">
                <a:latin typeface="楷体" panose="02010609060101010101" pitchFamily="49" charset="-122"/>
                <a:ea typeface="楷体" panose="02010609060101010101" pitchFamily="49" charset="-122"/>
              </a:rPr>
              <a:t>（</a:t>
            </a:r>
            <a:r>
              <a:rPr lang="en-US" altLang="zh-CN" sz="3200" b="1" dirty="0">
                <a:latin typeface="楷体" panose="02010609060101010101" pitchFamily="49" charset="-122"/>
                <a:ea typeface="楷体" panose="02010609060101010101" pitchFamily="49" charset="-122"/>
              </a:rPr>
              <a:t>1</a:t>
            </a:r>
            <a:r>
              <a:rPr lang="zh-CN" altLang="en-US" sz="3200" b="1" dirty="0" smtClean="0">
                <a:latin typeface="楷体" panose="02010609060101010101" pitchFamily="49" charset="-122"/>
                <a:ea typeface="楷体" panose="02010609060101010101" pitchFamily="49" charset="-122"/>
              </a:rPr>
              <a:t>）基本概念</a:t>
            </a:r>
            <a:r>
              <a:rPr lang="en-US" altLang="zh-CN" sz="3200" b="1" dirty="0" smtClean="0">
                <a:latin typeface="仿宋" panose="02010609060101010101" pitchFamily="49" charset="-122"/>
                <a:ea typeface="仿宋" panose="02010609060101010101" pitchFamily="49" charset="-122"/>
              </a:rPr>
              <a:t> </a:t>
            </a:r>
            <a:endParaRPr lang="en-US" altLang="zh-CN" sz="3200" b="1" dirty="0">
              <a:latin typeface="仿宋" panose="02010609060101010101" pitchFamily="49" charset="-122"/>
              <a:ea typeface="仿宋" panose="02010609060101010101" pitchFamily="49" charset="-122"/>
            </a:endParaRPr>
          </a:p>
          <a:p>
            <a:pPr marL="457200" indent="-457200">
              <a:lnSpc>
                <a:spcPct val="125000"/>
              </a:lnSpc>
              <a:spcBef>
                <a:spcPts val="600"/>
              </a:spcBef>
              <a:buFont typeface="Wingdings" panose="05000000000000000000" pitchFamily="2" charset="2"/>
              <a:buChar char="l"/>
            </a:pPr>
            <a:r>
              <a:rPr lang="zh-CN" altLang="en-US" sz="3200" b="1" dirty="0" smtClean="0">
                <a:latin typeface="仿宋" panose="02010609060101010101" pitchFamily="49" charset="-122"/>
                <a:ea typeface="仿宋" panose="02010609060101010101" pitchFamily="49" charset="-122"/>
              </a:rPr>
              <a:t>全称</a:t>
            </a:r>
            <a:r>
              <a:rPr lang="zh-CN" altLang="en-US" sz="3200" b="1" dirty="0">
                <a:latin typeface="仿宋" panose="02010609060101010101" pitchFamily="49" charset="-122"/>
                <a:ea typeface="仿宋" panose="02010609060101010101" pitchFamily="49" charset="-122"/>
              </a:rPr>
              <a:t>：</a:t>
            </a:r>
            <a:r>
              <a:rPr lang="en-US" altLang="zh-CN" sz="3200" b="1" dirty="0">
                <a:latin typeface="仿宋" panose="02010609060101010101" pitchFamily="49" charset="-122"/>
                <a:ea typeface="仿宋" panose="02010609060101010101" pitchFamily="49" charset="-122"/>
              </a:rPr>
              <a:t>k-Nearest Neighbor</a:t>
            </a:r>
            <a:endParaRPr lang="en-US" altLang="zh-CN" sz="3200" b="1" dirty="0">
              <a:latin typeface="仿宋" panose="02010609060101010101" pitchFamily="49" charset="-122"/>
              <a:ea typeface="仿宋" panose="02010609060101010101" pitchFamily="49" charset="-122"/>
            </a:endParaRPr>
          </a:p>
          <a:p>
            <a:pPr marL="457200" indent="-457200">
              <a:lnSpc>
                <a:spcPct val="125000"/>
              </a:lnSpc>
              <a:spcBef>
                <a:spcPts val="600"/>
              </a:spcBef>
              <a:buFont typeface="Wingdings" panose="05000000000000000000" pitchFamily="2" charset="2"/>
              <a:buChar char="l"/>
            </a:pPr>
            <a:r>
              <a:rPr lang="zh-CN" altLang="en-US" sz="3200" b="1" dirty="0">
                <a:latin typeface="仿宋" panose="02010609060101010101" pitchFamily="49" charset="-122"/>
                <a:ea typeface="仿宋" panose="02010609060101010101" pitchFamily="49" charset="-122"/>
              </a:rPr>
              <a:t>简称：</a:t>
            </a:r>
            <a:r>
              <a:rPr lang="en-US" altLang="zh-CN" sz="3200" b="1" dirty="0">
                <a:latin typeface="仿宋" panose="02010609060101010101" pitchFamily="49" charset="-122"/>
                <a:ea typeface="仿宋" panose="02010609060101010101" pitchFamily="49" charset="-122"/>
              </a:rPr>
              <a:t>K-NN</a:t>
            </a:r>
            <a:endParaRPr lang="en-US" altLang="zh-CN" sz="3200" b="1" dirty="0">
              <a:latin typeface="仿宋" panose="02010609060101010101" pitchFamily="49" charset="-122"/>
              <a:ea typeface="仿宋" panose="02010609060101010101" pitchFamily="49" charset="-122"/>
            </a:endParaRPr>
          </a:p>
          <a:p>
            <a:pPr marL="457200" indent="-457200">
              <a:lnSpc>
                <a:spcPct val="125000"/>
              </a:lnSpc>
              <a:spcBef>
                <a:spcPts val="600"/>
              </a:spcBef>
              <a:buFont typeface="Wingdings" panose="05000000000000000000" pitchFamily="2" charset="2"/>
              <a:buChar char="l"/>
            </a:pPr>
            <a:r>
              <a:rPr lang="zh-CN" altLang="en-US" sz="3200" b="1" dirty="0">
                <a:latin typeface="仿宋" panose="02010609060101010101" pitchFamily="49" charset="-122"/>
                <a:ea typeface="仿宋" panose="02010609060101010101" pitchFamily="49" charset="-122"/>
              </a:rPr>
              <a:t>中文：</a:t>
            </a:r>
            <a:r>
              <a:rPr lang="en-US" altLang="zh-CN" sz="3200" b="1" dirty="0">
                <a:latin typeface="仿宋" panose="02010609060101010101" pitchFamily="49" charset="-122"/>
                <a:ea typeface="仿宋" panose="02010609060101010101" pitchFamily="49" charset="-122"/>
              </a:rPr>
              <a:t>K-</a:t>
            </a:r>
            <a:r>
              <a:rPr lang="zh-CN" altLang="en-US" sz="3200" b="1" dirty="0">
                <a:latin typeface="仿宋" panose="02010609060101010101" pitchFamily="49" charset="-122"/>
                <a:ea typeface="仿宋" panose="02010609060101010101" pitchFamily="49" charset="-122"/>
              </a:rPr>
              <a:t>近邻算法</a:t>
            </a:r>
            <a:endParaRPr lang="zh-CN" altLang="en-US" sz="3200" b="1" dirty="0">
              <a:latin typeface="仿宋" panose="02010609060101010101" pitchFamily="49" charset="-122"/>
              <a:ea typeface="仿宋" panose="02010609060101010101" pitchFamily="49" charset="-122"/>
            </a:endParaRPr>
          </a:p>
          <a:p>
            <a:pPr eaLnBrk="1" hangingPunct="1">
              <a:lnSpc>
                <a:spcPct val="125000"/>
              </a:lnSpc>
              <a:spcBef>
                <a:spcPts val="600"/>
              </a:spcBef>
              <a:buFont typeface="Arial" panose="020B0604020202020204" pitchFamily="34" charset="0"/>
              <a:buNone/>
            </a:pPr>
            <a:endParaRPr lang="zh-CN" altLang="zh-CN" sz="2105" b="1" dirty="0">
              <a:latin typeface="仿宋" panose="02010609060101010101" pitchFamily="49" charset="-122"/>
              <a:ea typeface="仿宋" panose="02010609060101010101" pitchFamily="49" charset="-122"/>
            </a:endParaRP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dirty="0" smtClean="0">
                <a:solidFill>
                  <a:srgbClr val="1A4B85"/>
                </a:solidFill>
                <a:latin typeface="黑体" panose="02010609060101010101" pitchFamily="2" charset="-122"/>
                <a:ea typeface="黑体" panose="02010609060101010101" pitchFamily="2" charset="-122"/>
                <a:cs typeface="+mn-ea"/>
                <a:sym typeface="+mn-ea"/>
              </a:rPr>
              <a:t> K-</a:t>
            </a:r>
            <a:r>
              <a:rPr lang="zh-CN" altLang="en-US" dirty="0" smtClean="0">
                <a:solidFill>
                  <a:srgbClr val="1A4B85"/>
                </a:solidFill>
                <a:latin typeface="黑体" panose="02010609060101010101" pitchFamily="2" charset="-122"/>
                <a:ea typeface="黑体" panose="02010609060101010101" pitchFamily="2" charset="-122"/>
                <a:cs typeface="+mn-ea"/>
                <a:sym typeface="+mn-ea"/>
              </a:rPr>
              <a:t>近邻算法</a:t>
            </a:r>
            <a:endParaRPr lang="zh-CN" altLang="en-US"/>
          </a:p>
        </p:txBody>
      </p:sp>
      <p:sp>
        <p:nvSpPr>
          <p:cNvPr id="7170" name="矩形 22"/>
          <p:cNvSpPr>
            <a:spLocks noChangeArrowheads="1"/>
          </p:cNvSpPr>
          <p:nvPr/>
        </p:nvSpPr>
        <p:spPr bwMode="auto">
          <a:xfrm>
            <a:off x="274674" y="1417732"/>
            <a:ext cx="8594311" cy="543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722630">
              <a:spcBef>
                <a:spcPct val="20000"/>
              </a:spcBef>
              <a:buFont typeface="Arial" panose="020B0604020202020204" pitchFamily="34" charset="0"/>
              <a:buChar char="•"/>
              <a:defRPr sz="43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5pPr>
            <a:lvl6pPr marL="25146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6pPr>
            <a:lvl7pPr marL="29718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7pPr>
            <a:lvl8pPr marL="34290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8pPr>
            <a:lvl9pPr marL="38862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9pPr>
          </a:lstStyle>
          <a:p>
            <a:pPr indent="0">
              <a:lnSpc>
                <a:spcPct val="150000"/>
              </a:lnSpc>
              <a:spcBef>
                <a:spcPts val="600"/>
              </a:spcBef>
              <a:buNone/>
            </a:pPr>
            <a:r>
              <a:rPr lang="zh-CN" altLang="en-US" sz="3200" b="1" dirty="0" smtClean="0">
                <a:latin typeface="楷体" panose="02010609060101010101" pitchFamily="49" charset="-122"/>
                <a:ea typeface="楷体" panose="02010609060101010101" pitchFamily="49" charset="-122"/>
              </a:rPr>
              <a:t>（</a:t>
            </a:r>
            <a:r>
              <a:rPr lang="en-US" altLang="zh-CN" sz="3200" b="1" dirty="0" smtClean="0">
                <a:latin typeface="楷体" panose="02010609060101010101" pitchFamily="49" charset="-122"/>
                <a:ea typeface="楷体" panose="02010609060101010101" pitchFamily="49" charset="-122"/>
              </a:rPr>
              <a:t>2</a:t>
            </a:r>
            <a:r>
              <a:rPr lang="zh-CN" altLang="en-US" sz="3200" b="1" dirty="0" smtClean="0">
                <a:latin typeface="楷体" panose="02010609060101010101" pitchFamily="49" charset="-122"/>
                <a:ea typeface="楷体" panose="02010609060101010101" pitchFamily="49" charset="-122"/>
              </a:rPr>
              <a:t>）定义</a:t>
            </a:r>
            <a:endParaRPr lang="en-US" altLang="zh-CN" sz="3200" b="1" dirty="0" smtClean="0">
              <a:latin typeface="仿宋" panose="02010609060101010101" pitchFamily="49" charset="-122"/>
              <a:ea typeface="仿宋" panose="02010609060101010101" pitchFamily="49" charset="-122"/>
            </a:endParaRPr>
          </a:p>
          <a:p>
            <a:pPr>
              <a:lnSpc>
                <a:spcPct val="150000"/>
              </a:lnSpc>
              <a:spcBef>
                <a:spcPts val="600"/>
              </a:spcBef>
              <a:buNone/>
            </a:pPr>
            <a:r>
              <a:rPr lang="zh-CN" altLang="en-US" sz="2800" b="1" dirty="0">
                <a:latin typeface="仿宋" panose="02010609060101010101" pitchFamily="49" charset="-122"/>
                <a:ea typeface="仿宋" panose="02010609060101010101" pitchFamily="49" charset="-122"/>
              </a:rPr>
              <a:t>何谓</a:t>
            </a:r>
            <a:r>
              <a:rPr lang="en-US" altLang="zh-CN" sz="2800" b="1" dirty="0" smtClean="0">
                <a:latin typeface="仿宋" panose="02010609060101010101" pitchFamily="49" charset="-122"/>
                <a:ea typeface="仿宋" panose="02010609060101010101" pitchFamily="49" charset="-122"/>
              </a:rPr>
              <a:t>K-</a:t>
            </a:r>
            <a:r>
              <a:rPr lang="zh-CN" altLang="en-US" sz="2800" b="1" dirty="0" smtClean="0">
                <a:latin typeface="仿宋" panose="02010609060101010101" pitchFamily="49" charset="-122"/>
                <a:ea typeface="仿宋" panose="02010609060101010101" pitchFamily="49" charset="-122"/>
              </a:rPr>
              <a:t>近邻</a:t>
            </a:r>
            <a:r>
              <a:rPr lang="zh-CN" altLang="en-US" sz="2800" b="1" dirty="0">
                <a:latin typeface="仿宋" panose="02010609060101010101" pitchFamily="49" charset="-122"/>
                <a:ea typeface="仿宋" panose="02010609060101010101" pitchFamily="49" charset="-122"/>
              </a:rPr>
              <a:t>算法，即</a:t>
            </a:r>
            <a:r>
              <a:rPr lang="en-US" altLang="zh-CN" sz="2800" b="1" dirty="0">
                <a:latin typeface="仿宋" panose="02010609060101010101" pitchFamily="49" charset="-122"/>
                <a:ea typeface="仿宋" panose="02010609060101010101" pitchFamily="49" charset="-122"/>
              </a:rPr>
              <a:t>K-Nearest Neighbor algorithm</a:t>
            </a:r>
            <a:r>
              <a:rPr lang="zh-CN" altLang="en-US" sz="2800" b="1" dirty="0">
                <a:latin typeface="仿宋" panose="02010609060101010101" pitchFamily="49" charset="-122"/>
                <a:ea typeface="仿宋" panose="02010609060101010101" pitchFamily="49" charset="-122"/>
              </a:rPr>
              <a:t>，简称</a:t>
            </a:r>
            <a:r>
              <a:rPr lang="en-US" altLang="zh-CN" sz="2800" b="1" dirty="0">
                <a:latin typeface="仿宋" panose="02010609060101010101" pitchFamily="49" charset="-122"/>
                <a:ea typeface="仿宋" panose="02010609060101010101" pitchFamily="49" charset="-122"/>
              </a:rPr>
              <a:t>KNN</a:t>
            </a:r>
            <a:r>
              <a:rPr lang="zh-CN" altLang="en-US" sz="2800" b="1" dirty="0">
                <a:latin typeface="仿宋" panose="02010609060101010101" pitchFamily="49" charset="-122"/>
                <a:ea typeface="仿宋" panose="02010609060101010101" pitchFamily="49" charset="-122"/>
              </a:rPr>
              <a:t>算法，单从名字来猜想，可以简单粗暴的认为是：</a:t>
            </a:r>
            <a:r>
              <a:rPr lang="en-US" altLang="zh-CN" sz="2800" b="1" dirty="0">
                <a:latin typeface="仿宋" panose="02010609060101010101" pitchFamily="49" charset="-122"/>
                <a:ea typeface="仿宋" panose="02010609060101010101" pitchFamily="49" charset="-122"/>
              </a:rPr>
              <a:t>K</a:t>
            </a:r>
            <a:r>
              <a:rPr lang="zh-CN" altLang="en-US" sz="2800" b="1" dirty="0">
                <a:latin typeface="仿宋" panose="02010609060101010101" pitchFamily="49" charset="-122"/>
                <a:ea typeface="仿宋" panose="02010609060101010101" pitchFamily="49" charset="-122"/>
              </a:rPr>
              <a:t>个最近的邻居，当</a:t>
            </a:r>
            <a:r>
              <a:rPr lang="en-US" altLang="zh-CN" sz="2800" b="1" dirty="0">
                <a:latin typeface="仿宋" panose="02010609060101010101" pitchFamily="49" charset="-122"/>
                <a:ea typeface="仿宋" panose="02010609060101010101" pitchFamily="49" charset="-122"/>
              </a:rPr>
              <a:t>K=1</a:t>
            </a:r>
            <a:r>
              <a:rPr lang="zh-CN" altLang="en-US" sz="2800" b="1" dirty="0">
                <a:latin typeface="仿宋" panose="02010609060101010101" pitchFamily="49" charset="-122"/>
                <a:ea typeface="仿宋" panose="02010609060101010101" pitchFamily="49" charset="-122"/>
              </a:rPr>
              <a:t>时，算法便成了最近邻算法，即寻找最近的那个</a:t>
            </a:r>
            <a:r>
              <a:rPr lang="zh-CN" altLang="en-US" sz="2800" b="1" dirty="0" smtClean="0">
                <a:latin typeface="仿宋" panose="02010609060101010101" pitchFamily="49" charset="-122"/>
                <a:ea typeface="仿宋" panose="02010609060101010101" pitchFamily="49" charset="-122"/>
              </a:rPr>
              <a:t>邻居</a:t>
            </a:r>
            <a:r>
              <a:rPr lang="zh-CN" altLang="en-US" sz="2800" b="1" dirty="0">
                <a:latin typeface="仿宋" panose="02010609060101010101" pitchFamily="49" charset="-122"/>
                <a:ea typeface="仿宋" panose="02010609060101010101" pitchFamily="49" charset="-122"/>
              </a:rPr>
              <a:t>。为何要找邻居？打个比方来说，假设你来到一个陌生的村庄，现在你要找到与你有着相似特征的人群融入他们，所谓入伙</a:t>
            </a:r>
            <a:r>
              <a:rPr lang="zh-CN" altLang="en-US" sz="2800" b="1" dirty="0" smtClean="0">
                <a:latin typeface="仿宋" panose="02010609060101010101" pitchFamily="49" charset="-122"/>
                <a:ea typeface="仿宋" panose="02010609060101010101" pitchFamily="49" charset="-122"/>
              </a:rPr>
              <a:t>。</a:t>
            </a:r>
            <a:endParaRPr lang="en-US" altLang="zh-CN" sz="2800" b="1" dirty="0" smtClean="0">
              <a:latin typeface="仿宋" panose="02010609060101010101" pitchFamily="49" charset="-122"/>
              <a:ea typeface="仿宋" panose="02010609060101010101" pitchFamily="49" charset="-122"/>
            </a:endParaRPr>
          </a:p>
        </p:txBody>
      </p:sp>
      <p:sp>
        <p:nvSpPr>
          <p:cNvPr id="7173" name="矩形 25"/>
          <p:cNvSpPr>
            <a:spLocks noChangeArrowheads="1"/>
          </p:cNvSpPr>
          <p:nvPr/>
        </p:nvSpPr>
        <p:spPr bwMode="auto">
          <a:xfrm>
            <a:off x="1271905" y="612775"/>
            <a:ext cx="4307840" cy="416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400000"/>
                <a:headEnd/>
                <a:tailEnd/>
              </a14:hiddenLine>
            </a:ext>
          </a:extLst>
        </p:spPr>
        <p:txBody>
          <a:bodyPr wrap="square" lIns="0" tIns="0" rIns="0" bIns="0">
            <a:spAutoFit/>
          </a:bodyPr>
          <a:lstStyle>
            <a:lvl1pPr marL="342900" indent="-342900">
              <a:spcBef>
                <a:spcPct val="20000"/>
              </a:spcBef>
              <a:buFont typeface="Arial" panose="020B0604020202020204" pitchFamily="34" charset="0"/>
              <a:buChar char="•"/>
              <a:defRPr sz="43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5pPr>
            <a:lvl6pPr marL="25146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6pPr>
            <a:lvl7pPr marL="29718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7pPr>
            <a:lvl8pPr marL="34290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8pPr>
            <a:lvl9pPr marL="38862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9pPr>
          </a:lstStyle>
          <a:p>
            <a:pPr marL="0" lvl="1" indent="0" eaLnBrk="1" hangingPunct="1">
              <a:spcBef>
                <a:spcPts val="600"/>
              </a:spcBef>
              <a:buFont typeface="Arial" panose="020B0604020202020204" pitchFamily="34" charset="0"/>
              <a:buNone/>
            </a:pPr>
            <a:endParaRPr lang="zh-CN" altLang="zh-CN" sz="2705" dirty="0">
              <a:solidFill>
                <a:srgbClr val="1A4B85"/>
              </a:solidFill>
              <a:latin typeface="黑体" panose="02010609060101010101" pitchFamily="2" charset="-122"/>
              <a:ea typeface="黑体" panose="02010609060101010101" pitchFamily="2" charset="-122"/>
              <a:cs typeface="+mn-ea"/>
              <a:sym typeface="微软雅黑" panose="020B0503020204020204" charset="-122"/>
            </a:endParaRPr>
          </a:p>
        </p:txBody>
      </p:sp>
      <p:sp>
        <p:nvSpPr>
          <p:cNvPr id="4" name="灯片编号占位符 3"/>
          <p:cNvSpPr>
            <a:spLocks noGrp="1"/>
          </p:cNvSpPr>
          <p:nvPr>
            <p:ph type="sldNum" sz="quarter" idx="12"/>
          </p:nvPr>
        </p:nvSpPr>
        <p:spPr/>
        <p:txBody>
          <a:bodyPr/>
          <a:lstStyle/>
          <a:p>
            <a:pPr>
              <a:defRPr/>
            </a:pPr>
            <a:fld id="{E60D9E3D-EE1B-439F-AAAD-FE8026026B30}" type="slidenum">
              <a:rPr lang="zh-CN" altLang="en-US" sz="1350" smtClean="0"/>
            </a:fld>
            <a:endParaRPr lang="zh-CN" altLang="en-US" sz="1350"/>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dirty="0" smtClean="0">
                <a:solidFill>
                  <a:srgbClr val="1A4B85"/>
                </a:solidFill>
                <a:latin typeface="黑体" panose="02010609060101010101" pitchFamily="2" charset="-122"/>
                <a:ea typeface="黑体" panose="02010609060101010101" pitchFamily="2" charset="-122"/>
                <a:cs typeface="+mn-ea"/>
                <a:sym typeface="+mn-ea"/>
              </a:rPr>
              <a:t>K-</a:t>
            </a:r>
            <a:r>
              <a:rPr lang="zh-CN" altLang="en-US" dirty="0" smtClean="0">
                <a:solidFill>
                  <a:srgbClr val="1A4B85"/>
                </a:solidFill>
                <a:latin typeface="黑体" panose="02010609060101010101" pitchFamily="2" charset="-122"/>
                <a:ea typeface="黑体" panose="02010609060101010101" pitchFamily="2" charset="-122"/>
                <a:cs typeface="+mn-ea"/>
                <a:sym typeface="+mn-ea"/>
              </a:rPr>
              <a:t>近邻算法</a:t>
            </a:r>
            <a:endParaRPr lang="zh-CN" altLang="en-US"/>
          </a:p>
        </p:txBody>
      </p:sp>
      <p:sp>
        <p:nvSpPr>
          <p:cNvPr id="7170" name="矩形 22"/>
          <p:cNvSpPr>
            <a:spLocks noChangeArrowheads="1"/>
          </p:cNvSpPr>
          <p:nvPr/>
        </p:nvSpPr>
        <p:spPr bwMode="auto">
          <a:xfrm>
            <a:off x="298169" y="1196752"/>
            <a:ext cx="8450295"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722630">
              <a:spcBef>
                <a:spcPct val="20000"/>
              </a:spcBef>
              <a:buFont typeface="Arial" panose="020B0604020202020204" pitchFamily="34" charset="0"/>
              <a:buChar char="•"/>
              <a:defRPr sz="43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5pPr>
            <a:lvl6pPr marL="25146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6pPr>
            <a:lvl7pPr marL="29718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7pPr>
            <a:lvl8pPr marL="34290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8pPr>
            <a:lvl9pPr marL="38862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9pPr>
          </a:lstStyle>
          <a:p>
            <a:pPr indent="0">
              <a:lnSpc>
                <a:spcPct val="150000"/>
              </a:lnSpc>
              <a:spcBef>
                <a:spcPts val="600"/>
              </a:spcBef>
              <a:buNone/>
            </a:pPr>
            <a:r>
              <a:rPr lang="zh-CN" altLang="en-US" sz="3200" b="1" dirty="0" smtClean="0">
                <a:latin typeface="楷体" panose="02010609060101010101" pitchFamily="49" charset="-122"/>
                <a:ea typeface="楷体" panose="02010609060101010101" pitchFamily="49" charset="-122"/>
              </a:rPr>
              <a:t>（</a:t>
            </a:r>
            <a:r>
              <a:rPr lang="en-US" altLang="zh-CN" sz="3200" b="1" dirty="0" smtClean="0">
                <a:latin typeface="楷体" panose="02010609060101010101" pitchFamily="49" charset="-122"/>
                <a:ea typeface="楷体" panose="02010609060101010101" pitchFamily="49" charset="-122"/>
              </a:rPr>
              <a:t>2</a:t>
            </a:r>
            <a:r>
              <a:rPr lang="zh-CN" altLang="en-US" sz="3200" b="1" dirty="0" smtClean="0">
                <a:latin typeface="楷体" panose="02010609060101010101" pitchFamily="49" charset="-122"/>
                <a:ea typeface="楷体" panose="02010609060101010101" pitchFamily="49" charset="-122"/>
              </a:rPr>
              <a:t>）定义</a:t>
            </a:r>
            <a:endParaRPr lang="en-US" altLang="zh-CN" sz="3200" b="1" dirty="0" smtClean="0">
              <a:latin typeface="仿宋" panose="02010609060101010101" pitchFamily="49" charset="-122"/>
              <a:ea typeface="仿宋" panose="02010609060101010101" pitchFamily="49" charset="-122"/>
            </a:endParaRPr>
          </a:p>
          <a:p>
            <a:pPr>
              <a:lnSpc>
                <a:spcPct val="150000"/>
              </a:lnSpc>
              <a:spcBef>
                <a:spcPts val="600"/>
              </a:spcBef>
              <a:buNone/>
            </a:pPr>
            <a:r>
              <a:rPr lang="zh-CN" altLang="en-US" sz="2800" b="1" dirty="0">
                <a:latin typeface="仿宋" panose="02010609060101010101" pitchFamily="49" charset="-122"/>
                <a:ea typeface="仿宋" panose="02010609060101010101" pitchFamily="49" charset="-122"/>
              </a:rPr>
              <a:t>用官方的话来说，所谓</a:t>
            </a:r>
            <a:r>
              <a:rPr lang="en-US" altLang="zh-CN" sz="2800" b="1" dirty="0" smtClean="0">
                <a:latin typeface="仿宋" panose="02010609060101010101" pitchFamily="49" charset="-122"/>
                <a:ea typeface="仿宋" panose="02010609060101010101" pitchFamily="49" charset="-122"/>
              </a:rPr>
              <a:t>K-</a:t>
            </a:r>
            <a:r>
              <a:rPr lang="zh-CN" altLang="en-US" sz="2800" b="1" dirty="0" smtClean="0">
                <a:latin typeface="仿宋" panose="02010609060101010101" pitchFamily="49" charset="-122"/>
                <a:ea typeface="仿宋" panose="02010609060101010101" pitchFamily="49" charset="-122"/>
              </a:rPr>
              <a:t>近邻</a:t>
            </a:r>
            <a:r>
              <a:rPr lang="zh-CN" altLang="en-US" sz="2800" b="1" dirty="0">
                <a:latin typeface="仿宋" panose="02010609060101010101" pitchFamily="49" charset="-122"/>
                <a:ea typeface="仿宋" panose="02010609060101010101" pitchFamily="49" charset="-122"/>
              </a:rPr>
              <a:t>算法，即是给定一个训练数据集，对新的输入实例，在训练数据集中找到与该实例最邻近的</a:t>
            </a:r>
            <a:r>
              <a:rPr lang="en-US" altLang="zh-CN" sz="2800" b="1" dirty="0">
                <a:latin typeface="仿宋" panose="02010609060101010101" pitchFamily="49" charset="-122"/>
                <a:ea typeface="仿宋" panose="02010609060101010101" pitchFamily="49" charset="-122"/>
              </a:rPr>
              <a:t>K</a:t>
            </a:r>
            <a:r>
              <a:rPr lang="zh-CN" altLang="en-US" sz="2800" b="1" dirty="0">
                <a:latin typeface="仿宋" panose="02010609060101010101" pitchFamily="49" charset="-122"/>
                <a:ea typeface="仿宋" panose="02010609060101010101" pitchFamily="49" charset="-122"/>
              </a:rPr>
              <a:t>个</a:t>
            </a:r>
            <a:r>
              <a:rPr lang="zh-CN" altLang="en-US" sz="2800" b="1" dirty="0" smtClean="0">
                <a:latin typeface="仿宋" panose="02010609060101010101" pitchFamily="49" charset="-122"/>
                <a:ea typeface="仿宋" panose="02010609060101010101" pitchFamily="49" charset="-122"/>
              </a:rPr>
              <a:t>实例，这</a:t>
            </a:r>
            <a:r>
              <a:rPr lang="en-US" altLang="zh-CN" sz="2800" b="1" dirty="0">
                <a:latin typeface="仿宋" panose="02010609060101010101" pitchFamily="49" charset="-122"/>
                <a:ea typeface="仿宋" panose="02010609060101010101" pitchFamily="49" charset="-122"/>
              </a:rPr>
              <a:t>K</a:t>
            </a:r>
            <a:r>
              <a:rPr lang="zh-CN" altLang="en-US" sz="2800" b="1" dirty="0">
                <a:latin typeface="仿宋" panose="02010609060101010101" pitchFamily="49" charset="-122"/>
                <a:ea typeface="仿宋" panose="02010609060101010101" pitchFamily="49" charset="-122"/>
              </a:rPr>
              <a:t>个实例的多数属于某个类，就把该输入实例分类到这个类中</a:t>
            </a:r>
            <a:r>
              <a:rPr lang="zh-CN" altLang="en-US" sz="2800" b="1" dirty="0" smtClean="0">
                <a:latin typeface="仿宋" panose="02010609060101010101" pitchFamily="49" charset="-122"/>
                <a:ea typeface="仿宋" panose="02010609060101010101" pitchFamily="49" charset="-122"/>
              </a:rPr>
              <a:t>。</a:t>
            </a:r>
            <a:endParaRPr lang="en-US" altLang="zh-CN" sz="2800" b="1" dirty="0" smtClean="0">
              <a:latin typeface="仿宋" panose="02010609060101010101" pitchFamily="49" charset="-122"/>
              <a:ea typeface="仿宋" panose="02010609060101010101" pitchFamily="49" charset="-122"/>
            </a:endParaRPr>
          </a:p>
          <a:p>
            <a:pPr>
              <a:lnSpc>
                <a:spcPct val="150000"/>
              </a:lnSpc>
              <a:spcBef>
                <a:spcPts val="600"/>
              </a:spcBef>
              <a:buNone/>
            </a:pPr>
            <a:r>
              <a:rPr lang="en-US" altLang="zh-CN" sz="2800" b="1" dirty="0">
                <a:latin typeface="仿宋" panose="02010609060101010101" pitchFamily="49" charset="-122"/>
                <a:ea typeface="仿宋" panose="02010609060101010101" pitchFamily="49" charset="-122"/>
              </a:rPr>
              <a:t>K-</a:t>
            </a:r>
            <a:r>
              <a:rPr lang="zh-CN" altLang="en-US" sz="2800" b="1" dirty="0">
                <a:latin typeface="仿宋" panose="02010609060101010101" pitchFamily="49" charset="-122"/>
                <a:ea typeface="仿宋" panose="02010609060101010101" pitchFamily="49" charset="-122"/>
              </a:rPr>
              <a:t>近邻算法算法中，所选择的邻居都是已经正确分类的对象。该方法在定类决策上只依据最邻近的一个或者几个样本的类别来决定待分样本所属的类别。</a:t>
            </a:r>
            <a:endParaRPr lang="en-US" altLang="zh-CN" sz="2800" b="1"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E60D9E3D-EE1B-439F-AAAD-FE8026026B30}" type="slidenum">
              <a:rPr lang="zh-CN" altLang="en-US" sz="1350" smtClean="0"/>
            </a:fld>
            <a:endParaRPr lang="zh-CN" altLang="en-US" sz="1350"/>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7170" name="矩形 22"/>
          <p:cNvSpPr>
            <a:spLocks noChangeArrowheads="1"/>
          </p:cNvSpPr>
          <p:nvPr/>
        </p:nvSpPr>
        <p:spPr bwMode="auto">
          <a:xfrm>
            <a:off x="456919" y="1643792"/>
            <a:ext cx="8522303"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722630">
              <a:spcBef>
                <a:spcPct val="20000"/>
              </a:spcBef>
              <a:buFont typeface="Arial" panose="020B0604020202020204" pitchFamily="34" charset="0"/>
              <a:buChar char="•"/>
              <a:defRPr sz="43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5pPr>
            <a:lvl6pPr marL="25146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6pPr>
            <a:lvl7pPr marL="29718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7pPr>
            <a:lvl8pPr marL="34290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8pPr>
            <a:lvl9pPr marL="38862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9pPr>
          </a:lstStyle>
          <a:p>
            <a:pPr indent="0">
              <a:lnSpc>
                <a:spcPct val="150000"/>
              </a:lnSpc>
              <a:spcBef>
                <a:spcPts val="600"/>
              </a:spcBef>
              <a:buNone/>
            </a:pPr>
            <a:r>
              <a:rPr lang="zh-CN" altLang="en-US" sz="3200" b="1" dirty="0" smtClean="0">
                <a:latin typeface="楷体" panose="02010609060101010101" pitchFamily="49" charset="-122"/>
                <a:ea typeface="楷体" panose="02010609060101010101" pitchFamily="49" charset="-122"/>
              </a:rPr>
              <a:t>（</a:t>
            </a:r>
            <a:r>
              <a:rPr lang="en-US" altLang="zh-CN" sz="3200" b="1" dirty="0">
                <a:latin typeface="楷体" panose="02010609060101010101" pitchFamily="49" charset="-122"/>
                <a:ea typeface="楷体" panose="02010609060101010101" pitchFamily="49" charset="-122"/>
              </a:rPr>
              <a:t>3</a:t>
            </a:r>
            <a:r>
              <a:rPr lang="zh-CN" altLang="en-US" sz="3200" b="1" dirty="0" smtClean="0">
                <a:latin typeface="楷体" panose="02010609060101010101" pitchFamily="49" charset="-122"/>
                <a:ea typeface="楷体" panose="02010609060101010101" pitchFamily="49" charset="-122"/>
              </a:rPr>
              <a:t>）基本思想</a:t>
            </a:r>
            <a:endParaRPr lang="en-US" altLang="zh-CN" sz="3200" b="1" dirty="0" smtClean="0">
              <a:latin typeface="楷体" panose="02010609060101010101" pitchFamily="49" charset="-122"/>
              <a:ea typeface="楷体" panose="02010609060101010101" pitchFamily="49" charset="-122"/>
            </a:endParaRPr>
          </a:p>
          <a:p>
            <a:pPr marL="342265" indent="-342265">
              <a:spcBef>
                <a:spcPts val="1000"/>
              </a:spcBef>
              <a:buFont typeface="Wingdings" panose="05000000000000000000" pitchFamily="2" charset="2"/>
              <a:buChar char="l"/>
            </a:pPr>
            <a:r>
              <a:rPr lang="zh-CN" altLang="en-US" sz="2600" dirty="0"/>
              <a:t>产生训练集，使得训练集按照已有的分类标准划分成离散型</a:t>
            </a:r>
            <a:r>
              <a:rPr lang="zh-CN" altLang="en-US" sz="2600" dirty="0" smtClean="0"/>
              <a:t>数值</a:t>
            </a:r>
            <a:r>
              <a:rPr lang="zh-CN" altLang="en-US" sz="2600" dirty="0"/>
              <a:t>类，或者是连续型数值类输出。</a:t>
            </a:r>
            <a:endParaRPr lang="en-US" altLang="zh-CN" sz="2600" dirty="0"/>
          </a:p>
          <a:p>
            <a:pPr marL="342265" indent="-342265">
              <a:spcBef>
                <a:spcPts val="1000"/>
              </a:spcBef>
              <a:buFont typeface="Wingdings" panose="05000000000000000000" pitchFamily="2" charset="2"/>
              <a:buChar char="l"/>
            </a:pPr>
            <a:r>
              <a:rPr lang="zh-CN" altLang="en-US" sz="2600" dirty="0"/>
              <a:t>以训练集的分类为基础，对测试集每个样本寻找</a:t>
            </a:r>
            <a:r>
              <a:rPr lang="en-US" altLang="zh-CN" sz="2600" dirty="0">
                <a:latin typeface="Times New Roman" panose="02020603050405020304" pitchFamily="18" charset="0"/>
                <a:cs typeface="Times New Roman" panose="02020603050405020304" pitchFamily="18" charset="0"/>
              </a:rPr>
              <a:t>K</a:t>
            </a:r>
            <a:r>
              <a:rPr lang="zh-CN" altLang="en-US" sz="2600" dirty="0"/>
              <a:t>个</a:t>
            </a:r>
            <a:r>
              <a:rPr lang="zh-CN" altLang="en-US" sz="2600" dirty="0" smtClean="0"/>
              <a:t>近邻，</a:t>
            </a:r>
            <a:r>
              <a:rPr lang="en-US" altLang="zh-CN" sz="2600" dirty="0" smtClean="0"/>
              <a:t> </a:t>
            </a:r>
            <a:r>
              <a:rPr lang="zh-CN" altLang="en-US" sz="2600" dirty="0" smtClean="0"/>
              <a:t>采用</a:t>
            </a:r>
            <a:r>
              <a:rPr lang="zh-CN" altLang="en-US" sz="2600" dirty="0"/>
              <a:t>欧式距离作为样本间的相似程度的判断依据，相似度大的即为最近邻。一般近邻可以选择</a:t>
            </a:r>
            <a:r>
              <a:rPr lang="en-US" altLang="zh-CN" sz="2600" dirty="0">
                <a:latin typeface="Times New Roman" panose="02020603050405020304" pitchFamily="18" charset="0"/>
                <a:cs typeface="Times New Roman" panose="02020603050405020304" pitchFamily="18" charset="0"/>
              </a:rPr>
              <a:t>1</a:t>
            </a:r>
            <a:r>
              <a:rPr lang="zh-CN" altLang="en-US" sz="2600" dirty="0"/>
              <a:t>个或者多个。</a:t>
            </a:r>
            <a:endParaRPr lang="en-US" altLang="zh-CN" sz="2600" dirty="0"/>
          </a:p>
          <a:p>
            <a:pPr marL="342265" indent="-342265">
              <a:spcBef>
                <a:spcPts val="1000"/>
              </a:spcBef>
              <a:buFont typeface="Wingdings" panose="05000000000000000000" pitchFamily="2" charset="2"/>
              <a:buChar char="l"/>
            </a:pPr>
            <a:r>
              <a:rPr lang="zh-CN" altLang="en-US" sz="2600" dirty="0"/>
              <a:t>当类为连续型数值时，测试样本的最终输出为近邻的平均值；当类为离散型数值时，测试样本的最终为近邻类中个数最多的那一类。</a:t>
            </a:r>
            <a:endParaRPr lang="zh-CN" altLang="en-US" sz="2600" dirty="0"/>
          </a:p>
          <a:p>
            <a:pPr indent="0">
              <a:lnSpc>
                <a:spcPct val="150000"/>
              </a:lnSpc>
              <a:spcBef>
                <a:spcPts val="600"/>
              </a:spcBef>
              <a:buNone/>
            </a:pPr>
            <a:endParaRPr lang="en-US" altLang="zh-CN" sz="2400" b="1"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E60D9E3D-EE1B-439F-AAAD-FE8026026B30}" type="slidenum">
              <a:rPr lang="zh-CN" altLang="en-US" sz="1350" smtClean="0"/>
            </a:fld>
            <a:endParaRPr lang="zh-CN" altLang="en-US" sz="1350"/>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dirty="0" smtClean="0">
                <a:solidFill>
                  <a:srgbClr val="1A4B85"/>
                </a:solidFill>
                <a:latin typeface="黑体" panose="02010609060101010101" pitchFamily="2" charset="-122"/>
                <a:ea typeface="黑体" panose="02010609060101010101" pitchFamily="2" charset="-122"/>
                <a:cs typeface="+mn-ea"/>
                <a:sym typeface="+mn-ea"/>
              </a:rPr>
              <a:t>K-</a:t>
            </a:r>
            <a:r>
              <a:rPr lang="zh-CN" altLang="en-US" dirty="0" smtClean="0">
                <a:solidFill>
                  <a:srgbClr val="1A4B85"/>
                </a:solidFill>
                <a:latin typeface="黑体" panose="02010609060101010101" pitchFamily="2" charset="-122"/>
                <a:ea typeface="黑体" panose="02010609060101010101" pitchFamily="2" charset="-122"/>
                <a:cs typeface="+mn-ea"/>
                <a:sym typeface="+mn-ea"/>
              </a:rPr>
              <a:t>近邻算法</a:t>
            </a:r>
            <a:endParaRPr lang="zh-CN" altLang="en-US"/>
          </a:p>
        </p:txBody>
      </p:sp>
      <p:sp>
        <p:nvSpPr>
          <p:cNvPr id="7170" name="矩形 22"/>
          <p:cNvSpPr>
            <a:spLocks noChangeArrowheads="1"/>
          </p:cNvSpPr>
          <p:nvPr/>
        </p:nvSpPr>
        <p:spPr bwMode="auto">
          <a:xfrm>
            <a:off x="200506" y="1349981"/>
            <a:ext cx="5847719" cy="2939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722630">
              <a:spcBef>
                <a:spcPct val="20000"/>
              </a:spcBef>
              <a:buFont typeface="Arial" panose="020B0604020202020204" pitchFamily="34" charset="0"/>
              <a:buChar char="•"/>
              <a:defRPr sz="43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5pPr>
            <a:lvl6pPr marL="25146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6pPr>
            <a:lvl7pPr marL="29718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7pPr>
            <a:lvl8pPr marL="34290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8pPr>
            <a:lvl9pPr marL="38862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9pPr>
          </a:lstStyle>
          <a:p>
            <a:pPr indent="0">
              <a:spcBef>
                <a:spcPts val="600"/>
              </a:spcBef>
              <a:buNone/>
            </a:pPr>
            <a:r>
              <a:rPr lang="zh-CN" altLang="en-US" sz="3200" b="1" dirty="0" smtClean="0">
                <a:latin typeface="楷体" panose="02010609060101010101" pitchFamily="49" charset="-122"/>
                <a:ea typeface="楷体" panose="02010609060101010101" pitchFamily="49" charset="-122"/>
              </a:rPr>
              <a:t>（</a:t>
            </a:r>
            <a:r>
              <a:rPr lang="en-US" altLang="zh-CN" sz="3200" b="1" dirty="0" smtClean="0">
                <a:latin typeface="楷体" panose="02010609060101010101" pitchFamily="49" charset="-122"/>
                <a:ea typeface="楷体" panose="02010609060101010101" pitchFamily="49" charset="-122"/>
              </a:rPr>
              <a:t>4</a:t>
            </a:r>
            <a:r>
              <a:rPr lang="zh-CN" altLang="en-US" sz="3200" b="1" dirty="0" smtClean="0">
                <a:latin typeface="楷体" panose="02010609060101010101" pitchFamily="49" charset="-122"/>
                <a:ea typeface="楷体" panose="02010609060101010101" pitchFamily="49" charset="-122"/>
              </a:rPr>
              <a:t>）示例</a:t>
            </a:r>
            <a:endParaRPr lang="en-US" altLang="zh-CN" sz="3200" b="1" dirty="0" smtClean="0">
              <a:latin typeface="仿宋" panose="02010609060101010101" pitchFamily="49" charset="-122"/>
              <a:ea typeface="仿宋" panose="02010609060101010101" pitchFamily="49" charset="-122"/>
            </a:endParaRPr>
          </a:p>
          <a:p>
            <a:pPr>
              <a:spcBef>
                <a:spcPts val="600"/>
              </a:spcBef>
              <a:buNone/>
            </a:pPr>
            <a:r>
              <a:rPr lang="zh-CN" altLang="en-US" sz="2600" b="1" dirty="0" smtClean="0">
                <a:latin typeface="仿宋" panose="02010609060101010101" pitchFamily="49" charset="-122"/>
                <a:ea typeface="仿宋" panose="02010609060101010101" pitchFamily="49" charset="-122"/>
              </a:rPr>
              <a:t>从右图中我们可以看到，图中的有两种类型的样本数据，一类是蓝色的正方形，另一类是红色的三角形。而那个绿色的圆形是我们待分类的数据。</a:t>
            </a:r>
            <a:endParaRPr lang="en-US" altLang="zh-CN" sz="2600" b="1" dirty="0" smtClean="0">
              <a:latin typeface="仿宋" panose="02010609060101010101" pitchFamily="49" charset="-122"/>
              <a:ea typeface="仿宋" panose="02010609060101010101" pitchFamily="49" charset="-122"/>
            </a:endParaRPr>
          </a:p>
          <a:p>
            <a:pPr>
              <a:lnSpc>
                <a:spcPct val="150000"/>
              </a:lnSpc>
              <a:spcBef>
                <a:spcPts val="600"/>
              </a:spcBef>
              <a:buNone/>
            </a:pPr>
            <a:endParaRPr lang="en-US" altLang="zh-CN" sz="2600" b="1"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E60D9E3D-EE1B-439F-AAAD-FE8026026B30}" type="slidenum">
              <a:rPr lang="zh-CN" altLang="en-US" sz="1350" smtClean="0"/>
            </a:fld>
            <a:endParaRPr lang="zh-CN" altLang="en-US" sz="1350"/>
          </a:p>
        </p:txBody>
      </p:sp>
      <p:pic>
        <p:nvPicPr>
          <p:cNvPr id="6" name="Picture 5" descr="捕获"/>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48505" y="1349921"/>
            <a:ext cx="3095495" cy="262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22"/>
          <p:cNvSpPr>
            <a:spLocks noChangeArrowheads="1"/>
          </p:cNvSpPr>
          <p:nvPr/>
        </p:nvSpPr>
        <p:spPr bwMode="auto">
          <a:xfrm>
            <a:off x="308456" y="3645024"/>
            <a:ext cx="8422322"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722630">
              <a:spcBef>
                <a:spcPct val="20000"/>
              </a:spcBef>
              <a:buFont typeface="Arial" panose="020B0604020202020204" pitchFamily="34" charset="0"/>
              <a:buChar char="•"/>
              <a:defRPr sz="43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5pPr>
            <a:lvl6pPr marL="25146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6pPr>
            <a:lvl7pPr marL="29718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7pPr>
            <a:lvl8pPr marL="34290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8pPr>
            <a:lvl9pPr marL="38862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9pPr>
          </a:lstStyle>
          <a:p>
            <a:pPr indent="0">
              <a:spcBef>
                <a:spcPts val="600"/>
              </a:spcBef>
              <a:buNone/>
            </a:pPr>
            <a:r>
              <a:rPr lang="zh-CN" altLang="en-US" sz="2600" b="1" dirty="0">
                <a:solidFill>
                  <a:srgbClr val="FF0000"/>
                </a:solidFill>
                <a:latin typeface="仿宋" panose="02010609060101010101" pitchFamily="49" charset="-122"/>
                <a:ea typeface="仿宋" panose="02010609060101010101" pitchFamily="49" charset="-122"/>
              </a:rPr>
              <a:t>问题：给这个绿色的圆分类？</a:t>
            </a:r>
            <a:endParaRPr lang="zh-CN" altLang="en-US" sz="2600" b="1" dirty="0">
              <a:solidFill>
                <a:srgbClr val="FF0000"/>
              </a:solidFill>
              <a:latin typeface="仿宋" panose="02010609060101010101" pitchFamily="49" charset="-122"/>
              <a:ea typeface="仿宋" panose="02010609060101010101" pitchFamily="49" charset="-122"/>
            </a:endParaRPr>
          </a:p>
          <a:p>
            <a:pPr marL="342265" indent="-342265">
              <a:spcBef>
                <a:spcPts val="600"/>
              </a:spcBef>
              <a:buFont typeface="Wingdings" panose="05000000000000000000" pitchFamily="2" charset="2"/>
              <a:buChar char="l"/>
            </a:pPr>
            <a:r>
              <a:rPr lang="zh-CN" altLang="en-US" sz="2600" b="1" dirty="0" smtClean="0">
                <a:latin typeface="仿宋" panose="02010609060101010101" pitchFamily="49" charset="-122"/>
                <a:ea typeface="仿宋" panose="02010609060101010101" pitchFamily="49" charset="-122"/>
              </a:rPr>
              <a:t>如果</a:t>
            </a:r>
            <a:r>
              <a:rPr lang="en-US" altLang="zh-CN" sz="2600" b="1" dirty="0">
                <a:latin typeface="仿宋" panose="02010609060101010101" pitchFamily="49" charset="-122"/>
                <a:ea typeface="仿宋" panose="02010609060101010101" pitchFamily="49" charset="-122"/>
              </a:rPr>
              <a:t>K=3</a:t>
            </a:r>
            <a:r>
              <a:rPr lang="zh-CN" altLang="en-US" sz="2600" b="1" dirty="0">
                <a:latin typeface="仿宋" panose="02010609060101010101" pitchFamily="49" charset="-122"/>
                <a:ea typeface="仿宋" panose="02010609060101010101" pitchFamily="49" charset="-122"/>
              </a:rPr>
              <a:t>，那么离绿色点最近的有</a:t>
            </a:r>
            <a:r>
              <a:rPr lang="en-US" altLang="zh-CN" sz="2600" b="1" dirty="0">
                <a:latin typeface="仿宋" panose="02010609060101010101" pitchFamily="49" charset="-122"/>
                <a:ea typeface="仿宋" panose="02010609060101010101" pitchFamily="49" charset="-122"/>
              </a:rPr>
              <a:t>2</a:t>
            </a:r>
            <a:r>
              <a:rPr lang="zh-CN" altLang="en-US" sz="2600" b="1" dirty="0">
                <a:latin typeface="仿宋" panose="02010609060101010101" pitchFamily="49" charset="-122"/>
                <a:ea typeface="仿宋" panose="02010609060101010101" pitchFamily="49" charset="-122"/>
              </a:rPr>
              <a:t>个红色三角形和</a:t>
            </a:r>
            <a:r>
              <a:rPr lang="en-US" altLang="zh-CN" sz="2600" b="1" dirty="0">
                <a:latin typeface="仿宋" panose="02010609060101010101" pitchFamily="49" charset="-122"/>
                <a:ea typeface="仿宋" panose="02010609060101010101" pitchFamily="49" charset="-122"/>
              </a:rPr>
              <a:t>1</a:t>
            </a:r>
            <a:r>
              <a:rPr lang="zh-CN" altLang="en-US" sz="2600" b="1" dirty="0">
                <a:latin typeface="仿宋" panose="02010609060101010101" pitchFamily="49" charset="-122"/>
                <a:ea typeface="仿宋" panose="02010609060101010101" pitchFamily="49" charset="-122"/>
              </a:rPr>
              <a:t>个蓝色的正方形，这</a:t>
            </a:r>
            <a:r>
              <a:rPr lang="en-US" altLang="zh-CN" sz="2600" b="1" dirty="0">
                <a:latin typeface="仿宋" panose="02010609060101010101" pitchFamily="49" charset="-122"/>
                <a:ea typeface="仿宋" panose="02010609060101010101" pitchFamily="49" charset="-122"/>
              </a:rPr>
              <a:t>3</a:t>
            </a:r>
            <a:r>
              <a:rPr lang="zh-CN" altLang="en-US" sz="2600" b="1" dirty="0">
                <a:latin typeface="仿宋" panose="02010609060101010101" pitchFamily="49" charset="-122"/>
                <a:ea typeface="仿宋" panose="02010609060101010101" pitchFamily="49" charset="-122"/>
              </a:rPr>
              <a:t>个点投票，于是绿色的这个待分类点属于红色的三角形。</a:t>
            </a:r>
            <a:endParaRPr lang="zh-CN" altLang="en-US" sz="2600" b="1" dirty="0">
              <a:latin typeface="仿宋" panose="02010609060101010101" pitchFamily="49" charset="-122"/>
              <a:ea typeface="仿宋" panose="02010609060101010101" pitchFamily="49" charset="-122"/>
            </a:endParaRPr>
          </a:p>
          <a:p>
            <a:pPr marL="342265" indent="-342265">
              <a:spcBef>
                <a:spcPts val="600"/>
              </a:spcBef>
              <a:buFont typeface="Wingdings" panose="05000000000000000000" pitchFamily="2" charset="2"/>
              <a:buChar char="l"/>
            </a:pPr>
            <a:r>
              <a:rPr lang="zh-CN" altLang="en-US" sz="2600" b="1" dirty="0">
                <a:latin typeface="仿宋" panose="02010609060101010101" pitchFamily="49" charset="-122"/>
                <a:ea typeface="仿宋" panose="02010609060101010101" pitchFamily="49" charset="-122"/>
              </a:rPr>
              <a:t>如果</a:t>
            </a:r>
            <a:r>
              <a:rPr lang="en-US" altLang="zh-CN" sz="2600" b="1" dirty="0">
                <a:latin typeface="仿宋" panose="02010609060101010101" pitchFamily="49" charset="-122"/>
                <a:ea typeface="仿宋" panose="02010609060101010101" pitchFamily="49" charset="-122"/>
              </a:rPr>
              <a:t>K=5</a:t>
            </a:r>
            <a:r>
              <a:rPr lang="zh-CN" altLang="en-US" sz="2600" b="1" dirty="0">
                <a:latin typeface="仿宋" panose="02010609060101010101" pitchFamily="49" charset="-122"/>
                <a:ea typeface="仿宋" panose="02010609060101010101" pitchFamily="49" charset="-122"/>
              </a:rPr>
              <a:t>，那么离绿色点最近的有</a:t>
            </a:r>
            <a:r>
              <a:rPr lang="en-US" altLang="zh-CN" sz="2600" b="1" dirty="0">
                <a:latin typeface="仿宋" panose="02010609060101010101" pitchFamily="49" charset="-122"/>
                <a:ea typeface="仿宋" panose="02010609060101010101" pitchFamily="49" charset="-122"/>
              </a:rPr>
              <a:t>2</a:t>
            </a:r>
            <a:r>
              <a:rPr lang="zh-CN" altLang="en-US" sz="2600" b="1" dirty="0">
                <a:latin typeface="仿宋" panose="02010609060101010101" pitchFamily="49" charset="-122"/>
                <a:ea typeface="仿宋" panose="02010609060101010101" pitchFamily="49" charset="-122"/>
              </a:rPr>
              <a:t>个红色三角形和</a:t>
            </a:r>
            <a:r>
              <a:rPr lang="en-US" altLang="zh-CN" sz="2600" b="1" dirty="0">
                <a:latin typeface="仿宋" panose="02010609060101010101" pitchFamily="49" charset="-122"/>
                <a:ea typeface="仿宋" panose="02010609060101010101" pitchFamily="49" charset="-122"/>
              </a:rPr>
              <a:t>3</a:t>
            </a:r>
            <a:r>
              <a:rPr lang="zh-CN" altLang="en-US" sz="2600" b="1" dirty="0">
                <a:latin typeface="仿宋" panose="02010609060101010101" pitchFamily="49" charset="-122"/>
                <a:ea typeface="仿宋" panose="02010609060101010101" pitchFamily="49" charset="-122"/>
              </a:rPr>
              <a:t>个蓝色的正方形，这</a:t>
            </a:r>
            <a:r>
              <a:rPr lang="en-US" altLang="zh-CN" sz="2600" b="1" dirty="0">
                <a:latin typeface="仿宋" panose="02010609060101010101" pitchFamily="49" charset="-122"/>
                <a:ea typeface="仿宋" panose="02010609060101010101" pitchFamily="49" charset="-122"/>
              </a:rPr>
              <a:t>5</a:t>
            </a:r>
            <a:r>
              <a:rPr lang="zh-CN" altLang="en-US" sz="2600" b="1" dirty="0">
                <a:latin typeface="仿宋" panose="02010609060101010101" pitchFamily="49" charset="-122"/>
                <a:ea typeface="仿宋" panose="02010609060101010101" pitchFamily="49" charset="-122"/>
              </a:rPr>
              <a:t>个点投票，于是绿色的这个待分类点属于蓝色的正方形。</a:t>
            </a:r>
            <a:endParaRPr lang="en-US" altLang="zh-CN" sz="2600" b="1" dirty="0">
              <a:latin typeface="仿宋" panose="02010609060101010101" pitchFamily="49" charset="-122"/>
              <a:ea typeface="仿宋" panose="02010609060101010101" pitchFamily="49" charset="-122"/>
            </a:endParaRP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dirty="0" smtClean="0">
                <a:solidFill>
                  <a:srgbClr val="1A4B85"/>
                </a:solidFill>
                <a:latin typeface="黑体" panose="02010609060101010101" pitchFamily="2" charset="-122"/>
                <a:ea typeface="黑体" panose="02010609060101010101" pitchFamily="2" charset="-122"/>
                <a:cs typeface="+mn-ea"/>
                <a:sym typeface="+mn-ea"/>
              </a:rPr>
              <a:t>K-</a:t>
            </a:r>
            <a:r>
              <a:rPr lang="zh-CN" altLang="en-US" dirty="0" smtClean="0">
                <a:solidFill>
                  <a:srgbClr val="1A4B85"/>
                </a:solidFill>
                <a:latin typeface="黑体" panose="02010609060101010101" pitchFamily="2" charset="-122"/>
                <a:ea typeface="黑体" panose="02010609060101010101" pitchFamily="2" charset="-122"/>
                <a:cs typeface="+mn-ea"/>
                <a:sym typeface="+mn-ea"/>
              </a:rPr>
              <a:t>近邻算法</a:t>
            </a:r>
            <a:endParaRPr lang="zh-CN" altLang="en-US"/>
          </a:p>
        </p:txBody>
      </p:sp>
      <p:sp>
        <p:nvSpPr>
          <p:cNvPr id="7170" name="矩形 22"/>
          <p:cNvSpPr>
            <a:spLocks noChangeArrowheads="1"/>
          </p:cNvSpPr>
          <p:nvPr/>
        </p:nvSpPr>
        <p:spPr bwMode="auto">
          <a:xfrm>
            <a:off x="457046" y="2874218"/>
            <a:ext cx="8440008" cy="2292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722630">
              <a:spcBef>
                <a:spcPct val="20000"/>
              </a:spcBef>
              <a:buFont typeface="Arial" panose="020B0604020202020204" pitchFamily="34" charset="0"/>
              <a:buChar char="•"/>
              <a:defRPr sz="43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5pPr>
            <a:lvl6pPr marL="25146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6pPr>
            <a:lvl7pPr marL="29718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7pPr>
            <a:lvl8pPr marL="34290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8pPr>
            <a:lvl9pPr marL="38862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9pPr>
          </a:lstStyle>
          <a:p>
            <a:pPr indent="0">
              <a:spcBef>
                <a:spcPts val="600"/>
              </a:spcBef>
              <a:buNone/>
            </a:pPr>
            <a:r>
              <a:rPr lang="zh-CN" altLang="en-US" sz="3200" b="1" dirty="0" smtClean="0">
                <a:latin typeface="楷体" panose="02010609060101010101" pitchFamily="49" charset="-122"/>
                <a:ea typeface="楷体" panose="02010609060101010101" pitchFamily="49" charset="-122"/>
              </a:rPr>
              <a:t>（</a:t>
            </a:r>
            <a:r>
              <a:rPr lang="en-US" altLang="zh-CN" sz="3200" b="1" dirty="0" smtClean="0">
                <a:latin typeface="楷体" panose="02010609060101010101" pitchFamily="49" charset="-122"/>
                <a:ea typeface="楷体" panose="02010609060101010101" pitchFamily="49" charset="-122"/>
              </a:rPr>
              <a:t>5</a:t>
            </a:r>
            <a:r>
              <a:rPr lang="zh-CN" altLang="en-US" sz="3200" b="1" dirty="0" smtClean="0">
                <a:latin typeface="楷体" panose="02010609060101010101" pitchFamily="49" charset="-122"/>
                <a:ea typeface="楷体" panose="02010609060101010101" pitchFamily="49" charset="-122"/>
              </a:rPr>
              <a:t>）</a:t>
            </a:r>
            <a:r>
              <a:rPr lang="en-US" altLang="zh-CN" sz="3200" b="1" dirty="0" smtClean="0">
                <a:latin typeface="楷体" panose="02010609060101010101" pitchFamily="49" charset="-122"/>
                <a:ea typeface="楷体" panose="02010609060101010101" pitchFamily="49" charset="-122"/>
              </a:rPr>
              <a:t>K-</a:t>
            </a:r>
            <a:r>
              <a:rPr lang="zh-CN" altLang="en-US" sz="3200" b="1" dirty="0">
                <a:latin typeface="楷体" panose="02010609060101010101" pitchFamily="49" charset="-122"/>
                <a:ea typeface="楷体" panose="02010609060101010101" pitchFamily="49" charset="-122"/>
              </a:rPr>
              <a:t>近邻</a:t>
            </a:r>
            <a:r>
              <a:rPr lang="zh-CN" altLang="en-US" sz="3200" b="1" dirty="0" smtClean="0">
                <a:latin typeface="楷体" panose="02010609060101010101" pitchFamily="49" charset="-122"/>
                <a:ea typeface="楷体" panose="02010609060101010101" pitchFamily="49" charset="-122"/>
              </a:rPr>
              <a:t>算法的三个基本要素</a:t>
            </a:r>
            <a:endParaRPr lang="en-US" altLang="zh-CN" sz="3200" b="1" dirty="0">
              <a:latin typeface="仿宋" panose="02010609060101010101" pitchFamily="49" charset="-122"/>
              <a:ea typeface="仿宋" panose="02010609060101010101" pitchFamily="49" charset="-122"/>
            </a:endParaRPr>
          </a:p>
          <a:p>
            <a:pPr indent="-342265">
              <a:spcBef>
                <a:spcPts val="600"/>
              </a:spcBef>
              <a:buFont typeface="Wingdings" panose="05000000000000000000" pitchFamily="2" charset="2"/>
              <a:buChar char="l"/>
            </a:pPr>
            <a:r>
              <a:rPr lang="en-US" altLang="zh-CN" sz="3200" b="1" dirty="0" smtClean="0">
                <a:latin typeface="仿宋" panose="02010609060101010101" pitchFamily="49" charset="-122"/>
                <a:ea typeface="仿宋" panose="02010609060101010101" pitchFamily="49" charset="-122"/>
              </a:rPr>
              <a:t>K</a:t>
            </a:r>
            <a:r>
              <a:rPr lang="zh-CN" altLang="en-US" sz="3200" b="1" dirty="0" smtClean="0">
                <a:latin typeface="仿宋" panose="02010609060101010101" pitchFamily="49" charset="-122"/>
                <a:ea typeface="仿宋" panose="02010609060101010101" pitchFamily="49" charset="-122"/>
              </a:rPr>
              <a:t>值</a:t>
            </a:r>
            <a:r>
              <a:rPr lang="zh-CN" altLang="en-US" sz="3200" b="1" dirty="0">
                <a:latin typeface="仿宋" panose="02010609060101010101" pitchFamily="49" charset="-122"/>
                <a:ea typeface="仿宋" panose="02010609060101010101" pitchFamily="49" charset="-122"/>
              </a:rPr>
              <a:t>的</a:t>
            </a:r>
            <a:r>
              <a:rPr lang="zh-CN" altLang="en-US" sz="3200" b="1" dirty="0" smtClean="0">
                <a:latin typeface="仿宋" panose="02010609060101010101" pitchFamily="49" charset="-122"/>
                <a:ea typeface="仿宋" panose="02010609060101010101" pitchFamily="49" charset="-122"/>
              </a:rPr>
              <a:t>选择</a:t>
            </a:r>
            <a:endParaRPr lang="en-US" altLang="zh-CN" sz="3200" b="1" dirty="0" smtClean="0">
              <a:latin typeface="仿宋" panose="02010609060101010101" pitchFamily="49" charset="-122"/>
              <a:ea typeface="仿宋" panose="02010609060101010101" pitchFamily="49" charset="-122"/>
            </a:endParaRPr>
          </a:p>
          <a:p>
            <a:pPr indent="-342265">
              <a:spcBef>
                <a:spcPts val="600"/>
              </a:spcBef>
              <a:buFont typeface="Wingdings" panose="05000000000000000000" pitchFamily="2" charset="2"/>
              <a:buChar char="l"/>
            </a:pPr>
            <a:r>
              <a:rPr lang="zh-CN" altLang="en-US" sz="3200" b="1" dirty="0" smtClean="0">
                <a:latin typeface="仿宋" panose="02010609060101010101" pitchFamily="49" charset="-122"/>
                <a:ea typeface="仿宋" panose="02010609060101010101" pitchFamily="49" charset="-122"/>
              </a:rPr>
              <a:t>距离度量</a:t>
            </a:r>
            <a:endParaRPr lang="en-US" altLang="zh-CN" sz="3200" b="1" dirty="0" smtClean="0">
              <a:latin typeface="仿宋" panose="02010609060101010101" pitchFamily="49" charset="-122"/>
              <a:ea typeface="仿宋" panose="02010609060101010101" pitchFamily="49" charset="-122"/>
            </a:endParaRPr>
          </a:p>
          <a:p>
            <a:pPr indent="-342265">
              <a:spcBef>
                <a:spcPts val="600"/>
              </a:spcBef>
              <a:buFont typeface="Wingdings" panose="05000000000000000000" pitchFamily="2" charset="2"/>
              <a:buChar char="l"/>
            </a:pPr>
            <a:r>
              <a:rPr lang="zh-CN" altLang="en-US" sz="3200" b="1" dirty="0" smtClean="0">
                <a:latin typeface="仿宋" panose="02010609060101010101" pitchFamily="49" charset="-122"/>
                <a:ea typeface="仿宋" panose="02010609060101010101" pitchFamily="49" charset="-122"/>
              </a:rPr>
              <a:t>分类决策规则</a:t>
            </a:r>
            <a:endParaRPr lang="en-US" altLang="zh-CN" sz="3200" b="1"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E60D9E3D-EE1B-439F-AAAD-FE8026026B30}" type="slidenum">
              <a:rPr lang="zh-CN" altLang="en-US" sz="1350" smtClean="0"/>
            </a:fld>
            <a:endParaRPr lang="zh-CN" altLang="en-US" sz="1350"/>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dirty="0" smtClean="0">
                <a:solidFill>
                  <a:srgbClr val="1A4B85"/>
                </a:solidFill>
                <a:latin typeface="黑体" panose="02010609060101010101" pitchFamily="2" charset="-122"/>
                <a:ea typeface="黑体" panose="02010609060101010101" pitchFamily="2" charset="-122"/>
                <a:cs typeface="+mn-ea"/>
                <a:sym typeface="+mn-ea"/>
              </a:rPr>
              <a:t>K-</a:t>
            </a:r>
            <a:r>
              <a:rPr lang="zh-CN" altLang="en-US" dirty="0" smtClean="0">
                <a:solidFill>
                  <a:srgbClr val="1A4B85"/>
                </a:solidFill>
                <a:latin typeface="黑体" panose="02010609060101010101" pitchFamily="2" charset="-122"/>
                <a:ea typeface="黑体" panose="02010609060101010101" pitchFamily="2" charset="-122"/>
                <a:cs typeface="+mn-ea"/>
                <a:sym typeface="+mn-ea"/>
              </a:rPr>
              <a:t>近邻算法</a:t>
            </a:r>
            <a:endParaRPr lang="zh-CN" altLang="en-US"/>
          </a:p>
        </p:txBody>
      </p:sp>
      <p:sp>
        <p:nvSpPr>
          <p:cNvPr id="7170" name="矩形 22"/>
          <p:cNvSpPr>
            <a:spLocks noChangeArrowheads="1"/>
          </p:cNvSpPr>
          <p:nvPr/>
        </p:nvSpPr>
        <p:spPr bwMode="auto">
          <a:xfrm>
            <a:off x="351636" y="1244377"/>
            <a:ext cx="8440008" cy="5476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722630">
              <a:spcBef>
                <a:spcPct val="20000"/>
              </a:spcBef>
              <a:buFont typeface="Arial" panose="020B0604020202020204" pitchFamily="34" charset="0"/>
              <a:buChar char="•"/>
              <a:defRPr sz="43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5pPr>
            <a:lvl6pPr marL="25146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6pPr>
            <a:lvl7pPr marL="29718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7pPr>
            <a:lvl8pPr marL="34290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8pPr>
            <a:lvl9pPr marL="38862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9pPr>
          </a:lstStyle>
          <a:p>
            <a:pPr marL="342265" indent="-342265">
              <a:lnSpc>
                <a:spcPct val="150000"/>
              </a:lnSpc>
              <a:spcBef>
                <a:spcPts val="600"/>
              </a:spcBef>
              <a:buFont typeface="Wingdings" panose="05000000000000000000" pitchFamily="2" charset="2"/>
              <a:buChar char="l"/>
            </a:pPr>
            <a:r>
              <a:rPr lang="en-US" altLang="zh-CN" sz="2600" b="1" dirty="0" smtClean="0">
                <a:latin typeface="仿宋" panose="02010609060101010101" pitchFamily="49" charset="-122"/>
                <a:ea typeface="仿宋" panose="02010609060101010101" pitchFamily="49" charset="-122"/>
              </a:rPr>
              <a:t>K</a:t>
            </a:r>
            <a:r>
              <a:rPr lang="zh-CN" altLang="en-US" sz="2600" b="1" dirty="0" smtClean="0">
                <a:latin typeface="仿宋" panose="02010609060101010101" pitchFamily="49" charset="-122"/>
                <a:ea typeface="仿宋" panose="02010609060101010101" pitchFamily="49" charset="-122"/>
              </a:rPr>
              <a:t>值</a:t>
            </a:r>
            <a:r>
              <a:rPr lang="zh-CN" altLang="en-US" sz="2600" b="1" dirty="0">
                <a:latin typeface="仿宋" panose="02010609060101010101" pitchFamily="49" charset="-122"/>
                <a:ea typeface="仿宋" panose="02010609060101010101" pitchFamily="49" charset="-122"/>
              </a:rPr>
              <a:t>的</a:t>
            </a:r>
            <a:r>
              <a:rPr lang="zh-CN" altLang="en-US" sz="2600" b="1" dirty="0" smtClean="0">
                <a:latin typeface="仿宋" panose="02010609060101010101" pitchFamily="49" charset="-122"/>
                <a:ea typeface="仿宋" panose="02010609060101010101" pitchFamily="49" charset="-122"/>
              </a:rPr>
              <a:t>选择</a:t>
            </a:r>
            <a:endParaRPr lang="en-US" altLang="zh-CN" sz="2600" b="1" dirty="0" smtClean="0">
              <a:latin typeface="仿宋" panose="02010609060101010101" pitchFamily="49" charset="-122"/>
              <a:ea typeface="仿宋" panose="02010609060101010101" pitchFamily="49" charset="-122"/>
            </a:endParaRPr>
          </a:p>
          <a:p>
            <a:pPr marL="342265" indent="-342265">
              <a:lnSpc>
                <a:spcPct val="150000"/>
              </a:lnSpc>
              <a:spcBef>
                <a:spcPts val="600"/>
              </a:spcBef>
              <a:buNone/>
            </a:pPr>
            <a:r>
              <a:rPr lang="zh-CN" altLang="en-US" sz="2600" b="1" dirty="0" smtClean="0">
                <a:latin typeface="仿宋" panose="02010609060101010101" pitchFamily="49" charset="-122"/>
                <a:ea typeface="仿宋" panose="02010609060101010101" pitchFamily="49" charset="-122"/>
              </a:rPr>
              <a:t>  </a:t>
            </a:r>
            <a:r>
              <a:rPr lang="en-US" altLang="zh-CN" sz="2600" b="1" dirty="0">
                <a:latin typeface="仿宋" panose="02010609060101010101" pitchFamily="49" charset="-122"/>
                <a:ea typeface="仿宋" panose="02010609060101010101" pitchFamily="49" charset="-122"/>
              </a:rPr>
              <a:t>K</a:t>
            </a:r>
            <a:r>
              <a:rPr lang="zh-CN" altLang="en-US" sz="2600" b="1" dirty="0">
                <a:latin typeface="仿宋" panose="02010609060101010101" pitchFamily="49" charset="-122"/>
                <a:ea typeface="仿宋" panose="02010609060101010101" pitchFamily="49" charset="-122"/>
              </a:rPr>
              <a:t>值的</a:t>
            </a:r>
            <a:r>
              <a:rPr lang="zh-CN" altLang="en-US" sz="2600" b="1" dirty="0" smtClean="0">
                <a:latin typeface="仿宋" panose="02010609060101010101" pitchFamily="49" charset="-122"/>
                <a:ea typeface="仿宋" panose="02010609060101010101" pitchFamily="49" charset="-122"/>
              </a:rPr>
              <a:t>选择会</a:t>
            </a:r>
            <a:r>
              <a:rPr lang="zh-CN" altLang="en-US" sz="2600" b="1" dirty="0">
                <a:latin typeface="仿宋" panose="02010609060101010101" pitchFamily="49" charset="-122"/>
                <a:ea typeface="仿宋" panose="02010609060101010101" pitchFamily="49" charset="-122"/>
              </a:rPr>
              <a:t>对算法的结果产生重大影响。</a:t>
            </a:r>
            <a:r>
              <a:rPr lang="en-US" altLang="zh-CN" sz="2600" b="1" dirty="0">
                <a:latin typeface="仿宋" panose="02010609060101010101" pitchFamily="49" charset="-122"/>
                <a:ea typeface="仿宋" panose="02010609060101010101" pitchFamily="49" charset="-122"/>
              </a:rPr>
              <a:t>K</a:t>
            </a:r>
            <a:r>
              <a:rPr lang="zh-CN" altLang="en-US" sz="2600" b="1" dirty="0">
                <a:latin typeface="仿宋" panose="02010609060101010101" pitchFamily="49" charset="-122"/>
                <a:ea typeface="仿宋" panose="02010609060101010101" pitchFamily="49" charset="-122"/>
              </a:rPr>
              <a:t>值较小意味着只有与输入实例较近的训练实例才会对预测结果起作用，但容易发生过拟合；</a:t>
            </a:r>
            <a:r>
              <a:rPr lang="zh-CN" altLang="en-US" sz="2600" b="1" dirty="0" smtClean="0">
                <a:latin typeface="仿宋" panose="02010609060101010101" pitchFamily="49" charset="-122"/>
                <a:ea typeface="仿宋" panose="02010609060101010101" pitchFamily="49" charset="-122"/>
              </a:rPr>
              <a:t>如果</a:t>
            </a:r>
            <a:r>
              <a:rPr lang="en-US" altLang="zh-CN" sz="2600" b="1" dirty="0" smtClean="0">
                <a:latin typeface="仿宋" panose="02010609060101010101" pitchFamily="49" charset="-122"/>
                <a:ea typeface="仿宋" panose="02010609060101010101" pitchFamily="49" charset="-122"/>
              </a:rPr>
              <a:t>K</a:t>
            </a:r>
            <a:r>
              <a:rPr lang="zh-CN" altLang="en-US" sz="2600" b="1" dirty="0" smtClean="0">
                <a:latin typeface="仿宋" panose="02010609060101010101" pitchFamily="49" charset="-122"/>
                <a:ea typeface="仿宋" panose="02010609060101010101" pitchFamily="49" charset="-122"/>
              </a:rPr>
              <a:t>值</a:t>
            </a:r>
            <a:r>
              <a:rPr lang="zh-CN" altLang="en-US" sz="2600" b="1" dirty="0">
                <a:latin typeface="仿宋" panose="02010609060101010101" pitchFamily="49" charset="-122"/>
                <a:ea typeface="仿宋" panose="02010609060101010101" pitchFamily="49" charset="-122"/>
              </a:rPr>
              <a:t>较大，优点是可以减少学习的估计误差，但缺点是学习的近似误差增大，这时与输入实例较远的训练实例也会对预测起作用，是预测发生错误。在实际应用</a:t>
            </a:r>
            <a:r>
              <a:rPr lang="zh-CN" altLang="en-US" sz="2600" b="1" dirty="0" smtClean="0">
                <a:latin typeface="仿宋" panose="02010609060101010101" pitchFamily="49" charset="-122"/>
                <a:ea typeface="仿宋" panose="02010609060101010101" pitchFamily="49" charset="-122"/>
              </a:rPr>
              <a:t>中，</a:t>
            </a:r>
            <a:r>
              <a:rPr lang="en-US" altLang="zh-CN" sz="2600" b="1" dirty="0" smtClean="0">
                <a:latin typeface="仿宋" panose="02010609060101010101" pitchFamily="49" charset="-122"/>
                <a:ea typeface="仿宋" panose="02010609060101010101" pitchFamily="49" charset="-122"/>
              </a:rPr>
              <a:t>K</a:t>
            </a:r>
            <a:r>
              <a:rPr lang="zh-CN" altLang="en-US" sz="2600" b="1" dirty="0" smtClean="0">
                <a:latin typeface="仿宋" panose="02010609060101010101" pitchFamily="49" charset="-122"/>
                <a:ea typeface="仿宋" panose="02010609060101010101" pitchFamily="49" charset="-122"/>
              </a:rPr>
              <a:t>值</a:t>
            </a:r>
            <a:r>
              <a:rPr lang="zh-CN" altLang="en-US" sz="2600" b="1" dirty="0">
                <a:latin typeface="仿宋" panose="02010609060101010101" pitchFamily="49" charset="-122"/>
                <a:ea typeface="仿宋" panose="02010609060101010101" pitchFamily="49" charset="-122"/>
              </a:rPr>
              <a:t>一般选择一个较小的数值。具体应用</a:t>
            </a:r>
            <a:r>
              <a:rPr lang="zh-CN" altLang="en-US" sz="2600" b="1" dirty="0" smtClean="0">
                <a:latin typeface="仿宋" panose="02010609060101010101" pitchFamily="49" charset="-122"/>
                <a:ea typeface="仿宋" panose="02010609060101010101" pitchFamily="49" charset="-122"/>
              </a:rPr>
              <a:t>中</a:t>
            </a:r>
            <a:r>
              <a:rPr lang="en-US" altLang="zh-CN" sz="2600" b="1" dirty="0" smtClean="0">
                <a:latin typeface="仿宋" panose="02010609060101010101" pitchFamily="49" charset="-122"/>
                <a:ea typeface="仿宋" panose="02010609060101010101" pitchFamily="49" charset="-122"/>
              </a:rPr>
              <a:t>K</a:t>
            </a:r>
            <a:r>
              <a:rPr lang="zh-CN" altLang="en-US" sz="2600" b="1" dirty="0" smtClean="0">
                <a:latin typeface="仿宋" panose="02010609060101010101" pitchFamily="49" charset="-122"/>
                <a:ea typeface="仿宋" panose="02010609060101010101" pitchFamily="49" charset="-122"/>
              </a:rPr>
              <a:t>值</a:t>
            </a:r>
            <a:r>
              <a:rPr lang="zh-CN" altLang="en-US" sz="2600" b="1" dirty="0">
                <a:latin typeface="仿宋" panose="02010609060101010101" pitchFamily="49" charset="-122"/>
                <a:ea typeface="仿宋" panose="02010609060101010101" pitchFamily="49" charset="-122"/>
              </a:rPr>
              <a:t>的选择需要通过大量的实验来选择</a:t>
            </a:r>
            <a:r>
              <a:rPr lang="zh-CN" altLang="en-US" sz="2600" b="1" dirty="0" smtClean="0">
                <a:latin typeface="仿宋" panose="02010609060101010101" pitchFamily="49" charset="-122"/>
                <a:ea typeface="仿宋" panose="02010609060101010101" pitchFamily="49" charset="-122"/>
              </a:rPr>
              <a:t>。</a:t>
            </a:r>
            <a:endParaRPr lang="zh-CN" altLang="en-US" sz="2600" b="1"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E60D9E3D-EE1B-439F-AAAD-FE8026026B30}" type="slidenum">
              <a:rPr lang="zh-CN" altLang="en-US" sz="1350" smtClean="0"/>
            </a:fld>
            <a:endParaRPr lang="zh-CN" altLang="en-US" sz="1350"/>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dirty="0" smtClean="0">
                <a:solidFill>
                  <a:srgbClr val="1A4B85"/>
                </a:solidFill>
                <a:latin typeface="黑体" panose="02010609060101010101" pitchFamily="2" charset="-122"/>
                <a:ea typeface="黑体" panose="02010609060101010101" pitchFamily="2" charset="-122"/>
                <a:cs typeface="+mn-ea"/>
                <a:sym typeface="+mn-ea"/>
              </a:rPr>
              <a:t>K-</a:t>
            </a:r>
            <a:r>
              <a:rPr lang="zh-CN" altLang="en-US" dirty="0" smtClean="0">
                <a:solidFill>
                  <a:srgbClr val="1A4B85"/>
                </a:solidFill>
                <a:latin typeface="黑体" panose="02010609060101010101" pitchFamily="2" charset="-122"/>
                <a:ea typeface="黑体" panose="02010609060101010101" pitchFamily="2" charset="-122"/>
                <a:cs typeface="+mn-ea"/>
                <a:sym typeface="+mn-ea"/>
              </a:rPr>
              <a:t>近邻算法</a:t>
            </a:r>
            <a:endParaRPr lang="zh-CN" altLang="en-US"/>
          </a:p>
        </p:txBody>
      </p:sp>
      <p:sp>
        <p:nvSpPr>
          <p:cNvPr id="7170" name="矩形 22"/>
          <p:cNvSpPr>
            <a:spLocks noChangeArrowheads="1"/>
          </p:cNvSpPr>
          <p:nvPr/>
        </p:nvSpPr>
        <p:spPr bwMode="auto">
          <a:xfrm>
            <a:off x="457046" y="1566957"/>
            <a:ext cx="8440008" cy="467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722630">
              <a:spcBef>
                <a:spcPct val="20000"/>
              </a:spcBef>
              <a:buFont typeface="Arial" panose="020B0604020202020204" pitchFamily="34" charset="0"/>
              <a:buChar char="•"/>
              <a:defRPr sz="43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5pPr>
            <a:lvl6pPr marL="25146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6pPr>
            <a:lvl7pPr marL="29718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7pPr>
            <a:lvl8pPr marL="34290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8pPr>
            <a:lvl9pPr marL="3886200" indent="-228600" defTabSz="144907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9pPr>
          </a:lstStyle>
          <a:p>
            <a:pPr marL="342265" indent="-342265">
              <a:lnSpc>
                <a:spcPct val="150000"/>
              </a:lnSpc>
              <a:spcBef>
                <a:spcPts val="600"/>
              </a:spcBef>
              <a:buFont typeface="Wingdings" panose="05000000000000000000" pitchFamily="2" charset="2"/>
              <a:buChar char="l"/>
            </a:pPr>
            <a:r>
              <a:rPr lang="zh-CN" altLang="en-US" sz="2600" b="1" dirty="0" smtClean="0">
                <a:latin typeface="仿宋" panose="02010609060101010101" pitchFamily="49" charset="-122"/>
                <a:ea typeface="仿宋" panose="02010609060101010101" pitchFamily="49" charset="-122"/>
              </a:rPr>
              <a:t>距离的度量</a:t>
            </a:r>
            <a:endParaRPr lang="en-US" altLang="zh-CN" sz="2600" b="1" dirty="0" smtClean="0">
              <a:latin typeface="仿宋" panose="02010609060101010101" pitchFamily="49" charset="-122"/>
              <a:ea typeface="仿宋" panose="02010609060101010101" pitchFamily="49" charset="-122"/>
            </a:endParaRPr>
          </a:p>
          <a:p>
            <a:pPr marL="342265" indent="-342265">
              <a:lnSpc>
                <a:spcPct val="150000"/>
              </a:lnSpc>
              <a:spcBef>
                <a:spcPts val="600"/>
              </a:spcBef>
              <a:buNone/>
            </a:pPr>
            <a:r>
              <a:rPr lang="zh-CN" altLang="en-US" sz="2600" b="1" dirty="0" smtClean="0">
                <a:latin typeface="仿宋" panose="02010609060101010101" pitchFamily="49" charset="-122"/>
                <a:ea typeface="仿宋" panose="02010609060101010101" pitchFamily="49" charset="-122"/>
              </a:rPr>
              <a:t>  距离的度量采用欧氏距离，也可以采用更一般的    距离， 距离定义为：</a:t>
            </a:r>
            <a:endParaRPr lang="en-US" altLang="zh-CN" sz="2600" b="1" dirty="0" smtClean="0">
              <a:latin typeface="仿宋" panose="02010609060101010101" pitchFamily="49" charset="-122"/>
              <a:ea typeface="仿宋" panose="02010609060101010101" pitchFamily="49" charset="-122"/>
            </a:endParaRPr>
          </a:p>
          <a:p>
            <a:pPr marL="342265" indent="-342265">
              <a:lnSpc>
                <a:spcPct val="150000"/>
              </a:lnSpc>
              <a:spcBef>
                <a:spcPts val="600"/>
              </a:spcBef>
              <a:buNone/>
            </a:pPr>
            <a:endParaRPr lang="en-US" altLang="zh-CN" sz="2600" b="1" dirty="0" smtClean="0">
              <a:latin typeface="仿宋" panose="02010609060101010101" pitchFamily="49" charset="-122"/>
              <a:ea typeface="仿宋" panose="02010609060101010101" pitchFamily="49" charset="-122"/>
            </a:endParaRPr>
          </a:p>
          <a:p>
            <a:pPr marL="342265" indent="-342265">
              <a:lnSpc>
                <a:spcPct val="150000"/>
              </a:lnSpc>
              <a:spcBef>
                <a:spcPts val="600"/>
              </a:spcBef>
              <a:buNone/>
            </a:pPr>
            <a:r>
              <a:rPr lang="zh-CN" altLang="en-US" sz="2600" b="1" dirty="0" smtClean="0">
                <a:latin typeface="仿宋" panose="02010609060101010101" pitchFamily="49" charset="-122"/>
                <a:ea typeface="仿宋" panose="02010609060101010101" pitchFamily="49" charset="-122"/>
              </a:rPr>
              <a:t>  其中         ，其中   定义为</a:t>
            </a:r>
            <a:endParaRPr lang="en-US" altLang="zh-CN" sz="2600" b="1" dirty="0" smtClean="0">
              <a:latin typeface="仿宋" panose="02010609060101010101" pitchFamily="49" charset="-122"/>
              <a:ea typeface="仿宋" panose="02010609060101010101" pitchFamily="49" charset="-122"/>
            </a:endParaRPr>
          </a:p>
          <a:p>
            <a:pPr marL="342265" indent="-342265">
              <a:lnSpc>
                <a:spcPct val="150000"/>
              </a:lnSpc>
              <a:spcBef>
                <a:spcPts val="600"/>
              </a:spcBef>
              <a:buNone/>
            </a:pPr>
            <a:endParaRPr lang="en-US" altLang="zh-CN" sz="2600" b="1" dirty="0" smtClean="0">
              <a:latin typeface="仿宋" panose="02010609060101010101" pitchFamily="49" charset="-122"/>
              <a:ea typeface="仿宋" panose="02010609060101010101" pitchFamily="49" charset="-122"/>
            </a:endParaRPr>
          </a:p>
          <a:p>
            <a:pPr marL="342265" indent="-342265">
              <a:lnSpc>
                <a:spcPct val="150000"/>
              </a:lnSpc>
              <a:spcBef>
                <a:spcPts val="600"/>
              </a:spcBef>
              <a:buNone/>
            </a:pPr>
            <a:r>
              <a:rPr lang="zh-CN" altLang="en-US" sz="2600" b="1" dirty="0" smtClean="0">
                <a:latin typeface="仿宋" panose="02010609060101010101" pitchFamily="49" charset="-122"/>
                <a:ea typeface="仿宋" panose="02010609060101010101" pitchFamily="49" charset="-122"/>
              </a:rPr>
              <a:t>  当</a:t>
            </a:r>
            <a:r>
              <a:rPr lang="en-US" altLang="zh-CN" sz="2600" b="1" i="1" dirty="0" smtClean="0">
                <a:latin typeface="仿宋" panose="02010609060101010101" pitchFamily="49" charset="-122"/>
                <a:ea typeface="仿宋" panose="02010609060101010101" pitchFamily="49" charset="-122"/>
              </a:rPr>
              <a:t>p</a:t>
            </a:r>
            <a:r>
              <a:rPr lang="en-US" altLang="zh-CN" sz="2600" b="1" dirty="0" smtClean="0">
                <a:latin typeface="仿宋" panose="02010609060101010101" pitchFamily="49" charset="-122"/>
                <a:ea typeface="仿宋" panose="02010609060101010101" pitchFamily="49" charset="-122"/>
              </a:rPr>
              <a:t>=2</a:t>
            </a:r>
            <a:r>
              <a:rPr lang="zh-CN" altLang="en-US" sz="2600" b="1" dirty="0" smtClean="0">
                <a:latin typeface="仿宋" panose="02010609060101010101" pitchFamily="49" charset="-122"/>
                <a:ea typeface="仿宋" panose="02010609060101010101" pitchFamily="49" charset="-122"/>
              </a:rPr>
              <a:t>时，即为欧氏距离。</a:t>
            </a:r>
            <a:endParaRPr lang="en-US" altLang="zh-CN" sz="2600" b="1"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E60D9E3D-EE1B-439F-AAAD-FE8026026B30}" type="slidenum">
              <a:rPr lang="zh-CN" altLang="en-US" sz="1350" smtClean="0"/>
            </a:fld>
            <a:endParaRPr lang="zh-CN" altLang="en-US" sz="1350" dirty="0"/>
          </a:p>
        </p:txBody>
      </p:sp>
      <p:graphicFrame>
        <p:nvGraphicFramePr>
          <p:cNvPr id="3" name="对象 2"/>
          <p:cNvGraphicFramePr>
            <a:graphicFrameLocks noChangeAspect="1"/>
          </p:cNvGraphicFramePr>
          <p:nvPr/>
        </p:nvGraphicFramePr>
        <p:xfrm>
          <a:off x="3131840" y="2887910"/>
          <a:ext cx="3305175" cy="973138"/>
        </p:xfrm>
        <a:graphic>
          <a:graphicData uri="http://schemas.openxmlformats.org/presentationml/2006/ole">
            <mc:AlternateContent xmlns:mc="http://schemas.openxmlformats.org/markup-compatibility/2006">
              <mc:Choice xmlns:v="urn:schemas-microsoft-com:vml" Requires="v">
                <p:oleObj spid="_x0000_s8276" name="Equation" r:id="rId1" imgW="44500800" imgH="13106400" progId="Equation.DSMT4">
                  <p:embed/>
                </p:oleObj>
              </mc:Choice>
              <mc:Fallback>
                <p:oleObj name="Equation" r:id="rId1" imgW="44500800" imgH="13106400" progId="Equation.DSMT4">
                  <p:embed/>
                  <p:pic>
                    <p:nvPicPr>
                      <p:cNvPr id="0" name="图片 8275"/>
                      <p:cNvPicPr/>
                      <p:nvPr/>
                    </p:nvPicPr>
                    <p:blipFill>
                      <a:blip r:embed="rId2"/>
                      <a:stretch>
                        <a:fillRect/>
                      </a:stretch>
                    </p:blipFill>
                    <p:spPr>
                      <a:xfrm>
                        <a:off x="3131840" y="2887910"/>
                        <a:ext cx="3305175" cy="973138"/>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7760667" y="2062684"/>
          <a:ext cx="339725" cy="430212"/>
        </p:xfrm>
        <a:graphic>
          <a:graphicData uri="http://schemas.openxmlformats.org/presentationml/2006/ole">
            <mc:AlternateContent xmlns:mc="http://schemas.openxmlformats.org/markup-compatibility/2006">
              <mc:Choice xmlns:v="urn:schemas-microsoft-com:vml" Requires="v">
                <p:oleObj spid="_x0000_s8277" name="Equation" r:id="rId3" imgW="4572000" imgH="5791200" progId="Equation.DSMT4">
                  <p:embed/>
                </p:oleObj>
              </mc:Choice>
              <mc:Fallback>
                <p:oleObj name="Equation" r:id="rId3" imgW="4572000" imgH="5791200" progId="Equation.DSMT4">
                  <p:embed/>
                  <p:pic>
                    <p:nvPicPr>
                      <p:cNvPr id="0" name="对象 2"/>
                      <p:cNvPicPr>
                        <a:picLocks noChangeAspect="1" noChangeArrowheads="1"/>
                      </p:cNvPicPr>
                      <p:nvPr/>
                    </p:nvPicPr>
                    <p:blipFill>
                      <a:blip r:embed="rId4"/>
                      <a:srcRect/>
                      <a:stretch>
                        <a:fillRect/>
                      </a:stretch>
                    </p:blipFill>
                    <p:spPr bwMode="auto">
                      <a:xfrm>
                        <a:off x="7760667" y="2062684"/>
                        <a:ext cx="3397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nvGraphicFramePr>
        <p:xfrm>
          <a:off x="1619672" y="2636912"/>
          <a:ext cx="339725" cy="430212"/>
        </p:xfrm>
        <a:graphic>
          <a:graphicData uri="http://schemas.openxmlformats.org/presentationml/2006/ole">
            <mc:AlternateContent xmlns:mc="http://schemas.openxmlformats.org/markup-compatibility/2006">
              <mc:Choice xmlns:v="urn:schemas-microsoft-com:vml" Requires="v">
                <p:oleObj spid="_x0000_s8278" name="Equation" r:id="rId5" imgW="190500" imgH="241300" progId="Equation.DSMT4">
                  <p:embed/>
                </p:oleObj>
              </mc:Choice>
              <mc:Fallback>
                <p:oleObj name="Equation" r:id="rId5" imgW="190500" imgH="24130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672" y="2636912"/>
                        <a:ext cx="3397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nvGraphicFramePr>
        <p:xfrm>
          <a:off x="1331640" y="4005064"/>
          <a:ext cx="1512460" cy="398016"/>
        </p:xfrm>
        <a:graphic>
          <a:graphicData uri="http://schemas.openxmlformats.org/presentationml/2006/ole">
            <mc:AlternateContent xmlns:mc="http://schemas.openxmlformats.org/markup-compatibility/2006">
              <mc:Choice xmlns:v="urn:schemas-microsoft-com:vml" Requires="v">
                <p:oleObj spid="_x0000_s8279" name="Equation" r:id="rId7" imgW="23164800" imgH="6096000" progId="Equation.DSMT4">
                  <p:embed/>
                </p:oleObj>
              </mc:Choice>
              <mc:Fallback>
                <p:oleObj name="Equation" r:id="rId7" imgW="23164800" imgH="6096000" progId="Equation.DSMT4">
                  <p:embed/>
                  <p:pic>
                    <p:nvPicPr>
                      <p:cNvPr id="0" name="图片 8278"/>
                      <p:cNvPicPr/>
                      <p:nvPr/>
                    </p:nvPicPr>
                    <p:blipFill>
                      <a:blip r:embed="rId8"/>
                      <a:stretch>
                        <a:fillRect/>
                      </a:stretch>
                    </p:blipFill>
                    <p:spPr>
                      <a:xfrm>
                        <a:off x="1331640" y="4005064"/>
                        <a:ext cx="1512460" cy="398016"/>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3923928" y="4005064"/>
          <a:ext cx="361950" cy="406400"/>
        </p:xfrm>
        <a:graphic>
          <a:graphicData uri="http://schemas.openxmlformats.org/presentationml/2006/ole">
            <mc:AlternateContent xmlns:mc="http://schemas.openxmlformats.org/markup-compatibility/2006">
              <mc:Choice xmlns:v="urn:schemas-microsoft-com:vml" Requires="v">
                <p:oleObj spid="_x0000_s8280" name="Equation" r:id="rId9" imgW="4876800" imgH="5486400" progId="Equation.DSMT4">
                  <p:embed/>
                </p:oleObj>
              </mc:Choice>
              <mc:Fallback>
                <p:oleObj name="Equation" r:id="rId9" imgW="4876800" imgH="5486400" progId="Equation.DSMT4">
                  <p:embed/>
                  <p:pic>
                    <p:nvPicPr>
                      <p:cNvPr id="0" name="对象 4"/>
                      <p:cNvPicPr>
                        <a:picLocks noChangeAspect="1" noChangeArrowheads="1"/>
                      </p:cNvPicPr>
                      <p:nvPr/>
                    </p:nvPicPr>
                    <p:blipFill>
                      <a:blip r:embed="rId10"/>
                      <a:srcRect/>
                      <a:stretch>
                        <a:fillRect/>
                      </a:stretch>
                    </p:blipFill>
                    <p:spPr bwMode="auto">
                      <a:xfrm>
                        <a:off x="3923928" y="4005064"/>
                        <a:ext cx="361950" cy="406400"/>
                      </a:xfrm>
                      <a:prstGeom prst="rect">
                        <a:avLst/>
                      </a:prstGeom>
                      <a:noFill/>
                      <a:ln>
                        <a:noFill/>
                      </a:ln>
                    </p:spPr>
                  </p:pic>
                </p:oleObj>
              </mc:Fallback>
            </mc:AlternateContent>
          </a:graphicData>
        </a:graphic>
      </p:graphicFrame>
      <p:graphicFrame>
        <p:nvGraphicFramePr>
          <p:cNvPr id="9" name="对象 8"/>
          <p:cNvGraphicFramePr>
            <a:graphicFrameLocks noChangeAspect="1"/>
          </p:cNvGraphicFramePr>
          <p:nvPr/>
        </p:nvGraphicFramePr>
        <p:xfrm>
          <a:off x="3131840" y="4538803"/>
          <a:ext cx="3240360" cy="618389"/>
        </p:xfrm>
        <a:graphic>
          <a:graphicData uri="http://schemas.openxmlformats.org/presentationml/2006/ole">
            <mc:AlternateContent xmlns:mc="http://schemas.openxmlformats.org/markup-compatibility/2006">
              <mc:Choice xmlns:v="urn:schemas-microsoft-com:vml" Requires="v">
                <p:oleObj spid="_x0000_s8281" name="Equation" r:id="rId11" imgW="39928800" imgH="7620000" progId="Equation.DSMT4">
                  <p:embed/>
                </p:oleObj>
              </mc:Choice>
              <mc:Fallback>
                <p:oleObj name="Equation" r:id="rId11" imgW="39928800" imgH="7620000" progId="Equation.DSMT4">
                  <p:embed/>
                  <p:pic>
                    <p:nvPicPr>
                      <p:cNvPr id="0" name="图片 8280"/>
                      <p:cNvPicPr/>
                      <p:nvPr/>
                    </p:nvPicPr>
                    <p:blipFill>
                      <a:blip r:embed="rId12"/>
                      <a:stretch>
                        <a:fillRect/>
                      </a:stretch>
                    </p:blipFill>
                    <p:spPr>
                      <a:xfrm>
                        <a:off x="3131840" y="4538803"/>
                        <a:ext cx="3240360" cy="618389"/>
                      </a:xfrm>
                      <a:prstGeom prst="rect">
                        <a:avLst/>
                      </a:prstGeom>
                    </p:spPr>
                  </p:pic>
                </p:oleObj>
              </mc:Fallback>
            </mc:AlternateContent>
          </a:graphicData>
        </a:graphic>
      </p:graphicFrame>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蓝调晶格">
  <a:themeElements>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2105</Words>
  <Application>WPS 演示</Application>
  <PresentationFormat>全屏显示(4:3)</PresentationFormat>
  <Paragraphs>270</Paragraphs>
  <Slides>16</Slides>
  <Notes>32</Notes>
  <HiddenSlides>3</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15</vt:i4>
      </vt:variant>
      <vt:variant>
        <vt:lpstr>幻灯片标题</vt:lpstr>
      </vt:variant>
      <vt:variant>
        <vt:i4>16</vt:i4>
      </vt:variant>
    </vt:vector>
  </HeadingPairs>
  <TitlesOfParts>
    <vt:vector size="44" baseType="lpstr">
      <vt:lpstr>Arial</vt:lpstr>
      <vt:lpstr>宋体</vt:lpstr>
      <vt:lpstr>Wingdings</vt:lpstr>
      <vt:lpstr>Tahoma</vt:lpstr>
      <vt:lpstr>Times New Roman</vt:lpstr>
      <vt:lpstr>Georgia</vt:lpstr>
      <vt:lpstr>Calibri</vt:lpstr>
      <vt:lpstr>仿宋</vt:lpstr>
      <vt:lpstr>黑体</vt:lpstr>
      <vt:lpstr>微软雅黑</vt:lpstr>
      <vt:lpstr>楷体</vt:lpstr>
      <vt:lpstr>Arial Unicode MS</vt:lpstr>
      <vt:lpstr>蓝调晶格</vt:lpstr>
      <vt:lpstr>Equation.DSMT4</vt:lpstr>
      <vt:lpstr>Equation.DSMT4</vt:lpstr>
      <vt:lpstr>Equation.DSMT4</vt:lpstr>
      <vt:lpstr>Equation.DSMT4</vt:lpstr>
      <vt:lpstr>Equation.DSMT4</vt:lpstr>
      <vt:lpstr>Equation.DSMT4</vt:lpstr>
      <vt:lpstr>Paint.Picture</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实例二 室内定位</vt:lpstr>
      <vt:lpstr>实例二 室内定位</vt:lpstr>
    </vt:vector>
  </TitlesOfParts>
  <Company>RBJZZZ</Company>
  <LinksUpToDate>false</LinksUpToDate>
  <SharedDoc>false</SharedDoc>
  <HyperlinksChanged>false</HyperlinksChanged>
  <AppVersion>14.0000</AppVersion>
  <Pages>4</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OLE DB for DM</dc:title>
  <dc:creator>rbj</dc:creator>
  <dc:subject>OLE DB for Data Mining </dc:subject>
  <cp:lastModifiedBy>Administrator</cp:lastModifiedBy>
  <cp:revision>1418</cp:revision>
  <cp:lastPrinted>1998-05-12T20:29:00Z</cp:lastPrinted>
  <dcterms:created xsi:type="dcterms:W3CDTF">2001-04-11T10:27:00Z</dcterms:created>
  <dcterms:modified xsi:type="dcterms:W3CDTF">2018-02-11T02:14:01Z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85</vt:i4>
  </property>
  <property fmtid="{D5CDD505-2E9C-101B-9397-08002B2CF9AE}" pid="5" name="ScreenSize">
    <vt:i4>1</vt:i4>
  </property>
  <property fmtid="{D5CDD505-2E9C-101B-9397-08002B2CF9AE}" pid="6" name="ScreenUsage">
    <vt:i4>2</vt:i4>
  </property>
  <property fmtid="{D5CDD505-2E9C-101B-9397-08002B2CF9AE}" pid="7" name="MailAddress">
    <vt:lpwstr/>
  </property>
  <property fmtid="{D5CDD505-2E9C-101B-9397-08002B2CF9AE}" pid="8" name="HomePage">
    <vt:lpwstr>http://www.devx.com/virtualconf/vvbits/1998/ny/default.htm</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4</vt:i4>
  </property>
  <property fmtid="{D5CDD505-2E9C-101B-9397-08002B2CF9AE}" pid="19" name="ShowNotes">
    <vt:bool>true</vt:bool>
  </property>
  <property fmtid="{D5CDD505-2E9C-101B-9397-08002B2CF9AE}" pid="20" name="NavBtnPos">
    <vt:i4>3</vt:i4>
  </property>
  <property fmtid="{D5CDD505-2E9C-101B-9397-08002B2CF9AE}" pid="21" name="OutputDir">
    <vt:lpwstr>D:\InetPub\wwwroot\speaker_stuff</vt:lpwstr>
  </property>
  <property fmtid="{D5CDD505-2E9C-101B-9397-08002B2CF9AE}" pid="22" name="KSOProductBuildVer">
    <vt:lpwstr>2052-10.1.0.7106</vt:lpwstr>
  </property>
</Properties>
</file>