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35" r:id="rId3"/>
    <p:sldId id="567" r:id="rId5"/>
    <p:sldId id="573" r:id="rId6"/>
    <p:sldId id="568" r:id="rId7"/>
    <p:sldId id="574" r:id="rId8"/>
    <p:sldId id="575" r:id="rId9"/>
    <p:sldId id="569" r:id="rId10"/>
    <p:sldId id="576" r:id="rId11"/>
    <p:sldId id="577" r:id="rId12"/>
    <p:sldId id="579" r:id="rId13"/>
    <p:sldId id="578" r:id="rId14"/>
    <p:sldId id="583" r:id="rId15"/>
    <p:sldId id="584" r:id="rId16"/>
    <p:sldId id="585" r:id="rId17"/>
    <p:sldId id="586" r:id="rId18"/>
    <p:sldId id="580" r:id="rId19"/>
    <p:sldId id="581" r:id="rId20"/>
    <p:sldId id="582" r:id="rId21"/>
  </p:sldIdLst>
  <p:sldSz cx="9144000" cy="6858000" type="screen4x3"/>
  <p:notesSz cx="6991350" cy="9281795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AEAEA"/>
    <a:srgbClr val="C0C0C0"/>
    <a:srgbClr val="0033CC"/>
    <a:srgbClr val="FF3300"/>
    <a:srgbClr val="FFFF00"/>
    <a:srgbClr val="FF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/>
    <p:restoredTop sz="90929"/>
  </p:normalViewPr>
  <p:slideViewPr>
    <p:cSldViewPr showGuides="1">
      <p:cViewPr>
        <p:scale>
          <a:sx n="100" d="100"/>
          <a:sy n="100" d="100"/>
        </p:scale>
        <p:origin x="-1962" y="-168"/>
      </p:cViewPr>
      <p:guideLst>
        <p:guide orient="horz" pos="2160"/>
        <p:guide pos="2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2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 descr="VBIT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8686800"/>
            <a:ext cx="998538" cy="401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8" name="Rectangle 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610600"/>
            <a:ext cx="2133600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96" tIns="0" rIns="19096" bIns="0" numCol="1" anchor="b" anchorCtr="0" compatLnSpc="1"/>
          <a:lstStyle>
            <a:lvl1pPr defTabSz="950595" eaLnBrk="0" hangingPunct="0">
              <a:defRPr sz="1200" i="1">
                <a:latin typeface="Georgia" panose="02040502050405020303" pitchFamily="18" charset="0"/>
              </a:defRPr>
            </a:lvl1pPr>
          </a:lstStyle>
          <a:p>
            <a:pPr marL="0" marR="0" lvl="0" indent="0" algn="l" defTabSz="9505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rPr>
              <a:t>Barry Goffe</a:t>
            </a:r>
            <a:endParaRPr kumimoji="0" lang="en-US" altLang="zh-CN" sz="1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514600" y="8610600"/>
            <a:ext cx="1981200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9096" tIns="0" rIns="19096" bIns="0" anchor="b"/>
          <a:lstStyle/>
          <a:p>
            <a:pPr marL="0" marR="0" lvl="0" indent="0" algn="ctr" defTabSz="9505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Visit Virtual VBITS at: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505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http://www.vbits98.com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-19050"/>
            <a:ext cx="30464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465" tIns="0" rIns="19465" bIns="0" numCol="1" anchor="t" anchorCtr="0" compatLnSpc="1"/>
          <a:lstStyle>
            <a:lvl1pPr defTabSz="934720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347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-19050"/>
            <a:ext cx="30464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465" tIns="0" rIns="19465" bIns="0" numCol="1" anchor="t" anchorCtr="0" compatLnSpc="1"/>
          <a:lstStyle>
            <a:lvl1pPr algn="r" defTabSz="934720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347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9050" y="8836025"/>
            <a:ext cx="30464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465" tIns="0" rIns="19465" bIns="0" numCol="1" anchor="b" anchorCtr="0" compatLnSpc="1"/>
          <a:lstStyle>
            <a:lvl1pPr defTabSz="934720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347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36025"/>
            <a:ext cx="30464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465" tIns="0" rIns="19465" bIns="0" numCol="1" anchor="b" anchorCtr="0" compatLnSpc="1"/>
          <a:lstStyle/>
          <a:p>
            <a:pPr lvl="0" algn="r" defTabSz="935355"/>
            <a:fld id="{9A0DB2DC-4C9A-4742-B13C-FB6460FD3503}" type="slidenum">
              <a:rPr lang="zh-CN" altLang="en-US" sz="1000" i="1" dirty="0">
                <a:latin typeface="Times New Roman" panose="02020603050405020304" pitchFamily="18" charset="0"/>
              </a:rPr>
            </a:fld>
            <a:endParaRPr lang="zh-CN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114675" y="8842375"/>
            <a:ext cx="760413" cy="257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9215" tIns="45419" rIns="89215" bIns="45419">
            <a:spAutoFit/>
          </a:bodyPr>
          <a:lstStyle/>
          <a:p>
            <a:pPr lvl="0" algn="ctr" defTabSz="887730">
              <a:lnSpc>
                <a:spcPct val="90000"/>
              </a:lnSpc>
            </a:pPr>
            <a:r>
              <a:rPr lang="en-US" altLang="zh-CN" sz="12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9463" name="Rectangle 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3163" y="695325"/>
            <a:ext cx="4643437" cy="3482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08488"/>
            <a:ext cx="5156200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082" tIns="47042" rIns="94082" bIns="47042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Body Text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 txBox="1">
            <a:spLocks noGrp="1"/>
          </p:cNvSpPr>
          <p:nvPr>
            <p:ph type="sldNum" sz="quarter"/>
          </p:nvPr>
        </p:nvSpPr>
        <p:spPr>
          <a:xfrm>
            <a:off x="3963988" y="8836025"/>
            <a:ext cx="3046412" cy="465138"/>
          </a:xfrm>
          <a:prstGeom prst="rect">
            <a:avLst/>
          </a:prstGeom>
          <a:noFill/>
          <a:ln w="9525">
            <a:noFill/>
          </a:ln>
        </p:spPr>
        <p:txBody>
          <a:bodyPr lIns="19465" tIns="0" rIns="19465" bIns="0" anchor="b"/>
          <a:lstStyle/>
          <a:p>
            <a:pPr lvl="0" algn="r" defTabSz="935355"/>
            <a:fld id="{9A0DB2DC-4C9A-4742-B13C-FB6460FD3503}" type="slidenum">
              <a:rPr lang="zh-CN" altLang="en-US" sz="1000" i="1" dirty="0">
                <a:latin typeface="Times New Roman" panose="02020603050405020304" pitchFamily="18" charset="0"/>
              </a:rPr>
            </a:fld>
            <a:endParaRPr lang="zh-CN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082" tIns="47042" rIns="94082" bIns="47042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986E35E4-E0DF-4455-AE2A-0306EA9223A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1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2268538" y="3286125"/>
            <a:ext cx="6477000" cy="1038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2268538" y="4365625"/>
            <a:ext cx="6400800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1E8444-FDED-45B4-AB9F-53F3D905BDA7}" type="datetime1">
              <a:rPr kumimoji="0" lang="zh-CN" altLang="en-US" b="0" i="0" kern="1200" cap="none" spc="0" normalizeH="0" baseline="0" noProof="0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b="0" i="0" kern="1200" cap="none" spc="0" normalizeH="0" baseline="0" noProof="0" smtClean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 smtClean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algn="r" eaLnBrk="1" hangingPunct="1"/>
            <a:fld id="{9A0DB2DC-4C9A-4742-B13C-FB6460FD3503}" type="slidenum">
              <a:rPr lang="zh-CN" altLang="en-US" sz="1400" dirty="0">
                <a:solidFill>
                  <a:schemeClr val="bg2"/>
                </a:solidFill>
              </a:rPr>
            </a:fld>
            <a:endParaRPr lang="zh-CN" altLang="en-US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0EEED-C987-49B6-AC82-611C93AE234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0EEED-C987-49B6-AC82-611C93AE234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0EEED-C987-49B6-AC82-611C93AE234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0EEED-C987-49B6-AC82-611C93AE234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0EEED-C987-49B6-AC82-611C93AE234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0EEED-C987-49B6-AC82-611C93AE234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0EEED-C987-49B6-AC82-611C93AE234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0EEED-C987-49B6-AC82-611C93AE234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0EEED-C987-49B6-AC82-611C93AE234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0EEED-C987-49B6-AC82-611C93AE234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1-1副本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0EEED-C987-49B6-AC82-611C93AE234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oleObject" Target="../embeddings/oleObject17.bin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4" Type="http://schemas.openxmlformats.org/officeDocument/2006/relationships/notesSlide" Target="../notesSlides/notesSlide10.xml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18.bin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3" Type="http://schemas.openxmlformats.org/officeDocument/2006/relationships/notesSlide" Target="../notesSlides/notesSlide6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6"/>
          <p:cNvSpPr txBox="1">
            <a:spLocks noGrp="1"/>
          </p:cNvSpPr>
          <p:nvPr>
            <p:ph type="sldNum" sz="quarter" idx="4"/>
          </p:nvPr>
        </p:nvSpPr>
        <p:spPr/>
        <p:txBody>
          <a:bodyPr anchor="b"/>
          <a:lstStyle/>
          <a:p>
            <a:pPr algn="r" eaLnBrk="1" hangingPunct="1"/>
            <a:fld id="{9A0DB2DC-4C9A-4742-B13C-FB6460FD3503}" type="slidenum">
              <a:rPr lang="zh-CN" altLang="en-US" sz="1400" dirty="0">
                <a:solidFill>
                  <a:schemeClr val="bg2"/>
                </a:solidFill>
              </a:rPr>
            </a:fld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07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lstStyle/>
          <a:p>
            <a:pPr algn="ctr"/>
            <a:r>
              <a:rPr lang="zh-CN" altLang="en-US" dirty="0" smtClean="0">
                <a:latin typeface="+mj-lt"/>
                <a:ea typeface="+mj-ea"/>
                <a:cs typeface="+mj-cs"/>
              </a:rPr>
              <a:t>第</a:t>
            </a:r>
            <a:r>
              <a:rPr lang="en-US" altLang="zh-CN" dirty="0"/>
              <a:t>4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章 分类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1295400" y="4343400"/>
            <a:ext cx="640080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2562" tIns="46038" rIns="182562" bIns="46038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300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>
              <a:lnSpc>
                <a:spcPct val="90000"/>
              </a:lnSpc>
              <a:spcBef>
                <a:spcPct val="300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>
              <a:lnSpc>
                <a:spcPct val="90000"/>
              </a:lnSpc>
              <a:spcBef>
                <a:spcPct val="300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223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）贝叶斯公式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38034" y="2060848"/>
            <a:ext cx="8331638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由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我们可以推广到更一般的贝叶斯公式：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  为试验</a:t>
            </a:r>
            <a:r>
              <a:rPr lang="en-US" altLang="zh-CN" sz="24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 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的样本空间，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 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的事件，         为  的一个划分，且                             ，则有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3648" y="2420888"/>
          <a:ext cx="55070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1" imgW="61264800" imgH="10058400" progId="Equation.DSMT4">
                  <p:embed/>
                </p:oleObj>
              </mc:Choice>
              <mc:Fallback>
                <p:oleObj name="Equation" r:id="rId1" imgW="61264800" imgH="10058400" progId="Equation.DSMT4">
                  <p:embed/>
                  <p:pic>
                    <p:nvPicPr>
                      <p:cNvPr id="0" name="图片 17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20888"/>
                        <a:ext cx="55070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27584" y="4064800"/>
          <a:ext cx="372312" cy="37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3962400" imgH="3962400" progId="Equation.DSMT4">
                  <p:embed/>
                </p:oleObj>
              </mc:Choice>
              <mc:Fallback>
                <p:oleObj name="Equation" r:id="rId3" imgW="3962400" imgH="3962400" progId="Equation.DSMT4">
                  <p:embed/>
                  <p:pic>
                    <p:nvPicPr>
                      <p:cNvPr id="0" name="图片 174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4064800"/>
                        <a:ext cx="372312" cy="37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56176" y="4086597"/>
          <a:ext cx="1352777" cy="450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16459200" imgH="5486400" progId="Equation.DSMT4">
                  <p:embed/>
                </p:oleObj>
              </mc:Choice>
              <mc:Fallback>
                <p:oleObj name="Equation" r:id="rId5" imgW="16459200" imgH="5486400" progId="Equation.DSMT4">
                  <p:embed/>
                  <p:pic>
                    <p:nvPicPr>
                      <p:cNvPr id="0" name="图片 174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176" y="4086597"/>
                        <a:ext cx="1352777" cy="450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884368" y="4077072"/>
          <a:ext cx="373062" cy="37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7" imgW="3962400" imgH="3962400" progId="Equation.DSMT4">
                  <p:embed/>
                </p:oleObj>
              </mc:Choice>
              <mc:Fallback>
                <p:oleObj name="Equation" r:id="rId7" imgW="3962400" imgH="3962400" progId="Equation.DSMT4">
                  <p:embed/>
                  <p:pic>
                    <p:nvPicPr>
                      <p:cNvPr id="0" name="图片 17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4077072"/>
                        <a:ext cx="373062" cy="371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46561" y="4609703"/>
          <a:ext cx="43576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8" imgW="48463200" imgH="5486400" progId="Equation.DSMT4">
                  <p:embed/>
                </p:oleObj>
              </mc:Choice>
              <mc:Fallback>
                <p:oleObj name="Equation" r:id="rId8" imgW="48463200" imgH="5486400" progId="Equation.DSMT4">
                  <p:embed/>
                  <p:pic>
                    <p:nvPicPr>
                      <p:cNvPr id="0" name="图片 17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561" y="4609703"/>
                        <a:ext cx="43576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426252" y="5229200"/>
          <a:ext cx="6266136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10" imgW="69799200" imgH="15240000" progId="Equation.DSMT4">
                  <p:embed/>
                </p:oleObj>
              </mc:Choice>
              <mc:Fallback>
                <p:oleObj name="Equation" r:id="rId10" imgW="69799200" imgH="15240000" progId="Equation.DSMT4">
                  <p:embed/>
                  <p:pic>
                    <p:nvPicPr>
                      <p:cNvPr id="0" name="图片 1743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26252" y="5229200"/>
                        <a:ext cx="6266136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223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）贝叶斯公式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38034" y="2060848"/>
            <a:ext cx="8331638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贝叶斯公式的意义：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265" indent="-34226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假设导致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  <a:r>
              <a:rPr lang="en-US" altLang="zh-CN" sz="24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 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发生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的“原因”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i="1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=1,2,…,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个。它们互不相容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265" indent="-34226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现已知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  <a:r>
              <a:rPr lang="en-US" altLang="zh-CN" sz="2400" b="1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 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确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已经发生了，若要估计它是由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“原因”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所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导致的概率，则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可用贝叶斯公式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求出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265" indent="-34226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即可从结果分析原因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470699" y="2824609"/>
          <a:ext cx="3254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1" imgW="3962400" imgH="5486400" progId="Equation.DSMT4">
                  <p:embed/>
                </p:oleObj>
              </mc:Choice>
              <mc:Fallback>
                <p:oleObj name="Equation" r:id="rId1" imgW="3962400" imgH="5486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699" y="2824609"/>
                        <a:ext cx="3254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134994" y="3986262"/>
          <a:ext cx="3254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3" imgW="3962400" imgH="5486400" progId="Equation.DSMT4">
                  <p:embed/>
                </p:oleObj>
              </mc:Choice>
              <mc:Fallback>
                <p:oleObj name="Equation" r:id="rId3" imgW="3962400" imgH="54864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994" y="3986262"/>
                        <a:ext cx="3254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22303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）贝叶斯分类的应用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某个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医院早上收了六个门诊病人，如下表。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71905" y="2924944"/>
          <a:ext cx="6180414" cy="32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60138"/>
                <a:gridCol w="2060138"/>
                <a:gridCol w="2060138"/>
              </a:tblGrid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症状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职业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疾病</a:t>
                      </a:r>
                      <a:endParaRPr lang="zh-CN" altLang="en-US" sz="2400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打喷嚏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护士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感冒</a:t>
                      </a:r>
                      <a:endParaRPr lang="zh-CN" altLang="en-US" sz="2400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打喷嚏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农夫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过敏</a:t>
                      </a:r>
                      <a:endParaRPr lang="zh-CN" altLang="en-US" sz="2400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/>
                        <a:t>头痛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建筑工人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脑震荡</a:t>
                      </a:r>
                      <a:endParaRPr lang="zh-CN" altLang="en-US" sz="2400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/>
                        <a:t>头痛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/>
                        <a:t>建筑工人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感冒</a:t>
                      </a:r>
                      <a:endParaRPr lang="zh-CN" altLang="en-US" sz="2400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打喷嚏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教师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感冒</a:t>
                      </a:r>
                      <a:endParaRPr lang="zh-CN" altLang="en-US" sz="2400" dirty="0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头痛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教师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脑震荡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22303" cy="453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）贝叶斯分类的应用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现在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又来了第七个病人，是一个打喷嚏的建筑工人。请问他患上感冒的概率有多大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根据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贝叶斯定理：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P(A|B) = P(B|A) P(A) / P(B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可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得   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感冒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|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打喷嚏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×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建筑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工人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　　　　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=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P(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打喷嚏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×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建筑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工人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|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感冒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)×P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感冒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　　　　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P(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打喷嚏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×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建筑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工人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22303" cy="509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）贝叶斯分类的应用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假定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打喷嚏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建筑工人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这两个特征是独立的，因此，上面的等式就变成了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　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P(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感冒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|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打喷嚏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×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建筑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工人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　　　　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=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P(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打喷嚏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|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感冒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)×P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建筑工人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|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感冒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)×P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感冒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　　　　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/ P(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打喷嚏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)×P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建筑工人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 smtClean="0"/>
              <a:t>	    = </a:t>
            </a:r>
            <a:r>
              <a:rPr lang="en-US" altLang="zh-CN" sz="2400" dirty="0"/>
              <a:t>0.66 x 0.33 x 0.5 / 0.5 x 0.33 </a:t>
            </a:r>
            <a:br>
              <a:rPr lang="en-US" altLang="zh-CN" sz="2400" dirty="0"/>
            </a:br>
            <a:r>
              <a:rPr lang="zh-CN" altLang="en-US" sz="2400" dirty="0"/>
              <a:t>　　　　</a:t>
            </a:r>
            <a:r>
              <a:rPr lang="en-US" altLang="zh-CN" sz="2400" dirty="0"/>
              <a:t>= 0.66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22303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）贝叶斯分类的应用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因此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，这个打喷嚏的建筑工人，有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66%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的概率是得了感冒。同理，可以计算这个病人患上过敏或脑震荡的概率。比较这几个概率，就可以知道他最可能得什么病。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这就是贝叶斯分类器的基本方法：在统计资料的基础上，依据某些特征，计算各个类别的概率，从而实现分类。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223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）先验概率和后验概率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38034" y="2060848"/>
            <a:ext cx="8331638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265" indent="-34226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先验概率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泛指一类事物发生的概率，通常根据历史资料或主观判断，未经实验证实所确定的概率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265" indent="-34226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而后验概率涉及的是某个特定条件下一个具体的事物发生的概率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223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）先验概率和后验概率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38034" y="2060848"/>
            <a:ext cx="8331638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对贝叶斯定理进行变形，我们可以由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得到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55776" y="2956173"/>
          <a:ext cx="3314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1" imgW="1536700" imgH="419100" progId="Equation.DSMT4">
                  <p:embed/>
                </p:oleObj>
              </mc:Choice>
              <mc:Fallback>
                <p:oleObj name="Equation" r:id="rId1" imgW="1536700" imgH="4191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956173"/>
                        <a:ext cx="33147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11760" y="4756373"/>
          <a:ext cx="33416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37185600" imgH="10058400" progId="Equation.DSMT4">
                  <p:embed/>
                </p:oleObj>
              </mc:Choice>
              <mc:Fallback>
                <p:oleObj name="Equation" r:id="rId3" imgW="37185600" imgH="10058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756373"/>
                        <a:ext cx="33416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223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）先验概率和后验概率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69809" y="2996952"/>
            <a:ext cx="8331638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我们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把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P(A)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称为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先验概率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，即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事件发生之前，我们对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事件概率的一个判断。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P(A|B)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称为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后验概率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即在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事件发生之后，我们对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事件概率的重新评估。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P(B|A)/P(B)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称为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可能性函数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这是一个调整因子，使得预估概率更接近真实概率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99792" y="2090961"/>
          <a:ext cx="33416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1" imgW="37185600" imgH="10058400" progId="Equation.DSMT4">
                  <p:embed/>
                </p:oleObj>
              </mc:Choice>
              <mc:Fallback>
                <p:oleObj name="Equation" r:id="rId1" imgW="37185600" imgH="10058400" progId="Equation.DSMT4">
                  <p:embed/>
                  <p:pic>
                    <p:nvPicPr>
                      <p:cNvPr id="0" name="图片 19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090961"/>
                        <a:ext cx="33416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705" dirty="0" smtClean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 smtClean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298169" y="1268760"/>
            <a:ext cx="8656434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  <a:r>
              <a:rPr lang="en-US" altLang="zh-CN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朴素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贝叶斯分类是一种十分简单的分类算法，叫它朴素贝叶斯分类是因为这种方法的思想真的很朴素，朴素贝叶斯的思想基础是这样的：对于给出的待分类项，求解在此项出现的条件下各个类别出现的概率，哪个最大，就认为此待分类项属于哪个类别</a:t>
            </a: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705" dirty="0" smtClean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 smtClean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298169" y="1268760"/>
            <a:ext cx="8656434" cy="55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  <a:r>
              <a:rPr lang="en-US" altLang="zh-CN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通俗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来说，就好比这么个道理，你在街上看到一个黑人，我问你你猜这哥们哪里来的，你十有八九猜非洲。为什么呢？因为黑人中非洲人的比率最高，当然人家也可能是美洲人或亚洲人，但在没有其它可用信息下，我们会选择条件概率最大的类别，这就是朴素贝叶斯的思想基础。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zh-CN" altLang="zh-CN" sz="2105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94311" cy="413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）条件概率</a:t>
            </a:r>
            <a:endParaRPr lang="en-US" altLang="zh-CN" sz="32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贝叶斯分类的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基础是贝叶斯定理，这个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定理解决了现实生活里经常遇到的问题：已知某条件概率，如何得到两个事件交换后的概率，也就是在已知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P(A|B)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的情况下如何求得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P(B|A)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。这里先解释什么是条件概率：</a:t>
            </a: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94311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）条件概率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条件概率（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Conditional probability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）就是指在事件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已经发生的前提下，事件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发生的概率，叫做事件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发生下事件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条件概率，用       来表示。其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基本求解公式为：</a:t>
            </a: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15816" y="4797152"/>
          <a:ext cx="2438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" imgW="1130300" imgH="419100" progId="Equation.DSMT4">
                  <p:embed/>
                </p:oleObj>
              </mc:Choice>
              <mc:Fallback>
                <p:oleObj name="Equation" r:id="rId1" imgW="1130300" imgH="419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797152"/>
                        <a:ext cx="24384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42347" y="3493319"/>
          <a:ext cx="11779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13106400" imgH="4876800" progId="Equation.DSMT4">
                  <p:embed/>
                </p:oleObj>
              </mc:Choice>
              <mc:Fallback>
                <p:oleObj name="Equation" r:id="rId3" imgW="13106400" imgH="4876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347" y="3493319"/>
                        <a:ext cx="11779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94311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）贝叶斯定理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由条件概率               我们可以得到</a:t>
            </a: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      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，同理可得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所以                       ，即</a:t>
            </a: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这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就是贝叶斯定理</a:t>
            </a:r>
            <a:endParaRPr lang="en-US" altLang="zh-CN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97696" y="2020069"/>
          <a:ext cx="2438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1" imgW="1130300" imgH="419100" progId="Equation.DSMT4">
                  <p:embed/>
                </p:oleObj>
              </mc:Choice>
              <mc:Fallback>
                <p:oleObj name="Equation" r:id="rId1" imgW="1130300" imgH="419100" progId="Equation.DSMT4">
                  <p:embed/>
                  <p:pic>
                    <p:nvPicPr>
                      <p:cNvPr id="0" name="图片 12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696" y="2020069"/>
                        <a:ext cx="24384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3528" y="2924944"/>
          <a:ext cx="30686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3" imgW="34137600" imgH="4876800" progId="Equation.DSMT4">
                  <p:embed/>
                </p:oleObj>
              </mc:Choice>
              <mc:Fallback>
                <p:oleObj name="Equation" r:id="rId3" imgW="34137600" imgH="4876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24944"/>
                        <a:ext cx="30686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64088" y="2924944"/>
          <a:ext cx="30686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5" imgW="34137600" imgH="4876800" progId="Equation.DSMT4">
                  <p:embed/>
                </p:oleObj>
              </mc:Choice>
              <mc:Fallback>
                <p:oleObj name="Equation" r:id="rId5" imgW="34137600" imgH="4876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924944"/>
                        <a:ext cx="306863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63893" y="3645024"/>
          <a:ext cx="39465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7" imgW="43891200" imgH="4876800" progId="Equation.DSMT4">
                  <p:embed/>
                </p:oleObj>
              </mc:Choice>
              <mc:Fallback>
                <p:oleObj name="Equation" r:id="rId7" imgW="43891200" imgH="4876800" progId="Equation.DSMT4">
                  <p:embed/>
                  <p:pic>
                    <p:nvPicPr>
                      <p:cNvPr id="0" name="图片 12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893" y="3645024"/>
                        <a:ext cx="39465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555776" y="4437112"/>
          <a:ext cx="3314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9" imgW="1536700" imgH="419100" progId="Equation.DSMT4">
                  <p:embed/>
                </p:oleObj>
              </mc:Choice>
              <mc:Fallback>
                <p:oleObj name="Equation" r:id="rId9" imgW="1536700" imgH="419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437112"/>
                        <a:ext cx="33147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22303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）全概率公式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由于后面要用到，所以除了条件概率以外，这里还要推导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全概率公式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。假定样本空间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，是两个事件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A‘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。下图中，红色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部分是事件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，绿色部分是事件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A'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，它们共同构成了样本空间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pic>
        <p:nvPicPr>
          <p:cNvPr id="13314" name="Picture 2" descr="C:\Users\zsc\Desktop\bg201108250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20" y="3933055"/>
            <a:ext cx="41148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22303" cy="137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）全概率公式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这种情况下，事件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可以划分成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两个部分。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pic>
        <p:nvPicPr>
          <p:cNvPr id="14338" name="Picture 2" descr="C:\Users\zsc\Desktop\bg201108250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36316"/>
            <a:ext cx="41148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323528" y="2708920"/>
            <a:ext cx="3937623" cy="308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即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又因为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所以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5536" y="3422898"/>
          <a:ext cx="32067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2" imgW="35661600" imgH="4876800" progId="Equation.DSMT4">
                  <p:embed/>
                </p:oleObj>
              </mc:Choice>
              <mc:Fallback>
                <p:oleObj name="Equation" r:id="rId2" imgW="35661600" imgH="4876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422898"/>
                        <a:ext cx="32067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5536" y="4725144"/>
          <a:ext cx="28495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4" imgW="31699200" imgH="4876800" progId="Equation.DSMT4">
                  <p:embed/>
                </p:oleObj>
              </mc:Choice>
              <mc:Fallback>
                <p:oleObj name="Equation" r:id="rId4" imgW="31699200" imgH="4876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725144"/>
                        <a:ext cx="28495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7208" y="5941590"/>
          <a:ext cx="50688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6" imgW="2349500" imgH="203200" progId="Equation.DSMT4">
                  <p:embed/>
                </p:oleObj>
              </mc:Choice>
              <mc:Fallback>
                <p:oleObj name="Equation" r:id="rId6" imgW="2349500" imgH="20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08" y="5941590"/>
                        <a:ext cx="50688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矩形 22"/>
          <p:cNvSpPr>
            <a:spLocks noChangeArrowheads="1"/>
          </p:cNvSpPr>
          <p:nvPr/>
        </p:nvSpPr>
        <p:spPr bwMode="auto">
          <a:xfrm>
            <a:off x="298169" y="1196752"/>
            <a:ext cx="8522303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）全概率公式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1271905" y="612775"/>
            <a:ext cx="430784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ts val="600"/>
              </a:spcBef>
              <a:buNone/>
            </a:pPr>
            <a:r>
              <a:rPr lang="en-US" altLang="zh-CN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4.2 </a:t>
            </a:r>
            <a:r>
              <a:rPr lang="zh-CN" altLang="en-US" sz="2705" dirty="0">
                <a:solidFill>
                  <a:srgbClr val="1A4B85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朴素贝叶斯</a:t>
            </a:r>
            <a:endParaRPr lang="zh-CN" altLang="zh-CN" sz="2705" dirty="0">
              <a:solidFill>
                <a:srgbClr val="1A4B85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D9E3D-EE1B-439F-AAAD-FE8026026B30}" type="slidenum">
              <a:rPr lang="zh-CN" altLang="en-US" sz="1350" smtClean="0"/>
            </a:fld>
            <a:endParaRPr lang="zh-CN" altLang="en-US" sz="1350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38034" y="2060848"/>
            <a:ext cx="8331638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22630"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490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这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就是全概率公式。它的含义是，如果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A'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构成样本空间的一个划分，那么事件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的概率，就等于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A'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的概率分别乘以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对这两个事件的条件概率之和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将这个公式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代入贝叶斯定理公式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，就得到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了贝叶斯定理公式另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一种写法：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07704" y="2125167"/>
          <a:ext cx="50688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1" imgW="2349500" imgH="203200" progId="Equation.DSMT4">
                  <p:embed/>
                </p:oleObj>
              </mc:Choice>
              <mc:Fallback>
                <p:oleObj name="Equation" r:id="rId1" imgW="2349500" imgH="203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125167"/>
                        <a:ext cx="50688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31938" y="5476453"/>
          <a:ext cx="55070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3" imgW="61264800" imgH="10058400" progId="Equation.DSMT4">
                  <p:embed/>
                </p:oleObj>
              </mc:Choice>
              <mc:Fallback>
                <p:oleObj name="Equation" r:id="rId3" imgW="61264800" imgH="10058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5476453"/>
                        <a:ext cx="55070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蓝调晶格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7B7E5"/>
      </a:accent6>
      <a:hlink>
        <a:srgbClr val="3333CC"/>
      </a:hlink>
      <a:folHlink>
        <a:srgbClr val="AF67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1988</Words>
  <Application>WPS 演示</Application>
  <PresentationFormat>全屏显示(4:3)</PresentationFormat>
  <Paragraphs>211</Paragraphs>
  <Slides>18</Slides>
  <Notes>32</Notes>
  <HiddenSlides>3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18</vt:i4>
      </vt:variant>
    </vt:vector>
  </HeadingPairs>
  <TitlesOfParts>
    <vt:vector size="54" baseType="lpstr">
      <vt:lpstr>Arial</vt:lpstr>
      <vt:lpstr>宋体</vt:lpstr>
      <vt:lpstr>Wingdings</vt:lpstr>
      <vt:lpstr>Tahoma</vt:lpstr>
      <vt:lpstr>Times New Roman</vt:lpstr>
      <vt:lpstr>Georgia</vt:lpstr>
      <vt:lpstr>Calibri</vt:lpstr>
      <vt:lpstr>黑体</vt:lpstr>
      <vt:lpstr>微软雅黑</vt:lpstr>
      <vt:lpstr>楷体</vt:lpstr>
      <vt:lpstr>仿宋</vt:lpstr>
      <vt:lpstr>Arial Unicode MS</vt:lpstr>
      <vt:lpstr>蓝调晶格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第4章 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RBJZZZ</Company>
  <LinksUpToDate>false</LinksUpToDate>
  <SharedDoc>false</SharedDoc>
  <HyperlinksChanged>false</HyperlinksChanged>
  <AppVersion>14.0000</AppVersion>
  <Pages>4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OLE DB for DM</dc:title>
  <dc:creator>rbj</dc:creator>
  <dc:subject>OLE DB for Data Mining </dc:subject>
  <cp:lastModifiedBy>Administrator</cp:lastModifiedBy>
  <cp:revision>1390</cp:revision>
  <cp:lastPrinted>1998-05-12T20:29:00Z</cp:lastPrinted>
  <dcterms:created xsi:type="dcterms:W3CDTF">2001-04-11T10:27:00Z</dcterms:created>
  <dcterms:modified xsi:type="dcterms:W3CDTF">2018-02-11T04:33:52Z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85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>http://www.devx.com/virtualconf/vvbits/1998/ny/default.htm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D:\InetPub\wwwroot\speaker_stuff</vt:lpwstr>
  </property>
  <property fmtid="{D5CDD505-2E9C-101B-9397-08002B2CF9AE}" pid="22" name="KSOProductBuildVer">
    <vt:lpwstr>2052-10.1.0.7106</vt:lpwstr>
  </property>
</Properties>
</file>