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8" r:id="rId4"/>
    <p:sldId id="259" r:id="rId5"/>
    <p:sldId id="267" r:id="rId6"/>
    <p:sldId id="261" r:id="rId7"/>
    <p:sldId id="263" r:id="rId8"/>
    <p:sldId id="262" r:id="rId9"/>
    <p:sldId id="264" r:id="rId10"/>
    <p:sldId id="265" r:id="rId11"/>
    <p:sldId id="266" r:id="rId12"/>
    <p:sldId id="271" r:id="rId13"/>
    <p:sldId id="272" r:id="rId14"/>
    <p:sldId id="273" r:id="rId15"/>
    <p:sldId id="274" r:id="rId16"/>
    <p:sldId id="269" r:id="rId17"/>
    <p:sldId id="268" r:id="rId18"/>
    <p:sldId id="270" r:id="rId19"/>
    <p:sldId id="275" r:id="rId20"/>
    <p:sldId id="276" r:id="rId21"/>
    <p:sldId id="277" r:id="rId22"/>
    <p:sldId id="278" r:id="rId23"/>
    <p:sldId id="289" r:id="rId24"/>
    <p:sldId id="281" r:id="rId25"/>
    <p:sldId id="279" r:id="rId26"/>
    <p:sldId id="280" r:id="rId27"/>
    <p:sldId id="282" r:id="rId28"/>
    <p:sldId id="285" r:id="rId29"/>
    <p:sldId id="290" r:id="rId30"/>
    <p:sldId id="283" r:id="rId31"/>
    <p:sldId id="284" r:id="rId32"/>
    <p:sldId id="287" r:id="rId33"/>
    <p:sldId id="286" r:id="rId34"/>
    <p:sldId id="28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96865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42447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49658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707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3428169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3889477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428116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2747768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262288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16066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105310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104973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296299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229545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86506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172953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5C1C04-63C7-4962-9B6C-03150DB21EDE}" type="datetimeFigureOut">
              <a:rPr lang="zh-CN" altLang="en-US" smtClean="0"/>
              <a:t>2016/6/1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273683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5C1C04-63C7-4962-9B6C-03150DB21EDE}" type="datetimeFigureOut">
              <a:rPr lang="zh-CN" altLang="en-US" smtClean="0"/>
              <a:t>2016/6/1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C73CDC-3918-4366-BF4C-48D6D2233BF0}" type="slidenum">
              <a:rPr lang="zh-CN" altLang="en-US" smtClean="0"/>
              <a:t>‹#›</a:t>
            </a:fld>
            <a:endParaRPr lang="zh-CN" altLang="en-US"/>
          </a:p>
        </p:txBody>
      </p:sp>
    </p:spTree>
    <p:extLst>
      <p:ext uri="{BB962C8B-B14F-4D97-AF65-F5344CB8AC3E}">
        <p14:creationId xmlns:p14="http://schemas.microsoft.com/office/powerpoint/2010/main" val="21867261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sdn.net/article/2015-06-02/282482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655093"/>
            <a:ext cx="9285582" cy="1310185"/>
          </a:xfrm>
        </p:spPr>
        <p:txBody>
          <a:bodyPr/>
          <a:lstStyle/>
          <a:p>
            <a:r>
              <a:rPr lang="en-US" altLang="zh-CN" dirty="0" smtClean="0"/>
              <a:t>RNN</a:t>
            </a:r>
            <a:r>
              <a:rPr lang="zh-CN" altLang="en-US" dirty="0" smtClean="0"/>
              <a:t>与</a:t>
            </a:r>
            <a:r>
              <a:rPr lang="en-US" altLang="zh-CN" dirty="0" smtClean="0"/>
              <a:t>LSTM</a:t>
            </a:r>
            <a:r>
              <a:rPr lang="zh-CN" altLang="en-US" dirty="0" smtClean="0"/>
              <a:t>简介</a:t>
            </a:r>
            <a:endParaRPr lang="zh-CN" altLang="en-US" dirty="0"/>
          </a:p>
        </p:txBody>
      </p:sp>
      <p:sp>
        <p:nvSpPr>
          <p:cNvPr id="3" name="副标题 2"/>
          <p:cNvSpPr>
            <a:spLocks noGrp="1"/>
          </p:cNvSpPr>
          <p:nvPr>
            <p:ph type="subTitle" idx="1"/>
          </p:nvPr>
        </p:nvSpPr>
        <p:spPr>
          <a:xfrm>
            <a:off x="1154955" y="2470245"/>
            <a:ext cx="8825658" cy="3002507"/>
          </a:xfrm>
        </p:spPr>
        <p:txBody>
          <a:bodyPr/>
          <a:lstStyle/>
          <a:p>
            <a:r>
              <a:rPr lang="en-US" altLang="zh-CN" dirty="0" smtClean="0"/>
              <a:t>1</a:t>
            </a:r>
            <a:r>
              <a:rPr lang="zh-CN" altLang="en-US" dirty="0" smtClean="0"/>
              <a:t>、产生的背景及意义</a:t>
            </a:r>
            <a:endParaRPr lang="en-US" altLang="zh-CN" dirty="0" smtClean="0"/>
          </a:p>
          <a:p>
            <a:endParaRPr lang="en-US" altLang="zh-CN" dirty="0" smtClean="0"/>
          </a:p>
          <a:p>
            <a:r>
              <a:rPr lang="en-US" altLang="zh-CN" dirty="0" smtClean="0"/>
              <a:t>2</a:t>
            </a:r>
            <a:r>
              <a:rPr lang="zh-CN" altLang="en-US" dirty="0" smtClean="0"/>
              <a:t>、</a:t>
            </a:r>
            <a:r>
              <a:rPr lang="en-US" altLang="zh-CN" dirty="0" smtClean="0"/>
              <a:t>RNN</a:t>
            </a:r>
            <a:r>
              <a:rPr lang="zh-CN" altLang="en-US" dirty="0" smtClean="0"/>
              <a:t>的原理</a:t>
            </a:r>
            <a:endParaRPr lang="en-US" altLang="zh-CN" dirty="0" smtClean="0"/>
          </a:p>
          <a:p>
            <a:endParaRPr lang="en-US" altLang="zh-CN" dirty="0" smtClean="0"/>
          </a:p>
          <a:p>
            <a:r>
              <a:rPr lang="en-US" altLang="zh-CN" dirty="0" smtClean="0"/>
              <a:t>3</a:t>
            </a:r>
            <a:r>
              <a:rPr lang="zh-CN" altLang="en-US" dirty="0" smtClean="0"/>
              <a:t>、</a:t>
            </a:r>
            <a:r>
              <a:rPr lang="en-US" altLang="zh-CN" dirty="0" smtClean="0"/>
              <a:t>LSTM</a:t>
            </a:r>
            <a:r>
              <a:rPr lang="zh-CN" altLang="en-US" dirty="0" smtClean="0"/>
              <a:t>的改进</a:t>
            </a:r>
            <a:endParaRPr lang="zh-CN" altLang="en-US" dirty="0"/>
          </a:p>
        </p:txBody>
      </p:sp>
    </p:spTree>
    <p:extLst>
      <p:ext uri="{BB962C8B-B14F-4D97-AF65-F5344CB8AC3E}">
        <p14:creationId xmlns:p14="http://schemas.microsoft.com/office/powerpoint/2010/main" val="317391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7467"/>
          </a:xfrm>
        </p:spPr>
        <p:txBody>
          <a:bodyPr/>
          <a:lstStyle/>
          <a:p>
            <a:r>
              <a:rPr lang="en-US" altLang="zh-CN" dirty="0" smtClean="0"/>
              <a:t>2</a:t>
            </a:r>
            <a:r>
              <a:rPr lang="zh-CN" altLang="en-US" dirty="0" smtClean="0"/>
              <a:t>、</a:t>
            </a:r>
            <a:r>
              <a:rPr lang="en-US" altLang="zh-CN" dirty="0" smtClean="0"/>
              <a:t>RNN</a:t>
            </a:r>
            <a:r>
              <a:rPr lang="zh-CN" altLang="en-US" dirty="0" smtClean="0"/>
              <a:t>原理（后向传播）</a:t>
            </a:r>
            <a:endParaRPr lang="zh-CN" altLang="en-US" dirty="0"/>
          </a:p>
        </p:txBody>
      </p:sp>
      <p:pic>
        <p:nvPicPr>
          <p:cNvPr id="5122" name="Picture 2" descr="这里写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26" y="2532101"/>
            <a:ext cx="11900848" cy="432589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50126" y="1286636"/>
            <a:ext cx="11723426" cy="1015663"/>
          </a:xfrm>
          <a:prstGeom prst="rect">
            <a:avLst/>
          </a:prstGeom>
        </p:spPr>
        <p:txBody>
          <a:bodyPr wrap="square">
            <a:spAutoFit/>
          </a:bodyPr>
          <a:lstStyle/>
          <a:p>
            <a:r>
              <a:rPr lang="zh-CN" altLang="en-US" sz="2000" b="0" i="0" dirty="0" smtClean="0">
                <a:effectLst/>
                <a:latin typeface="microsoft yahei" panose="020B0503020204020204" pitchFamily="34" charset="-122"/>
                <a:ea typeface="microsoft yahei" panose="020B0503020204020204" pitchFamily="34" charset="-122"/>
              </a:rPr>
              <a:t>这里主要给出的是计算隐藏层的累积残差的公式，因为输出层和经典的</a:t>
            </a:r>
            <a:r>
              <a:rPr lang="en-US" altLang="zh-CN" sz="2000" b="0" i="0" dirty="0" smtClean="0">
                <a:effectLst/>
                <a:latin typeface="microsoft yahei" panose="020B0503020204020204" pitchFamily="34" charset="-122"/>
                <a:ea typeface="microsoft yahei" panose="020B0503020204020204" pitchFamily="34" charset="-122"/>
              </a:rPr>
              <a:t>NN</a:t>
            </a:r>
            <a:r>
              <a:rPr lang="zh-CN" altLang="en-US" sz="2000" b="0" i="0" dirty="0" smtClean="0">
                <a:effectLst/>
                <a:latin typeface="microsoft yahei" panose="020B0503020204020204" pitchFamily="34" charset="-122"/>
                <a:ea typeface="microsoft yahei" panose="020B0503020204020204" pitchFamily="34" charset="-122"/>
              </a:rPr>
              <a:t>是一回事，可以看到第一个公式括号中的两个部分，一个是接收当前时间输出层传回的残差，第二个是接收下一时间隐藏层传回的残差</a:t>
            </a:r>
            <a:endParaRPr lang="zh-CN" altLang="en-US" sz="2000" dirty="0"/>
          </a:p>
        </p:txBody>
      </p:sp>
    </p:spTree>
    <p:extLst>
      <p:ext uri="{BB962C8B-B14F-4D97-AF65-F5344CB8AC3E}">
        <p14:creationId xmlns:p14="http://schemas.microsoft.com/office/powerpoint/2010/main" val="1714413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的问题</a:t>
            </a:r>
            <a:endParaRPr lang="zh-CN" altLang="en-US" dirty="0"/>
          </a:p>
        </p:txBody>
      </p:sp>
      <p:pic>
        <p:nvPicPr>
          <p:cNvPr id="6146" name="Picture 2" descr="http://image95.360doc.com/DownloadImg/2016/03/2509/68395489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834" y="1487604"/>
            <a:ext cx="10126638" cy="521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730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163774"/>
            <a:ext cx="9404723" cy="1173708"/>
          </a:xfrm>
        </p:spPr>
        <p:txBody>
          <a:bodyPr/>
          <a:lstStyle/>
          <a:p>
            <a:r>
              <a:rPr lang="en-US" altLang="zh-CN" dirty="0" smtClean="0"/>
              <a:t>2</a:t>
            </a:r>
            <a:r>
              <a:rPr lang="zh-CN" altLang="en-US" dirty="0" smtClean="0"/>
              <a:t>、</a:t>
            </a:r>
            <a:r>
              <a:rPr lang="en-US" altLang="zh-CN" dirty="0" smtClean="0"/>
              <a:t>RNN</a:t>
            </a:r>
            <a:r>
              <a:rPr lang="zh-CN" altLang="en-US" dirty="0" smtClean="0"/>
              <a:t>的问题</a:t>
            </a:r>
            <a:r>
              <a:rPr lang="en-US" altLang="zh-CN" dirty="0" smtClean="0"/>
              <a:t/>
            </a:r>
            <a:br>
              <a:rPr lang="en-US" altLang="zh-CN" dirty="0" smtClean="0"/>
            </a:br>
            <a:r>
              <a:rPr lang="en-US" altLang="zh-CN" sz="2800" dirty="0" smtClean="0"/>
              <a:t>1</a:t>
            </a:r>
            <a:r>
              <a:rPr lang="zh-CN" altLang="en-US" sz="2800" dirty="0" smtClean="0"/>
              <a:t>、</a:t>
            </a:r>
            <a:r>
              <a:rPr lang="en-US" altLang="zh-CN" sz="2800" b="1" dirty="0" err="1" smtClean="0"/>
              <a:t>rnn</a:t>
            </a:r>
            <a:r>
              <a:rPr lang="zh-CN" altLang="en-US" sz="2800" b="1" dirty="0"/>
              <a:t>结构的</a:t>
            </a:r>
            <a:r>
              <a:rPr lang="en-US" altLang="zh-CN" sz="2800" b="1" dirty="0"/>
              <a:t>BPTT</a:t>
            </a:r>
            <a:r>
              <a:rPr lang="zh-CN" altLang="en-US" sz="2800" b="1" dirty="0"/>
              <a:t>学习算法存在的问题</a:t>
            </a:r>
            <a:r>
              <a:rPr lang="zh-CN" altLang="en-US" b="1" dirty="0"/>
              <a:t/>
            </a:r>
            <a:br>
              <a:rPr lang="zh-CN" altLang="en-US" b="1" dirty="0"/>
            </a:br>
            <a:r>
              <a:rPr lang="zh-CN" altLang="en-US" sz="1800" dirty="0"/>
              <a:t>先看一下比较典型的</a:t>
            </a:r>
            <a:r>
              <a:rPr lang="en-US" altLang="zh-CN" sz="1800" dirty="0"/>
              <a:t>BPTT</a:t>
            </a:r>
            <a:r>
              <a:rPr lang="zh-CN" altLang="en-US" sz="1800" dirty="0"/>
              <a:t>一个展开的结构，如下图，这里只考虑了部分图，因为其他部分不是这里要讨论的内容。</a:t>
            </a:r>
          </a:p>
        </p:txBody>
      </p:sp>
      <p:pic>
        <p:nvPicPr>
          <p:cNvPr id="1026" name="Picture 2" descr="http://img.blog.csdn.net/201504301021040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5264" y="5888803"/>
            <a:ext cx="4005977" cy="6646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g.blog.csdn.net/20150430101111232?watermark/2/text/aHR0cDovL2Jsb2cuY3Nkbi5uZXQvYTYzNTY2MTgyMA==/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48" y="1886828"/>
            <a:ext cx="9262164" cy="17161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28248" y="3820495"/>
            <a:ext cx="6096000" cy="1200329"/>
          </a:xfrm>
          <a:prstGeom prst="rect">
            <a:avLst/>
          </a:prstGeom>
        </p:spPr>
        <p:txBody>
          <a:bodyPr>
            <a:spAutoFit/>
          </a:bodyPr>
          <a:lstStyle/>
          <a:p>
            <a:r>
              <a:rPr lang="zh-CN" altLang="en-US" dirty="0">
                <a:latin typeface="Microsoft YaHei" panose="020B0503020204020204" pitchFamily="34" charset="-122"/>
                <a:ea typeface="Microsoft YaHei" panose="020B0503020204020204" pitchFamily="34" charset="-122"/>
              </a:rPr>
              <a:t>对于</a:t>
            </a:r>
            <a:r>
              <a:rPr lang="en-US" altLang="zh-CN" dirty="0">
                <a:latin typeface="Microsoft YaHei" panose="020B0503020204020204" pitchFamily="34" charset="-122"/>
                <a:ea typeface="Microsoft YaHei" panose="020B0503020204020204" pitchFamily="34" charset="-122"/>
              </a:rPr>
              <a:t>t</a:t>
            </a:r>
            <a:r>
              <a:rPr lang="zh-CN" altLang="en-US" dirty="0">
                <a:latin typeface="Microsoft YaHei" panose="020B0503020204020204" pitchFamily="34" charset="-122"/>
                <a:ea typeface="Microsoft YaHei" panose="020B0503020204020204" pitchFamily="34" charset="-122"/>
              </a:rPr>
              <a:t>时刻的误差信号计算如下</a:t>
            </a:r>
            <a:r>
              <a:rPr lang="zh-CN" altLang="en-US" dirty="0" smtClean="0">
                <a:latin typeface="Microsoft YaHei" panose="020B0503020204020204" pitchFamily="34" charset="-122"/>
                <a:ea typeface="Microsoft YaHei" panose="020B0503020204020204" pitchFamily="34" charset="-122"/>
              </a:rPr>
              <a:t>：</a:t>
            </a:r>
            <a:endParaRPr lang="en-US" altLang="zh-CN" dirty="0" smtClean="0">
              <a:latin typeface="Microsoft YaHei" panose="020B0503020204020204" pitchFamily="34" charset="-122"/>
              <a:ea typeface="Microsoft YaHei" panose="020B0503020204020204" pitchFamily="34" charset="-122"/>
            </a:endParaRPr>
          </a:p>
          <a:p>
            <a:endParaRPr lang="zh-CN" altLang="en-US" dirty="0">
              <a:latin typeface="Arial" panose="020B0604020202020204" pitchFamily="34" charset="0"/>
            </a:endParaRPr>
          </a:p>
          <a:p>
            <a:r>
              <a:rPr lang="zh-CN" altLang="en-US" dirty="0"/>
              <a:t/>
            </a:r>
            <a:br>
              <a:rPr lang="zh-CN" altLang="en-US" dirty="0"/>
            </a:br>
            <a:endParaRPr lang="zh-CN" altLang="en-US" dirty="0"/>
          </a:p>
        </p:txBody>
      </p:sp>
      <p:pic>
        <p:nvPicPr>
          <p:cNvPr id="1030" name="Picture 6" descr="http://img.blog.csdn.net/201504301015164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83" y="3712847"/>
            <a:ext cx="5245021" cy="5810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72673" y="5844654"/>
            <a:ext cx="2954655"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这样权值的更新方式如下：</a:t>
            </a:r>
            <a:endParaRPr lang="zh-CN" altLang="en-US" dirty="0"/>
          </a:p>
        </p:txBody>
      </p:sp>
      <p:pic>
        <p:nvPicPr>
          <p:cNvPr id="2050" name="Picture 2" descr="http://image95.360doc.com/DownloadImg/2016/03/2509/68395489_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7892" y="4317398"/>
            <a:ext cx="7762875" cy="140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65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的问题</a:t>
            </a:r>
            <a:endParaRPr lang="zh-CN" altLang="en-US" dirty="0"/>
          </a:p>
        </p:txBody>
      </p:sp>
      <p:sp>
        <p:nvSpPr>
          <p:cNvPr id="3" name="内容占位符 2"/>
          <p:cNvSpPr>
            <a:spLocks noGrp="1"/>
          </p:cNvSpPr>
          <p:nvPr>
            <p:ph idx="1"/>
          </p:nvPr>
        </p:nvSpPr>
        <p:spPr>
          <a:xfrm>
            <a:off x="939539" y="1277769"/>
            <a:ext cx="8946541" cy="5020100"/>
          </a:xfrm>
        </p:spPr>
        <p:txBody>
          <a:bodyPr/>
          <a:lstStyle/>
          <a:p>
            <a:r>
              <a:rPr lang="zh-CN" altLang="en-US" dirty="0"/>
              <a:t>上面的公式在</a:t>
            </a:r>
            <a:r>
              <a:rPr lang="en-US" altLang="zh-CN" dirty="0"/>
              <a:t>BPTT</a:t>
            </a:r>
            <a:r>
              <a:rPr lang="zh-CN" altLang="en-US" dirty="0"/>
              <a:t>中是非常常见的了，那么如果这个误差信号一直往过去传呢，假设任意两个节点</a:t>
            </a:r>
            <a:r>
              <a:rPr lang="en-US" altLang="zh-CN" dirty="0"/>
              <a:t>u, v</a:t>
            </a:r>
            <a:r>
              <a:rPr lang="zh-CN" altLang="en-US" dirty="0"/>
              <a:t>他们的关系是下面这样的：</a:t>
            </a:r>
          </a:p>
          <a:p>
            <a:r>
              <a:rPr lang="zh-CN" altLang="en-US" dirty="0"/>
              <a:t/>
            </a:r>
            <a:br>
              <a:rPr lang="zh-CN" altLang="en-US" dirty="0"/>
            </a:br>
            <a:endParaRPr lang="zh-CN" altLang="en-US" dirty="0"/>
          </a:p>
        </p:txBody>
      </p:sp>
      <p:pic>
        <p:nvPicPr>
          <p:cNvPr id="2050" name="Picture 2" descr="http://img.blog.csdn.net/20150430103042749?watermark/2/text/aHR0cDovL2Jsb2cuY3Nkbi5uZXQvYTYzNTY2MTgyM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015" y="2155210"/>
            <a:ext cx="7751928" cy="2525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44004" y="5314244"/>
            <a:ext cx="5262979"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那么误差传递信号的关系可以写成如下的递归式：</a:t>
            </a:r>
            <a:endParaRPr lang="zh-CN" altLang="en-US" dirty="0"/>
          </a:p>
        </p:txBody>
      </p:sp>
      <p:pic>
        <p:nvPicPr>
          <p:cNvPr id="2052" name="Picture 4" descr="http://img.blog.csdn.net/201504301036305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875" y="4949373"/>
            <a:ext cx="6103098" cy="166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的问题</a:t>
            </a:r>
            <a:endParaRPr lang="zh-CN" altLang="en-US" dirty="0"/>
          </a:p>
        </p:txBody>
      </p:sp>
      <p:pic>
        <p:nvPicPr>
          <p:cNvPr id="3074" name="Picture 2" descr="http://img.blog.csdn.net/201504301036305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7176" y="1218374"/>
            <a:ext cx="9242669" cy="118363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64023" y="2567559"/>
            <a:ext cx="11341289" cy="923330"/>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n</a:t>
            </a:r>
            <a:r>
              <a:rPr lang="zh-CN" altLang="en-US" dirty="0">
                <a:latin typeface="Microsoft YaHei" panose="020B0503020204020204" pitchFamily="34" charset="-122"/>
                <a:ea typeface="Microsoft YaHei" panose="020B0503020204020204" pitchFamily="34" charset="-122"/>
              </a:rPr>
              <a:t>表示图中一层神经元的个数，这个递归式的大概含义不难理解，要求</a:t>
            </a:r>
            <a:r>
              <a:rPr lang="en-US" altLang="zh-CN" dirty="0">
                <a:latin typeface="Microsoft YaHei" panose="020B0503020204020204" pitchFamily="34" charset="-122"/>
                <a:ea typeface="Microsoft YaHei" panose="020B0503020204020204" pitchFamily="34" charset="-122"/>
              </a:rPr>
              <a:t>t-q</a:t>
            </a:r>
            <a:r>
              <a:rPr lang="zh-CN" altLang="en-US" dirty="0">
                <a:latin typeface="Microsoft YaHei" panose="020B0503020204020204" pitchFamily="34" charset="-122"/>
                <a:ea typeface="Microsoft YaHei" panose="020B0503020204020204" pitchFamily="34" charset="-122"/>
              </a:rPr>
              <a:t>时刻误差信号对</a:t>
            </a:r>
            <a:r>
              <a:rPr lang="en-US" altLang="zh-CN" dirty="0">
                <a:latin typeface="Microsoft YaHei" panose="020B0503020204020204" pitchFamily="34" charset="-122"/>
                <a:ea typeface="Microsoft YaHei" panose="020B0503020204020204" pitchFamily="34" charset="-122"/>
              </a:rPr>
              <a:t>t</a:t>
            </a:r>
            <a:r>
              <a:rPr lang="zh-CN" altLang="en-US" dirty="0">
                <a:latin typeface="Microsoft YaHei" panose="020B0503020204020204" pitchFamily="34" charset="-122"/>
                <a:ea typeface="Microsoft YaHei" panose="020B0503020204020204" pitchFamily="34" charset="-122"/>
              </a:rPr>
              <a:t>时刻误差信号的偏导，就先求出</a:t>
            </a:r>
            <a:r>
              <a:rPr lang="en-US" altLang="zh-CN" dirty="0">
                <a:latin typeface="Microsoft YaHei" panose="020B0503020204020204" pitchFamily="34" charset="-122"/>
                <a:ea typeface="Microsoft YaHei" panose="020B0503020204020204" pitchFamily="34" charset="-122"/>
              </a:rPr>
              <a:t>t-q+1</a:t>
            </a:r>
            <a:r>
              <a:rPr lang="zh-CN" altLang="en-US" dirty="0">
                <a:latin typeface="Microsoft YaHei" panose="020B0503020204020204" pitchFamily="34" charset="-122"/>
                <a:ea typeface="Microsoft YaHei" panose="020B0503020204020204" pitchFamily="34" charset="-122"/>
              </a:rPr>
              <a:t>时刻对</a:t>
            </a:r>
            <a:r>
              <a:rPr lang="en-US" altLang="zh-CN" dirty="0">
                <a:latin typeface="Microsoft YaHei" panose="020B0503020204020204" pitchFamily="34" charset="-122"/>
                <a:ea typeface="Microsoft YaHei" panose="020B0503020204020204" pitchFamily="34" charset="-122"/>
              </a:rPr>
              <a:t>t</a:t>
            </a:r>
            <a:r>
              <a:rPr lang="zh-CN" altLang="en-US" dirty="0">
                <a:latin typeface="Microsoft YaHei" panose="020B0503020204020204" pitchFamily="34" charset="-122"/>
                <a:ea typeface="Microsoft YaHei" panose="020B0503020204020204" pitchFamily="34" charset="-122"/>
              </a:rPr>
              <a:t>时刻的，然后把求出来的结果传到</a:t>
            </a:r>
            <a:r>
              <a:rPr lang="en-US" altLang="zh-CN" dirty="0">
                <a:latin typeface="Microsoft YaHei" panose="020B0503020204020204" pitchFamily="34" charset="-122"/>
                <a:ea typeface="Microsoft YaHei" panose="020B0503020204020204" pitchFamily="34" charset="-122"/>
              </a:rPr>
              <a:t>t-q</a:t>
            </a:r>
            <a:r>
              <a:rPr lang="zh-CN" altLang="en-US" dirty="0">
                <a:latin typeface="Microsoft YaHei" panose="020B0503020204020204" pitchFamily="34" charset="-122"/>
                <a:ea typeface="Microsoft YaHei" panose="020B0503020204020204" pitchFamily="34" charset="-122"/>
              </a:rPr>
              <a:t>时刻，递归停止条件是</a:t>
            </a:r>
            <a:r>
              <a:rPr lang="en-US" altLang="zh-CN" dirty="0">
                <a:latin typeface="Microsoft YaHei" panose="020B0503020204020204" pitchFamily="34" charset="-122"/>
                <a:ea typeface="Microsoft YaHei" panose="020B0503020204020204" pitchFamily="34" charset="-122"/>
              </a:rPr>
              <a:t>q = 1</a:t>
            </a:r>
            <a:r>
              <a:rPr lang="zh-CN" altLang="en-US" dirty="0">
                <a:latin typeface="Microsoft YaHei" panose="020B0503020204020204" pitchFamily="34" charset="-122"/>
                <a:ea typeface="Microsoft YaHei" panose="020B0503020204020204" pitchFamily="34" charset="-122"/>
              </a:rPr>
              <a:t>时，就是刚开始写的那部分计算公式了。将上面的递归式展开后可以</a:t>
            </a:r>
            <a:r>
              <a:rPr lang="zh-CN" altLang="en-US" dirty="0" smtClean="0">
                <a:latin typeface="Microsoft YaHei" panose="020B0503020204020204" pitchFamily="34" charset="-122"/>
                <a:ea typeface="Microsoft YaHei" panose="020B0503020204020204" pitchFamily="34" charset="-122"/>
              </a:rPr>
              <a:t>得到</a:t>
            </a:r>
            <a:endParaRPr lang="zh-CN" altLang="en-US" dirty="0"/>
          </a:p>
        </p:txBody>
      </p:sp>
      <p:pic>
        <p:nvPicPr>
          <p:cNvPr id="1026" name="Picture 2" descr="http://img.blog.csdn.net/201504301110074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440" y="3577982"/>
            <a:ext cx="9220436" cy="111911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8091" y="4711376"/>
            <a:ext cx="10940838" cy="369332"/>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论文里面说的是可以通过归纳来</a:t>
            </a:r>
            <a:r>
              <a:rPr lang="zh-CN" altLang="en-US" dirty="0" smtClean="0">
                <a:latin typeface="Microsoft YaHei" panose="020B0503020204020204" pitchFamily="34" charset="-122"/>
                <a:ea typeface="Microsoft YaHei" panose="020B0503020204020204" pitchFamily="34" charset="-122"/>
              </a:rPr>
              <a:t>证明，把</a:t>
            </a:r>
            <a:r>
              <a:rPr lang="zh-CN" altLang="en-US" dirty="0">
                <a:latin typeface="Microsoft YaHei" panose="020B0503020204020204" pitchFamily="34" charset="-122"/>
                <a:ea typeface="Microsoft YaHei" panose="020B0503020204020204" pitchFamily="34" charset="-122"/>
              </a:rPr>
              <a:t>里面连乘展开看容易明白一点：</a:t>
            </a:r>
            <a:endParaRPr lang="zh-CN" altLang="en-US" dirty="0"/>
          </a:p>
        </p:txBody>
      </p:sp>
      <p:pic>
        <p:nvPicPr>
          <p:cNvPr id="1028" name="Picture 4" descr="http://img.blog.csdn.net/201504301123571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63" y="5094985"/>
            <a:ext cx="10967349" cy="141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0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的问题</a:t>
            </a:r>
            <a:endParaRPr lang="zh-CN" altLang="en-US" dirty="0"/>
          </a:p>
        </p:txBody>
      </p:sp>
      <p:sp>
        <p:nvSpPr>
          <p:cNvPr id="3" name="内容占位符 2"/>
          <p:cNvSpPr>
            <a:spLocks noGrp="1"/>
          </p:cNvSpPr>
          <p:nvPr>
            <p:ph idx="1"/>
          </p:nvPr>
        </p:nvSpPr>
        <p:spPr>
          <a:xfrm>
            <a:off x="1103312" y="1255594"/>
            <a:ext cx="8946541" cy="4992805"/>
          </a:xfrm>
        </p:spPr>
        <p:txBody>
          <a:bodyPr/>
          <a:lstStyle/>
          <a:p>
            <a:pPr marL="0" indent="0">
              <a:buNone/>
            </a:pPr>
            <a:r>
              <a:rPr lang="zh-CN" altLang="en-US" dirty="0"/>
              <a:t>整个结果式对</a:t>
            </a:r>
            <a:r>
              <a:rPr lang="en-US" altLang="zh-CN" dirty="0"/>
              <a:t>T</a:t>
            </a:r>
            <a:r>
              <a:rPr lang="zh-CN" altLang="en-US" dirty="0"/>
              <a:t>求和的次数是</a:t>
            </a:r>
            <a:r>
              <a:rPr lang="en-US" altLang="zh-CN" dirty="0"/>
              <a:t>n^(q-1), </a:t>
            </a:r>
            <a:r>
              <a:rPr lang="zh-CN" altLang="en-US" dirty="0"/>
              <a:t>即</a:t>
            </a:r>
            <a:r>
              <a:rPr lang="en-US" altLang="zh-CN" dirty="0"/>
              <a:t>T</a:t>
            </a:r>
            <a:r>
              <a:rPr lang="zh-CN" altLang="en-US" dirty="0"/>
              <a:t>有</a:t>
            </a:r>
            <a:r>
              <a:rPr lang="en-US" altLang="zh-CN" dirty="0"/>
              <a:t>n^(q-1)</a:t>
            </a:r>
            <a:r>
              <a:rPr lang="zh-CN" altLang="en-US" dirty="0"/>
              <a:t>项，那么下面看问题出在哪儿。</a:t>
            </a:r>
          </a:p>
          <a:p>
            <a:r>
              <a:rPr lang="zh-CN" altLang="en-US" dirty="0"/>
              <a:t>如果</a:t>
            </a:r>
            <a:r>
              <a:rPr lang="en-US" altLang="zh-CN" dirty="0"/>
              <a:t>|T| &gt; 1, </a:t>
            </a:r>
            <a:r>
              <a:rPr lang="zh-CN" altLang="en-US" dirty="0"/>
              <a:t>误差就会随着</a:t>
            </a:r>
            <a:r>
              <a:rPr lang="en-US" altLang="zh-CN" dirty="0"/>
              <a:t>q</a:t>
            </a:r>
            <a:r>
              <a:rPr lang="zh-CN" altLang="en-US" dirty="0"/>
              <a:t>的增大而呈指数增长，那么网络的参数更新会引起非常大的震荡。</a:t>
            </a:r>
          </a:p>
          <a:p>
            <a:r>
              <a:rPr lang="zh-CN" altLang="en-US" dirty="0"/>
              <a:t>如果</a:t>
            </a:r>
            <a:r>
              <a:rPr lang="en-US" altLang="zh-CN" dirty="0"/>
              <a:t>|T| &lt; 1</a:t>
            </a:r>
            <a:r>
              <a:rPr lang="zh-CN" altLang="en-US" dirty="0"/>
              <a:t>， 误差就会消失，导致学习无效，一般激活函数用</a:t>
            </a:r>
            <a:r>
              <a:rPr lang="en-US" altLang="zh-CN" dirty="0" err="1"/>
              <a:t>simoid</a:t>
            </a:r>
            <a:r>
              <a:rPr lang="zh-CN" altLang="en-US" dirty="0"/>
              <a:t>函数，它的倒数最大值是</a:t>
            </a:r>
            <a:r>
              <a:rPr lang="en-US" altLang="zh-CN" dirty="0"/>
              <a:t>0.25, </a:t>
            </a:r>
            <a:r>
              <a:rPr lang="zh-CN" altLang="en-US" dirty="0"/>
              <a:t>权值最大值要小于</a:t>
            </a:r>
            <a:r>
              <a:rPr lang="en-US" altLang="zh-CN" dirty="0"/>
              <a:t>4</a:t>
            </a:r>
            <a:r>
              <a:rPr lang="zh-CN" altLang="en-US" dirty="0"/>
              <a:t>才能保证不会小于</a:t>
            </a:r>
            <a:r>
              <a:rPr lang="en-US" altLang="zh-CN" dirty="0"/>
              <a:t>1</a:t>
            </a:r>
            <a:r>
              <a:rPr lang="zh-CN" altLang="en-US" dirty="0"/>
              <a:t>。</a:t>
            </a:r>
          </a:p>
          <a:p>
            <a:pPr marL="0" indent="0">
              <a:buNone/>
            </a:pPr>
            <a:r>
              <a:rPr lang="zh-CN" altLang="en-US" dirty="0"/>
              <a:t>误差呈指数增长的现象比较少，误差消失在</a:t>
            </a:r>
            <a:r>
              <a:rPr lang="en-US" altLang="zh-CN" dirty="0"/>
              <a:t>BPTT</a:t>
            </a:r>
            <a:r>
              <a:rPr lang="zh-CN" altLang="en-US" dirty="0"/>
              <a:t>中很常见。在原论文中还有更详细的数学分析，但是了解到此个人觉的已经足够理解问题所在了。</a:t>
            </a:r>
          </a:p>
          <a:p>
            <a:pPr marL="0" indent="0">
              <a:buNone/>
            </a:pPr>
            <a:r>
              <a:rPr lang="zh-CN" altLang="en-US" dirty="0"/>
              <a:t/>
            </a:r>
            <a:br>
              <a:rPr lang="zh-CN" altLang="en-US" dirty="0"/>
            </a:br>
            <a:endParaRPr lang="zh-CN" altLang="en-US" dirty="0"/>
          </a:p>
        </p:txBody>
      </p:sp>
      <p:sp>
        <p:nvSpPr>
          <p:cNvPr id="4" name="矩形 3"/>
          <p:cNvSpPr/>
          <p:nvPr/>
        </p:nvSpPr>
        <p:spPr>
          <a:xfrm>
            <a:off x="1103312" y="4682909"/>
            <a:ext cx="9229024" cy="923330"/>
          </a:xfrm>
          <a:prstGeom prst="rect">
            <a:avLst/>
          </a:prstGeom>
        </p:spPr>
        <p:txBody>
          <a:bodyPr wrap="square">
            <a:spAutoFit/>
          </a:bodyPr>
          <a:lstStyle/>
          <a:p>
            <a:r>
              <a:rPr lang="zh-CN" altLang="en-US" b="1" dirty="0">
                <a:latin typeface="microsoft yahei" panose="020B0503020204020204" pitchFamily="34" charset="-122"/>
                <a:ea typeface="microsoft yahei" panose="020B0503020204020204" pitchFamily="34" charset="-122"/>
              </a:rPr>
              <a:t>传统的</a:t>
            </a:r>
            <a:r>
              <a:rPr lang="en-US" altLang="zh-CN" b="1" dirty="0">
                <a:latin typeface="microsoft yahei" panose="020B0503020204020204" pitchFamily="34" charset="-122"/>
                <a:ea typeface="microsoft yahei" panose="020B0503020204020204" pitchFamily="34" charset="-122"/>
              </a:rPr>
              <a:t>RNN</a:t>
            </a:r>
            <a:r>
              <a:rPr lang="zh-CN" altLang="en-US" b="1" dirty="0">
                <a:latin typeface="microsoft yahei" panose="020B0503020204020204" pitchFamily="34" charset="-122"/>
                <a:ea typeface="microsoft yahei" panose="020B0503020204020204" pitchFamily="34" charset="-122"/>
              </a:rPr>
              <a:t>模型，在训练的过程中的梯度下降过程中，更加倾向于按照序列结尾处的权值的正确方向进行更新。也就是说，越远的序列输入的对权值的正确变化所能起到的“影响”越小，所以训练的结果就是往往出现偏向于新的信息，即不太能有较长的记忆功能。</a:t>
            </a:r>
            <a:endParaRPr lang="zh-CN" altLang="en-US" dirty="0"/>
          </a:p>
        </p:txBody>
      </p:sp>
    </p:spTree>
    <p:extLst>
      <p:ext uri="{BB962C8B-B14F-4D97-AF65-F5344CB8AC3E}">
        <p14:creationId xmlns:p14="http://schemas.microsoft.com/office/powerpoint/2010/main" val="165603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smtClean="0"/>
              <a:t>、</a:t>
            </a:r>
            <a:r>
              <a:rPr lang="en-US" altLang="zh-CN" dirty="0" smtClean="0"/>
              <a:t>RNN</a:t>
            </a:r>
            <a:r>
              <a:rPr lang="zh-CN" altLang="en-US" dirty="0"/>
              <a:t> </a:t>
            </a:r>
            <a:r>
              <a:rPr lang="en-US" altLang="zh-CN" dirty="0" smtClean="0"/>
              <a:t>vs LSTM</a:t>
            </a:r>
            <a:endParaRPr lang="zh-CN" altLang="en-US" dirty="0"/>
          </a:p>
        </p:txBody>
      </p:sp>
      <p:sp>
        <p:nvSpPr>
          <p:cNvPr id="3" name="内容占位符 2"/>
          <p:cNvSpPr>
            <a:spLocks noGrp="1"/>
          </p:cNvSpPr>
          <p:nvPr>
            <p:ph idx="1"/>
          </p:nvPr>
        </p:nvSpPr>
        <p:spPr/>
        <p:txBody>
          <a:bodyPr/>
          <a:lstStyle/>
          <a:p>
            <a:r>
              <a:rPr lang="en-US" altLang="zh-CN" dirty="0"/>
              <a:t>RNN</a:t>
            </a:r>
            <a:r>
              <a:rPr lang="zh-CN" altLang="en-US" dirty="0"/>
              <a:t>和前馈神经网络并没有很大不同。</a:t>
            </a:r>
            <a:r>
              <a:rPr lang="zh-CN" altLang="en-US" b="1" dirty="0"/>
              <a:t>最容易实现</a:t>
            </a:r>
            <a:r>
              <a:rPr lang="en-US" altLang="zh-CN" b="1" dirty="0"/>
              <a:t>RNN</a:t>
            </a:r>
            <a:r>
              <a:rPr lang="zh-CN" altLang="en-US" b="1" dirty="0"/>
              <a:t>的一种方法就是像前馈神经网络使用部分输入到隐含层，以及一些来自隐含层的输出。在网络中没有任何神奇的内部状态。它作为输入的一部分</a:t>
            </a:r>
            <a:r>
              <a:rPr lang="zh-CN" altLang="en-US" b="1" dirty="0" smtClean="0"/>
              <a:t>。</a:t>
            </a:r>
            <a:endParaRPr lang="en-US" altLang="zh-CN" b="1" dirty="0" smtClean="0"/>
          </a:p>
          <a:p>
            <a:pPr marL="0" indent="0">
              <a:buNone/>
            </a:pPr>
            <a:endParaRPr lang="en-US" altLang="zh-CN" b="1" dirty="0" smtClean="0"/>
          </a:p>
          <a:p>
            <a:r>
              <a:rPr lang="en-US" altLang="zh-CN" dirty="0"/>
              <a:t>“Long Short-term Memory (LSTM) is an RNN architecture designed to be better at storing and accessing information </a:t>
            </a:r>
            <a:r>
              <a:rPr lang="en-US" altLang="zh-CN" dirty="0" smtClean="0"/>
              <a:t>than standard </a:t>
            </a:r>
            <a:r>
              <a:rPr lang="en-US" altLang="zh-CN" dirty="0"/>
              <a:t>RNNs. LSTM has recently given state-of-the-art results in a variety </a:t>
            </a:r>
            <a:r>
              <a:rPr lang="en-US" altLang="zh-CN" dirty="0" smtClean="0"/>
              <a:t>of sequence processing </a:t>
            </a:r>
            <a:r>
              <a:rPr lang="en-US" altLang="zh-CN" dirty="0"/>
              <a:t>tasks, including speech </a:t>
            </a:r>
            <a:r>
              <a:rPr lang="en-US" altLang="zh-CN" dirty="0" smtClean="0"/>
              <a:t>and handwriting </a:t>
            </a:r>
            <a:r>
              <a:rPr lang="en-US" altLang="zh-CN" dirty="0"/>
              <a:t>recognition .”</a:t>
            </a:r>
          </a:p>
          <a:p>
            <a:pPr marL="0" indent="0">
              <a:buNone/>
            </a:pPr>
            <a:r>
              <a:rPr lang="en-US" altLang="zh-CN" dirty="0"/>
              <a:t> </a:t>
            </a:r>
          </a:p>
          <a:p>
            <a:endParaRPr lang="en-US" altLang="zh-CN" b="1" dirty="0" smtClean="0"/>
          </a:p>
          <a:p>
            <a:endParaRPr lang="zh-CN" altLang="en-US" dirty="0"/>
          </a:p>
        </p:txBody>
      </p:sp>
    </p:spTree>
    <p:extLst>
      <p:ext uri="{BB962C8B-B14F-4D97-AF65-F5344CB8AC3E}">
        <p14:creationId xmlns:p14="http://schemas.microsoft.com/office/powerpoint/2010/main" val="3359661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RNN vs LSTM</a:t>
            </a:r>
            <a:endParaRPr lang="zh-CN" altLang="en-US" dirty="0"/>
          </a:p>
        </p:txBody>
      </p:sp>
      <p:sp>
        <p:nvSpPr>
          <p:cNvPr id="3" name="内容占位符 2"/>
          <p:cNvSpPr>
            <a:spLocks noGrp="1"/>
          </p:cNvSpPr>
          <p:nvPr>
            <p:ph idx="1"/>
          </p:nvPr>
        </p:nvSpPr>
        <p:spPr>
          <a:xfrm>
            <a:off x="1103312" y="1446663"/>
            <a:ext cx="9555589" cy="5008727"/>
          </a:xfrm>
        </p:spPr>
        <p:txBody>
          <a:bodyPr>
            <a:normAutofit/>
          </a:bodyPr>
          <a:lstStyle/>
          <a:p>
            <a:r>
              <a:rPr lang="en-US" altLang="zh-CN" dirty="0" smtClean="0"/>
              <a:t>RNNs</a:t>
            </a:r>
            <a:r>
              <a:rPr lang="zh-CN" altLang="en-US" dirty="0"/>
              <a:t>一旦</a:t>
            </a:r>
            <a:r>
              <a:rPr lang="zh-CN" altLang="en-US" dirty="0" smtClean="0"/>
              <a:t>展开，</a:t>
            </a:r>
            <a:r>
              <a:rPr lang="zh-CN" altLang="en-US" dirty="0"/>
              <a:t>可以将之视为一个所有层共享同样权值的深度前馈神经网络。虽然它们的目的是学习长期的依赖性，但理论的和经验的证据表明很难学习并长期保存信息。</a:t>
            </a:r>
          </a:p>
          <a:p>
            <a:r>
              <a:rPr lang="zh-CN" altLang="en-US" dirty="0"/>
              <a:t>为了解决这个问题，一个增大网络存储的想法随之产生。采用了特殊隐式单元的</a:t>
            </a:r>
            <a:r>
              <a:rPr lang="en-US" altLang="zh-CN" dirty="0"/>
              <a:t>LSTM</a:t>
            </a:r>
            <a:r>
              <a:rPr lang="zh-CN" altLang="en-US" dirty="0"/>
              <a:t>（</a:t>
            </a:r>
            <a:r>
              <a:rPr lang="en-US" altLang="zh-CN" dirty="0"/>
              <a:t>long </a:t>
            </a:r>
            <a:r>
              <a:rPr lang="en-US" altLang="zh-CN" dirty="0" smtClean="0"/>
              <a:t>short-term memory </a:t>
            </a:r>
            <a:r>
              <a:rPr lang="en-US" altLang="zh-CN" dirty="0"/>
              <a:t>networks</a:t>
            </a:r>
            <a:r>
              <a:rPr lang="zh-CN" altLang="en-US" dirty="0"/>
              <a:t>）被首先提出，其自然行为便是长期的保存输入。一种称作记忆细胞的特殊单元类似累加器和门控神经元：它在下一个时间步长将拥有一个权值并联接到自身，拷贝自身状态的真实值和累积的外部信号，但这种自联接是由另一个单元学习并决定何时清除记忆内容的乘法门控制的。</a:t>
            </a:r>
          </a:p>
          <a:p>
            <a:r>
              <a:rPr lang="en-US" altLang="zh-CN" dirty="0"/>
              <a:t>LSTM</a:t>
            </a:r>
            <a:r>
              <a:rPr lang="zh-CN" altLang="en-US" dirty="0"/>
              <a:t>网络随后被证明比传统的</a:t>
            </a:r>
            <a:r>
              <a:rPr lang="en-US" altLang="zh-CN" dirty="0"/>
              <a:t>RNNs</a:t>
            </a:r>
            <a:r>
              <a:rPr lang="zh-CN" altLang="en-US" dirty="0"/>
              <a:t>更加有效，尤其当每一个时间步长内有若干层时，整个语音识别系统能够完全一致的将声学转录为字符序列。目前</a:t>
            </a:r>
            <a:r>
              <a:rPr lang="en-US" altLang="zh-CN" dirty="0"/>
              <a:t>LSTM</a:t>
            </a:r>
            <a:r>
              <a:rPr lang="zh-CN" altLang="en-US" dirty="0"/>
              <a:t>网络或者相关的门控单元同样用于编码和解码网络，并且在机器翻译中表现良好。”</a:t>
            </a:r>
          </a:p>
          <a:p>
            <a:endParaRPr lang="zh-CN" altLang="en-US" dirty="0"/>
          </a:p>
        </p:txBody>
      </p:sp>
    </p:spTree>
    <p:extLst>
      <p:ext uri="{BB962C8B-B14F-4D97-AF65-F5344CB8AC3E}">
        <p14:creationId xmlns:p14="http://schemas.microsoft.com/office/powerpoint/2010/main" val="699350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RNN vs LSTM</a:t>
            </a:r>
            <a:endParaRPr lang="zh-CN" altLang="en-US" dirty="0"/>
          </a:p>
        </p:txBody>
      </p:sp>
      <p:sp>
        <p:nvSpPr>
          <p:cNvPr id="3" name="内容占位符 2"/>
          <p:cNvSpPr>
            <a:spLocks noGrp="1"/>
          </p:cNvSpPr>
          <p:nvPr>
            <p:ph idx="1"/>
          </p:nvPr>
        </p:nvSpPr>
        <p:spPr>
          <a:xfrm>
            <a:off x="1104293" y="1892491"/>
            <a:ext cx="8946541" cy="4965509"/>
          </a:xfrm>
        </p:spPr>
        <p:txBody>
          <a:bodyPr>
            <a:normAutofit/>
          </a:bodyPr>
          <a:lstStyle/>
          <a:p>
            <a:r>
              <a:rPr lang="en-US" altLang="zh-CN" dirty="0"/>
              <a:t>LSTM</a:t>
            </a:r>
            <a:r>
              <a:rPr lang="zh-CN" altLang="en-US" dirty="0"/>
              <a:t>是</a:t>
            </a:r>
            <a:r>
              <a:rPr lang="en-US" altLang="zh-CN" dirty="0"/>
              <a:t>RNN</a:t>
            </a:r>
            <a:r>
              <a:rPr lang="zh-CN" altLang="en-US" dirty="0"/>
              <a:t>的一个优秀的变种模型，继承了大部分</a:t>
            </a:r>
            <a:r>
              <a:rPr lang="en-US" altLang="zh-CN" dirty="0"/>
              <a:t>RNN</a:t>
            </a:r>
            <a:r>
              <a:rPr lang="zh-CN" altLang="en-US" dirty="0"/>
              <a:t>模型的特性，同时解决了梯度反传过程由于逐步缩减而产生的</a:t>
            </a:r>
            <a:r>
              <a:rPr lang="en-US" altLang="zh-CN" dirty="0"/>
              <a:t>Vanishing Gradient</a:t>
            </a:r>
            <a:r>
              <a:rPr lang="zh-CN" altLang="en-US" dirty="0"/>
              <a:t>问题。具体到语言处理任务中，</a:t>
            </a:r>
            <a:r>
              <a:rPr lang="en-US" altLang="zh-CN" dirty="0"/>
              <a:t>LSTM</a:t>
            </a:r>
            <a:r>
              <a:rPr lang="zh-CN" altLang="en-US" dirty="0"/>
              <a:t>非常适合用于处理与时间序列高度相关的问题，例如机器翻译、对话生成、编码</a:t>
            </a:r>
            <a:r>
              <a:rPr lang="en-US" altLang="zh-CN" dirty="0"/>
              <a:t>\</a:t>
            </a:r>
            <a:r>
              <a:rPr lang="zh-CN" altLang="en-US" dirty="0"/>
              <a:t>解码等。</a:t>
            </a:r>
          </a:p>
          <a:p>
            <a:r>
              <a:rPr lang="zh-CN" altLang="en-US" dirty="0"/>
              <a:t>虽然在分类问题上，至今看来以</a:t>
            </a:r>
            <a:r>
              <a:rPr lang="en-US" altLang="zh-CN" dirty="0"/>
              <a:t>CNN</a:t>
            </a:r>
            <a:r>
              <a:rPr lang="zh-CN" altLang="en-US" dirty="0"/>
              <a:t>为代表的前馈网络依然有着性能的优势，但是</a:t>
            </a:r>
            <a:r>
              <a:rPr lang="en-US" altLang="zh-CN" dirty="0"/>
              <a:t>LSTM</a:t>
            </a:r>
            <a:r>
              <a:rPr lang="zh-CN" altLang="en-US" dirty="0"/>
              <a:t>在长远的更为复杂的任务上的潜力是</a:t>
            </a:r>
            <a:r>
              <a:rPr lang="en-US" altLang="zh-CN" dirty="0"/>
              <a:t>CNN</a:t>
            </a:r>
            <a:r>
              <a:rPr lang="zh-CN" altLang="en-US" dirty="0"/>
              <a:t>无法媲美的。它更真实地表征或模拟了人类行为、逻辑发展和神经组织的认知过程。尤其从</a:t>
            </a:r>
            <a:r>
              <a:rPr lang="en-US" altLang="zh-CN" dirty="0"/>
              <a:t>2014</a:t>
            </a:r>
            <a:r>
              <a:rPr lang="zh-CN" altLang="en-US" dirty="0"/>
              <a:t>年以来，</a:t>
            </a:r>
            <a:r>
              <a:rPr lang="en-US" altLang="zh-CN" dirty="0"/>
              <a:t>LSTM</a:t>
            </a:r>
            <a:r>
              <a:rPr lang="zh-CN" altLang="en-US" dirty="0"/>
              <a:t>已经成为</a:t>
            </a:r>
            <a:r>
              <a:rPr lang="en-US" altLang="zh-CN" dirty="0"/>
              <a:t>RNN</a:t>
            </a:r>
            <a:r>
              <a:rPr lang="zh-CN" altLang="en-US" dirty="0"/>
              <a:t>甚至深度学习框架中非常热点的研究模型，得到大量的关注和研究。</a:t>
            </a:r>
          </a:p>
          <a:p>
            <a:pPr marL="0" indent="0">
              <a:buNone/>
            </a:pPr>
            <a:endParaRPr lang="zh-CN" altLang="en-US" dirty="0"/>
          </a:p>
          <a:p>
            <a:endParaRPr lang="zh-CN" altLang="en-US" dirty="0"/>
          </a:p>
        </p:txBody>
      </p:sp>
    </p:spTree>
    <p:extLst>
      <p:ext uri="{BB962C8B-B14F-4D97-AF65-F5344CB8AC3E}">
        <p14:creationId xmlns:p14="http://schemas.microsoft.com/office/powerpoint/2010/main" val="2506170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LSTM</a:t>
            </a:r>
            <a:r>
              <a:rPr lang="zh-CN" altLang="en-US" dirty="0" smtClean="0"/>
              <a:t>原理</a:t>
            </a:r>
            <a:endParaRPr lang="zh-CN" altLang="en-US" dirty="0"/>
          </a:p>
        </p:txBody>
      </p:sp>
      <p:sp>
        <p:nvSpPr>
          <p:cNvPr id="3" name="内容占位符 2"/>
          <p:cNvSpPr>
            <a:spLocks noGrp="1"/>
          </p:cNvSpPr>
          <p:nvPr>
            <p:ph idx="1"/>
          </p:nvPr>
        </p:nvSpPr>
        <p:spPr>
          <a:xfrm>
            <a:off x="395785" y="1282890"/>
            <a:ext cx="11013743" cy="4965509"/>
          </a:xfrm>
        </p:spPr>
        <p:txBody>
          <a:bodyPr/>
          <a:lstStyle/>
          <a:p>
            <a:r>
              <a:rPr lang="en-US" altLang="zh-CN" dirty="0" smtClean="0"/>
              <a:t>4.1</a:t>
            </a:r>
            <a:r>
              <a:rPr lang="zh-CN" altLang="en-US" dirty="0" smtClean="0"/>
              <a:t>最初的</a:t>
            </a:r>
            <a:r>
              <a:rPr lang="en-US" altLang="zh-CN" dirty="0" smtClean="0"/>
              <a:t>LSTM</a:t>
            </a:r>
            <a:r>
              <a:rPr lang="zh-CN" altLang="en-US" dirty="0" smtClean="0"/>
              <a:t>结构</a:t>
            </a:r>
            <a:endParaRPr lang="en-US" altLang="zh-CN" dirty="0" smtClean="0"/>
          </a:p>
          <a:p>
            <a:endParaRPr lang="zh-CN" altLang="en-US" dirty="0"/>
          </a:p>
        </p:txBody>
      </p:sp>
      <p:sp>
        <p:nvSpPr>
          <p:cNvPr id="4" name="矩形 3"/>
          <p:cNvSpPr/>
          <p:nvPr/>
        </p:nvSpPr>
        <p:spPr>
          <a:xfrm>
            <a:off x="1102330" y="1853248"/>
            <a:ext cx="10198015" cy="369332"/>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为了克服误差消失的问题，需要做一些限制，先假设仅仅只有一个神经元与自己连接，简图如下：</a:t>
            </a:r>
            <a:endParaRPr lang="zh-CN" altLang="en-US" dirty="0"/>
          </a:p>
        </p:txBody>
      </p:sp>
      <p:pic>
        <p:nvPicPr>
          <p:cNvPr id="3074" name="Picture 2" descr="http://img.blog.csdn.net/201504301449032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98" y="2211080"/>
            <a:ext cx="3706741" cy="206650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46111" y="4631585"/>
            <a:ext cx="4426212"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根据上面的，</a:t>
            </a:r>
            <a:r>
              <a:rPr lang="en-US" altLang="zh-CN" dirty="0">
                <a:latin typeface="Microsoft YaHei" panose="020B0503020204020204" pitchFamily="34" charset="-122"/>
                <a:ea typeface="Microsoft YaHei" panose="020B0503020204020204" pitchFamily="34" charset="-122"/>
              </a:rPr>
              <a:t>t</a:t>
            </a:r>
            <a:r>
              <a:rPr lang="zh-CN" altLang="en-US" dirty="0">
                <a:latin typeface="Microsoft YaHei" panose="020B0503020204020204" pitchFamily="34" charset="-122"/>
                <a:ea typeface="Microsoft YaHei" panose="020B0503020204020204" pitchFamily="34" charset="-122"/>
              </a:rPr>
              <a:t>时刻的误差信号计算如下：</a:t>
            </a:r>
            <a:endParaRPr lang="zh-CN" altLang="en-US" dirty="0"/>
          </a:p>
        </p:txBody>
      </p:sp>
      <p:pic>
        <p:nvPicPr>
          <p:cNvPr id="3076" name="Picture 4" descr="http://img.blog.csdn.net/201504301449148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879" y="5263840"/>
            <a:ext cx="4621141" cy="72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575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83559" y="4861849"/>
            <a:ext cx="9144000" cy="2387600"/>
          </a:xfrm>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1026" name="Picture 2" descr="http://img.blog.csdn.net/20150910154523178?watermark/2/text/aHR0cDovL2Jsb2cuY3Nkbi5uZXQv/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83" y="1119116"/>
            <a:ext cx="11526908" cy="57388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14883" y="150125"/>
            <a:ext cx="6750192" cy="830997"/>
          </a:xfrm>
          <a:prstGeom prst="rect">
            <a:avLst/>
          </a:prstGeom>
          <a:noFill/>
        </p:spPr>
        <p:txBody>
          <a:bodyPr wrap="square" rtlCol="0">
            <a:spAutoFit/>
          </a:bodyPr>
          <a:lstStyle/>
          <a:p>
            <a:r>
              <a:rPr lang="zh-CN" altLang="en-US" sz="4800" dirty="0" smtClean="0"/>
              <a:t>类属关系</a:t>
            </a:r>
            <a:endParaRPr lang="zh-CN" altLang="en-US" sz="4800" dirty="0"/>
          </a:p>
        </p:txBody>
      </p:sp>
    </p:spTree>
    <p:extLst>
      <p:ext uri="{BB962C8B-B14F-4D97-AF65-F5344CB8AC3E}">
        <p14:creationId xmlns:p14="http://schemas.microsoft.com/office/powerpoint/2010/main" val="2351971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7467"/>
          </a:xfrm>
        </p:spPr>
        <p:txBody>
          <a:bodyPr/>
          <a:lstStyle/>
          <a:p>
            <a:r>
              <a:rPr lang="en-US" altLang="zh-CN" dirty="0" smtClean="0"/>
              <a:t>4</a:t>
            </a:r>
            <a:r>
              <a:rPr lang="zh-CN" altLang="en-US" dirty="0" smtClean="0"/>
              <a:t>、</a:t>
            </a:r>
            <a:r>
              <a:rPr lang="en-US" altLang="zh-CN" dirty="0" smtClean="0"/>
              <a:t>LSTM</a:t>
            </a:r>
            <a:r>
              <a:rPr lang="zh-CN" altLang="en-US" dirty="0" smtClean="0"/>
              <a:t>原理</a:t>
            </a:r>
            <a:endParaRPr lang="zh-CN" altLang="en-US" dirty="0"/>
          </a:p>
        </p:txBody>
      </p:sp>
      <p:sp>
        <p:nvSpPr>
          <p:cNvPr id="3" name="内容占位符 2"/>
          <p:cNvSpPr>
            <a:spLocks noGrp="1"/>
          </p:cNvSpPr>
          <p:nvPr>
            <p:ph idx="1"/>
          </p:nvPr>
        </p:nvSpPr>
        <p:spPr>
          <a:xfrm>
            <a:off x="681607" y="1169750"/>
            <a:ext cx="10422222" cy="5676944"/>
          </a:xfrm>
        </p:spPr>
        <p:txBody>
          <a:bodyPr/>
          <a:lstStyle/>
          <a:p>
            <a:r>
              <a:rPr lang="zh-CN" altLang="en-US" dirty="0"/>
              <a:t>为了使误差不产生变化，可以强制令下式为</a:t>
            </a:r>
            <a:r>
              <a:rPr lang="en-US" altLang="zh-CN" dirty="0"/>
              <a:t>1</a:t>
            </a:r>
            <a:r>
              <a:rPr lang="zh-CN" altLang="en-US" dirty="0" smtClean="0"/>
              <a:t>：</a:t>
            </a:r>
            <a:endParaRPr lang="en-US" altLang="zh-CN" dirty="0" smtClean="0"/>
          </a:p>
          <a:p>
            <a:endParaRPr lang="zh-CN" altLang="en-US" dirty="0"/>
          </a:p>
        </p:txBody>
      </p:sp>
      <p:pic>
        <p:nvPicPr>
          <p:cNvPr id="4098" name="Picture 2" descr="http://img.blog.csdn.net/201504301453576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693" y="864465"/>
            <a:ext cx="4457367" cy="8501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7182" y="1842551"/>
            <a:ext cx="2954655"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根据这个式子，可以得到：</a:t>
            </a:r>
            <a:endParaRPr lang="zh-CN" altLang="en-US" dirty="0"/>
          </a:p>
        </p:txBody>
      </p:sp>
      <p:pic>
        <p:nvPicPr>
          <p:cNvPr id="4100" name="Picture 4" descr="http://img.blog.csdn.net/201504301456307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086" y="1658614"/>
            <a:ext cx="5143316" cy="75902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07357" y="2499214"/>
            <a:ext cx="11402671" cy="923330"/>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这表示激活函数是线性的，常常的令</a:t>
            </a:r>
            <a:r>
              <a:rPr lang="en-US" altLang="zh-CN" dirty="0">
                <a:latin typeface="Microsoft YaHei" panose="020B0503020204020204" pitchFamily="34" charset="-122"/>
                <a:ea typeface="Microsoft YaHei" panose="020B0503020204020204" pitchFamily="34" charset="-122"/>
              </a:rPr>
              <a:t>fj(x) = x, </a:t>
            </a:r>
            <a:r>
              <a:rPr lang="en-US" altLang="zh-CN" dirty="0" err="1">
                <a:latin typeface="Microsoft YaHei" panose="020B0503020204020204" pitchFamily="34" charset="-122"/>
                <a:ea typeface="Microsoft YaHei" panose="020B0503020204020204" pitchFamily="34" charset="-122"/>
              </a:rPr>
              <a:t>wjj</a:t>
            </a:r>
            <a:r>
              <a:rPr lang="en-US" altLang="zh-CN" dirty="0">
                <a:latin typeface="Microsoft YaHei" panose="020B0503020204020204" pitchFamily="34" charset="-122"/>
                <a:ea typeface="Microsoft YaHei" panose="020B0503020204020204" pitchFamily="34" charset="-122"/>
              </a:rPr>
              <a:t> = 1.0</a:t>
            </a:r>
            <a:r>
              <a:rPr lang="zh-CN" altLang="en-US" dirty="0">
                <a:latin typeface="Microsoft YaHei" panose="020B0503020204020204" pitchFamily="34" charset="-122"/>
                <a:ea typeface="Microsoft YaHei" panose="020B0503020204020204" pitchFamily="34" charset="-122"/>
              </a:rPr>
              <a:t>，这样就获得常数误差流了，也叫做</a:t>
            </a:r>
            <a:r>
              <a:rPr lang="en-US" altLang="zh-CN" dirty="0">
                <a:latin typeface="Microsoft YaHei" panose="020B0503020204020204" pitchFamily="34" charset="-122"/>
                <a:ea typeface="Microsoft YaHei" panose="020B0503020204020204" pitchFamily="34" charset="-122"/>
              </a:rPr>
              <a:t>CEC</a:t>
            </a:r>
            <a:r>
              <a:rPr lang="zh-CN" altLang="en-US" dirty="0">
                <a:latin typeface="Microsoft YaHei" panose="020B0503020204020204" pitchFamily="34" charset="-122"/>
                <a:ea typeface="Microsoft YaHei" panose="020B0503020204020204" pitchFamily="34" charset="-122"/>
              </a:rPr>
              <a:t>。</a:t>
            </a:r>
            <a:endParaRPr lang="zh-CN" altLang="en-US" dirty="0">
              <a:latin typeface="Arial" panose="020B0604020202020204" pitchFamily="34" charset="0"/>
            </a:endParaRPr>
          </a:p>
          <a:p>
            <a:r>
              <a:rPr lang="zh-CN" altLang="en-US" dirty="0">
                <a:latin typeface="Microsoft YaHei" panose="020B0503020204020204" pitchFamily="34" charset="-122"/>
                <a:ea typeface="Microsoft YaHei" panose="020B0503020204020204" pitchFamily="34" charset="-122"/>
              </a:rPr>
              <a:t>但是光是这样是不行的，因为存在输入输出处权值更新的</a:t>
            </a:r>
            <a:r>
              <a:rPr lang="zh-CN" altLang="en-US" dirty="0" smtClean="0">
                <a:latin typeface="Microsoft YaHei" panose="020B0503020204020204" pitchFamily="34" charset="-122"/>
                <a:ea typeface="Microsoft YaHei" panose="020B0503020204020204" pitchFamily="34" charset="-122"/>
              </a:rPr>
              <a:t>冲突，</a:t>
            </a:r>
            <a:r>
              <a:rPr lang="zh-CN" altLang="en-US" dirty="0">
                <a:latin typeface="Microsoft YaHei" panose="020B0503020204020204" pitchFamily="34" charset="-122"/>
                <a:ea typeface="Microsoft YaHei" panose="020B0503020204020204" pitchFamily="34" charset="-122"/>
              </a:rPr>
              <a:t>所以加上了两道控制门，分别是</a:t>
            </a:r>
            <a:r>
              <a:rPr lang="en-US" altLang="zh-CN" dirty="0">
                <a:latin typeface="Microsoft YaHei" panose="020B0503020204020204" pitchFamily="34" charset="-122"/>
                <a:ea typeface="Microsoft YaHei" panose="020B0503020204020204" pitchFamily="34" charset="-122"/>
              </a:rPr>
              <a:t>input gate, output gate</a:t>
            </a:r>
            <a:r>
              <a:rPr lang="zh-CN" altLang="en-US" dirty="0">
                <a:latin typeface="Microsoft YaHei" panose="020B0503020204020204" pitchFamily="34" charset="-122"/>
                <a:ea typeface="Microsoft YaHei" panose="020B0503020204020204" pitchFamily="34" charset="-122"/>
              </a:rPr>
              <a:t>，来解决这个矛盾，图如下</a:t>
            </a:r>
            <a:endParaRPr lang="zh-CN" altLang="en-US" b="0" i="0" dirty="0">
              <a:effectLst/>
              <a:latin typeface="Arial" panose="020B0604020202020204" pitchFamily="34" charset="0"/>
            </a:endParaRPr>
          </a:p>
        </p:txBody>
      </p:sp>
      <p:pic>
        <p:nvPicPr>
          <p:cNvPr id="4102" name="Picture 6" descr="http://img.blog.csdn.net/20150430150505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840" y="3438779"/>
            <a:ext cx="8220075" cy="324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03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LSTM</a:t>
            </a:r>
            <a:r>
              <a:rPr lang="zh-CN" altLang="en-US" dirty="0" smtClean="0"/>
              <a:t>原理</a:t>
            </a:r>
            <a:endParaRPr lang="zh-CN" altLang="en-US" dirty="0"/>
          </a:p>
        </p:txBody>
      </p:sp>
      <p:sp>
        <p:nvSpPr>
          <p:cNvPr id="3" name="内容占位符 2"/>
          <p:cNvSpPr>
            <a:spLocks noGrp="1"/>
          </p:cNvSpPr>
          <p:nvPr>
            <p:ph idx="1"/>
          </p:nvPr>
        </p:nvSpPr>
        <p:spPr>
          <a:xfrm>
            <a:off x="1103312" y="1310186"/>
            <a:ext cx="10210682" cy="4938214"/>
          </a:xfrm>
        </p:spPr>
        <p:txBody>
          <a:bodyPr/>
          <a:lstStyle/>
          <a:p>
            <a:r>
              <a:rPr lang="zh-CN" altLang="en-US" dirty="0" smtClean="0"/>
              <a:t>图</a:t>
            </a:r>
            <a:r>
              <a:rPr lang="zh-CN" altLang="en-US" dirty="0"/>
              <a:t>中增加了两个控制门，所谓控制的意思就是计算</a:t>
            </a:r>
            <a:r>
              <a:rPr lang="en-US" altLang="zh-CN" dirty="0" err="1"/>
              <a:t>cec</a:t>
            </a:r>
            <a:r>
              <a:rPr lang="zh-CN" altLang="en-US" dirty="0"/>
              <a:t>的输入之前，乘以</a:t>
            </a:r>
            <a:r>
              <a:rPr lang="en-US" altLang="zh-CN" dirty="0"/>
              <a:t>input gate</a:t>
            </a:r>
            <a:r>
              <a:rPr lang="zh-CN" altLang="en-US" dirty="0"/>
              <a:t>的输出，计算</a:t>
            </a:r>
            <a:r>
              <a:rPr lang="en-US" altLang="zh-CN" dirty="0" err="1"/>
              <a:t>cec</a:t>
            </a:r>
            <a:r>
              <a:rPr lang="zh-CN" altLang="en-US" dirty="0"/>
              <a:t>的输出时，将其结果乘以</a:t>
            </a:r>
            <a:r>
              <a:rPr lang="en-US" altLang="zh-CN" dirty="0"/>
              <a:t>output gate</a:t>
            </a:r>
            <a:r>
              <a:rPr lang="zh-CN" altLang="en-US" dirty="0"/>
              <a:t>的输出，整个方框叫做</a:t>
            </a:r>
            <a:r>
              <a:rPr lang="en-US" altLang="zh-CN" dirty="0"/>
              <a:t>block, </a:t>
            </a:r>
            <a:r>
              <a:rPr lang="zh-CN" altLang="en-US" dirty="0"/>
              <a:t>中间的小圆圈是</a:t>
            </a:r>
            <a:r>
              <a:rPr lang="en-US" altLang="zh-CN" dirty="0"/>
              <a:t>CEC, </a:t>
            </a:r>
            <a:r>
              <a:rPr lang="zh-CN" altLang="en-US" dirty="0"/>
              <a:t>里面是一条</a:t>
            </a:r>
            <a:r>
              <a:rPr lang="en-US" altLang="zh-CN" dirty="0"/>
              <a:t>y = x</a:t>
            </a:r>
            <a:r>
              <a:rPr lang="zh-CN" altLang="en-US" dirty="0"/>
              <a:t>的直线表示该神经元的激活函数是线性的，自连接的权重为</a:t>
            </a:r>
            <a:r>
              <a:rPr lang="en-US" altLang="zh-CN" dirty="0"/>
              <a:t>1.0</a:t>
            </a:r>
            <a:endParaRPr lang="zh-CN" altLang="en-US" dirty="0"/>
          </a:p>
        </p:txBody>
      </p:sp>
      <p:pic>
        <p:nvPicPr>
          <p:cNvPr id="4" name="Picture 6" descr="http://img.blog.csdn.net/20150430150505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45" y="2710715"/>
            <a:ext cx="9758149" cy="3731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0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98410"/>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1280733" y="1405719"/>
            <a:ext cx="8946541" cy="4897272"/>
          </a:xfrm>
        </p:spPr>
        <p:txBody>
          <a:bodyPr/>
          <a:lstStyle/>
          <a:p>
            <a:r>
              <a:rPr lang="zh-CN" altLang="en-US" b="1" dirty="0" smtClean="0"/>
              <a:t>近期</a:t>
            </a:r>
            <a:r>
              <a:rPr lang="en-US" altLang="zh-CN" b="1" dirty="0" smtClean="0"/>
              <a:t>LSTM</a:t>
            </a:r>
            <a:r>
              <a:rPr lang="zh-CN" altLang="en-US" b="1" dirty="0" smtClean="0"/>
              <a:t>的改进之一增加</a:t>
            </a:r>
            <a:r>
              <a:rPr lang="en-US" altLang="zh-CN" b="1" dirty="0"/>
              <a:t>forget </a:t>
            </a:r>
            <a:r>
              <a:rPr lang="en-US" altLang="zh-CN" b="1" dirty="0" smtClean="0"/>
              <a:t>gate</a:t>
            </a:r>
          </a:p>
          <a:p>
            <a:pPr marL="0" indent="0">
              <a:buNone/>
            </a:pPr>
            <a:r>
              <a:rPr lang="zh-CN" altLang="en-US" dirty="0" smtClean="0"/>
              <a:t>最初</a:t>
            </a:r>
            <a:r>
              <a:rPr lang="en-US" altLang="zh-CN" dirty="0" err="1"/>
              <a:t>lstm</a:t>
            </a:r>
            <a:r>
              <a:rPr lang="zh-CN" altLang="en-US" dirty="0"/>
              <a:t>结构的一个缺点就是</a:t>
            </a:r>
            <a:r>
              <a:rPr lang="en-US" altLang="zh-CN" dirty="0" err="1"/>
              <a:t>cec</a:t>
            </a:r>
            <a:r>
              <a:rPr lang="zh-CN" altLang="en-US" dirty="0"/>
              <a:t>的状态值可能会一直增大下去，增加</a:t>
            </a:r>
            <a:r>
              <a:rPr lang="en-US" altLang="zh-CN" dirty="0"/>
              <a:t>forget gate</a:t>
            </a:r>
            <a:r>
              <a:rPr lang="zh-CN" altLang="en-US" dirty="0"/>
              <a:t>后，可以对</a:t>
            </a:r>
            <a:r>
              <a:rPr lang="en-US" altLang="zh-CN" dirty="0" err="1"/>
              <a:t>cec</a:t>
            </a:r>
            <a:r>
              <a:rPr lang="zh-CN" altLang="en-US" dirty="0"/>
              <a:t>的状态进行控制，它的结构如下图：</a:t>
            </a:r>
          </a:p>
          <a:p>
            <a:endParaRPr lang="zh-CN" altLang="en-US" dirty="0"/>
          </a:p>
        </p:txBody>
      </p:sp>
      <p:pic>
        <p:nvPicPr>
          <p:cNvPr id="5122" name="Picture 2" descr="http://img.blog.csdn.net/20150430151451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932" y="2565779"/>
            <a:ext cx="8799068" cy="41352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72956" y="2565779"/>
            <a:ext cx="2988860" cy="3416320"/>
          </a:xfrm>
          <a:prstGeom prst="rect">
            <a:avLst/>
          </a:prstGeom>
        </p:spPr>
        <p:txBody>
          <a:bodyPr wrap="square">
            <a:spAutoFit/>
          </a:bodyPr>
          <a:lstStyle/>
          <a:p>
            <a:r>
              <a:rPr lang="zh-CN" altLang="en-US" sz="2400" dirty="0"/>
              <a:t>这里的相当于自连接权重不再是</a:t>
            </a:r>
            <a:r>
              <a:rPr lang="en-US" altLang="zh-CN" sz="2400" dirty="0"/>
              <a:t>1.0</a:t>
            </a:r>
            <a:r>
              <a:rPr lang="zh-CN" altLang="en-US" sz="2400" dirty="0"/>
              <a:t>，而是一个动态的值，这个动态值是</a:t>
            </a:r>
            <a:r>
              <a:rPr lang="en-US" altLang="zh-CN" sz="2400" dirty="0"/>
              <a:t>forget gate</a:t>
            </a:r>
            <a:r>
              <a:rPr lang="zh-CN" altLang="en-US" sz="2400" dirty="0"/>
              <a:t>的输出值，它可以控制</a:t>
            </a:r>
            <a:r>
              <a:rPr lang="en-US" altLang="zh-CN" sz="2400" dirty="0" err="1"/>
              <a:t>cec</a:t>
            </a:r>
            <a:r>
              <a:rPr lang="zh-CN" altLang="en-US" sz="2400" dirty="0"/>
              <a:t>的状态值，在必要时使之为</a:t>
            </a:r>
            <a:r>
              <a:rPr lang="en-US" altLang="zh-CN" sz="2400" dirty="0"/>
              <a:t>0</a:t>
            </a:r>
            <a:r>
              <a:rPr lang="zh-CN" altLang="en-US" sz="2400" dirty="0"/>
              <a:t>，即忘记作用，为</a:t>
            </a:r>
            <a:r>
              <a:rPr lang="en-US" altLang="zh-CN" sz="2400" dirty="0"/>
              <a:t>1</a:t>
            </a:r>
            <a:r>
              <a:rPr lang="zh-CN" altLang="en-US" sz="2400" dirty="0"/>
              <a:t>时和原来的结构一样。</a:t>
            </a:r>
          </a:p>
        </p:txBody>
      </p:sp>
    </p:spTree>
    <p:extLst>
      <p:ext uri="{BB962C8B-B14F-4D97-AF65-F5344CB8AC3E}">
        <p14:creationId xmlns:p14="http://schemas.microsoft.com/office/powerpoint/2010/main" val="178156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pic>
        <p:nvPicPr>
          <p:cNvPr id="1026" name="Picture 2" descr="http://images0.cnblogs.com/blog2015/314793/201506/03172034523699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7409" y="1323833"/>
            <a:ext cx="7674591" cy="553416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1027" y="1524034"/>
            <a:ext cx="4007892" cy="3539430"/>
          </a:xfrm>
          <a:prstGeom prst="rect">
            <a:avLst/>
          </a:prstGeom>
        </p:spPr>
        <p:txBody>
          <a:bodyPr wrap="square">
            <a:spAutoFit/>
          </a:bodyPr>
          <a:lstStyle/>
          <a:p>
            <a:r>
              <a:rPr lang="en-US" altLang="zh-CN" sz="2800" dirty="0">
                <a:latin typeface="Microsoft Yahei" panose="020B0503020204020204" pitchFamily="34" charset="-122"/>
                <a:ea typeface="Microsoft Yahei" panose="020B0503020204020204" pitchFamily="34" charset="-122"/>
              </a:rPr>
              <a:t>LSTM</a:t>
            </a:r>
            <a:r>
              <a:rPr lang="zh-CN" altLang="en-US" sz="2800" dirty="0">
                <a:latin typeface="Microsoft Yahei" panose="020B0503020204020204" pitchFamily="34" charset="-122"/>
                <a:ea typeface="Microsoft Yahei" panose="020B0503020204020204" pitchFamily="34" charset="-122"/>
              </a:rPr>
              <a:t>的结构中每个时刻的隐层包含了多个</a:t>
            </a:r>
            <a:r>
              <a:rPr lang="en-US" altLang="zh-CN" sz="2800" dirty="0">
                <a:latin typeface="Microsoft Yahei" panose="020B0503020204020204" pitchFamily="34" charset="-122"/>
                <a:ea typeface="Microsoft Yahei" panose="020B0503020204020204" pitchFamily="34" charset="-122"/>
              </a:rPr>
              <a:t>memory blocks</a:t>
            </a:r>
            <a:r>
              <a:rPr lang="zh-CN" altLang="en-US" sz="2800" dirty="0">
                <a:latin typeface="Microsoft Yahei" panose="020B0503020204020204" pitchFamily="34" charset="-122"/>
                <a:ea typeface="Microsoft Yahei" panose="020B0503020204020204" pitchFamily="34" charset="-122"/>
              </a:rPr>
              <a:t>（一般我们采用一个</a:t>
            </a:r>
            <a:r>
              <a:rPr lang="en-US" altLang="zh-CN" sz="2800" dirty="0">
                <a:latin typeface="Microsoft Yahei" panose="020B0503020204020204" pitchFamily="34" charset="-122"/>
                <a:ea typeface="Microsoft Yahei" panose="020B0503020204020204" pitchFamily="34" charset="-122"/>
              </a:rPr>
              <a:t>block</a:t>
            </a:r>
            <a:r>
              <a:rPr lang="zh-CN" altLang="en-US" sz="2800" dirty="0">
                <a:latin typeface="Microsoft Yahei" panose="020B0503020204020204" pitchFamily="34" charset="-122"/>
                <a:ea typeface="Microsoft Yahei" panose="020B0503020204020204" pitchFamily="34" charset="-122"/>
              </a:rPr>
              <a:t>），每个</a:t>
            </a:r>
            <a:r>
              <a:rPr lang="en-US" altLang="zh-CN" sz="2800" dirty="0">
                <a:latin typeface="Microsoft Yahei" panose="020B0503020204020204" pitchFamily="34" charset="-122"/>
                <a:ea typeface="Microsoft Yahei" panose="020B0503020204020204" pitchFamily="34" charset="-122"/>
              </a:rPr>
              <a:t>block</a:t>
            </a:r>
            <a:r>
              <a:rPr lang="zh-CN" altLang="en-US" sz="2800" dirty="0">
                <a:latin typeface="Microsoft Yahei" panose="020B0503020204020204" pitchFamily="34" charset="-122"/>
                <a:ea typeface="Microsoft Yahei" panose="020B0503020204020204" pitchFamily="34" charset="-122"/>
              </a:rPr>
              <a:t>包含了多个</a:t>
            </a:r>
            <a:r>
              <a:rPr lang="en-US" altLang="zh-CN" sz="2800" dirty="0">
                <a:latin typeface="Microsoft Yahei" panose="020B0503020204020204" pitchFamily="34" charset="-122"/>
                <a:ea typeface="Microsoft Yahei" panose="020B0503020204020204" pitchFamily="34" charset="-122"/>
              </a:rPr>
              <a:t>memory cell</a:t>
            </a:r>
            <a:r>
              <a:rPr lang="zh-CN" altLang="en-US" sz="2800" dirty="0">
                <a:latin typeface="Microsoft Yahei" panose="020B0503020204020204" pitchFamily="34" charset="-122"/>
                <a:ea typeface="Microsoft Yahei" panose="020B0503020204020204" pitchFamily="34" charset="-122"/>
              </a:rPr>
              <a:t>，每个</a:t>
            </a:r>
            <a:r>
              <a:rPr lang="en-US" altLang="zh-CN" sz="2800" dirty="0">
                <a:latin typeface="Microsoft Yahei" panose="020B0503020204020204" pitchFamily="34" charset="-122"/>
                <a:ea typeface="Microsoft Yahei" panose="020B0503020204020204" pitchFamily="34" charset="-122"/>
              </a:rPr>
              <a:t>memory cell</a:t>
            </a:r>
            <a:r>
              <a:rPr lang="zh-CN" altLang="en-US" sz="2800" dirty="0">
                <a:latin typeface="Microsoft Yahei" panose="020B0503020204020204" pitchFamily="34" charset="-122"/>
                <a:ea typeface="Microsoft Yahei" panose="020B0503020204020204" pitchFamily="34" charset="-122"/>
              </a:rPr>
              <a:t>包含一个</a:t>
            </a:r>
            <a:r>
              <a:rPr lang="en-US" altLang="zh-CN" sz="2800" dirty="0">
                <a:latin typeface="Microsoft Yahei" panose="020B0503020204020204" pitchFamily="34" charset="-122"/>
                <a:ea typeface="Microsoft Yahei" panose="020B0503020204020204" pitchFamily="34" charset="-122"/>
              </a:rPr>
              <a:t>Cell</a:t>
            </a:r>
            <a:r>
              <a:rPr lang="zh-CN" altLang="en-US" sz="2800" dirty="0">
                <a:latin typeface="Microsoft Yahei" panose="020B0503020204020204" pitchFamily="34" charset="-122"/>
                <a:ea typeface="Microsoft Yahei" panose="020B0503020204020204" pitchFamily="34" charset="-122"/>
              </a:rPr>
              <a:t>和三个</a:t>
            </a:r>
            <a:r>
              <a:rPr lang="en-US" altLang="zh-CN" sz="2800" dirty="0" smtClean="0">
                <a:latin typeface="Microsoft Yahei" panose="020B0503020204020204" pitchFamily="34" charset="-122"/>
                <a:ea typeface="Microsoft Yahei" panose="020B0503020204020204" pitchFamily="34" charset="-122"/>
              </a:rPr>
              <a:t>gate</a:t>
            </a:r>
            <a:endParaRPr lang="zh-CN" altLang="en-US" sz="2800" dirty="0"/>
          </a:p>
        </p:txBody>
      </p:sp>
    </p:spTree>
    <p:extLst>
      <p:ext uri="{BB962C8B-B14F-4D97-AF65-F5344CB8AC3E}">
        <p14:creationId xmlns:p14="http://schemas.microsoft.com/office/powerpoint/2010/main" val="339683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9354"/>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pic>
        <p:nvPicPr>
          <p:cNvPr id="1026" name="Picture 2" descr="这里写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5644" y="759792"/>
            <a:ext cx="7147174" cy="60709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02435" y="1295233"/>
            <a:ext cx="4296859" cy="5632311"/>
          </a:xfrm>
          <a:prstGeom prst="rect">
            <a:avLst/>
          </a:prstGeom>
        </p:spPr>
        <p:txBody>
          <a:bodyPr wrap="square">
            <a:spAutoFit/>
          </a:bodyPr>
          <a:lstStyle/>
          <a:p>
            <a:pPr>
              <a:buFont typeface="+mj-lt"/>
              <a:buAutoNum type="arabicPeriod"/>
            </a:pPr>
            <a:r>
              <a:rPr lang="zh-CN" altLang="en-US" sz="2000" dirty="0" smtClean="0"/>
              <a:t>假设</a:t>
            </a:r>
            <a:r>
              <a:rPr lang="en-US" altLang="zh-CN" sz="2000" dirty="0" smtClean="0"/>
              <a:t>LSTM</a:t>
            </a:r>
            <a:r>
              <a:rPr lang="zh-CN" altLang="en-US" sz="2000" dirty="0" smtClean="0"/>
              <a:t>的结构中每个时刻的隐层包含了一个</a:t>
            </a:r>
            <a:r>
              <a:rPr lang="en-US" altLang="zh-CN" sz="2000" dirty="0" smtClean="0"/>
              <a:t>memory block</a:t>
            </a:r>
            <a:r>
              <a:rPr lang="zh-CN" altLang="en-US" sz="2000" dirty="0" smtClean="0"/>
              <a:t>，</a:t>
            </a:r>
            <a:r>
              <a:rPr lang="zh-CN" altLang="en-US" sz="2000" dirty="0"/>
              <a:t>每个</a:t>
            </a:r>
            <a:r>
              <a:rPr lang="en-US" altLang="zh-CN" sz="2000" dirty="0"/>
              <a:t>block</a:t>
            </a:r>
            <a:r>
              <a:rPr lang="zh-CN" altLang="en-US" sz="2000" dirty="0"/>
              <a:t>包含</a:t>
            </a:r>
            <a:r>
              <a:rPr lang="zh-CN" altLang="en-US" sz="2000" dirty="0" smtClean="0"/>
              <a:t>了一个</a:t>
            </a:r>
            <a:r>
              <a:rPr lang="en-US" altLang="zh-CN" sz="2000" dirty="0"/>
              <a:t>memory cell</a:t>
            </a:r>
            <a:r>
              <a:rPr lang="zh-CN" altLang="en-US" sz="2000" dirty="0"/>
              <a:t>，每个</a:t>
            </a:r>
            <a:r>
              <a:rPr lang="en-US" altLang="zh-CN" sz="2000" dirty="0"/>
              <a:t>memory cell</a:t>
            </a:r>
            <a:r>
              <a:rPr lang="zh-CN" altLang="en-US" sz="2000" dirty="0"/>
              <a:t>包含一个</a:t>
            </a:r>
            <a:r>
              <a:rPr lang="en-US" altLang="zh-CN" sz="2000" dirty="0"/>
              <a:t>Cell</a:t>
            </a:r>
            <a:r>
              <a:rPr lang="zh-CN" altLang="en-US" sz="2000" dirty="0"/>
              <a:t>和三个</a:t>
            </a:r>
            <a:r>
              <a:rPr lang="en-US" altLang="zh-CN" sz="2000" dirty="0"/>
              <a:t>gate</a:t>
            </a:r>
            <a:r>
              <a:rPr lang="zh-CN" altLang="en-US" sz="2000" dirty="0"/>
              <a:t>，一个基础的结构示例如下图： </a:t>
            </a:r>
            <a:endParaRPr lang="en-US" altLang="zh-CN" sz="2000" dirty="0" smtClean="0">
              <a:latin typeface="microsoft yahei" panose="020B0503020204020204" pitchFamily="34" charset="-122"/>
              <a:ea typeface="microsoft yahei" panose="020B0503020204020204" pitchFamily="34" charset="-122"/>
            </a:endParaRPr>
          </a:p>
          <a:p>
            <a:pPr>
              <a:buFont typeface="+mj-lt"/>
              <a:buAutoNum type="arabicPeriod"/>
            </a:pPr>
            <a:r>
              <a:rPr lang="en-US" altLang="zh-CN" sz="2000" dirty="0" smtClean="0">
                <a:latin typeface="microsoft yahei" panose="020B0503020204020204" pitchFamily="34" charset="-122"/>
                <a:ea typeface="microsoft yahei" panose="020B0503020204020204" pitchFamily="34" charset="-122"/>
              </a:rPr>
              <a:t>Cell</a:t>
            </a:r>
            <a:r>
              <a:rPr lang="zh-CN" altLang="en-US" sz="2000" dirty="0">
                <a:latin typeface="microsoft yahei" panose="020B0503020204020204" pitchFamily="34" charset="-122"/>
                <a:ea typeface="microsoft yahei" panose="020B0503020204020204" pitchFamily="34" charset="-122"/>
              </a:rPr>
              <a:t>，就是我们的小本子，有个叫做</a:t>
            </a:r>
            <a:r>
              <a:rPr lang="en-US" altLang="zh-CN" sz="2000" dirty="0">
                <a:latin typeface="microsoft yahei" panose="020B0503020204020204" pitchFamily="34" charset="-122"/>
                <a:ea typeface="microsoft yahei" panose="020B0503020204020204" pitchFamily="34" charset="-122"/>
              </a:rPr>
              <a:t>state</a:t>
            </a:r>
            <a:r>
              <a:rPr lang="zh-CN" altLang="en-US" sz="2000" dirty="0">
                <a:latin typeface="microsoft yahei" panose="020B0503020204020204" pitchFamily="34" charset="-122"/>
                <a:ea typeface="microsoft yahei" panose="020B0503020204020204" pitchFamily="34" charset="-122"/>
              </a:rPr>
              <a:t>的参数东西来记事儿</a:t>
            </a:r>
            <a:r>
              <a:rPr lang="zh-CN" altLang="en-US" sz="2000" dirty="0" smtClean="0">
                <a:latin typeface="microsoft yahei" panose="020B0503020204020204" pitchFamily="34" charset="-122"/>
                <a:ea typeface="microsoft yahei" panose="020B0503020204020204" pitchFamily="34" charset="-122"/>
              </a:rPr>
              <a:t>的。（</a:t>
            </a:r>
            <a:r>
              <a:rPr lang="zh-CN" altLang="en-US" sz="2000" dirty="0">
                <a:latin typeface="microsoft yahei" panose="020B0503020204020204" pitchFamily="34" charset="-122"/>
                <a:ea typeface="microsoft yahei" panose="020B0503020204020204" pitchFamily="34" charset="-122"/>
              </a:rPr>
              <a:t>解决</a:t>
            </a:r>
            <a:r>
              <a:rPr lang="en-US" altLang="zh-CN" sz="2000" dirty="0">
                <a:latin typeface="microsoft yahei" panose="020B0503020204020204" pitchFamily="34" charset="-122"/>
                <a:ea typeface="microsoft yahei" panose="020B0503020204020204" pitchFamily="34" charset="-122"/>
              </a:rPr>
              <a:t>RNN</a:t>
            </a:r>
            <a:r>
              <a:rPr lang="zh-CN" altLang="en-US" sz="2000" dirty="0">
                <a:latin typeface="microsoft yahei" panose="020B0503020204020204" pitchFamily="34" charset="-122"/>
                <a:ea typeface="microsoft yahei" panose="020B0503020204020204" pitchFamily="34" charset="-122"/>
              </a:rPr>
              <a:t>对对于前面时间的节点感知力下降</a:t>
            </a:r>
            <a:r>
              <a:rPr lang="zh-CN" altLang="en-US" sz="2000" dirty="0" smtClean="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a:p>
            <a:pPr>
              <a:buFont typeface="+mj-lt"/>
              <a:buAutoNum type="arabicPeriod"/>
            </a:pPr>
            <a:r>
              <a:rPr lang="en-US" altLang="zh-CN" sz="2000" dirty="0">
                <a:latin typeface="microsoft yahei" panose="020B0503020204020204" pitchFamily="34" charset="-122"/>
                <a:ea typeface="microsoft yahei" panose="020B0503020204020204" pitchFamily="34" charset="-122"/>
              </a:rPr>
              <a:t>Input Gate</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Output Gate</a:t>
            </a:r>
            <a:r>
              <a:rPr lang="zh-CN" altLang="en-US" sz="2000" dirty="0">
                <a:latin typeface="microsoft yahei" panose="020B0503020204020204" pitchFamily="34" charset="-122"/>
                <a:ea typeface="microsoft yahei" panose="020B0503020204020204" pitchFamily="34" charset="-122"/>
              </a:rPr>
              <a:t>，在参数输入输出的时候起点作用，算一算</a:t>
            </a:r>
            <a:r>
              <a:rPr lang="zh-CN" altLang="en-US" sz="2000" dirty="0" smtClean="0">
                <a:latin typeface="microsoft yahei" panose="020B0503020204020204" pitchFamily="34" charset="-122"/>
                <a:ea typeface="microsoft yahei" panose="020B0503020204020204" pitchFamily="34" charset="-122"/>
              </a:rPr>
              <a:t>东西</a:t>
            </a:r>
            <a:endParaRPr lang="zh-CN" altLang="en-US" sz="2000" dirty="0">
              <a:latin typeface="microsoft yahei" panose="020B0503020204020204" pitchFamily="34" charset="-122"/>
              <a:ea typeface="microsoft yahei" panose="020B0503020204020204" pitchFamily="34" charset="-122"/>
            </a:endParaRPr>
          </a:p>
          <a:p>
            <a:pPr>
              <a:buFont typeface="+mj-lt"/>
              <a:buAutoNum type="arabicPeriod"/>
            </a:pPr>
            <a:r>
              <a:rPr lang="en-US" altLang="zh-CN" sz="2000" dirty="0">
                <a:latin typeface="microsoft yahei" panose="020B0503020204020204" pitchFamily="34" charset="-122"/>
                <a:ea typeface="microsoft yahei" panose="020B0503020204020204" pitchFamily="34" charset="-122"/>
              </a:rPr>
              <a:t>Forget Gate</a:t>
            </a:r>
            <a:r>
              <a:rPr lang="zh-CN" altLang="en-US" sz="2000" dirty="0" smtClean="0">
                <a:latin typeface="microsoft yahei" panose="020B0503020204020204" pitchFamily="34" charset="-122"/>
                <a:ea typeface="microsoft yahei" panose="020B0503020204020204" pitchFamily="34" charset="-122"/>
              </a:rPr>
              <a:t>：为了防止</a:t>
            </a:r>
            <a:r>
              <a:rPr lang="en-US" altLang="zh-CN" sz="2000" dirty="0" err="1" smtClean="0">
                <a:latin typeface="microsoft yahei" panose="020B0503020204020204" pitchFamily="34" charset="-122"/>
                <a:ea typeface="microsoft yahei" panose="020B0503020204020204" pitchFamily="34" charset="-122"/>
              </a:rPr>
              <a:t>cec</a:t>
            </a:r>
            <a:r>
              <a:rPr lang="zh-CN" altLang="en-US" sz="2000" dirty="0" smtClean="0">
                <a:latin typeface="microsoft yahei" panose="020B0503020204020204" pitchFamily="34" charset="-122"/>
                <a:ea typeface="microsoft yahei" panose="020B0503020204020204" pitchFamily="34" charset="-122"/>
              </a:rPr>
              <a:t>的状态一直增大下去，对</a:t>
            </a:r>
            <a:r>
              <a:rPr lang="en-US" altLang="zh-CN" sz="2000" dirty="0" err="1" smtClean="0">
                <a:latin typeface="microsoft yahei" panose="020B0503020204020204" pitchFamily="34" charset="-122"/>
                <a:ea typeface="microsoft yahei" panose="020B0503020204020204" pitchFamily="34" charset="-122"/>
              </a:rPr>
              <a:t>cec</a:t>
            </a:r>
            <a:r>
              <a:rPr lang="zh-CN" altLang="en-US" sz="2000" dirty="0" smtClean="0">
                <a:latin typeface="microsoft yahei" panose="020B0503020204020204" pitchFamily="34" charset="-122"/>
                <a:ea typeface="microsoft yahei" panose="020B0503020204020204" pitchFamily="34" charset="-122"/>
              </a:rPr>
              <a:t>的状态进行控制（以前的事情记太牢了，最近的就不住就不好了，所以要选择性遗忘一些东西。）</a:t>
            </a:r>
            <a:endParaRPr lang="zh-CN" altLang="en-US" sz="2000" b="0" i="0" dirty="0">
              <a:solidFill>
                <a:srgbClr val="333333"/>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93368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75581"/>
          </a:xfrm>
        </p:spPr>
        <p:txBody>
          <a:bodyPr/>
          <a:lstStyle/>
          <a:p>
            <a:r>
              <a:rPr lang="en-US" altLang="zh-CN" dirty="0" smtClean="0"/>
              <a:t>4</a:t>
            </a:r>
            <a:r>
              <a:rPr lang="zh-CN" altLang="en-US" dirty="0" smtClean="0"/>
              <a:t>、</a:t>
            </a:r>
            <a:r>
              <a:rPr lang="en-US" altLang="zh-CN" dirty="0" smtClean="0"/>
              <a:t>LSTM</a:t>
            </a:r>
            <a:r>
              <a:rPr lang="zh-CN" altLang="en-US" dirty="0" smtClean="0"/>
              <a:t>原理</a:t>
            </a:r>
            <a:endParaRPr lang="zh-CN" altLang="en-US" dirty="0"/>
          </a:p>
        </p:txBody>
      </p:sp>
      <p:sp>
        <p:nvSpPr>
          <p:cNvPr id="3" name="内容占位符 2"/>
          <p:cNvSpPr>
            <a:spLocks noGrp="1"/>
          </p:cNvSpPr>
          <p:nvPr>
            <p:ph idx="1"/>
          </p:nvPr>
        </p:nvSpPr>
        <p:spPr>
          <a:xfrm>
            <a:off x="518616" y="1228300"/>
            <a:ext cx="11150220" cy="5020100"/>
          </a:xfrm>
        </p:spPr>
        <p:txBody>
          <a:bodyPr/>
          <a:lstStyle/>
          <a:p>
            <a:r>
              <a:rPr lang="zh-CN" altLang="en-US" b="1" dirty="0" smtClean="0"/>
              <a:t>近期</a:t>
            </a:r>
            <a:r>
              <a:rPr lang="en-US" altLang="zh-CN" b="1" dirty="0" smtClean="0"/>
              <a:t>LSTM</a:t>
            </a:r>
            <a:r>
              <a:rPr lang="zh-CN" altLang="en-US" b="1" dirty="0" smtClean="0"/>
              <a:t>的改进之二增加</a:t>
            </a:r>
            <a:r>
              <a:rPr lang="en-US" altLang="zh-CN" b="1" dirty="0"/>
              <a:t>Peephole</a:t>
            </a:r>
            <a:r>
              <a:rPr lang="zh-CN" altLang="en-US" b="1" dirty="0"/>
              <a:t>的</a:t>
            </a:r>
            <a:r>
              <a:rPr lang="en-US" altLang="zh-CN" b="1" dirty="0"/>
              <a:t>LSTM</a:t>
            </a:r>
            <a:r>
              <a:rPr lang="zh-CN" altLang="en-US" b="1" dirty="0" smtClean="0"/>
              <a:t>结构</a:t>
            </a:r>
            <a:endParaRPr lang="en-US" altLang="zh-CN" b="1" dirty="0" smtClean="0"/>
          </a:p>
          <a:p>
            <a:r>
              <a:rPr lang="zh-CN" altLang="en-US" dirty="0"/>
              <a:t>上面增加遗忘门一个缺点是当前</a:t>
            </a:r>
            <a:r>
              <a:rPr lang="en-US" altLang="zh-CN" dirty="0"/>
              <a:t>CEC</a:t>
            </a:r>
            <a:r>
              <a:rPr lang="zh-CN" altLang="en-US" dirty="0"/>
              <a:t>的状态不能影响到</a:t>
            </a:r>
            <a:r>
              <a:rPr lang="en-US" altLang="zh-CN" dirty="0"/>
              <a:t>input gate, forget gate</a:t>
            </a:r>
            <a:r>
              <a:rPr lang="zh-CN" altLang="en-US" dirty="0"/>
              <a:t>在下一时刻的输出，所以增加了</a:t>
            </a:r>
            <a:r>
              <a:rPr lang="en-US" altLang="zh-CN" dirty="0"/>
              <a:t>Peephole connections</a:t>
            </a:r>
            <a:r>
              <a:rPr lang="zh-CN" altLang="en-US" dirty="0"/>
              <a:t>。结构如下：</a:t>
            </a:r>
            <a:endParaRPr lang="zh-CN" altLang="en-US" b="1" dirty="0"/>
          </a:p>
        </p:txBody>
      </p:sp>
      <p:pic>
        <p:nvPicPr>
          <p:cNvPr id="7170" name="Picture 2" descr="http://img.blog.csdn.net/20150430152502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16" y="2353670"/>
            <a:ext cx="1115022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74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75581"/>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532263" y="1228300"/>
            <a:ext cx="10918209" cy="5629700"/>
          </a:xfrm>
        </p:spPr>
        <p:txBody>
          <a:bodyPr/>
          <a:lstStyle/>
          <a:p>
            <a:r>
              <a:rPr lang="zh-CN" altLang="en-US" dirty="0"/>
              <a:t>这里的</a:t>
            </a:r>
            <a:r>
              <a:rPr lang="en-US" altLang="zh-CN" dirty="0"/>
              <a:t>gate</a:t>
            </a:r>
            <a:r>
              <a:rPr lang="zh-CN" altLang="en-US" dirty="0"/>
              <a:t>的输入部分就多加了一个来源了，</a:t>
            </a:r>
            <a:r>
              <a:rPr lang="en-US" altLang="zh-CN" dirty="0"/>
              <a:t>forget gate, input gate</a:t>
            </a:r>
            <a:r>
              <a:rPr lang="zh-CN" altLang="en-US" dirty="0"/>
              <a:t>的输入来源增加了</a:t>
            </a:r>
            <a:r>
              <a:rPr lang="en-US" altLang="zh-CN" dirty="0" err="1"/>
              <a:t>cec</a:t>
            </a:r>
            <a:r>
              <a:rPr lang="zh-CN" altLang="en-US" dirty="0"/>
              <a:t>前一时刻的输出，</a:t>
            </a:r>
            <a:r>
              <a:rPr lang="en-US" altLang="zh-CN" dirty="0"/>
              <a:t>output gate</a:t>
            </a:r>
            <a:r>
              <a:rPr lang="zh-CN" altLang="en-US" dirty="0"/>
              <a:t>的输入来源增加了</a:t>
            </a:r>
            <a:r>
              <a:rPr lang="en-US" altLang="zh-CN" dirty="0" err="1"/>
              <a:t>cec</a:t>
            </a:r>
            <a:r>
              <a:rPr lang="zh-CN" altLang="en-US" dirty="0"/>
              <a:t>当前时刻的输出，另外计算的顺序也必须保证如下：</a:t>
            </a:r>
          </a:p>
          <a:p>
            <a:pPr marL="0" indent="0">
              <a:buNone/>
            </a:pPr>
            <a:endParaRPr lang="zh-CN" altLang="en-US" dirty="0"/>
          </a:p>
        </p:txBody>
      </p:sp>
      <p:pic>
        <p:nvPicPr>
          <p:cNvPr id="4" name="Picture 2" descr="http://img.blog.csdn.net/20150430152502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886" y="2529342"/>
            <a:ext cx="8579893" cy="414441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72956" y="2529342"/>
            <a:ext cx="2743200" cy="2862322"/>
          </a:xfrm>
          <a:prstGeom prst="rect">
            <a:avLst/>
          </a:prstGeom>
          <a:noFill/>
        </p:spPr>
        <p:txBody>
          <a:bodyPr wrap="square" rtlCol="0">
            <a:spAutoFit/>
          </a:bodyPr>
          <a:lstStyle/>
          <a:p>
            <a:r>
              <a:rPr lang="en-US" altLang="zh-CN" dirty="0"/>
              <a:t>1</a:t>
            </a:r>
            <a:r>
              <a:rPr lang="zh-CN" altLang="en-US" dirty="0"/>
              <a:t>、</a:t>
            </a:r>
            <a:r>
              <a:rPr lang="en-US" altLang="zh-CN" dirty="0"/>
              <a:t>input gate, forget gate</a:t>
            </a:r>
            <a:r>
              <a:rPr lang="zh-CN" altLang="en-US" dirty="0"/>
              <a:t>的</a:t>
            </a:r>
            <a:r>
              <a:rPr lang="zh-CN" altLang="en-US" dirty="0" smtClean="0"/>
              <a:t>输入输出</a:t>
            </a:r>
            <a:endParaRPr lang="en-US" altLang="zh-CN" dirty="0" smtClean="0"/>
          </a:p>
          <a:p>
            <a:endParaRPr lang="zh-CN" altLang="en-US" dirty="0"/>
          </a:p>
          <a:p>
            <a:r>
              <a:rPr lang="en-US" altLang="zh-CN" dirty="0"/>
              <a:t>2</a:t>
            </a:r>
            <a:r>
              <a:rPr lang="zh-CN" altLang="en-US" dirty="0"/>
              <a:t>、</a:t>
            </a:r>
            <a:r>
              <a:rPr lang="en-US" altLang="zh-CN" dirty="0"/>
              <a:t>cell</a:t>
            </a:r>
            <a:r>
              <a:rPr lang="zh-CN" altLang="en-US" dirty="0"/>
              <a:t>的</a:t>
            </a:r>
            <a:r>
              <a:rPr lang="zh-CN" altLang="en-US" dirty="0" smtClean="0"/>
              <a:t>输入</a:t>
            </a:r>
            <a:endParaRPr lang="en-US" altLang="zh-CN" dirty="0" smtClean="0"/>
          </a:p>
          <a:p>
            <a:endParaRPr lang="zh-CN" altLang="en-US" dirty="0"/>
          </a:p>
          <a:p>
            <a:r>
              <a:rPr lang="en-US" altLang="zh-CN" dirty="0"/>
              <a:t>3</a:t>
            </a:r>
            <a:r>
              <a:rPr lang="zh-CN" altLang="en-US" dirty="0"/>
              <a:t>、</a:t>
            </a:r>
            <a:r>
              <a:rPr lang="en-US" altLang="zh-CN" dirty="0"/>
              <a:t>output gate</a:t>
            </a:r>
            <a:r>
              <a:rPr lang="zh-CN" altLang="en-US" dirty="0"/>
              <a:t>的输入输出</a:t>
            </a:r>
          </a:p>
          <a:p>
            <a:endParaRPr lang="en-US" altLang="zh-CN" dirty="0" smtClean="0"/>
          </a:p>
          <a:p>
            <a:r>
              <a:rPr lang="en-US" altLang="zh-CN" dirty="0" smtClean="0"/>
              <a:t>4</a:t>
            </a:r>
            <a:r>
              <a:rPr lang="zh-CN" altLang="en-US" dirty="0"/>
              <a:t>、</a:t>
            </a:r>
            <a:r>
              <a:rPr lang="en-US" altLang="zh-CN" dirty="0"/>
              <a:t>cell</a:t>
            </a:r>
            <a:r>
              <a:rPr lang="zh-CN" altLang="en-US" dirty="0"/>
              <a:t>的输出</a:t>
            </a:r>
            <a:r>
              <a:rPr lang="en-US" altLang="zh-CN" dirty="0"/>
              <a:t>(</a:t>
            </a:r>
            <a:r>
              <a:rPr lang="zh-CN" altLang="en-US" dirty="0"/>
              <a:t>这里也是</a:t>
            </a:r>
            <a:r>
              <a:rPr lang="en-US" altLang="zh-CN" dirty="0"/>
              <a:t>block</a:t>
            </a:r>
            <a:r>
              <a:rPr lang="zh-CN" altLang="en-US" dirty="0"/>
              <a:t>的输出</a:t>
            </a:r>
            <a:r>
              <a:rPr lang="en-US" altLang="zh-CN" dirty="0"/>
              <a:t>)</a:t>
            </a:r>
            <a:endParaRPr lang="zh-CN" altLang="en-US" dirty="0"/>
          </a:p>
        </p:txBody>
      </p:sp>
    </p:spTree>
    <p:extLst>
      <p:ext uri="{BB962C8B-B14F-4D97-AF65-F5344CB8AC3E}">
        <p14:creationId xmlns:p14="http://schemas.microsoft.com/office/powerpoint/2010/main" val="161018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12058"/>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0" y="1078172"/>
            <a:ext cx="8946541" cy="5265762"/>
          </a:xfrm>
        </p:spPr>
        <p:txBody>
          <a:bodyPr/>
          <a:lstStyle/>
          <a:p>
            <a:r>
              <a:rPr lang="zh-CN" altLang="en-US" b="1" dirty="0"/>
              <a:t>一个</a:t>
            </a:r>
            <a:r>
              <a:rPr lang="en-US" altLang="zh-CN" b="1" dirty="0"/>
              <a:t>LSTM</a:t>
            </a:r>
            <a:r>
              <a:rPr lang="zh-CN" altLang="en-US" b="1" dirty="0"/>
              <a:t>的</a:t>
            </a:r>
            <a:r>
              <a:rPr lang="en-US" altLang="zh-CN" b="1" dirty="0"/>
              <a:t>FULL BPTT</a:t>
            </a:r>
            <a:r>
              <a:rPr lang="zh-CN" altLang="en-US" b="1" dirty="0"/>
              <a:t>推导</a:t>
            </a:r>
            <a:r>
              <a:rPr lang="en-US" altLang="zh-CN" b="1" dirty="0"/>
              <a:t>(</a:t>
            </a:r>
            <a:r>
              <a:rPr lang="zh-CN" altLang="en-US" b="1" dirty="0"/>
              <a:t>用误差信号</a:t>
            </a:r>
            <a:r>
              <a:rPr lang="en-US" altLang="zh-CN" b="1" dirty="0"/>
              <a:t>)</a:t>
            </a:r>
            <a:endParaRPr lang="zh-CN" altLang="en-US" b="1" dirty="0"/>
          </a:p>
          <a:p>
            <a:endParaRPr lang="zh-CN" altLang="en-US" dirty="0"/>
          </a:p>
        </p:txBody>
      </p:sp>
      <p:pic>
        <p:nvPicPr>
          <p:cNvPr id="2050" name="Picture 2" descr="http://img.blog.csdn.net/20150430153246906?watermark/2/text/aHR0cDovL2Jsb2cuY3Nkbi5uZXQvYTYzNTY2MTgyM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899" y="0"/>
            <a:ext cx="73061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4139" y="1582340"/>
            <a:ext cx="4834503" cy="4401205"/>
          </a:xfrm>
          <a:prstGeom prst="rect">
            <a:avLst/>
          </a:prstGeom>
        </p:spPr>
        <p:txBody>
          <a:bodyPr wrap="square">
            <a:spAutoFit/>
          </a:bodyPr>
          <a:lstStyle/>
          <a:p>
            <a:r>
              <a:rPr lang="zh-CN" altLang="en-US" sz="2000" dirty="0">
                <a:latin typeface="Microsoft YaHei" panose="020B0503020204020204" pitchFamily="34" charset="-122"/>
                <a:ea typeface="Microsoft YaHei" panose="020B0503020204020204" pitchFamily="34" charset="-122"/>
              </a:rPr>
              <a:t>下面看一下公式的记号：</a:t>
            </a:r>
            <a:endParaRPr lang="zh-CN" altLang="en-US" sz="2000" dirty="0">
              <a:latin typeface="Arial" panose="020B0604020202020204" pitchFamily="34" charset="0"/>
            </a:endParaRPr>
          </a:p>
          <a:p>
            <a:pPr>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wij</a:t>
            </a:r>
            <a:r>
              <a:rPr lang="zh-CN" altLang="en-US" sz="2000" dirty="0">
                <a:latin typeface="Microsoft YaHei" panose="020B0503020204020204" pitchFamily="34" charset="-122"/>
                <a:ea typeface="Microsoft YaHei" panose="020B0503020204020204" pitchFamily="34" charset="-122"/>
              </a:rPr>
              <a:t>表示从神经元</a:t>
            </a:r>
            <a:r>
              <a:rPr lang="en-US" altLang="zh-CN" sz="2000" dirty="0" err="1">
                <a:latin typeface="Microsoft YaHei" panose="020B0503020204020204" pitchFamily="34" charset="-122"/>
                <a:ea typeface="Microsoft YaHei" panose="020B0503020204020204" pitchFamily="34" charset="-122"/>
              </a:rPr>
              <a:t>i</a:t>
            </a:r>
            <a:r>
              <a:rPr lang="zh-CN" altLang="en-US" sz="2000" dirty="0">
                <a:latin typeface="Microsoft YaHei" panose="020B0503020204020204" pitchFamily="34" charset="-122"/>
                <a:ea typeface="Microsoft YaHei" panose="020B0503020204020204" pitchFamily="34" charset="-122"/>
              </a:rPr>
              <a:t>到</a:t>
            </a:r>
            <a:r>
              <a:rPr lang="en-US" altLang="zh-CN" sz="2000" dirty="0">
                <a:latin typeface="Microsoft YaHei" panose="020B0503020204020204" pitchFamily="34" charset="-122"/>
                <a:ea typeface="Microsoft YaHei" panose="020B0503020204020204" pitchFamily="34" charset="-122"/>
              </a:rPr>
              <a:t>j</a:t>
            </a:r>
            <a:r>
              <a:rPr lang="zh-CN" altLang="en-US" sz="2000" dirty="0">
                <a:latin typeface="Microsoft YaHei" panose="020B0503020204020204" pitchFamily="34" charset="-122"/>
                <a:ea typeface="Microsoft YaHei" panose="020B0503020204020204" pitchFamily="34" charset="-122"/>
              </a:rPr>
              <a:t>的连接权重</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注意这和很多论文的表示是反着的</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Arial" panose="020B0604020202020204" pitchFamily="34" charset="0"/>
            </a:endParaRPr>
          </a:p>
          <a:p>
            <a:pPr>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神经元的输入用</a:t>
            </a:r>
            <a:r>
              <a:rPr lang="en-US" altLang="zh-CN" sz="2000" dirty="0">
                <a:latin typeface="Microsoft YaHei" panose="020B0503020204020204" pitchFamily="34" charset="-122"/>
                <a:ea typeface="Microsoft YaHei" panose="020B0503020204020204" pitchFamily="34" charset="-122"/>
              </a:rPr>
              <a:t>a</a:t>
            </a:r>
            <a:r>
              <a:rPr lang="zh-CN" altLang="en-US" sz="2000" dirty="0">
                <a:latin typeface="Microsoft YaHei" panose="020B0503020204020204" pitchFamily="34" charset="-122"/>
                <a:ea typeface="Microsoft YaHei" panose="020B0503020204020204" pitchFamily="34" charset="-122"/>
              </a:rPr>
              <a:t>表示，输出用</a:t>
            </a:r>
            <a:r>
              <a:rPr lang="en-US" altLang="zh-CN" sz="2000" dirty="0">
                <a:latin typeface="Microsoft YaHei" panose="020B0503020204020204" pitchFamily="34" charset="-122"/>
                <a:ea typeface="Microsoft YaHei" panose="020B0503020204020204" pitchFamily="34" charset="-122"/>
              </a:rPr>
              <a:t>b</a:t>
            </a:r>
            <a:r>
              <a:rPr lang="zh-CN" altLang="en-US" sz="2000" dirty="0">
                <a:latin typeface="Microsoft YaHei" panose="020B0503020204020204" pitchFamily="34" charset="-122"/>
                <a:ea typeface="Microsoft YaHei" panose="020B0503020204020204" pitchFamily="34" charset="-122"/>
              </a:rPr>
              <a:t>表示</a:t>
            </a:r>
            <a:endParaRPr lang="zh-CN" altLang="en-US" sz="2000" dirty="0">
              <a:latin typeface="Arial" panose="020B0604020202020204" pitchFamily="34" charset="0"/>
            </a:endParaRPr>
          </a:p>
          <a:p>
            <a:pPr>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下标 </a:t>
            </a:r>
            <a:r>
              <a:rPr lang="en-US" altLang="zh-CN" sz="2000" dirty="0">
                <a:latin typeface="Microsoft YaHei" panose="020B0503020204020204" pitchFamily="34" charset="-122"/>
                <a:ea typeface="Microsoft YaHei" panose="020B0503020204020204" pitchFamily="34" charset="-122"/>
              </a:rPr>
              <a:t>ι, φ </a:t>
            </a:r>
            <a:r>
              <a:rPr lang="zh-CN" altLang="en-US" sz="2000" dirty="0">
                <a:latin typeface="Microsoft YaHei" panose="020B0503020204020204" pitchFamily="34" charset="-122"/>
                <a:ea typeface="Microsoft YaHei" panose="020B0503020204020204" pitchFamily="34" charset="-122"/>
              </a:rPr>
              <a:t>和 </a:t>
            </a:r>
            <a:r>
              <a:rPr lang="en-US" altLang="zh-CN" sz="2000" dirty="0">
                <a:latin typeface="Microsoft YaHei" panose="020B0503020204020204" pitchFamily="34" charset="-122"/>
                <a:ea typeface="Microsoft YaHei" panose="020B0503020204020204" pitchFamily="34" charset="-122"/>
              </a:rPr>
              <a:t>ω</a:t>
            </a:r>
            <a:r>
              <a:rPr lang="zh-CN" altLang="en-US" sz="2000" dirty="0">
                <a:latin typeface="Microsoft YaHei" panose="020B0503020204020204" pitchFamily="34" charset="-122"/>
                <a:ea typeface="Microsoft YaHei" panose="020B0503020204020204" pitchFamily="34" charset="-122"/>
              </a:rPr>
              <a:t>分别表示</a:t>
            </a:r>
            <a:r>
              <a:rPr lang="en-US" altLang="zh-CN" sz="2000" dirty="0">
                <a:latin typeface="Microsoft YaHei" panose="020B0503020204020204" pitchFamily="34" charset="-122"/>
                <a:ea typeface="Microsoft YaHei" panose="020B0503020204020204" pitchFamily="34" charset="-122"/>
              </a:rPr>
              <a:t>input gate, forget gate</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output gate </a:t>
            </a:r>
            <a:endParaRPr lang="zh-CN" altLang="en-US" sz="2000" dirty="0">
              <a:latin typeface="Arial" panose="020B0604020202020204" pitchFamily="34" charset="0"/>
            </a:endParaRPr>
          </a:p>
          <a:p>
            <a:pPr>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c</a:t>
            </a:r>
            <a:r>
              <a:rPr lang="zh-CN" altLang="en-US" sz="2000" dirty="0">
                <a:latin typeface="Microsoft YaHei" panose="020B0503020204020204" pitchFamily="34" charset="-122"/>
                <a:ea typeface="Microsoft YaHei" panose="020B0503020204020204" pitchFamily="34" charset="-122"/>
              </a:rPr>
              <a:t>下标表示</a:t>
            </a:r>
            <a:r>
              <a:rPr lang="en-US" altLang="zh-CN" sz="2000" dirty="0">
                <a:latin typeface="Microsoft YaHei" panose="020B0503020204020204" pitchFamily="34" charset="-122"/>
                <a:ea typeface="Microsoft YaHei" panose="020B0503020204020204" pitchFamily="34" charset="-122"/>
              </a:rPr>
              <a:t>cell</a:t>
            </a:r>
            <a:r>
              <a:rPr lang="zh-CN" altLang="en-US" sz="2000" dirty="0">
                <a:latin typeface="Microsoft YaHei" panose="020B0503020204020204" pitchFamily="34" charset="-122"/>
                <a:ea typeface="Microsoft YaHei" panose="020B0503020204020204" pitchFamily="34" charset="-122"/>
              </a:rPr>
              <a:t>，从</a:t>
            </a:r>
            <a:r>
              <a:rPr lang="en-US" altLang="zh-CN" sz="2000" dirty="0">
                <a:latin typeface="Microsoft YaHei" panose="020B0503020204020204" pitchFamily="34" charset="-122"/>
                <a:ea typeface="Microsoft YaHei" panose="020B0503020204020204" pitchFamily="34" charset="-122"/>
              </a:rPr>
              <a:t>cell</a:t>
            </a:r>
            <a:r>
              <a:rPr lang="zh-CN" altLang="en-US" sz="2000" dirty="0">
                <a:latin typeface="Microsoft YaHei" panose="020B0503020204020204" pitchFamily="34" charset="-122"/>
                <a:ea typeface="Microsoft YaHei" panose="020B0503020204020204" pitchFamily="34" charset="-122"/>
              </a:rPr>
              <a:t>到 </a:t>
            </a:r>
            <a:r>
              <a:rPr lang="en-US" altLang="zh-CN" sz="2000" dirty="0">
                <a:latin typeface="Microsoft YaHei" panose="020B0503020204020204" pitchFamily="34" charset="-122"/>
                <a:ea typeface="Microsoft YaHei" panose="020B0503020204020204" pitchFamily="34" charset="-122"/>
              </a:rPr>
              <a:t>input, forget</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output gate</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peephole</a:t>
            </a:r>
            <a:r>
              <a:rPr lang="zh-CN" altLang="en-US" sz="2000" dirty="0">
                <a:latin typeface="Microsoft YaHei" panose="020B0503020204020204" pitchFamily="34" charset="-122"/>
                <a:ea typeface="Microsoft YaHei" panose="020B0503020204020204" pitchFamily="34" charset="-122"/>
              </a:rPr>
              <a:t>权重分别记做  </a:t>
            </a:r>
            <a:r>
              <a:rPr lang="en-US" altLang="zh-CN" sz="2000" dirty="0" err="1">
                <a:latin typeface="Microsoft YaHei" panose="020B0503020204020204" pitchFamily="34" charset="-122"/>
                <a:ea typeface="Microsoft YaHei" panose="020B0503020204020204" pitchFamily="34" charset="-122"/>
              </a:rPr>
              <a:t>wcι</a:t>
            </a:r>
            <a:r>
              <a:rPr lang="en-US" altLang="zh-CN" sz="2000" dirty="0">
                <a:latin typeface="Microsoft YaHei" panose="020B0503020204020204" pitchFamily="34" charset="-122"/>
                <a:ea typeface="Microsoft YaHei" panose="020B0503020204020204" pitchFamily="34" charset="-122"/>
              </a:rPr>
              <a:t> , </a:t>
            </a:r>
            <a:r>
              <a:rPr lang="en-US" altLang="zh-CN" sz="2000" dirty="0" err="1">
                <a:latin typeface="Microsoft YaHei" panose="020B0503020204020204" pitchFamily="34" charset="-122"/>
                <a:ea typeface="Microsoft YaHei" panose="020B0503020204020204" pitchFamily="34" charset="-122"/>
              </a:rPr>
              <a:t>wcφ</a:t>
            </a:r>
            <a:r>
              <a:rPr lang="en-US" altLang="zh-CN" sz="2000" dirty="0">
                <a:latin typeface="Microsoft YaHei" panose="020B0503020204020204" pitchFamily="34" charset="-122"/>
                <a:ea typeface="Microsoft YaHei" panose="020B0503020204020204" pitchFamily="34" charset="-122"/>
              </a:rPr>
              <a:t> and </a:t>
            </a:r>
            <a:r>
              <a:rPr lang="en-US" altLang="zh-CN" sz="2000" dirty="0" err="1">
                <a:latin typeface="Microsoft YaHei" panose="020B0503020204020204" pitchFamily="34" charset="-122"/>
                <a:ea typeface="Microsoft YaHei" panose="020B0503020204020204" pitchFamily="34" charset="-122"/>
              </a:rPr>
              <a:t>wcω</a:t>
            </a:r>
            <a:endParaRPr lang="zh-CN" altLang="en-US" sz="2000" dirty="0">
              <a:latin typeface="Arial" panose="020B0604020202020204" pitchFamily="34" charset="0"/>
            </a:endParaRPr>
          </a:p>
          <a:p>
            <a:pPr>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Sc</a:t>
            </a:r>
            <a:r>
              <a:rPr lang="zh-CN" altLang="en-US" sz="2000" dirty="0">
                <a:latin typeface="Microsoft YaHei" panose="020B0503020204020204" pitchFamily="34" charset="-122"/>
                <a:ea typeface="Microsoft YaHei" panose="020B0503020204020204" pitchFamily="34" charset="-122"/>
              </a:rPr>
              <a:t>表示</a:t>
            </a:r>
            <a:r>
              <a:rPr lang="en-US" altLang="zh-CN" sz="2000" dirty="0">
                <a:latin typeface="Microsoft YaHei" panose="020B0503020204020204" pitchFamily="34" charset="-122"/>
                <a:ea typeface="Microsoft YaHei" panose="020B0503020204020204" pitchFamily="34" charset="-122"/>
              </a:rPr>
              <a:t>cell c</a:t>
            </a:r>
            <a:r>
              <a:rPr lang="zh-CN" altLang="en-US" sz="2000" dirty="0">
                <a:latin typeface="Microsoft YaHei" panose="020B0503020204020204" pitchFamily="34" charset="-122"/>
                <a:ea typeface="Microsoft YaHei" panose="020B0503020204020204" pitchFamily="34" charset="-122"/>
              </a:rPr>
              <a:t>的状态</a:t>
            </a:r>
            <a:endParaRPr lang="zh-CN" altLang="en-US" sz="2000" dirty="0">
              <a:latin typeface="Arial" panose="020B0604020202020204" pitchFamily="34" charset="0"/>
            </a:endParaRPr>
          </a:p>
          <a:p>
            <a:pPr>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控制门的激活函数用</a:t>
            </a:r>
            <a:r>
              <a:rPr lang="en-US" altLang="zh-CN" sz="2000" dirty="0">
                <a:latin typeface="Microsoft YaHei" panose="020B0503020204020204" pitchFamily="34" charset="-122"/>
                <a:ea typeface="Microsoft YaHei" panose="020B0503020204020204" pitchFamily="34" charset="-122"/>
              </a:rPr>
              <a:t>f</a:t>
            </a:r>
            <a:r>
              <a:rPr lang="zh-CN" altLang="en-US" sz="2000" dirty="0">
                <a:latin typeface="Microsoft YaHei" panose="020B0503020204020204" pitchFamily="34" charset="-122"/>
                <a:ea typeface="Microsoft YaHei" panose="020B0503020204020204" pitchFamily="34" charset="-122"/>
              </a:rPr>
              <a:t>表示，</a:t>
            </a:r>
            <a:r>
              <a:rPr lang="en-US" altLang="zh-CN" sz="2000" dirty="0">
                <a:latin typeface="Microsoft YaHei" panose="020B0503020204020204" pitchFamily="34" charset="-122"/>
                <a:ea typeface="Microsoft YaHei" panose="020B0503020204020204" pitchFamily="34" charset="-122"/>
              </a:rPr>
              <a:t>g</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h</a:t>
            </a:r>
            <a:r>
              <a:rPr lang="zh-CN" altLang="en-US" sz="2000" dirty="0">
                <a:latin typeface="Microsoft YaHei" panose="020B0503020204020204" pitchFamily="34" charset="-122"/>
                <a:ea typeface="Microsoft YaHei" panose="020B0503020204020204" pitchFamily="34" charset="-122"/>
              </a:rPr>
              <a:t>分别表示</a:t>
            </a:r>
            <a:r>
              <a:rPr lang="en-US" altLang="zh-CN" sz="2000" dirty="0">
                <a:latin typeface="Microsoft YaHei" panose="020B0503020204020204" pitchFamily="34" charset="-122"/>
                <a:ea typeface="Microsoft YaHei" panose="020B0503020204020204" pitchFamily="34" charset="-122"/>
              </a:rPr>
              <a:t>cell</a:t>
            </a:r>
            <a:r>
              <a:rPr lang="zh-CN" altLang="en-US" sz="2000" dirty="0">
                <a:latin typeface="Microsoft YaHei" panose="020B0503020204020204" pitchFamily="34" charset="-122"/>
                <a:ea typeface="Microsoft YaHei" panose="020B0503020204020204" pitchFamily="34" charset="-122"/>
              </a:rPr>
              <a:t>的输入输出激活函数</a:t>
            </a:r>
            <a:endParaRPr lang="zh-CN" altLang="en-US" sz="2000" dirty="0">
              <a:latin typeface="Arial" panose="020B0604020202020204" pitchFamily="34" charset="0"/>
            </a:endParaRPr>
          </a:p>
          <a:p>
            <a:pPr>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I</a:t>
            </a:r>
            <a:r>
              <a:rPr lang="zh-CN" altLang="en-US" sz="2000" dirty="0">
                <a:latin typeface="Microsoft YaHei" panose="020B0503020204020204" pitchFamily="34" charset="-122"/>
                <a:ea typeface="Microsoft YaHei" panose="020B0503020204020204" pitchFamily="34" charset="-122"/>
              </a:rPr>
              <a:t>表示输入层的神经元的个数，</a:t>
            </a:r>
            <a:r>
              <a:rPr lang="en-US" altLang="zh-CN" sz="2000" dirty="0">
                <a:latin typeface="Microsoft YaHei" panose="020B0503020204020204" pitchFamily="34" charset="-122"/>
                <a:ea typeface="Microsoft YaHei" panose="020B0503020204020204" pitchFamily="34" charset="-122"/>
              </a:rPr>
              <a:t>K</a:t>
            </a:r>
            <a:r>
              <a:rPr lang="zh-CN" altLang="en-US" sz="2000" dirty="0">
                <a:latin typeface="Microsoft YaHei" panose="020B0503020204020204" pitchFamily="34" charset="-122"/>
                <a:ea typeface="Microsoft YaHei" panose="020B0503020204020204" pitchFamily="34" charset="-122"/>
              </a:rPr>
              <a:t>是输出层的神经元个数，</a:t>
            </a:r>
            <a:r>
              <a:rPr lang="en-US" altLang="zh-CN" sz="2000" dirty="0">
                <a:latin typeface="Microsoft YaHei" panose="020B0503020204020204" pitchFamily="34" charset="-122"/>
                <a:ea typeface="Microsoft YaHei" panose="020B0503020204020204" pitchFamily="34" charset="-122"/>
              </a:rPr>
              <a:t>H</a:t>
            </a:r>
            <a:r>
              <a:rPr lang="zh-CN" altLang="en-US" sz="2000" dirty="0">
                <a:latin typeface="Microsoft YaHei" panose="020B0503020204020204" pitchFamily="34" charset="-122"/>
                <a:ea typeface="Microsoft YaHei" panose="020B0503020204020204" pitchFamily="34" charset="-122"/>
              </a:rPr>
              <a:t>是隐层</a:t>
            </a:r>
            <a:r>
              <a:rPr lang="en-US" altLang="zh-CN" sz="2000" dirty="0">
                <a:latin typeface="Microsoft YaHei" panose="020B0503020204020204" pitchFamily="34" charset="-122"/>
                <a:ea typeface="Microsoft YaHei" panose="020B0503020204020204" pitchFamily="34" charset="-122"/>
              </a:rPr>
              <a:t>cell</a:t>
            </a:r>
            <a:r>
              <a:rPr lang="zh-CN" altLang="en-US" sz="2000" dirty="0">
                <a:latin typeface="Microsoft YaHei" panose="020B0503020204020204" pitchFamily="34" charset="-122"/>
                <a:ea typeface="Microsoft YaHei" panose="020B0503020204020204" pitchFamily="34" charset="-122"/>
              </a:rPr>
              <a:t>的个数</a:t>
            </a:r>
            <a:endParaRPr lang="zh-CN" altLang="en-US" sz="2000" b="0" i="0" dirty="0">
              <a:effectLst/>
              <a:latin typeface="Arial" panose="020B0604020202020204" pitchFamily="34" charset="0"/>
            </a:endParaRPr>
          </a:p>
        </p:txBody>
      </p:sp>
    </p:spTree>
    <p:extLst>
      <p:ext uri="{BB962C8B-B14F-4D97-AF65-F5344CB8AC3E}">
        <p14:creationId xmlns:p14="http://schemas.microsoft.com/office/powerpoint/2010/main" val="21751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4763"/>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272955" y="1091822"/>
            <a:ext cx="11764369" cy="5156578"/>
          </a:xfrm>
        </p:spPr>
        <p:txBody>
          <a:bodyPr/>
          <a:lstStyle/>
          <a:p>
            <a:pPr marL="0" indent="0">
              <a:buNone/>
            </a:pPr>
            <a:r>
              <a:rPr lang="en-US" altLang="zh-CN" b="1" dirty="0" smtClean="0"/>
              <a:t>1</a:t>
            </a:r>
            <a:r>
              <a:rPr lang="zh-CN" altLang="en-US" b="1" dirty="0" smtClean="0"/>
              <a:t>、</a:t>
            </a:r>
            <a:r>
              <a:rPr lang="en-US" altLang="zh-CN" b="1" dirty="0" smtClean="0"/>
              <a:t>input </a:t>
            </a:r>
            <a:r>
              <a:rPr lang="en-US" altLang="zh-CN" b="1" dirty="0"/>
              <a:t>Gate</a:t>
            </a:r>
            <a:r>
              <a:rPr lang="zh-CN" altLang="en-US" b="1" dirty="0"/>
              <a:t>接受两个输入</a:t>
            </a:r>
            <a:r>
              <a:rPr lang="zh-CN" altLang="en-US" b="1" dirty="0" smtClean="0"/>
              <a:t>：</a:t>
            </a:r>
            <a:endParaRPr lang="zh-CN" altLang="en-US" b="1" dirty="0"/>
          </a:p>
          <a:p>
            <a:r>
              <a:rPr lang="zh-CN" altLang="en-US" dirty="0"/>
              <a:t>当前时刻的</a:t>
            </a:r>
            <a:r>
              <a:rPr lang="en-US" altLang="zh-CN" dirty="0"/>
              <a:t>Input</a:t>
            </a:r>
            <a:r>
              <a:rPr lang="zh-CN" altLang="en-US" dirty="0"/>
              <a:t>作为输入：</a:t>
            </a:r>
            <a:r>
              <a:rPr lang="en-US" altLang="zh-CN" dirty="0"/>
              <a:t>x</a:t>
            </a:r>
          </a:p>
          <a:p>
            <a:r>
              <a:rPr lang="zh-CN" altLang="en-US" dirty="0"/>
              <a:t>上一时刻同一</a:t>
            </a:r>
            <a:r>
              <a:rPr lang="en-US" altLang="zh-CN" dirty="0"/>
              <a:t>block</a:t>
            </a:r>
            <a:r>
              <a:rPr lang="zh-CN" altLang="en-US" dirty="0"/>
              <a:t>内所有</a:t>
            </a:r>
            <a:r>
              <a:rPr lang="en-US" altLang="zh-CN" dirty="0"/>
              <a:t>Cell</a:t>
            </a:r>
            <a:r>
              <a:rPr lang="zh-CN" altLang="en-US" dirty="0"/>
              <a:t>作为</a:t>
            </a:r>
            <a:r>
              <a:rPr lang="zh-CN" altLang="en-US" dirty="0" smtClean="0"/>
              <a:t>输入</a:t>
            </a:r>
            <a:endParaRPr lang="en-US" altLang="zh-CN" dirty="0" smtClean="0"/>
          </a:p>
          <a:p>
            <a:pPr marL="0" indent="0">
              <a:buNone/>
            </a:pPr>
            <a:r>
              <a:rPr lang="en-US" altLang="zh-CN" b="1" dirty="0" smtClean="0"/>
              <a:t>2</a:t>
            </a:r>
            <a:r>
              <a:rPr lang="zh-CN" altLang="en-US" b="1" dirty="0" smtClean="0"/>
              <a:t>、</a:t>
            </a:r>
            <a:r>
              <a:rPr lang="en-US" altLang="zh-CN" b="1" dirty="0" smtClean="0"/>
              <a:t>Forget </a:t>
            </a:r>
            <a:r>
              <a:rPr lang="en-US" altLang="zh-CN" b="1" dirty="0"/>
              <a:t>Gate</a:t>
            </a:r>
            <a:r>
              <a:rPr lang="zh-CN" altLang="en-US" b="1" dirty="0"/>
              <a:t>接受两个输入：</a:t>
            </a:r>
          </a:p>
          <a:p>
            <a:pPr>
              <a:buFont typeface="Wingdings" panose="05000000000000000000" pitchFamily="2" charset="2"/>
              <a:buChar char="u"/>
            </a:pPr>
            <a:r>
              <a:rPr lang="zh-CN" altLang="en-US" dirty="0" smtClean="0"/>
              <a:t>当前</a:t>
            </a:r>
            <a:r>
              <a:rPr lang="zh-CN" altLang="en-US" dirty="0"/>
              <a:t>时刻的</a:t>
            </a:r>
            <a:r>
              <a:rPr lang="en-US" altLang="zh-CN" dirty="0"/>
              <a:t>Input</a:t>
            </a:r>
            <a:r>
              <a:rPr lang="zh-CN" altLang="en-US" dirty="0"/>
              <a:t>作为输入：</a:t>
            </a:r>
            <a:r>
              <a:rPr lang="en-US" altLang="zh-CN" dirty="0"/>
              <a:t>x</a:t>
            </a:r>
          </a:p>
          <a:p>
            <a:pPr>
              <a:buFont typeface="Wingdings" panose="05000000000000000000" pitchFamily="2" charset="2"/>
              <a:buChar char="u"/>
            </a:pPr>
            <a:r>
              <a:rPr lang="zh-CN" altLang="en-US" dirty="0"/>
              <a:t>上一时刻同一</a:t>
            </a:r>
            <a:r>
              <a:rPr lang="en-US" altLang="zh-CN" dirty="0"/>
              <a:t>block</a:t>
            </a:r>
            <a:r>
              <a:rPr lang="zh-CN" altLang="en-US" dirty="0"/>
              <a:t>内所有</a:t>
            </a:r>
            <a:r>
              <a:rPr lang="en-US" altLang="zh-CN" dirty="0"/>
              <a:t>Cell</a:t>
            </a:r>
            <a:r>
              <a:rPr lang="zh-CN" altLang="en-US" dirty="0"/>
              <a:t>作为</a:t>
            </a:r>
            <a:r>
              <a:rPr lang="zh-CN" altLang="en-US" dirty="0" smtClean="0"/>
              <a:t>输入</a:t>
            </a:r>
            <a:endParaRPr lang="en-US" altLang="zh-CN" dirty="0" smtClean="0"/>
          </a:p>
          <a:p>
            <a:pPr>
              <a:buFont typeface="Wingdings" panose="05000000000000000000" pitchFamily="2" charset="2"/>
              <a:buChar char="u"/>
            </a:pPr>
            <a:r>
              <a:rPr lang="zh-CN" altLang="en-US" dirty="0"/>
              <a:t>输入层的输入、泛指的输入、来自</a:t>
            </a:r>
            <a:r>
              <a:rPr lang="en-US" altLang="zh-CN" dirty="0"/>
              <a:t>cell</a:t>
            </a:r>
            <a:r>
              <a:rPr lang="zh-CN" altLang="en-US" dirty="0"/>
              <a:t>的虚线，这个和</a:t>
            </a:r>
            <a:r>
              <a:rPr lang="en-US" altLang="zh-CN" dirty="0"/>
              <a:t>Input Gate</a:t>
            </a:r>
            <a:r>
              <a:rPr lang="zh-CN" altLang="en-US" dirty="0"/>
              <a:t>就是</a:t>
            </a:r>
            <a:r>
              <a:rPr lang="zh-CN" altLang="en-US" dirty="0" smtClean="0"/>
              <a:t>一回事</a:t>
            </a:r>
            <a:endParaRPr lang="en-US" altLang="zh-CN" dirty="0" smtClean="0"/>
          </a:p>
          <a:p>
            <a:pPr marL="0" indent="0">
              <a:buNone/>
            </a:pPr>
            <a:r>
              <a:rPr lang="en-US" altLang="zh-CN" b="1" dirty="0" smtClean="0"/>
              <a:t>3</a:t>
            </a:r>
            <a:r>
              <a:rPr lang="zh-CN" altLang="en-US" b="1" dirty="0" smtClean="0"/>
              <a:t>、</a:t>
            </a:r>
            <a:r>
              <a:rPr lang="en-US" altLang="zh-CN" b="1" dirty="0"/>
              <a:t>Cell</a:t>
            </a:r>
            <a:r>
              <a:rPr lang="zh-CN" altLang="en-US" b="1" dirty="0"/>
              <a:t>的计算稍有些复杂，接受两个输入：</a:t>
            </a:r>
          </a:p>
          <a:p>
            <a:pPr>
              <a:buFont typeface="Wingdings" panose="05000000000000000000" pitchFamily="2" charset="2"/>
              <a:buChar char="u"/>
            </a:pPr>
            <a:r>
              <a:rPr lang="en-US" altLang="zh-CN" dirty="0" smtClean="0"/>
              <a:t>Input </a:t>
            </a:r>
            <a:r>
              <a:rPr lang="en-US" altLang="zh-CN" dirty="0"/>
              <a:t>Gate</a:t>
            </a:r>
            <a:r>
              <a:rPr lang="zh-CN" altLang="en-US" dirty="0"/>
              <a:t>和</a:t>
            </a:r>
            <a:r>
              <a:rPr lang="en-US" altLang="zh-CN" dirty="0"/>
              <a:t>Input</a:t>
            </a:r>
            <a:r>
              <a:rPr lang="zh-CN" altLang="en-US" dirty="0"/>
              <a:t>输入的乘积</a:t>
            </a:r>
          </a:p>
          <a:p>
            <a:pPr>
              <a:buFont typeface="Wingdings" panose="05000000000000000000" pitchFamily="2" charset="2"/>
              <a:buChar char="u"/>
            </a:pPr>
            <a:r>
              <a:rPr lang="en-US" altLang="zh-CN" dirty="0"/>
              <a:t>Forget Gate</a:t>
            </a:r>
            <a:r>
              <a:rPr lang="zh-CN" altLang="en-US" dirty="0"/>
              <a:t>和上一时刻对应</a:t>
            </a:r>
            <a:r>
              <a:rPr lang="en-US" altLang="zh-CN" dirty="0"/>
              <a:t>Cell</a:t>
            </a:r>
            <a:r>
              <a:rPr lang="zh-CN" altLang="en-US" dirty="0"/>
              <a:t>输出的</a:t>
            </a:r>
            <a:r>
              <a:rPr lang="zh-CN" altLang="en-US" dirty="0" smtClean="0"/>
              <a:t>乘积</a:t>
            </a:r>
            <a:endParaRPr lang="en-US" altLang="zh-CN" dirty="0" smtClean="0"/>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28970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1103312" y="1064526"/>
            <a:ext cx="8946541" cy="5183874"/>
          </a:xfrm>
        </p:spPr>
        <p:txBody>
          <a:bodyPr/>
          <a:lstStyle/>
          <a:p>
            <a:r>
              <a:rPr lang="zh-CN" altLang="en-US" dirty="0" smtClean="0"/>
              <a:t>感觉这个图更清楚</a:t>
            </a:r>
            <a:endParaRPr lang="en-US" altLang="zh-CN" dirty="0" smtClean="0"/>
          </a:p>
          <a:p>
            <a:endParaRPr lang="zh-CN" altLang="en-US" dirty="0"/>
          </a:p>
        </p:txBody>
      </p:sp>
      <p:pic>
        <p:nvPicPr>
          <p:cNvPr id="2050" name="Picture 2" descr="http://img.blog.csdn.net/201604301523186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7" y="1386955"/>
            <a:ext cx="11450472" cy="536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、产生的背景及意义</a:t>
            </a:r>
            <a:endParaRPr lang="zh-CN" altLang="en-US" dirty="0"/>
          </a:p>
        </p:txBody>
      </p:sp>
      <p:sp>
        <p:nvSpPr>
          <p:cNvPr id="3" name="内容占位符 2"/>
          <p:cNvSpPr>
            <a:spLocks noGrp="1"/>
          </p:cNvSpPr>
          <p:nvPr>
            <p:ph idx="1"/>
          </p:nvPr>
        </p:nvSpPr>
        <p:spPr>
          <a:xfrm>
            <a:off x="1103312" y="1187355"/>
            <a:ext cx="9582885" cy="5336275"/>
          </a:xfrm>
        </p:spPr>
        <p:txBody>
          <a:bodyPr>
            <a:normAutofit/>
          </a:bodyPr>
          <a:lstStyle/>
          <a:p>
            <a:endParaRPr lang="en-US" altLang="zh-CN" dirty="0" smtClean="0"/>
          </a:p>
          <a:p>
            <a:r>
              <a:rPr lang="zh-CN" altLang="en-US" b="1" dirty="0"/>
              <a:t>前馈神经网络</a:t>
            </a:r>
            <a:r>
              <a:rPr lang="en-US" altLang="zh-CN" b="1" dirty="0"/>
              <a:t>VS </a:t>
            </a:r>
            <a:r>
              <a:rPr lang="zh-CN" altLang="en-US" b="1" dirty="0"/>
              <a:t>反馈</a:t>
            </a:r>
            <a:r>
              <a:rPr lang="zh-CN" altLang="en-US" b="1" dirty="0" smtClean="0"/>
              <a:t>神经网络</a:t>
            </a:r>
            <a:endParaRPr lang="en-US" altLang="zh-CN" b="1" dirty="0" smtClean="0"/>
          </a:p>
          <a:p>
            <a:endParaRPr lang="zh-CN" altLang="en-US" b="1" dirty="0"/>
          </a:p>
          <a:p>
            <a:r>
              <a:rPr lang="zh-CN" altLang="en-US" dirty="0"/>
              <a:t>在深度学习领域，传统的前馈神经网络（</a:t>
            </a:r>
            <a:r>
              <a:rPr lang="en-US" altLang="zh-CN" dirty="0"/>
              <a:t>feed-forward neural net</a:t>
            </a:r>
            <a:r>
              <a:rPr lang="zh-CN" altLang="en-US" dirty="0"/>
              <a:t>，简称</a:t>
            </a:r>
            <a:r>
              <a:rPr lang="en-US" altLang="zh-CN" dirty="0"/>
              <a:t>FNN</a:t>
            </a:r>
            <a:r>
              <a:rPr lang="zh-CN" altLang="en-US" dirty="0"/>
              <a:t>）具有出色的表现，取得了许多成功，它曾在许多不同的任务上</a:t>
            </a:r>
            <a:r>
              <a:rPr lang="en-US" altLang="zh-CN" dirty="0"/>
              <a:t>——</a:t>
            </a:r>
            <a:r>
              <a:rPr lang="zh-CN" altLang="en-US" dirty="0"/>
              <a:t>包括手写数字识别和目标分类上创造了记录。甚至到了今天，</a:t>
            </a:r>
            <a:r>
              <a:rPr lang="en-US" altLang="zh-CN" dirty="0"/>
              <a:t>FNN</a:t>
            </a:r>
            <a:r>
              <a:rPr lang="zh-CN" altLang="en-US" dirty="0"/>
              <a:t>在解决分类任务上始终都比其他方法要略胜一筹。</a:t>
            </a:r>
          </a:p>
          <a:p>
            <a:r>
              <a:rPr lang="zh-CN" altLang="en-US" dirty="0"/>
              <a:t>尽管如此，大多数专家还是会达成共识：</a:t>
            </a:r>
            <a:r>
              <a:rPr lang="en-US" altLang="zh-CN" dirty="0"/>
              <a:t>FNN</a:t>
            </a:r>
            <a:r>
              <a:rPr lang="zh-CN" altLang="en-US" dirty="0"/>
              <a:t>可以实现的功能仍然相当有限。究其原因，人类的大脑有着惊人的计算功能，而“分类”任务仅仅是其中很小的一个组成部分。我们不仅能够识别个体案例，更能分析输入信息之间的整体逻辑序列。这些信息序列富含有大量的内容，信息彼此间有着复杂的时间关联性，并且信息长度各种各样。例如视觉、开车、演讲还有理解能力，这些都需要我们同时处理高维度的多种输入信息，因为它们时时都在变化，而这是</a:t>
            </a:r>
            <a:r>
              <a:rPr lang="en-US" altLang="zh-CN" dirty="0"/>
              <a:t>FNN</a:t>
            </a:r>
            <a:r>
              <a:rPr lang="zh-CN" altLang="en-US" dirty="0"/>
              <a:t>在建模时就极为匮乏的。</a:t>
            </a:r>
          </a:p>
          <a:p>
            <a:endParaRPr lang="zh-CN" altLang="en-US" dirty="0"/>
          </a:p>
        </p:txBody>
      </p:sp>
    </p:spTree>
    <p:extLst>
      <p:ext uri="{BB962C8B-B14F-4D97-AF65-F5344CB8AC3E}">
        <p14:creationId xmlns:p14="http://schemas.microsoft.com/office/powerpoint/2010/main" val="4196224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706"/>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136478" y="1487606"/>
            <a:ext cx="11941790" cy="4869975"/>
          </a:xfrm>
        </p:spPr>
        <p:txBody>
          <a:bodyPr/>
          <a:lstStyle/>
          <a:p>
            <a:r>
              <a:rPr lang="zh-CN" altLang="en-US" dirty="0"/>
              <a:t>前向的计算</a:t>
            </a:r>
            <a:r>
              <a:rPr lang="zh-CN" altLang="en-US" dirty="0" smtClean="0"/>
              <a:t>：</a:t>
            </a:r>
            <a:endParaRPr lang="en-US" altLang="zh-CN" dirty="0" smtClean="0"/>
          </a:p>
          <a:p>
            <a:endParaRPr lang="zh-CN" altLang="en-US" dirty="0"/>
          </a:p>
        </p:txBody>
      </p:sp>
      <p:pic>
        <p:nvPicPr>
          <p:cNvPr id="3074" name="Picture 2" descr="http://img.blog.csdn.net/20150430154825466?watermark/2/text/aHR0cDovL2Jsb2cuY3Nkbi5uZXQvYTYzNTY2MTgyM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954" y="0"/>
            <a:ext cx="100720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82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25706"/>
          </a:xfrm>
        </p:spPr>
        <p:txBody>
          <a:bodyPr/>
          <a:lstStyle/>
          <a:p>
            <a:r>
              <a:rPr lang="en-US" altLang="zh-CN" dirty="0" smtClean="0"/>
              <a:t>4</a:t>
            </a:r>
            <a:r>
              <a:rPr lang="zh-CN" altLang="en-US" dirty="0" smtClean="0"/>
              <a:t>、</a:t>
            </a:r>
            <a:r>
              <a:rPr lang="en-US" altLang="zh-CN" dirty="0" smtClean="0"/>
              <a:t>LSTM</a:t>
            </a:r>
            <a:r>
              <a:rPr lang="zh-CN" altLang="en-US" dirty="0" smtClean="0"/>
              <a:t>的原理</a:t>
            </a:r>
            <a:endParaRPr lang="zh-CN" altLang="en-US" dirty="0"/>
          </a:p>
        </p:txBody>
      </p:sp>
      <p:sp>
        <p:nvSpPr>
          <p:cNvPr id="3" name="内容占位符 2"/>
          <p:cNvSpPr>
            <a:spLocks noGrp="1"/>
          </p:cNvSpPr>
          <p:nvPr>
            <p:ph idx="1"/>
          </p:nvPr>
        </p:nvSpPr>
        <p:spPr>
          <a:xfrm>
            <a:off x="1103312" y="1378424"/>
            <a:ext cx="8946541" cy="4869975"/>
          </a:xfrm>
        </p:spPr>
        <p:txBody>
          <a:bodyPr/>
          <a:lstStyle/>
          <a:p>
            <a:r>
              <a:rPr lang="zh-CN" altLang="en-US" dirty="0"/>
              <a:t>误差反传更新：</a:t>
            </a:r>
          </a:p>
        </p:txBody>
      </p:sp>
      <p:pic>
        <p:nvPicPr>
          <p:cNvPr id="4098" name="Picture 2" descr="http://img.blog.csdn.net/20150430154923578?watermark/2/text/aHR0cDovL2Jsb2cuY3Nkbi5uZXQvYTYzNTY2MTgyM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857" y="0"/>
            <a:ext cx="583214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mg.blog.csdn.net/20150430155008490?watermark/2/text/aHR0cDovL2Jsb2cuY3Nkbi5uZXQvYTYzNTY2MTgyMA==/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11" y="1909583"/>
            <a:ext cx="5930346" cy="441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131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、总结</a:t>
            </a:r>
            <a:endParaRPr lang="zh-CN" altLang="en-US" dirty="0"/>
          </a:p>
        </p:txBody>
      </p:sp>
      <p:sp>
        <p:nvSpPr>
          <p:cNvPr id="3" name="内容占位符 2"/>
          <p:cNvSpPr>
            <a:spLocks noGrp="1"/>
          </p:cNvSpPr>
          <p:nvPr>
            <p:ph idx="1"/>
          </p:nvPr>
        </p:nvSpPr>
        <p:spPr>
          <a:xfrm>
            <a:off x="-1" y="1146412"/>
            <a:ext cx="11805313" cy="5568287"/>
          </a:xfrm>
        </p:spPr>
        <p:txBody>
          <a:bodyPr>
            <a:normAutofit lnSpcReduction="10000"/>
          </a:bodyPr>
          <a:lstStyle/>
          <a:p>
            <a:r>
              <a:rPr lang="zh-CN" altLang="en-US" dirty="0"/>
              <a:t>输入控制门（</a:t>
            </a:r>
            <a:r>
              <a:rPr lang="en-US" altLang="zh-CN" dirty="0"/>
              <a:t>input gate</a:t>
            </a:r>
            <a:r>
              <a:rPr lang="zh-CN" altLang="en-US" dirty="0"/>
              <a:t>）用于控制当前时刻的输入信息是否对该节点有影响，因为某些特定情况下，一些隐层节点需要利用的是历史信息而非当前时刻信息，另一些隐层节点可能利用当前信息，在它们共同的协助下进行标注。</a:t>
            </a:r>
          </a:p>
          <a:p>
            <a:r>
              <a:rPr lang="zh-CN" altLang="en-US" dirty="0"/>
              <a:t>输出控制门（</a:t>
            </a:r>
            <a:r>
              <a:rPr lang="en-US" altLang="zh-CN" dirty="0"/>
              <a:t>output gate</a:t>
            </a:r>
            <a:r>
              <a:rPr lang="zh-CN" altLang="en-US" dirty="0"/>
              <a:t>）用于控制此节点的输出在当前时刻是否起作用，因为某些特定的情况下，该节点所记录的信息不是所求任务的有效或主要特征，因此对其进行衰减，使得其它节点的输出信息起到更主要的作用。</a:t>
            </a:r>
          </a:p>
          <a:p>
            <a:r>
              <a:rPr lang="zh-CN" altLang="en-US" dirty="0"/>
              <a:t>忘记控制门（</a:t>
            </a:r>
            <a:r>
              <a:rPr lang="en-US" altLang="zh-CN" dirty="0"/>
              <a:t>forget gate</a:t>
            </a:r>
            <a:r>
              <a:rPr lang="zh-CN" altLang="en-US" dirty="0"/>
              <a:t>）用于适当的忘记该节点记录的历史信息。随着时间的不断推进，一些没有用的历史信息永久的忘记。初始的</a:t>
            </a:r>
            <a:r>
              <a:rPr lang="en-US" altLang="zh-CN" dirty="0"/>
              <a:t>LSTM</a:t>
            </a:r>
            <a:r>
              <a:rPr lang="zh-CN" altLang="en-US" dirty="0"/>
              <a:t>网络</a:t>
            </a:r>
            <a:r>
              <a:rPr lang="zh-CN" altLang="en-US" dirty="0" smtClean="0"/>
              <a:t>并没有忘记控制</a:t>
            </a:r>
            <a:r>
              <a:rPr lang="zh-CN" altLang="en-US" dirty="0"/>
              <a:t>门，但是这样的网络具有一些致命的问题。</a:t>
            </a:r>
            <a:r>
              <a:rPr lang="en-US" altLang="zh-CN" dirty="0"/>
              <a:t>Memory cell</a:t>
            </a:r>
            <a:r>
              <a:rPr lang="zh-CN" altLang="en-US" dirty="0"/>
              <a:t>记录的信息特别大，导致该节点的输出一直由历史信息所决定，这将导致整个网络无法进行再训练，因此引入忘记门，动态的删除前面无用的信息</a:t>
            </a:r>
            <a:r>
              <a:rPr lang="zh-CN" altLang="en-US" dirty="0" smtClean="0"/>
              <a:t>。</a:t>
            </a:r>
            <a:endParaRPr lang="en-US" altLang="zh-CN" dirty="0" smtClean="0"/>
          </a:p>
          <a:p>
            <a:r>
              <a:rPr lang="zh-CN" altLang="en-US" dirty="0"/>
              <a:t>就前传递而言，输入门学习来决定何时让激活传入存储单元，而输出门学习何时让激活传出存储单元。相应的，关于后传递，输出门是在学习何时让错误流入存储单元，而输入门学习何时让它流出存储单元，并传到网络的其余部分</a:t>
            </a:r>
            <a:r>
              <a:rPr lang="zh-CN" altLang="en-US" dirty="0" smtClean="0"/>
              <a:t>。</a:t>
            </a:r>
            <a:endParaRPr lang="en-US" altLang="zh-CN" dirty="0" smtClean="0"/>
          </a:p>
          <a:p>
            <a:r>
              <a:rPr lang="zh-CN" altLang="en-US" dirty="0"/>
              <a:t>输入信息进入</a:t>
            </a:r>
            <a:r>
              <a:rPr lang="en-US" altLang="zh-CN" dirty="0"/>
              <a:t>memory block</a:t>
            </a:r>
            <a:r>
              <a:rPr lang="zh-CN" altLang="en-US" dirty="0"/>
              <a:t>后，首先进行激活函数处理，然后乘以输入门，再将历史信息与当前信息相加，再进行激活函数处理，再乘以输出门，最后输出。</a:t>
            </a:r>
          </a:p>
          <a:p>
            <a:r>
              <a:rPr lang="zh-CN" altLang="en-US" dirty="0"/>
              <a:t>处理过程中需要同时更新</a:t>
            </a:r>
            <a:r>
              <a:rPr lang="en-US" altLang="zh-CN" dirty="0"/>
              <a:t>memory cell</a:t>
            </a:r>
            <a:r>
              <a:rPr lang="zh-CN" altLang="en-US" dirty="0"/>
              <a:t>， 更新方法为：新的</a:t>
            </a:r>
            <a:r>
              <a:rPr lang="en-US" altLang="zh-CN" dirty="0"/>
              <a:t>cell</a:t>
            </a:r>
            <a:r>
              <a:rPr lang="zh-CN" altLang="en-US" dirty="0"/>
              <a:t>值等于当前值与历史值乘以忘记门的和。</a:t>
            </a:r>
          </a:p>
          <a:p>
            <a:endParaRPr lang="zh-CN" altLang="en-US" dirty="0"/>
          </a:p>
          <a:p>
            <a:endParaRPr lang="zh-CN" altLang="en-US" dirty="0"/>
          </a:p>
        </p:txBody>
      </p:sp>
    </p:spTree>
    <p:extLst>
      <p:ext uri="{BB962C8B-B14F-4D97-AF65-F5344CB8AC3E}">
        <p14:creationId xmlns:p14="http://schemas.microsoft.com/office/powerpoint/2010/main" val="2771461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、总结</a:t>
            </a:r>
            <a:endParaRPr lang="zh-CN" altLang="en-US" dirty="0"/>
          </a:p>
        </p:txBody>
      </p:sp>
      <p:sp>
        <p:nvSpPr>
          <p:cNvPr id="3" name="内容占位符 2"/>
          <p:cNvSpPr>
            <a:spLocks noGrp="1"/>
          </p:cNvSpPr>
          <p:nvPr>
            <p:ph idx="1"/>
          </p:nvPr>
        </p:nvSpPr>
        <p:spPr/>
        <p:txBody>
          <a:bodyPr/>
          <a:lstStyle/>
          <a:p>
            <a:r>
              <a:rPr lang="en-US" altLang="zh-CN" b="1" dirty="0"/>
              <a:t>1.      </a:t>
            </a:r>
            <a:r>
              <a:rPr lang="zh-CN" altLang="en-US" b="1" dirty="0"/>
              <a:t>为什么具有记忆功能？</a:t>
            </a:r>
            <a:endParaRPr lang="zh-CN" altLang="en-US" dirty="0"/>
          </a:p>
          <a:p>
            <a:r>
              <a:rPr lang="zh-CN" altLang="en-US" dirty="0"/>
              <a:t>这个是在</a:t>
            </a:r>
            <a:r>
              <a:rPr lang="en-US" altLang="zh-CN" dirty="0"/>
              <a:t>RNN</a:t>
            </a:r>
            <a:r>
              <a:rPr lang="zh-CN" altLang="en-US" dirty="0"/>
              <a:t>就解决的问题，就是因为有递归效应，上一时刻隐层的状态参与到了这个时刻的计算过程中，直白</a:t>
            </a:r>
            <a:r>
              <a:rPr lang="zh-CN" altLang="en-US" dirty="0" smtClean="0"/>
              <a:t>一点的</a:t>
            </a:r>
            <a:r>
              <a:rPr lang="zh-CN" altLang="en-US" dirty="0"/>
              <a:t>表述也就是选择和决策参考了上一次的状态。</a:t>
            </a:r>
          </a:p>
          <a:p>
            <a:r>
              <a:rPr lang="en-US" altLang="zh-CN" b="1" dirty="0"/>
              <a:t>2.      </a:t>
            </a:r>
            <a:r>
              <a:rPr lang="zh-CN" altLang="en-US" b="1" dirty="0"/>
              <a:t>为什么</a:t>
            </a:r>
            <a:r>
              <a:rPr lang="en-US" altLang="zh-CN" b="1" dirty="0"/>
              <a:t>LSTM</a:t>
            </a:r>
            <a:r>
              <a:rPr lang="zh-CN" altLang="en-US" b="1" dirty="0"/>
              <a:t>记的时间长？</a:t>
            </a:r>
            <a:endParaRPr lang="zh-CN" altLang="en-US" dirty="0"/>
          </a:p>
          <a:p>
            <a:r>
              <a:rPr lang="zh-CN" altLang="en-US" dirty="0"/>
              <a:t>因为特意设计的结构中具有</a:t>
            </a:r>
            <a:r>
              <a:rPr lang="en-US" altLang="zh-CN" dirty="0"/>
              <a:t>CEC</a:t>
            </a:r>
            <a:r>
              <a:rPr lang="zh-CN" altLang="en-US" dirty="0"/>
              <a:t>的特点，误差向上一</a:t>
            </a:r>
            <a:r>
              <a:rPr lang="zh-CN" altLang="en-US" dirty="0" smtClean="0"/>
              <a:t>个状态</a:t>
            </a:r>
            <a:r>
              <a:rPr lang="zh-CN" altLang="en-US" dirty="0"/>
              <a:t>传递时几乎没有衰减，所以权值调整的时候，对于很长时间之前的状态带来的影响和结尾状态带来的影响可以同时发挥作用，最后训练出来的模型就具有较长时间范围内的记忆功能。</a:t>
            </a:r>
          </a:p>
          <a:p>
            <a:endParaRPr lang="zh-CN" altLang="en-US" dirty="0"/>
          </a:p>
        </p:txBody>
      </p:sp>
    </p:spTree>
    <p:extLst>
      <p:ext uri="{BB962C8B-B14F-4D97-AF65-F5344CB8AC3E}">
        <p14:creationId xmlns:p14="http://schemas.microsoft.com/office/powerpoint/2010/main" val="3462170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、一些可能存在的问题</a:t>
            </a:r>
            <a:endParaRPr lang="zh-CN" altLang="en-US" dirty="0"/>
          </a:p>
        </p:txBody>
      </p:sp>
      <p:sp>
        <p:nvSpPr>
          <p:cNvPr id="3" name="内容占位符 2"/>
          <p:cNvSpPr>
            <a:spLocks noGrp="1"/>
          </p:cNvSpPr>
          <p:nvPr>
            <p:ph idx="1"/>
          </p:nvPr>
        </p:nvSpPr>
        <p:spPr>
          <a:xfrm>
            <a:off x="1103312" y="1542197"/>
            <a:ext cx="10183387" cy="4706202"/>
          </a:xfrm>
        </p:spPr>
        <p:txBody>
          <a:bodyPr/>
          <a:lstStyle/>
          <a:p>
            <a:r>
              <a:rPr lang="en-US" altLang="zh-CN" dirty="0" smtClean="0"/>
              <a:t>1</a:t>
            </a:r>
            <a:r>
              <a:rPr lang="en-US" altLang="zh-CN" dirty="0"/>
              <a:t>.     </a:t>
            </a:r>
            <a:r>
              <a:rPr lang="en-US" altLang="zh-CN" dirty="0" err="1"/>
              <a:t>Theano</a:t>
            </a:r>
            <a:r>
              <a:rPr lang="en-US" altLang="zh-CN" dirty="0"/>
              <a:t> LSTM </a:t>
            </a:r>
            <a:r>
              <a:rPr lang="zh-CN" altLang="en-US" dirty="0"/>
              <a:t>例程里的梯度回传算法，由于</a:t>
            </a:r>
            <a:r>
              <a:rPr lang="en-US" altLang="zh-CN" dirty="0" err="1"/>
              <a:t>Theano</a:t>
            </a:r>
            <a:r>
              <a:rPr lang="zh-CN" altLang="en-US" dirty="0"/>
              <a:t>自动求导的功能，在回传时候应该是采用的是</a:t>
            </a:r>
            <a:r>
              <a:rPr lang="en-US" altLang="zh-CN" dirty="0"/>
              <a:t>FULL BPTT</a:t>
            </a:r>
            <a:r>
              <a:rPr lang="zh-CN" altLang="en-US" dirty="0"/>
              <a:t>，这个是不是会带来一些如之前所说的问题？</a:t>
            </a:r>
          </a:p>
          <a:p>
            <a:r>
              <a:rPr lang="zh-CN" altLang="en-US" dirty="0"/>
              <a:t>     答：这个问题我在之前其实已经说明了</a:t>
            </a:r>
            <a:r>
              <a:rPr lang="en-US" altLang="zh-CN" dirty="0"/>
              <a:t>Alex</a:t>
            </a:r>
            <a:r>
              <a:rPr lang="zh-CN" altLang="en-US" dirty="0"/>
              <a:t>的一些</a:t>
            </a:r>
            <a:r>
              <a:rPr lang="en-US" altLang="zh-CN" dirty="0"/>
              <a:t>Trick</a:t>
            </a:r>
            <a:r>
              <a:rPr lang="zh-CN" altLang="en-US" dirty="0"/>
              <a:t>的做法。仔细思考下，确实</a:t>
            </a:r>
            <a:r>
              <a:rPr lang="en-US" altLang="zh-CN" dirty="0"/>
              <a:t>FULL BPTT</a:t>
            </a:r>
            <a:r>
              <a:rPr lang="zh-CN" altLang="en-US" dirty="0"/>
              <a:t>带来的梯度的问题，由于</a:t>
            </a:r>
            <a:r>
              <a:rPr lang="en-US" altLang="zh-CN" dirty="0"/>
              <a:t>Memory Cell</a:t>
            </a:r>
            <a:r>
              <a:rPr lang="zh-CN" altLang="en-US" dirty="0"/>
              <a:t>功能的完整性，而被缓解了。也就是说误差回传的主力还是通过了</a:t>
            </a:r>
            <a:r>
              <a:rPr lang="en-US" altLang="zh-CN" dirty="0"/>
              <a:t>Memory Cell</a:t>
            </a:r>
            <a:r>
              <a:rPr lang="zh-CN" altLang="en-US" dirty="0"/>
              <a:t>而保持了下来。所以我们现在用的</a:t>
            </a:r>
            <a:r>
              <a:rPr lang="en-US" altLang="zh-CN" dirty="0"/>
              <a:t>LSTM</a:t>
            </a:r>
            <a:r>
              <a:rPr lang="zh-CN" altLang="en-US" dirty="0"/>
              <a:t>模型，依然有比较好的效果。</a:t>
            </a:r>
          </a:p>
          <a:p>
            <a:r>
              <a:rPr lang="en-US" altLang="zh-CN" dirty="0"/>
              <a:t>2.     LSTM</a:t>
            </a:r>
            <a:r>
              <a:rPr lang="zh-CN" altLang="en-US" dirty="0"/>
              <a:t>的</a:t>
            </a:r>
            <a:r>
              <a:rPr lang="en-US" altLang="zh-CN" dirty="0"/>
              <a:t>Input</a:t>
            </a:r>
            <a:r>
              <a:rPr lang="zh-CN" altLang="en-US" dirty="0"/>
              <a:t>、</a:t>
            </a:r>
            <a:r>
              <a:rPr lang="en-US" altLang="zh-CN" dirty="0"/>
              <a:t>Output</a:t>
            </a:r>
            <a:r>
              <a:rPr lang="zh-CN" altLang="en-US" dirty="0"/>
              <a:t>、</a:t>
            </a:r>
            <a:r>
              <a:rPr lang="en-US" altLang="zh-CN" dirty="0"/>
              <a:t>Forget</a:t>
            </a:r>
            <a:r>
              <a:rPr lang="zh-CN" altLang="en-US" dirty="0"/>
              <a:t>门之间的功能是不是其实有重复？有没有更简单的结构可以改进。</a:t>
            </a:r>
          </a:p>
          <a:p>
            <a:r>
              <a:rPr lang="zh-CN" altLang="en-US" dirty="0"/>
              <a:t>答：没错，例如已经出现的</a:t>
            </a:r>
            <a:r>
              <a:rPr lang="en-US" altLang="zh-CN" dirty="0"/>
              <a:t>GRU (Gated Recurrent Unit)</a:t>
            </a:r>
          </a:p>
          <a:p>
            <a:endParaRPr lang="zh-CN" altLang="en-US" dirty="0"/>
          </a:p>
        </p:txBody>
      </p:sp>
    </p:spTree>
    <p:extLst>
      <p:ext uri="{BB962C8B-B14F-4D97-AF65-F5344CB8AC3E}">
        <p14:creationId xmlns:p14="http://schemas.microsoft.com/office/powerpoint/2010/main" val="308372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、产生的背景及意义</a:t>
            </a:r>
            <a:endParaRPr lang="zh-CN" altLang="en-US" dirty="0"/>
          </a:p>
        </p:txBody>
      </p:sp>
      <p:sp>
        <p:nvSpPr>
          <p:cNvPr id="3" name="内容占位符 2"/>
          <p:cNvSpPr>
            <a:spLocks noGrp="1"/>
          </p:cNvSpPr>
          <p:nvPr>
            <p:ph idx="1"/>
          </p:nvPr>
        </p:nvSpPr>
        <p:spPr>
          <a:xfrm>
            <a:off x="1103312" y="1446664"/>
            <a:ext cx="8946541" cy="4801736"/>
          </a:xfrm>
        </p:spPr>
        <p:txBody>
          <a:bodyPr>
            <a:normAutofit/>
          </a:bodyPr>
          <a:lstStyle/>
          <a:p>
            <a:endParaRPr lang="en-US" altLang="zh-CN" dirty="0" smtClean="0"/>
          </a:p>
          <a:p>
            <a:r>
              <a:rPr lang="zh-CN" altLang="en-US" dirty="0" smtClean="0"/>
              <a:t>使用</a:t>
            </a:r>
            <a:r>
              <a:rPr lang="zh-CN" altLang="en-US" dirty="0"/>
              <a:t>前馈卷积神经网络（</a:t>
            </a:r>
            <a:r>
              <a:rPr lang="en-US" altLang="zh-CN" dirty="0" err="1"/>
              <a:t>convnets</a:t>
            </a:r>
            <a:r>
              <a:rPr lang="zh-CN" altLang="en-US" dirty="0"/>
              <a:t>）来解决计算机视觉问题，是深度学习最广为人知的成果</a:t>
            </a:r>
            <a:r>
              <a:rPr lang="zh-CN" altLang="en-US" dirty="0" smtClean="0"/>
              <a:t>，</a:t>
            </a:r>
            <a:r>
              <a:rPr lang="zh-CN" altLang="en-US" dirty="0"/>
              <a:t>尽管前馈网络有难以置信的成功，它们受制于无法明确模拟时间关系，以及所有数据点都是由固定长度的向量组成</a:t>
            </a:r>
            <a:r>
              <a:rPr lang="zh-CN" altLang="en-US" dirty="0" smtClean="0"/>
              <a:t>的，并且假定样本之间是互不相关的假设。</a:t>
            </a:r>
            <a:endParaRPr lang="en-US" altLang="zh-CN" dirty="0" smtClean="0"/>
          </a:p>
          <a:p>
            <a:r>
              <a:rPr lang="en-US" altLang="zh-CN" dirty="0"/>
              <a:t>CNN</a:t>
            </a:r>
            <a:r>
              <a:rPr lang="zh-CN" altLang="en-US" dirty="0"/>
              <a:t>并不完全适用于学习时间序列，因此会需要各种辅助性处理，且效果也不一定好。面对对时间序列敏感的问题和任务，</a:t>
            </a:r>
            <a:r>
              <a:rPr lang="en-US" altLang="zh-CN" dirty="0"/>
              <a:t>RNN(</a:t>
            </a:r>
            <a:r>
              <a:rPr lang="zh-CN" altLang="en-US" dirty="0"/>
              <a:t>如</a:t>
            </a:r>
            <a:r>
              <a:rPr lang="en-US" altLang="zh-CN" dirty="0"/>
              <a:t>LSTM)</a:t>
            </a:r>
            <a:r>
              <a:rPr lang="zh-CN" altLang="en-US" dirty="0"/>
              <a:t>通常会比较合适。 </a:t>
            </a:r>
            <a:endParaRPr lang="en-US" altLang="zh-CN" dirty="0" smtClean="0"/>
          </a:p>
          <a:p>
            <a:r>
              <a:rPr lang="en-US" altLang="zh-CN" dirty="0"/>
              <a:t>RNN</a:t>
            </a:r>
            <a:r>
              <a:rPr lang="zh-CN" altLang="en-US" dirty="0"/>
              <a:t>回归型网络，用于序列数据，并且有了一定的记忆效应，辅之以</a:t>
            </a:r>
            <a:r>
              <a:rPr lang="en-US" altLang="zh-CN" dirty="0" err="1"/>
              <a:t>lstm</a:t>
            </a:r>
            <a:r>
              <a:rPr lang="zh-CN" altLang="en-US" dirty="0"/>
              <a:t>。</a:t>
            </a:r>
            <a:br>
              <a:rPr lang="zh-CN" altLang="en-US" dirty="0"/>
            </a:br>
            <a:r>
              <a:rPr lang="en-US" altLang="zh-CN" dirty="0"/>
              <a:t>CNN</a:t>
            </a:r>
            <a:r>
              <a:rPr lang="zh-CN" altLang="en-US" dirty="0"/>
              <a:t>应该侧重空间映射，图像数据尤为贴合此场景。</a:t>
            </a:r>
          </a:p>
          <a:p>
            <a:r>
              <a:rPr lang="zh-CN" altLang="en-US" dirty="0" smtClean="0"/>
              <a:t>而</a:t>
            </a:r>
            <a:r>
              <a:rPr lang="zh-CN" altLang="en-US" dirty="0"/>
              <a:t>根据深度学习三大牛的阐述，</a:t>
            </a:r>
            <a:r>
              <a:rPr lang="en-US" altLang="zh-CN" dirty="0">
                <a:hlinkClick r:id="rId2"/>
              </a:rPr>
              <a:t>LSTM</a:t>
            </a:r>
            <a:r>
              <a:rPr lang="zh-CN" altLang="en-US" dirty="0">
                <a:hlinkClick r:id="rId2"/>
              </a:rPr>
              <a:t>网络已被证明比传统的</a:t>
            </a:r>
            <a:r>
              <a:rPr lang="en-US" altLang="zh-CN" dirty="0">
                <a:hlinkClick r:id="rId2"/>
              </a:rPr>
              <a:t>RNNs</a:t>
            </a:r>
            <a:r>
              <a:rPr lang="zh-CN" altLang="en-US" dirty="0">
                <a:hlinkClick r:id="rId2"/>
              </a:rPr>
              <a:t>更加有效</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78786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的原理</a:t>
            </a:r>
            <a:endParaRPr lang="zh-CN" altLang="en-US" dirty="0"/>
          </a:p>
        </p:txBody>
      </p:sp>
      <p:sp>
        <p:nvSpPr>
          <p:cNvPr id="3" name="内容占位符 2"/>
          <p:cNvSpPr>
            <a:spLocks noGrp="1"/>
          </p:cNvSpPr>
          <p:nvPr>
            <p:ph idx="1"/>
          </p:nvPr>
        </p:nvSpPr>
        <p:spPr/>
        <p:txBody>
          <a:bodyPr/>
          <a:lstStyle/>
          <a:p>
            <a:r>
              <a:rPr lang="zh-CN" altLang="en-US" dirty="0"/>
              <a:t>什么是</a:t>
            </a:r>
            <a:r>
              <a:rPr lang="en-US" altLang="zh-CN" dirty="0"/>
              <a:t>RNNs</a:t>
            </a:r>
          </a:p>
          <a:p>
            <a:r>
              <a:rPr lang="en-US" altLang="zh-CN" dirty="0"/>
              <a:t>  RNNs</a:t>
            </a:r>
            <a:r>
              <a:rPr lang="zh-CN" altLang="en-US" dirty="0"/>
              <a:t>的目的使用来处理序列数据。在传统的神经网络模型中，是从输入层到隐含层再到输出层，层与层之间是全连接的，每层之间的节点是无连接的。但是这种普通的神经网络对于很多问题却无能无力。例如，你要预测句子的下一个单词是什么，一般需要用到前面的单词，因为一个句子中前后单词并不是独立的。</a:t>
            </a:r>
            <a:r>
              <a:rPr lang="en-US" altLang="zh-CN" dirty="0"/>
              <a:t>RNNs</a:t>
            </a:r>
            <a:r>
              <a:rPr lang="zh-CN" altLang="en-US" dirty="0"/>
              <a:t>之所以称为循环神经网路，即一个序列当前的输出与前面的输出也有关。具体的表现形式为网络会对前面的信息进行记忆并应用于当前输出的计算中，即隐藏层之间的节点不再无连接而是有连接的，并且隐藏层的输入不仅包括输入层的输出还包括上一时刻隐藏层的输出。理论上，</a:t>
            </a:r>
            <a:r>
              <a:rPr lang="en-US" altLang="zh-CN" dirty="0"/>
              <a:t>RNNs</a:t>
            </a:r>
            <a:r>
              <a:rPr lang="zh-CN" altLang="en-US" dirty="0"/>
              <a:t>能够对任何长度的序列数据进行处理。但是在实践中，为了降低复杂性往往假设当前的状态只与前面的几个状态</a:t>
            </a:r>
            <a:r>
              <a:rPr lang="zh-CN" altLang="en-US" dirty="0" smtClean="0"/>
              <a:t>相关</a:t>
            </a:r>
            <a:endParaRPr lang="zh-CN" altLang="en-US" dirty="0"/>
          </a:p>
          <a:p>
            <a:endParaRPr lang="zh-CN" altLang="en-US" dirty="0"/>
          </a:p>
        </p:txBody>
      </p:sp>
    </p:spTree>
    <p:extLst>
      <p:ext uri="{BB962C8B-B14F-4D97-AF65-F5344CB8AC3E}">
        <p14:creationId xmlns:p14="http://schemas.microsoft.com/office/powerpoint/2010/main" val="203158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的原理</a:t>
            </a:r>
            <a:endParaRPr lang="zh-CN" altLang="en-US" dirty="0"/>
          </a:p>
        </p:txBody>
      </p:sp>
      <p:pic>
        <p:nvPicPr>
          <p:cNvPr id="2050" name="Picture 2" descr="RNN结构"/>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8352" y="1152983"/>
            <a:ext cx="7506269" cy="51522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46111" y="1310185"/>
            <a:ext cx="3407274" cy="5262979"/>
          </a:xfrm>
          <a:prstGeom prst="rect">
            <a:avLst/>
          </a:prstGeom>
          <a:noFill/>
        </p:spPr>
        <p:txBody>
          <a:bodyPr wrap="square" rtlCol="0">
            <a:spAutoFit/>
          </a:bodyPr>
          <a:lstStyle/>
          <a:p>
            <a:r>
              <a:rPr lang="zh-CN" altLang="en-US" sz="2400" dirty="0"/>
              <a:t>今天我这里讲到的</a:t>
            </a:r>
            <a:r>
              <a:rPr lang="en-US" altLang="zh-CN" sz="2400" dirty="0"/>
              <a:t>RNN</a:t>
            </a:r>
            <a:r>
              <a:rPr lang="zh-CN" altLang="en-US" sz="2400" dirty="0"/>
              <a:t>主要是上图这种结构的，即是</a:t>
            </a:r>
            <a:r>
              <a:rPr lang="en-US" altLang="zh-CN" sz="2400" dirty="0"/>
              <a:t>Hidden Layer</a:t>
            </a:r>
            <a:r>
              <a:rPr lang="zh-CN" altLang="en-US" sz="2400" dirty="0"/>
              <a:t>会有连向下一时间</a:t>
            </a:r>
            <a:r>
              <a:rPr lang="en-US" altLang="zh-CN" sz="2400" dirty="0"/>
              <a:t>Hidden Layer</a:t>
            </a:r>
            <a:r>
              <a:rPr lang="zh-CN" altLang="en-US" sz="2400" dirty="0"/>
              <a:t>的</a:t>
            </a:r>
            <a:r>
              <a:rPr lang="zh-CN" altLang="en-US" sz="2400" dirty="0" smtClean="0"/>
              <a:t>边，</a:t>
            </a:r>
            <a:r>
              <a:rPr lang="zh-CN" altLang="en-US" sz="2400" dirty="0"/>
              <a:t>还有一种结构是</a:t>
            </a:r>
            <a:r>
              <a:rPr lang="en-US" altLang="zh-CN" sz="2400" dirty="0"/>
              <a:t>Bidirectional Networks</a:t>
            </a:r>
            <a:r>
              <a:rPr lang="zh-CN" altLang="en-US" sz="2400" dirty="0"/>
              <a:t>，也就是说会有来自下一时间的</a:t>
            </a:r>
            <a:r>
              <a:rPr lang="en-US" altLang="zh-CN" sz="2400" dirty="0"/>
              <a:t>Hidden Layer</a:t>
            </a:r>
            <a:r>
              <a:rPr lang="zh-CN" altLang="en-US" sz="2400" dirty="0"/>
              <a:t>传回来的</a:t>
            </a:r>
            <a:r>
              <a:rPr lang="zh-CN" altLang="en-US" sz="2400" dirty="0" smtClean="0"/>
              <a:t>边，但</a:t>
            </a:r>
            <a:r>
              <a:rPr lang="zh-CN" altLang="en-US" sz="2400" dirty="0"/>
              <a:t>这不在我们今天的讨论范围内，</a:t>
            </a:r>
            <a:r>
              <a:rPr lang="zh-CN" altLang="en-US" sz="2400" dirty="0" smtClean="0"/>
              <a:t>为了</a:t>
            </a:r>
            <a:r>
              <a:rPr lang="zh-CN" altLang="en-US" sz="2400" dirty="0"/>
              <a:t>方便推导和描述，我们后面都将左边简化为右边这样一个结构。</a:t>
            </a:r>
          </a:p>
        </p:txBody>
      </p:sp>
    </p:spTree>
    <p:extLst>
      <p:ext uri="{BB962C8B-B14F-4D97-AF65-F5344CB8AC3E}">
        <p14:creationId xmlns:p14="http://schemas.microsoft.com/office/powerpoint/2010/main" val="1016442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的原理</a:t>
            </a:r>
            <a:endParaRPr lang="zh-CN" altLang="en-US" dirty="0"/>
          </a:p>
        </p:txBody>
      </p:sp>
      <p:pic>
        <p:nvPicPr>
          <p:cNvPr id="2050" name="Picture 2" descr="RNN结构"/>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359" y="1365532"/>
            <a:ext cx="4940490" cy="51522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0" y="1310185"/>
            <a:ext cx="2552131" cy="4524315"/>
          </a:xfrm>
          <a:prstGeom prst="rect">
            <a:avLst/>
          </a:prstGeom>
          <a:noFill/>
        </p:spPr>
        <p:txBody>
          <a:bodyPr wrap="square" rtlCol="0">
            <a:spAutoFit/>
          </a:bodyPr>
          <a:lstStyle/>
          <a:p>
            <a:r>
              <a:rPr lang="en-US" altLang="zh-CN" sz="2400" dirty="0"/>
              <a:t>RNN</a:t>
            </a:r>
            <a:r>
              <a:rPr lang="zh-CN" altLang="en-US" sz="2400" dirty="0"/>
              <a:t>和传统的多层感知机不同的就是跟时间沾上边了，下一时间（理解为</a:t>
            </a:r>
            <a:r>
              <a:rPr lang="en-US" altLang="zh-CN" sz="2400" dirty="0"/>
              <a:t>step</a:t>
            </a:r>
            <a:r>
              <a:rPr lang="zh-CN" altLang="en-US" sz="2400" dirty="0"/>
              <a:t>）会受本时间的影响，为了更好地说明这个东西，我们可以将网络按照时间进行</a:t>
            </a:r>
            <a:r>
              <a:rPr lang="zh-CN" altLang="en-US" sz="2400" dirty="0" smtClean="0"/>
              <a:t>展开</a:t>
            </a:r>
            <a:r>
              <a:rPr lang="en-US" altLang="zh-CN" sz="2400" dirty="0" smtClean="0">
                <a:sym typeface="Wingdings" panose="05000000000000000000" pitchFamily="2" charset="2"/>
              </a:rPr>
              <a:t>(</a:t>
            </a:r>
            <a:r>
              <a:rPr lang="zh-CN" altLang="en-US" sz="2400" dirty="0">
                <a:sym typeface="Wingdings" panose="05000000000000000000" pitchFamily="2" charset="2"/>
              </a:rPr>
              <a:t>按照</a:t>
            </a:r>
            <a:r>
              <a:rPr lang="zh-CN" altLang="en-US" sz="2400" dirty="0" smtClean="0">
                <a:sym typeface="Wingdings" panose="05000000000000000000" pitchFamily="2" charset="2"/>
              </a:rPr>
              <a:t>隐层节点之间的部分展开</a:t>
            </a:r>
            <a:r>
              <a:rPr lang="en-US" altLang="zh-CN" sz="2400" dirty="0" smtClean="0">
                <a:sym typeface="Wingdings" panose="05000000000000000000" pitchFamily="2" charset="2"/>
              </a:rPr>
              <a:t>)</a:t>
            </a:r>
            <a:endParaRPr lang="zh-CN" altLang="en-US" sz="2400" dirty="0"/>
          </a:p>
        </p:txBody>
      </p:sp>
      <p:pic>
        <p:nvPicPr>
          <p:cNvPr id="3074"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849" y="1365532"/>
            <a:ext cx="4863151" cy="51522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NN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359" y="1029564"/>
            <a:ext cx="5854889" cy="508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1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191070"/>
            <a:ext cx="9404723" cy="491318"/>
          </a:xfrm>
        </p:spPr>
        <p:txBody>
          <a:bodyPr/>
          <a:lstStyle/>
          <a:p>
            <a:r>
              <a:rPr lang="en-US" altLang="zh-CN" dirty="0" smtClean="0"/>
              <a:t>2</a:t>
            </a:r>
            <a:r>
              <a:rPr lang="zh-CN" altLang="en-US" dirty="0" smtClean="0"/>
              <a:t>、</a:t>
            </a:r>
            <a:r>
              <a:rPr lang="en-US" altLang="zh-CN" dirty="0" smtClean="0"/>
              <a:t>RNN</a:t>
            </a:r>
            <a:r>
              <a:rPr lang="zh-CN" altLang="en-US" dirty="0" smtClean="0"/>
              <a:t>的原理（前向传播）</a:t>
            </a:r>
            <a:endParaRPr lang="zh-CN" altLang="en-US" dirty="0"/>
          </a:p>
        </p:txBody>
      </p:sp>
      <p:sp>
        <p:nvSpPr>
          <p:cNvPr id="3" name="内容占位符 2"/>
          <p:cNvSpPr>
            <a:spLocks noGrp="1"/>
          </p:cNvSpPr>
          <p:nvPr>
            <p:ph idx="1"/>
          </p:nvPr>
        </p:nvSpPr>
        <p:spPr>
          <a:xfrm>
            <a:off x="150126" y="2052918"/>
            <a:ext cx="2593074" cy="4566246"/>
          </a:xfrm>
        </p:spPr>
        <p:txBody>
          <a:bodyPr/>
          <a:lstStyle/>
          <a:p>
            <a:pPr marL="0" indent="0">
              <a:buNone/>
            </a:pPr>
            <a:r>
              <a:rPr lang="zh-CN" altLang="en-US" dirty="0"/>
              <a:t>将</a:t>
            </a:r>
            <a:r>
              <a:rPr lang="en-US" altLang="zh-CN" dirty="0"/>
              <a:t>RNN</a:t>
            </a:r>
            <a:r>
              <a:rPr lang="zh-CN" altLang="en-US" dirty="0"/>
              <a:t>展开之后，似乎一切都很明了了，前向传播（</a:t>
            </a:r>
            <a:r>
              <a:rPr lang="en-US" altLang="zh-CN" dirty="0"/>
              <a:t>Forward Propagation</a:t>
            </a:r>
            <a:r>
              <a:rPr lang="zh-CN" altLang="en-US" dirty="0"/>
              <a:t>）就是依次按照时间的顺序计算一次就好了，反向传播（</a:t>
            </a:r>
            <a:r>
              <a:rPr lang="en-US" altLang="zh-CN" dirty="0"/>
              <a:t>Back Propagation</a:t>
            </a:r>
            <a:r>
              <a:rPr lang="zh-CN" altLang="en-US" dirty="0"/>
              <a:t>）就是从最后一个时间将累积的残差传递回来即可，跟普通的神经网络训练并没有本质上的不同。</a:t>
            </a:r>
          </a:p>
        </p:txBody>
      </p:sp>
      <p:pic>
        <p:nvPicPr>
          <p:cNvPr id="4098"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101" y="1610436"/>
            <a:ext cx="7933898" cy="51179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06" y="1610436"/>
            <a:ext cx="6264322" cy="51522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0" y="810217"/>
            <a:ext cx="10877266" cy="800219"/>
          </a:xfrm>
          <a:prstGeom prst="rect">
            <a:avLst/>
          </a:prstGeom>
          <a:noFill/>
        </p:spPr>
        <p:txBody>
          <a:bodyPr wrap="square" rtlCol="0">
            <a:spAutoFit/>
          </a:bodyPr>
          <a:lstStyle/>
          <a:p>
            <a:r>
              <a:rPr lang="zh-CN" altLang="en-US" dirty="0" smtClean="0"/>
              <a:t>这里需要大家的一些想象，每一个简化的网络，隐层有</a:t>
            </a:r>
            <a:r>
              <a:rPr lang="en-US" altLang="zh-CN" dirty="0" smtClean="0"/>
              <a:t>H</a:t>
            </a:r>
            <a:r>
              <a:rPr lang="zh-CN" altLang="en-US" dirty="0" smtClean="0"/>
              <a:t>个节点，输入层有</a:t>
            </a:r>
            <a:r>
              <a:rPr lang="en-US" altLang="zh-CN" dirty="0" smtClean="0"/>
              <a:t>I</a:t>
            </a:r>
            <a:r>
              <a:rPr lang="zh-CN" altLang="en-US" dirty="0" smtClean="0"/>
              <a:t>个节点，输出层有</a:t>
            </a:r>
            <a:r>
              <a:rPr lang="en-US" altLang="zh-CN" dirty="0" smtClean="0"/>
              <a:t>K</a:t>
            </a:r>
            <a:r>
              <a:rPr lang="zh-CN" altLang="en-US" dirty="0" smtClean="0"/>
              <a:t>个节点，每个</a:t>
            </a:r>
            <a:r>
              <a:rPr lang="en-US" altLang="zh-CN" sz="2800" dirty="0" smtClean="0"/>
              <a:t>a</a:t>
            </a:r>
            <a:r>
              <a:rPr lang="en-US" altLang="zh-CN" dirty="0" smtClean="0"/>
              <a:t>h</a:t>
            </a:r>
            <a:r>
              <a:rPr lang="zh-CN" altLang="en-US" dirty="0" smtClean="0"/>
              <a:t>，都有来自上一时刻的隐层</a:t>
            </a:r>
            <a:r>
              <a:rPr lang="en-US" altLang="zh-CN" dirty="0" smtClean="0"/>
              <a:t>H</a:t>
            </a:r>
            <a:r>
              <a:rPr lang="zh-CN" altLang="en-US" dirty="0" smtClean="0"/>
              <a:t>个节点的加权输入</a:t>
            </a:r>
            <a:endParaRPr lang="zh-CN" altLang="en-US" dirty="0"/>
          </a:p>
        </p:txBody>
      </p:sp>
    </p:spTree>
    <p:extLst>
      <p:ext uri="{BB962C8B-B14F-4D97-AF65-F5344CB8AC3E}">
        <p14:creationId xmlns:p14="http://schemas.microsoft.com/office/powerpoint/2010/main" val="26002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RNN</a:t>
            </a:r>
            <a:r>
              <a:rPr lang="zh-CN" altLang="en-US" dirty="0" smtClean="0"/>
              <a:t>的原理</a:t>
            </a:r>
            <a:endParaRPr lang="zh-CN" altLang="en-US" dirty="0"/>
          </a:p>
        </p:txBody>
      </p:sp>
      <p:sp>
        <p:nvSpPr>
          <p:cNvPr id="3" name="内容占位符 2"/>
          <p:cNvSpPr>
            <a:spLocks noGrp="1"/>
          </p:cNvSpPr>
          <p:nvPr>
            <p:ph idx="1"/>
          </p:nvPr>
        </p:nvSpPr>
        <p:spPr>
          <a:xfrm>
            <a:off x="1103312" y="1310186"/>
            <a:ext cx="8946541" cy="4938214"/>
          </a:xfrm>
        </p:spPr>
        <p:txBody>
          <a:bodyPr/>
          <a:lstStyle/>
          <a:p>
            <a:endParaRPr lang="en-US" altLang="zh-CN" dirty="0" smtClean="0"/>
          </a:p>
          <a:p>
            <a:endParaRPr lang="en-US" altLang="zh-CN" dirty="0"/>
          </a:p>
          <a:p>
            <a:r>
              <a:rPr lang="zh-CN" altLang="en-US" dirty="0" smtClean="0"/>
              <a:t>可以</a:t>
            </a:r>
            <a:r>
              <a:rPr lang="zh-CN" altLang="en-US" dirty="0"/>
              <a:t>看到输出层和普通的</a:t>
            </a:r>
            <a:r>
              <a:rPr lang="en-US" altLang="zh-CN" dirty="0"/>
              <a:t>NN</a:t>
            </a:r>
            <a:r>
              <a:rPr lang="zh-CN" altLang="en-US" dirty="0"/>
              <a:t>是完全一样的，接收隐藏层传入的数据并乘以参数求和，只是每一个计算出来的值都有个时间上标</a:t>
            </a:r>
            <a:r>
              <a:rPr lang="en-US" altLang="zh-CN" dirty="0"/>
              <a:t>t</a:t>
            </a:r>
            <a:r>
              <a:rPr lang="zh-CN" altLang="en-US" dirty="0"/>
              <a:t>，表示它是</a:t>
            </a:r>
            <a:r>
              <a:rPr lang="en-US" altLang="zh-CN" dirty="0"/>
              <a:t>t</a:t>
            </a:r>
            <a:r>
              <a:rPr lang="zh-CN" altLang="en-US" dirty="0"/>
              <a:t>时刻的那个节点。</a:t>
            </a:r>
          </a:p>
          <a:p>
            <a:r>
              <a:rPr lang="zh-CN" altLang="en-US" dirty="0"/>
              <a:t>而隐藏层的计算就是和</a:t>
            </a:r>
            <a:r>
              <a:rPr lang="en-US" altLang="zh-CN" dirty="0"/>
              <a:t>NN</a:t>
            </a:r>
            <a:r>
              <a:rPr lang="zh-CN" altLang="en-US" dirty="0"/>
              <a:t>不同的地方，从之前的拓扑图也看到了，隐藏层会接受来自上一时间隐藏层传入的数据，在公式里也体现出来了：第一个求和是和</a:t>
            </a:r>
            <a:r>
              <a:rPr lang="en-US" altLang="zh-CN" dirty="0"/>
              <a:t>NN</a:t>
            </a:r>
            <a:r>
              <a:rPr lang="zh-CN" altLang="en-US" dirty="0"/>
              <a:t>一致的，接收来自输入层的数据，第二个是接收来自上一隐藏层的数据。</a:t>
            </a:r>
          </a:p>
          <a:p>
            <a:endParaRPr lang="zh-CN" altLang="en-US" dirty="0"/>
          </a:p>
        </p:txBody>
      </p:sp>
    </p:spTree>
    <p:extLst>
      <p:ext uri="{BB962C8B-B14F-4D97-AF65-F5344CB8AC3E}">
        <p14:creationId xmlns:p14="http://schemas.microsoft.com/office/powerpoint/2010/main" val="1973011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1806</TotalTime>
  <Words>2782</Words>
  <Application>Microsoft Office PowerPoint</Application>
  <PresentationFormat>宽屏</PresentationFormat>
  <Paragraphs>146</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Microsoft Yahei</vt:lpstr>
      <vt:lpstr>Microsoft Yahei</vt:lpstr>
      <vt:lpstr>宋体</vt:lpstr>
      <vt:lpstr>Microsoft YaHei</vt:lpstr>
      <vt:lpstr>Arial</vt:lpstr>
      <vt:lpstr>Century Gothic</vt:lpstr>
      <vt:lpstr>Wingdings</vt:lpstr>
      <vt:lpstr>Wingdings 3</vt:lpstr>
      <vt:lpstr>离子</vt:lpstr>
      <vt:lpstr>RNN与LSTM简介</vt:lpstr>
      <vt:lpstr>PowerPoint 演示文稿</vt:lpstr>
      <vt:lpstr>1、产生的背景及意义</vt:lpstr>
      <vt:lpstr>1、产生的背景及意义</vt:lpstr>
      <vt:lpstr>2、RNN的原理</vt:lpstr>
      <vt:lpstr>2、RNN的原理</vt:lpstr>
      <vt:lpstr>2、RNN的原理</vt:lpstr>
      <vt:lpstr>2、RNN的原理（前向传播）</vt:lpstr>
      <vt:lpstr>2、RNN的原理</vt:lpstr>
      <vt:lpstr>2、RNN原理（后向传播）</vt:lpstr>
      <vt:lpstr>2、RNN的问题</vt:lpstr>
      <vt:lpstr>2、RNN的问题 1、rnn结构的BPTT学习算法存在的问题 先看一下比较典型的BPTT一个展开的结构，如下图，这里只考虑了部分图，因为其他部分不是这里要讨论的内容。</vt:lpstr>
      <vt:lpstr>2、RNN的问题</vt:lpstr>
      <vt:lpstr>2、RNN的问题</vt:lpstr>
      <vt:lpstr>2、RNN的问题</vt:lpstr>
      <vt:lpstr>3、RNN vs LSTM</vt:lpstr>
      <vt:lpstr>3、RNN vs LSTM</vt:lpstr>
      <vt:lpstr>3、RNN vs LSTM</vt:lpstr>
      <vt:lpstr>4、LSTM原理</vt:lpstr>
      <vt:lpstr>4、LSTM原理</vt:lpstr>
      <vt:lpstr>4、LSTM原理</vt:lpstr>
      <vt:lpstr>4、LSTM的原理</vt:lpstr>
      <vt:lpstr>4、LSTM的原理</vt:lpstr>
      <vt:lpstr>4、LSTM的原理</vt:lpstr>
      <vt:lpstr>4、LSTM原理</vt:lpstr>
      <vt:lpstr>4、LSTM的原理</vt:lpstr>
      <vt:lpstr>4、LSTM的原理</vt:lpstr>
      <vt:lpstr>4、LSTM的原理</vt:lpstr>
      <vt:lpstr>4、LSTM的原理</vt:lpstr>
      <vt:lpstr>4、LSTM的原理</vt:lpstr>
      <vt:lpstr>4、LSTM的原理</vt:lpstr>
      <vt:lpstr>5、总结</vt:lpstr>
      <vt:lpstr>5、总结</vt:lpstr>
      <vt:lpstr>6、一些可能存在的问题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wyt</dc:creator>
  <cp:lastModifiedBy>wyt</cp:lastModifiedBy>
  <cp:revision>51</cp:revision>
  <dcterms:created xsi:type="dcterms:W3CDTF">2016-05-24T08:24:11Z</dcterms:created>
  <dcterms:modified xsi:type="dcterms:W3CDTF">2016-06-01T08:10:37Z</dcterms:modified>
</cp:coreProperties>
</file>