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8" r:id="rId4"/>
    <p:sldId id="259" r:id="rId5"/>
    <p:sldId id="267" r:id="rId6"/>
    <p:sldId id="295" r:id="rId7"/>
    <p:sldId id="263" r:id="rId8"/>
    <p:sldId id="276" r:id="rId9"/>
    <p:sldId id="277" r:id="rId10"/>
    <p:sldId id="264" r:id="rId11"/>
    <p:sldId id="270" r:id="rId12"/>
    <p:sldId id="271" r:id="rId13"/>
    <p:sldId id="284" r:id="rId14"/>
    <p:sldId id="285" r:id="rId15"/>
    <p:sldId id="294" r:id="rId16"/>
    <p:sldId id="297" r:id="rId17"/>
    <p:sldId id="278" r:id="rId18"/>
    <p:sldId id="279" r:id="rId19"/>
    <p:sldId id="292" r:id="rId20"/>
    <p:sldId id="281" r:id="rId21"/>
    <p:sldId id="293" r:id="rId23"/>
    <p:sldId id="283" r:id="rId24"/>
    <p:sldId id="275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246" autoAdjust="0"/>
    <p:restoredTop sz="97032" autoAdjust="0"/>
  </p:normalViewPr>
  <p:slideViewPr>
    <p:cSldViewPr>
      <p:cViewPr varScale="1">
        <p:scale>
          <a:sx n="68" d="100"/>
          <a:sy n="68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2013.11.27_&#24182;&#34892;LR\&#21333;&#26426;&#24182;&#34892;LR&#23454;&#39564;-&#20911;&#25196;-2013.12.19%20-%20&#21103;&#264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2013.11.27_&#24182;&#34892;LR\&#21333;&#26426;&#24182;&#34892;LR&#23454;&#39564;-&#20911;&#25196;-2013.12.19%20-%20&#21103;&#26412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2013.11.27_&#24182;&#34892;LR\&#21333;&#26426;&#24182;&#34892;LR&#23454;&#39564;-&#20911;&#25196;-2013.12.19%20-%20&#21103;&#26412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rojects\2013.11.27_&#24182;&#34892;LR\&#21333;&#26426;&#24182;&#34892;LR&#23454;&#39564;-&#20911;&#25196;-2013.12.19%20-%20&#21103;&#2641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/>
              <a:t>ROC of MPI_GD</a:t>
            </a:r>
            <a:endParaRPr lang="zh-CN" altLang="en-US" sz="140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67152230971128"/>
          <c:y val="0.199965551181103"/>
          <c:w val="0.678136482939633"/>
          <c:h val="0.551743766404201"/>
        </c:manualLayout>
      </c:layout>
      <c:scatterChart>
        <c:scatterStyle val="smoothMarker"/>
        <c:varyColors val="0"/>
        <c:ser>
          <c:idx val="0"/>
          <c:order val="0"/>
          <c:spPr>
            <a:ln w="2540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diamond"/>
            <c:size val="5"/>
          </c:marker>
          <c:dLbls>
            <c:delete val="1"/>
          </c:dLbls>
          <c:xVal>
            <c:numRef>
              <c:f>预测效果对比!$H$44:$H$143</c:f>
              <c:numCache>
                <c:formatCode>General</c:formatCode>
                <c:ptCount val="100"/>
                <c:pt idx="0">
                  <c:v>1</c:v>
                </c:pt>
                <c:pt idx="1">
                  <c:v>0.927</c:v>
                </c:pt>
                <c:pt idx="2">
                  <c:v>0.856000000000001</c:v>
                </c:pt>
                <c:pt idx="3">
                  <c:v>0.795</c:v>
                </c:pt>
                <c:pt idx="4">
                  <c:v>0.742000000000002</c:v>
                </c:pt>
                <c:pt idx="5">
                  <c:v>0.695000000000001</c:v>
                </c:pt>
                <c:pt idx="6">
                  <c:v>0.654000000000002</c:v>
                </c:pt>
                <c:pt idx="7">
                  <c:v>0.617000000000002</c:v>
                </c:pt>
                <c:pt idx="8">
                  <c:v>0.583</c:v>
                </c:pt>
                <c:pt idx="9">
                  <c:v>0.553</c:v>
                </c:pt>
                <c:pt idx="10">
                  <c:v>0.525</c:v>
                </c:pt>
                <c:pt idx="11">
                  <c:v>0.499000000000001</c:v>
                </c:pt>
                <c:pt idx="12">
                  <c:v>0.475</c:v>
                </c:pt>
                <c:pt idx="13">
                  <c:v>0.453</c:v>
                </c:pt>
                <c:pt idx="14">
                  <c:v>0.432</c:v>
                </c:pt>
                <c:pt idx="15">
                  <c:v>0.412</c:v>
                </c:pt>
                <c:pt idx="16">
                  <c:v>0.394000000000001</c:v>
                </c:pt>
                <c:pt idx="17">
                  <c:v>0.377000000000001</c:v>
                </c:pt>
                <c:pt idx="18">
                  <c:v>0.36</c:v>
                </c:pt>
                <c:pt idx="19">
                  <c:v>0.345</c:v>
                </c:pt>
                <c:pt idx="20">
                  <c:v>0.331000000000001</c:v>
                </c:pt>
                <c:pt idx="21">
                  <c:v>0.317000000000001</c:v>
                </c:pt>
                <c:pt idx="22">
                  <c:v>0.304</c:v>
                </c:pt>
                <c:pt idx="23">
                  <c:v>0.291</c:v>
                </c:pt>
                <c:pt idx="24">
                  <c:v>0.28</c:v>
                </c:pt>
                <c:pt idx="25">
                  <c:v>0.268</c:v>
                </c:pt>
                <c:pt idx="26">
                  <c:v>0.257</c:v>
                </c:pt>
                <c:pt idx="27">
                  <c:v>0.247</c:v>
                </c:pt>
                <c:pt idx="28">
                  <c:v>0.236</c:v>
                </c:pt>
                <c:pt idx="29">
                  <c:v>0.227</c:v>
                </c:pt>
                <c:pt idx="30">
                  <c:v>0.218</c:v>
                </c:pt>
                <c:pt idx="31">
                  <c:v>0.209</c:v>
                </c:pt>
                <c:pt idx="32">
                  <c:v>0.2</c:v>
                </c:pt>
                <c:pt idx="33">
                  <c:v>0.192</c:v>
                </c:pt>
                <c:pt idx="34">
                  <c:v>0.184</c:v>
                </c:pt>
                <c:pt idx="35">
                  <c:v>0.176</c:v>
                </c:pt>
                <c:pt idx="36">
                  <c:v>0.168</c:v>
                </c:pt>
                <c:pt idx="37">
                  <c:v>0.161</c:v>
                </c:pt>
                <c:pt idx="38">
                  <c:v>0.155</c:v>
                </c:pt>
                <c:pt idx="39">
                  <c:v>0.148</c:v>
                </c:pt>
                <c:pt idx="40">
                  <c:v>0.142</c:v>
                </c:pt>
                <c:pt idx="41">
                  <c:v>0.136</c:v>
                </c:pt>
                <c:pt idx="42">
                  <c:v>0.13</c:v>
                </c:pt>
                <c:pt idx="43">
                  <c:v>0.125</c:v>
                </c:pt>
                <c:pt idx="44">
                  <c:v>0.119</c:v>
                </c:pt>
                <c:pt idx="45">
                  <c:v>0.114</c:v>
                </c:pt>
                <c:pt idx="46">
                  <c:v>0.109</c:v>
                </c:pt>
                <c:pt idx="47">
                  <c:v>0.104</c:v>
                </c:pt>
                <c:pt idx="48">
                  <c:v>0.0990000000000002</c:v>
                </c:pt>
                <c:pt idx="49">
                  <c:v>0.0940000000000001</c:v>
                </c:pt>
                <c:pt idx="50">
                  <c:v>0.0900000000000001</c:v>
                </c:pt>
                <c:pt idx="51">
                  <c:v>0.086</c:v>
                </c:pt>
                <c:pt idx="52">
                  <c:v>0.082</c:v>
                </c:pt>
                <c:pt idx="53">
                  <c:v>0.078</c:v>
                </c:pt>
                <c:pt idx="54">
                  <c:v>0.074</c:v>
                </c:pt>
                <c:pt idx="55">
                  <c:v>0.07</c:v>
                </c:pt>
                <c:pt idx="56">
                  <c:v>0.066</c:v>
                </c:pt>
                <c:pt idx="57">
                  <c:v>0.063</c:v>
                </c:pt>
                <c:pt idx="58">
                  <c:v>0.06</c:v>
                </c:pt>
                <c:pt idx="59">
                  <c:v>0.0570000000000001</c:v>
                </c:pt>
                <c:pt idx="60">
                  <c:v>0.053</c:v>
                </c:pt>
                <c:pt idx="61">
                  <c:v>0.05</c:v>
                </c:pt>
                <c:pt idx="62">
                  <c:v>0.048</c:v>
                </c:pt>
                <c:pt idx="63">
                  <c:v>0.045</c:v>
                </c:pt>
                <c:pt idx="64">
                  <c:v>0.042</c:v>
                </c:pt>
                <c:pt idx="65">
                  <c:v>0.04</c:v>
                </c:pt>
                <c:pt idx="66">
                  <c:v>0.037</c:v>
                </c:pt>
                <c:pt idx="67">
                  <c:v>0.035</c:v>
                </c:pt>
                <c:pt idx="68">
                  <c:v>0.032</c:v>
                </c:pt>
                <c:pt idx="69">
                  <c:v>0.03</c:v>
                </c:pt>
                <c:pt idx="70">
                  <c:v>0.028</c:v>
                </c:pt>
                <c:pt idx="71">
                  <c:v>0.026</c:v>
                </c:pt>
                <c:pt idx="72">
                  <c:v>0.024</c:v>
                </c:pt>
                <c:pt idx="73">
                  <c:v>0.022</c:v>
                </c:pt>
                <c:pt idx="74">
                  <c:v>0.02</c:v>
                </c:pt>
                <c:pt idx="75">
                  <c:v>0.0190000000000001</c:v>
                </c:pt>
                <c:pt idx="76">
                  <c:v>0.017</c:v>
                </c:pt>
                <c:pt idx="77">
                  <c:v>0.016</c:v>
                </c:pt>
                <c:pt idx="78">
                  <c:v>0.014</c:v>
                </c:pt>
                <c:pt idx="79">
                  <c:v>0.013</c:v>
                </c:pt>
                <c:pt idx="80">
                  <c:v>0.012</c:v>
                </c:pt>
                <c:pt idx="81">
                  <c:v>0.01</c:v>
                </c:pt>
                <c:pt idx="82">
                  <c:v>0.009</c:v>
                </c:pt>
                <c:pt idx="83">
                  <c:v>0.00800000000000002</c:v>
                </c:pt>
                <c:pt idx="84">
                  <c:v>0.00700000000000001</c:v>
                </c:pt>
                <c:pt idx="85">
                  <c:v>0.00600000000000001</c:v>
                </c:pt>
                <c:pt idx="86">
                  <c:v>0.00500000000000001</c:v>
                </c:pt>
                <c:pt idx="87">
                  <c:v>0.00400000000000001</c:v>
                </c:pt>
                <c:pt idx="88">
                  <c:v>0.00400000000000001</c:v>
                </c:pt>
                <c:pt idx="89">
                  <c:v>0.00300000000000001</c:v>
                </c:pt>
                <c:pt idx="90">
                  <c:v>0.00200000000000001</c:v>
                </c:pt>
                <c:pt idx="91">
                  <c:v>0.00200000000000001</c:v>
                </c:pt>
                <c:pt idx="92">
                  <c:v>0.001</c:v>
                </c:pt>
                <c:pt idx="93">
                  <c:v>0.001</c:v>
                </c:pt>
                <c:pt idx="94">
                  <c:v>0.001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xVal>
          <c:yVal>
            <c:numRef>
              <c:f>预测效果对比!$I$44:$I$143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0.998</c:v>
                </c:pt>
                <c:pt idx="3">
                  <c:v>0.996</c:v>
                </c:pt>
                <c:pt idx="4">
                  <c:v>0.992</c:v>
                </c:pt>
                <c:pt idx="5">
                  <c:v>0.988</c:v>
                </c:pt>
                <c:pt idx="6">
                  <c:v>0.983</c:v>
                </c:pt>
                <c:pt idx="7">
                  <c:v>0.977000000000001</c:v>
                </c:pt>
                <c:pt idx="8">
                  <c:v>0.971000000000001</c:v>
                </c:pt>
                <c:pt idx="9">
                  <c:v>0.965000000000001</c:v>
                </c:pt>
                <c:pt idx="10">
                  <c:v>0.959000000000001</c:v>
                </c:pt>
                <c:pt idx="11">
                  <c:v>0.952000000000001</c:v>
                </c:pt>
                <c:pt idx="12">
                  <c:v>0.945</c:v>
                </c:pt>
                <c:pt idx="13">
                  <c:v>0.938</c:v>
                </c:pt>
                <c:pt idx="14">
                  <c:v>0.93</c:v>
                </c:pt>
                <c:pt idx="15">
                  <c:v>0.923</c:v>
                </c:pt>
                <c:pt idx="16">
                  <c:v>0.915</c:v>
                </c:pt>
                <c:pt idx="17">
                  <c:v>0.907</c:v>
                </c:pt>
                <c:pt idx="18">
                  <c:v>0.899</c:v>
                </c:pt>
                <c:pt idx="19">
                  <c:v>0.89</c:v>
                </c:pt>
                <c:pt idx="20">
                  <c:v>0.882</c:v>
                </c:pt>
                <c:pt idx="21">
                  <c:v>0.874000000000002</c:v>
                </c:pt>
                <c:pt idx="22">
                  <c:v>0.866000000000002</c:v>
                </c:pt>
                <c:pt idx="23">
                  <c:v>0.858000000000001</c:v>
                </c:pt>
                <c:pt idx="24">
                  <c:v>0.850000000000001</c:v>
                </c:pt>
                <c:pt idx="25">
                  <c:v>0.842000000000001</c:v>
                </c:pt>
                <c:pt idx="26">
                  <c:v>0.833000000000001</c:v>
                </c:pt>
                <c:pt idx="27">
                  <c:v>0.824</c:v>
                </c:pt>
                <c:pt idx="28">
                  <c:v>0.816</c:v>
                </c:pt>
                <c:pt idx="29">
                  <c:v>0.807</c:v>
                </c:pt>
                <c:pt idx="30">
                  <c:v>0.798</c:v>
                </c:pt>
                <c:pt idx="31">
                  <c:v>0.79</c:v>
                </c:pt>
                <c:pt idx="32">
                  <c:v>0.781</c:v>
                </c:pt>
                <c:pt idx="33">
                  <c:v>0.773000000000002</c:v>
                </c:pt>
                <c:pt idx="34">
                  <c:v>0.764000000000002</c:v>
                </c:pt>
                <c:pt idx="35">
                  <c:v>0.755000000000002</c:v>
                </c:pt>
                <c:pt idx="36">
                  <c:v>0.746000000000002</c:v>
                </c:pt>
                <c:pt idx="37">
                  <c:v>0.737000000000001</c:v>
                </c:pt>
                <c:pt idx="38">
                  <c:v>0.728000000000001</c:v>
                </c:pt>
                <c:pt idx="39">
                  <c:v>0.719000000000001</c:v>
                </c:pt>
                <c:pt idx="40">
                  <c:v>0.710000000000001</c:v>
                </c:pt>
                <c:pt idx="41">
                  <c:v>0.701000000000001</c:v>
                </c:pt>
                <c:pt idx="42">
                  <c:v>0.692000000000001</c:v>
                </c:pt>
                <c:pt idx="43">
                  <c:v>0.683000000000001</c:v>
                </c:pt>
                <c:pt idx="44">
                  <c:v>0.673000000000002</c:v>
                </c:pt>
                <c:pt idx="45">
                  <c:v>0.663000000000002</c:v>
                </c:pt>
                <c:pt idx="46">
                  <c:v>0.653000000000002</c:v>
                </c:pt>
                <c:pt idx="47">
                  <c:v>0.644000000000002</c:v>
                </c:pt>
                <c:pt idx="48">
                  <c:v>0.634000000000002</c:v>
                </c:pt>
                <c:pt idx="49">
                  <c:v>0.625000000000002</c:v>
                </c:pt>
                <c:pt idx="50">
                  <c:v>0.615000000000002</c:v>
                </c:pt>
                <c:pt idx="51">
                  <c:v>0.606000000000001</c:v>
                </c:pt>
                <c:pt idx="52">
                  <c:v>0.596</c:v>
                </c:pt>
                <c:pt idx="53">
                  <c:v>0.587</c:v>
                </c:pt>
                <c:pt idx="54">
                  <c:v>0.577000000000001</c:v>
                </c:pt>
                <c:pt idx="55">
                  <c:v>0.567</c:v>
                </c:pt>
                <c:pt idx="56">
                  <c:v>0.556</c:v>
                </c:pt>
                <c:pt idx="57">
                  <c:v>0.546</c:v>
                </c:pt>
                <c:pt idx="58">
                  <c:v>0.536</c:v>
                </c:pt>
                <c:pt idx="59">
                  <c:v>0.526</c:v>
                </c:pt>
                <c:pt idx="60">
                  <c:v>0.516</c:v>
                </c:pt>
                <c:pt idx="61">
                  <c:v>0.506</c:v>
                </c:pt>
                <c:pt idx="62">
                  <c:v>0.495</c:v>
                </c:pt>
                <c:pt idx="63">
                  <c:v>0.485</c:v>
                </c:pt>
                <c:pt idx="64">
                  <c:v>0.475</c:v>
                </c:pt>
                <c:pt idx="65">
                  <c:v>0.464</c:v>
                </c:pt>
                <c:pt idx="66">
                  <c:v>0.454</c:v>
                </c:pt>
                <c:pt idx="67">
                  <c:v>0.443</c:v>
                </c:pt>
                <c:pt idx="68">
                  <c:v>0.432</c:v>
                </c:pt>
                <c:pt idx="69">
                  <c:v>0.421</c:v>
                </c:pt>
                <c:pt idx="70">
                  <c:v>0.41</c:v>
                </c:pt>
                <c:pt idx="71">
                  <c:v>0.398000000000001</c:v>
                </c:pt>
                <c:pt idx="72">
                  <c:v>0.386000000000001</c:v>
                </c:pt>
                <c:pt idx="73">
                  <c:v>0.375000000000001</c:v>
                </c:pt>
                <c:pt idx="74">
                  <c:v>0.363</c:v>
                </c:pt>
                <c:pt idx="75">
                  <c:v>0.352</c:v>
                </c:pt>
                <c:pt idx="76">
                  <c:v>0.34</c:v>
                </c:pt>
                <c:pt idx="77">
                  <c:v>0.327000000000001</c:v>
                </c:pt>
                <c:pt idx="78">
                  <c:v>0.315000000000001</c:v>
                </c:pt>
                <c:pt idx="79">
                  <c:v>0.302</c:v>
                </c:pt>
                <c:pt idx="80">
                  <c:v>0.29</c:v>
                </c:pt>
                <c:pt idx="81">
                  <c:v>0.277</c:v>
                </c:pt>
                <c:pt idx="82">
                  <c:v>0.264</c:v>
                </c:pt>
                <c:pt idx="83">
                  <c:v>0.252</c:v>
                </c:pt>
                <c:pt idx="84">
                  <c:v>0.239</c:v>
                </c:pt>
                <c:pt idx="85">
                  <c:v>0.225</c:v>
                </c:pt>
                <c:pt idx="86">
                  <c:v>0.211</c:v>
                </c:pt>
                <c:pt idx="87">
                  <c:v>0.197</c:v>
                </c:pt>
                <c:pt idx="88">
                  <c:v>0.182</c:v>
                </c:pt>
                <c:pt idx="89">
                  <c:v>0.167</c:v>
                </c:pt>
                <c:pt idx="90">
                  <c:v>0.152</c:v>
                </c:pt>
                <c:pt idx="91">
                  <c:v>0.137</c:v>
                </c:pt>
                <c:pt idx="92">
                  <c:v>0.122</c:v>
                </c:pt>
                <c:pt idx="93">
                  <c:v>0.105</c:v>
                </c:pt>
                <c:pt idx="94">
                  <c:v>0.0890000000000002</c:v>
                </c:pt>
                <c:pt idx="95">
                  <c:v>0.073</c:v>
                </c:pt>
                <c:pt idx="96">
                  <c:v>0.056</c:v>
                </c:pt>
                <c:pt idx="97">
                  <c:v>0.04</c:v>
                </c:pt>
                <c:pt idx="98">
                  <c:v>0.024</c:v>
                </c:pt>
                <c:pt idx="99">
                  <c:v>0.009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140096"/>
        <c:axId val="55808000"/>
      </c:scatterChart>
      <c:valAx>
        <c:axId val="73140096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/>
                  <a:t>FPR</a:t>
                </a:r>
                <a:endParaRPr lang="zh-CN" altLang="en-US" sz="12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5808000"/>
        <c:crosses val="autoZero"/>
        <c:crossBetween val="midCat"/>
        <c:majorUnit val="0.2"/>
      </c:valAx>
      <c:valAx>
        <c:axId val="55808000"/>
        <c:scaling>
          <c:orientation val="minMax"/>
          <c:max val="1"/>
          <c:min val="0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/>
                  <a:t>TPR</a:t>
                </a:r>
                <a:endParaRPr lang="zh-CN" altLang="en-US" sz="12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73140096"/>
        <c:crosses val="autoZero"/>
        <c:crossBetween val="midCat"/>
        <c:majorUnit val="0.2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spPr>
    <a:ln>
      <a:solidFill>
        <a:prstClr val="black">
          <a:alpha val="60000"/>
        </a:prstClr>
      </a:solidFill>
    </a:ln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/>
              <a:t>ROC of MPI_L-BFGS</a:t>
            </a:r>
            <a:endParaRPr lang="zh-CN" altLang="en-US" sz="140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33441585352071"/>
          <c:y val="0.199965551181103"/>
          <c:w val="0.712108905047156"/>
          <c:h val="0.547113954505687"/>
        </c:manualLayout>
      </c:layout>
      <c:scatterChart>
        <c:scatterStyle val="smoothMarker"/>
        <c:varyColors val="0"/>
        <c:ser>
          <c:idx val="0"/>
          <c:order val="0"/>
          <c:spPr>
            <a:ln w="2540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diamond"/>
            <c:size val="5"/>
          </c:marker>
          <c:dLbls>
            <c:delete val="1"/>
          </c:dLbls>
          <c:xVal>
            <c:numRef>
              <c:f>预测效果对比!$L$44:$L$143</c:f>
              <c:numCache>
                <c:formatCode>General</c:formatCode>
                <c:ptCount val="100"/>
                <c:pt idx="0">
                  <c:v>1</c:v>
                </c:pt>
                <c:pt idx="1">
                  <c:v>0.906</c:v>
                </c:pt>
                <c:pt idx="2">
                  <c:v>0.827000000000001</c:v>
                </c:pt>
                <c:pt idx="3">
                  <c:v>0.762000000000002</c:v>
                </c:pt>
                <c:pt idx="4">
                  <c:v>0.707000000000001</c:v>
                </c:pt>
                <c:pt idx="5">
                  <c:v>0.660000000000002</c:v>
                </c:pt>
                <c:pt idx="6">
                  <c:v>0.619000000000002</c:v>
                </c:pt>
                <c:pt idx="7">
                  <c:v>0.582</c:v>
                </c:pt>
                <c:pt idx="8">
                  <c:v>0.55</c:v>
                </c:pt>
                <c:pt idx="9">
                  <c:v>0.52</c:v>
                </c:pt>
                <c:pt idx="10">
                  <c:v>0.493</c:v>
                </c:pt>
                <c:pt idx="11">
                  <c:v>0.468</c:v>
                </c:pt>
                <c:pt idx="12">
                  <c:v>0.445</c:v>
                </c:pt>
                <c:pt idx="13">
                  <c:v>0.424</c:v>
                </c:pt>
                <c:pt idx="14">
                  <c:v>0.404</c:v>
                </c:pt>
                <c:pt idx="15">
                  <c:v>0.386000000000001</c:v>
                </c:pt>
                <c:pt idx="16">
                  <c:v>0.369</c:v>
                </c:pt>
                <c:pt idx="17">
                  <c:v>0.352</c:v>
                </c:pt>
                <c:pt idx="18">
                  <c:v>0.337000000000001</c:v>
                </c:pt>
                <c:pt idx="19">
                  <c:v>0.323000000000001</c:v>
                </c:pt>
                <c:pt idx="20">
                  <c:v>0.309000000000001</c:v>
                </c:pt>
                <c:pt idx="21">
                  <c:v>0.296</c:v>
                </c:pt>
                <c:pt idx="22">
                  <c:v>0.284</c:v>
                </c:pt>
                <c:pt idx="23">
                  <c:v>0.272</c:v>
                </c:pt>
                <c:pt idx="24">
                  <c:v>0.261</c:v>
                </c:pt>
                <c:pt idx="25">
                  <c:v>0.251</c:v>
                </c:pt>
                <c:pt idx="26">
                  <c:v>0.24</c:v>
                </c:pt>
                <c:pt idx="27">
                  <c:v>0.23</c:v>
                </c:pt>
                <c:pt idx="28">
                  <c:v>0.221</c:v>
                </c:pt>
                <c:pt idx="29">
                  <c:v>0.212</c:v>
                </c:pt>
                <c:pt idx="30">
                  <c:v>0.203</c:v>
                </c:pt>
                <c:pt idx="31">
                  <c:v>0.195</c:v>
                </c:pt>
                <c:pt idx="32">
                  <c:v>0.187</c:v>
                </c:pt>
                <c:pt idx="33">
                  <c:v>0.179</c:v>
                </c:pt>
                <c:pt idx="34">
                  <c:v>0.172</c:v>
                </c:pt>
                <c:pt idx="35">
                  <c:v>0.164</c:v>
                </c:pt>
                <c:pt idx="36">
                  <c:v>0.158</c:v>
                </c:pt>
                <c:pt idx="37">
                  <c:v>0.151</c:v>
                </c:pt>
                <c:pt idx="38">
                  <c:v>0.145</c:v>
                </c:pt>
                <c:pt idx="39">
                  <c:v>0.139</c:v>
                </c:pt>
                <c:pt idx="40">
                  <c:v>0.133</c:v>
                </c:pt>
                <c:pt idx="41">
                  <c:v>0.128</c:v>
                </c:pt>
                <c:pt idx="42">
                  <c:v>0.122</c:v>
                </c:pt>
                <c:pt idx="43">
                  <c:v>0.117</c:v>
                </c:pt>
                <c:pt idx="44">
                  <c:v>0.112</c:v>
                </c:pt>
                <c:pt idx="45">
                  <c:v>0.107</c:v>
                </c:pt>
                <c:pt idx="46">
                  <c:v>0.102</c:v>
                </c:pt>
                <c:pt idx="47">
                  <c:v>0.0980000000000002</c:v>
                </c:pt>
                <c:pt idx="48">
                  <c:v>0.0930000000000002</c:v>
                </c:pt>
                <c:pt idx="49">
                  <c:v>0.0890000000000001</c:v>
                </c:pt>
                <c:pt idx="50">
                  <c:v>0.085</c:v>
                </c:pt>
                <c:pt idx="51">
                  <c:v>0.081</c:v>
                </c:pt>
                <c:pt idx="52">
                  <c:v>0.077</c:v>
                </c:pt>
                <c:pt idx="53">
                  <c:v>0.073</c:v>
                </c:pt>
                <c:pt idx="54">
                  <c:v>0.07</c:v>
                </c:pt>
                <c:pt idx="55">
                  <c:v>0.066</c:v>
                </c:pt>
                <c:pt idx="56">
                  <c:v>0.063</c:v>
                </c:pt>
                <c:pt idx="57">
                  <c:v>0.06</c:v>
                </c:pt>
                <c:pt idx="58">
                  <c:v>0.057</c:v>
                </c:pt>
                <c:pt idx="59">
                  <c:v>0.054</c:v>
                </c:pt>
                <c:pt idx="60">
                  <c:v>0.051</c:v>
                </c:pt>
                <c:pt idx="61">
                  <c:v>0.048</c:v>
                </c:pt>
                <c:pt idx="62">
                  <c:v>0.045</c:v>
                </c:pt>
                <c:pt idx="63">
                  <c:v>0.043</c:v>
                </c:pt>
                <c:pt idx="64">
                  <c:v>0.041</c:v>
                </c:pt>
                <c:pt idx="65">
                  <c:v>0.038</c:v>
                </c:pt>
                <c:pt idx="66">
                  <c:v>0.036</c:v>
                </c:pt>
                <c:pt idx="67">
                  <c:v>0.033</c:v>
                </c:pt>
                <c:pt idx="68">
                  <c:v>0.0310000000000001</c:v>
                </c:pt>
                <c:pt idx="69">
                  <c:v>0.029</c:v>
                </c:pt>
                <c:pt idx="70">
                  <c:v>0.0270000000000001</c:v>
                </c:pt>
                <c:pt idx="71">
                  <c:v>0.025</c:v>
                </c:pt>
                <c:pt idx="72">
                  <c:v>0.023</c:v>
                </c:pt>
                <c:pt idx="73">
                  <c:v>0.021</c:v>
                </c:pt>
                <c:pt idx="74">
                  <c:v>0.02</c:v>
                </c:pt>
                <c:pt idx="75">
                  <c:v>0.018</c:v>
                </c:pt>
                <c:pt idx="76">
                  <c:v>0.017</c:v>
                </c:pt>
                <c:pt idx="77">
                  <c:v>0.015</c:v>
                </c:pt>
                <c:pt idx="78">
                  <c:v>0.014</c:v>
                </c:pt>
                <c:pt idx="79">
                  <c:v>0.013</c:v>
                </c:pt>
                <c:pt idx="80">
                  <c:v>0.011</c:v>
                </c:pt>
                <c:pt idx="81">
                  <c:v>0.01</c:v>
                </c:pt>
                <c:pt idx="82">
                  <c:v>0.009</c:v>
                </c:pt>
                <c:pt idx="83">
                  <c:v>0.00800000000000002</c:v>
                </c:pt>
                <c:pt idx="84">
                  <c:v>0.00700000000000001</c:v>
                </c:pt>
                <c:pt idx="85">
                  <c:v>0.00600000000000001</c:v>
                </c:pt>
                <c:pt idx="86">
                  <c:v>0.00500000000000001</c:v>
                </c:pt>
                <c:pt idx="87">
                  <c:v>0.00400000000000001</c:v>
                </c:pt>
                <c:pt idx="88">
                  <c:v>0.00400000000000001</c:v>
                </c:pt>
                <c:pt idx="89">
                  <c:v>0.00300000000000001</c:v>
                </c:pt>
                <c:pt idx="90">
                  <c:v>0.00200000000000001</c:v>
                </c:pt>
                <c:pt idx="91">
                  <c:v>0.00200000000000001</c:v>
                </c:pt>
                <c:pt idx="92">
                  <c:v>0.001</c:v>
                </c:pt>
                <c:pt idx="93">
                  <c:v>0.001</c:v>
                </c:pt>
                <c:pt idx="94">
                  <c:v>0.001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xVal>
          <c:yVal>
            <c:numRef>
              <c:f>预测效果对比!$M$44:$M$143</c:f>
              <c:numCache>
                <c:formatCode>General</c:formatCode>
                <c:ptCount val="100"/>
                <c:pt idx="0">
                  <c:v>1</c:v>
                </c:pt>
                <c:pt idx="1">
                  <c:v>0.999</c:v>
                </c:pt>
                <c:pt idx="2">
                  <c:v>0.997</c:v>
                </c:pt>
                <c:pt idx="3">
                  <c:v>0.994</c:v>
                </c:pt>
                <c:pt idx="4">
                  <c:v>0.989</c:v>
                </c:pt>
                <c:pt idx="5">
                  <c:v>0.984</c:v>
                </c:pt>
                <c:pt idx="6">
                  <c:v>0.978000000000001</c:v>
                </c:pt>
                <c:pt idx="7">
                  <c:v>0.972000000000001</c:v>
                </c:pt>
                <c:pt idx="8">
                  <c:v>0.965000000000001</c:v>
                </c:pt>
                <c:pt idx="9">
                  <c:v>0.958000000000001</c:v>
                </c:pt>
                <c:pt idx="10">
                  <c:v>0.951000000000001</c:v>
                </c:pt>
                <c:pt idx="11">
                  <c:v>0.944</c:v>
                </c:pt>
                <c:pt idx="12">
                  <c:v>0.937000000000001</c:v>
                </c:pt>
                <c:pt idx="13">
                  <c:v>0.929</c:v>
                </c:pt>
                <c:pt idx="14">
                  <c:v>0.92</c:v>
                </c:pt>
                <c:pt idx="15">
                  <c:v>0.912</c:v>
                </c:pt>
                <c:pt idx="16">
                  <c:v>0.904</c:v>
                </c:pt>
                <c:pt idx="17">
                  <c:v>0.895</c:v>
                </c:pt>
                <c:pt idx="18">
                  <c:v>0.887</c:v>
                </c:pt>
                <c:pt idx="19">
                  <c:v>0.879000000000002</c:v>
                </c:pt>
                <c:pt idx="20">
                  <c:v>0.871000000000002</c:v>
                </c:pt>
                <c:pt idx="21">
                  <c:v>0.862000000000001</c:v>
                </c:pt>
                <c:pt idx="22">
                  <c:v>0.854000000000001</c:v>
                </c:pt>
                <c:pt idx="23">
                  <c:v>0.846000000000001</c:v>
                </c:pt>
                <c:pt idx="24">
                  <c:v>0.837000000000001</c:v>
                </c:pt>
                <c:pt idx="25">
                  <c:v>0.828000000000001</c:v>
                </c:pt>
                <c:pt idx="26">
                  <c:v>0.820000000000001</c:v>
                </c:pt>
                <c:pt idx="27">
                  <c:v>0.811</c:v>
                </c:pt>
                <c:pt idx="28">
                  <c:v>0.802</c:v>
                </c:pt>
                <c:pt idx="29">
                  <c:v>0.793</c:v>
                </c:pt>
                <c:pt idx="30">
                  <c:v>0.784</c:v>
                </c:pt>
                <c:pt idx="31">
                  <c:v>0.776000000000002</c:v>
                </c:pt>
                <c:pt idx="32">
                  <c:v>0.767000000000002</c:v>
                </c:pt>
                <c:pt idx="33">
                  <c:v>0.758000000000002</c:v>
                </c:pt>
                <c:pt idx="34">
                  <c:v>0.749000000000002</c:v>
                </c:pt>
                <c:pt idx="35">
                  <c:v>0.740000000000002</c:v>
                </c:pt>
                <c:pt idx="36">
                  <c:v>0.731000000000001</c:v>
                </c:pt>
                <c:pt idx="37">
                  <c:v>0.722000000000001</c:v>
                </c:pt>
                <c:pt idx="38">
                  <c:v>0.713000000000001</c:v>
                </c:pt>
                <c:pt idx="39">
                  <c:v>0.704000000000001</c:v>
                </c:pt>
                <c:pt idx="40">
                  <c:v>0.695</c:v>
                </c:pt>
                <c:pt idx="41">
                  <c:v>0.686</c:v>
                </c:pt>
                <c:pt idx="42">
                  <c:v>0.676000000000002</c:v>
                </c:pt>
                <c:pt idx="43">
                  <c:v>0.667000000000002</c:v>
                </c:pt>
                <c:pt idx="44">
                  <c:v>0.657000000000002</c:v>
                </c:pt>
                <c:pt idx="45">
                  <c:v>0.648000000000002</c:v>
                </c:pt>
                <c:pt idx="46">
                  <c:v>0.639000000000002</c:v>
                </c:pt>
                <c:pt idx="47">
                  <c:v>0.629000000000002</c:v>
                </c:pt>
                <c:pt idx="48">
                  <c:v>0.620000000000002</c:v>
                </c:pt>
                <c:pt idx="49">
                  <c:v>0.610000000000001</c:v>
                </c:pt>
                <c:pt idx="50">
                  <c:v>0.601000000000001</c:v>
                </c:pt>
                <c:pt idx="51">
                  <c:v>0.592</c:v>
                </c:pt>
                <c:pt idx="52">
                  <c:v>0.582</c:v>
                </c:pt>
                <c:pt idx="53">
                  <c:v>0.572</c:v>
                </c:pt>
                <c:pt idx="54">
                  <c:v>0.562000000000001</c:v>
                </c:pt>
                <c:pt idx="55">
                  <c:v>0.552</c:v>
                </c:pt>
                <c:pt idx="56">
                  <c:v>0.543</c:v>
                </c:pt>
                <c:pt idx="57">
                  <c:v>0.533</c:v>
                </c:pt>
                <c:pt idx="58">
                  <c:v>0.523</c:v>
                </c:pt>
                <c:pt idx="59">
                  <c:v>0.513</c:v>
                </c:pt>
                <c:pt idx="60">
                  <c:v>0.503</c:v>
                </c:pt>
                <c:pt idx="61">
                  <c:v>0.493</c:v>
                </c:pt>
                <c:pt idx="62">
                  <c:v>0.483</c:v>
                </c:pt>
                <c:pt idx="63">
                  <c:v>0.473</c:v>
                </c:pt>
                <c:pt idx="64">
                  <c:v>0.462</c:v>
                </c:pt>
                <c:pt idx="65">
                  <c:v>0.452</c:v>
                </c:pt>
                <c:pt idx="66">
                  <c:v>0.442</c:v>
                </c:pt>
                <c:pt idx="67">
                  <c:v>0.431</c:v>
                </c:pt>
                <c:pt idx="68">
                  <c:v>0.42</c:v>
                </c:pt>
                <c:pt idx="69">
                  <c:v>0.41</c:v>
                </c:pt>
                <c:pt idx="70">
                  <c:v>0.398000000000001</c:v>
                </c:pt>
                <c:pt idx="71">
                  <c:v>0.387000000000001</c:v>
                </c:pt>
                <c:pt idx="72">
                  <c:v>0.376000000000001</c:v>
                </c:pt>
                <c:pt idx="73">
                  <c:v>0.365</c:v>
                </c:pt>
                <c:pt idx="74">
                  <c:v>0.354</c:v>
                </c:pt>
                <c:pt idx="75">
                  <c:v>0.342</c:v>
                </c:pt>
                <c:pt idx="76">
                  <c:v>0.330000000000001</c:v>
                </c:pt>
                <c:pt idx="77">
                  <c:v>0.318000000000001</c:v>
                </c:pt>
                <c:pt idx="78">
                  <c:v>0.306</c:v>
                </c:pt>
                <c:pt idx="79">
                  <c:v>0.294</c:v>
                </c:pt>
                <c:pt idx="80">
                  <c:v>0.282</c:v>
                </c:pt>
                <c:pt idx="81">
                  <c:v>0.269</c:v>
                </c:pt>
                <c:pt idx="82">
                  <c:v>0.257</c:v>
                </c:pt>
                <c:pt idx="83">
                  <c:v>0.245</c:v>
                </c:pt>
                <c:pt idx="84">
                  <c:v>0.232</c:v>
                </c:pt>
                <c:pt idx="85">
                  <c:v>0.219</c:v>
                </c:pt>
                <c:pt idx="86">
                  <c:v>0.205</c:v>
                </c:pt>
                <c:pt idx="87">
                  <c:v>0.191</c:v>
                </c:pt>
                <c:pt idx="88">
                  <c:v>0.177</c:v>
                </c:pt>
                <c:pt idx="89">
                  <c:v>0.163</c:v>
                </c:pt>
                <c:pt idx="90">
                  <c:v>0.148</c:v>
                </c:pt>
                <c:pt idx="91">
                  <c:v>0.134</c:v>
                </c:pt>
                <c:pt idx="92">
                  <c:v>0.118</c:v>
                </c:pt>
                <c:pt idx="93">
                  <c:v>0.102</c:v>
                </c:pt>
                <c:pt idx="94">
                  <c:v>0.087</c:v>
                </c:pt>
                <c:pt idx="95">
                  <c:v>0.071</c:v>
                </c:pt>
                <c:pt idx="96">
                  <c:v>0.055</c:v>
                </c:pt>
                <c:pt idx="97">
                  <c:v>0.039</c:v>
                </c:pt>
                <c:pt idx="98">
                  <c:v>0.023</c:v>
                </c:pt>
                <c:pt idx="99">
                  <c:v>0.009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815552"/>
        <c:axId val="55821824"/>
      </c:scatterChart>
      <c:valAx>
        <c:axId val="55815552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/>
                  <a:t>FPR</a:t>
                </a:r>
                <a:endParaRPr lang="zh-CN" altLang="en-US" sz="12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5821824"/>
        <c:crosses val="autoZero"/>
        <c:crossBetween val="midCat"/>
        <c:majorUnit val="0.2"/>
      </c:valAx>
      <c:valAx>
        <c:axId val="55821824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/>
                  <a:t>TPR</a:t>
                </a:r>
                <a:endParaRPr lang="zh-CN" altLang="en-US" sz="12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5815552"/>
        <c:crosses val="autoZero"/>
        <c:crossBetween val="midCat"/>
        <c:majorUnit val="0.2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spPr>
    <a:ln>
      <a:solidFill>
        <a:prstClr val="black">
          <a:alpha val="60000"/>
        </a:prstClr>
      </a:solidFill>
    </a:ln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/>
              <a:t>ROC of Liblinear</a:t>
            </a:r>
            <a:endParaRPr lang="zh-CN" altLang="en-US" sz="140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33070361397133"/>
          <c:y val="0.207091836033585"/>
          <c:w val="0.712218352513629"/>
          <c:h val="0.530401396160559"/>
        </c:manualLayout>
      </c:layout>
      <c:scatterChart>
        <c:scatterStyle val="smoothMarker"/>
        <c:varyColors val="0"/>
        <c:ser>
          <c:idx val="0"/>
          <c:order val="0"/>
          <c:spPr>
            <a:ln w="25400" cap="rnd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diamond"/>
            <c:size val="5"/>
          </c:marker>
          <c:dLbls>
            <c:delete val="1"/>
          </c:dLbls>
          <c:xVal>
            <c:numRef>
              <c:f>预测效果对比!$N$44:$N$143</c:f>
              <c:numCache>
                <c:formatCode>General</c:formatCode>
                <c:ptCount val="100"/>
                <c:pt idx="0">
                  <c:v>1</c:v>
                </c:pt>
                <c:pt idx="1">
                  <c:v>0.921</c:v>
                </c:pt>
                <c:pt idx="2">
                  <c:v>0.848000000000001</c:v>
                </c:pt>
                <c:pt idx="3">
                  <c:v>0.787</c:v>
                </c:pt>
                <c:pt idx="4">
                  <c:v>0.733000000000001</c:v>
                </c:pt>
                <c:pt idx="5">
                  <c:v>0.687000000000001</c:v>
                </c:pt>
                <c:pt idx="6">
                  <c:v>0.646000000000002</c:v>
                </c:pt>
                <c:pt idx="7">
                  <c:v>0.610000000000001</c:v>
                </c:pt>
                <c:pt idx="8">
                  <c:v>0.577000000000001</c:v>
                </c:pt>
                <c:pt idx="9">
                  <c:v>0.547</c:v>
                </c:pt>
                <c:pt idx="10">
                  <c:v>0.519</c:v>
                </c:pt>
                <c:pt idx="11">
                  <c:v>0.494</c:v>
                </c:pt>
                <c:pt idx="12">
                  <c:v>0.471</c:v>
                </c:pt>
                <c:pt idx="13">
                  <c:v>0.449</c:v>
                </c:pt>
                <c:pt idx="14">
                  <c:v>0.428</c:v>
                </c:pt>
                <c:pt idx="15">
                  <c:v>0.409</c:v>
                </c:pt>
                <c:pt idx="16">
                  <c:v>0.391000000000001</c:v>
                </c:pt>
                <c:pt idx="17">
                  <c:v>0.374000000000001</c:v>
                </c:pt>
                <c:pt idx="18">
                  <c:v>0.358</c:v>
                </c:pt>
                <c:pt idx="19">
                  <c:v>0.343</c:v>
                </c:pt>
                <c:pt idx="20">
                  <c:v>0.329000000000001</c:v>
                </c:pt>
                <c:pt idx="21">
                  <c:v>0.316000000000001</c:v>
                </c:pt>
                <c:pt idx="22">
                  <c:v>0.303</c:v>
                </c:pt>
                <c:pt idx="23">
                  <c:v>0.291</c:v>
                </c:pt>
                <c:pt idx="24">
                  <c:v>0.279</c:v>
                </c:pt>
                <c:pt idx="25">
                  <c:v>0.268</c:v>
                </c:pt>
                <c:pt idx="26">
                  <c:v>0.257</c:v>
                </c:pt>
                <c:pt idx="27">
                  <c:v>0.247</c:v>
                </c:pt>
                <c:pt idx="28">
                  <c:v>0.237</c:v>
                </c:pt>
                <c:pt idx="29">
                  <c:v>0.227</c:v>
                </c:pt>
                <c:pt idx="30">
                  <c:v>0.218</c:v>
                </c:pt>
                <c:pt idx="31">
                  <c:v>0.21</c:v>
                </c:pt>
                <c:pt idx="32">
                  <c:v>0.201</c:v>
                </c:pt>
                <c:pt idx="33">
                  <c:v>0.193</c:v>
                </c:pt>
                <c:pt idx="34">
                  <c:v>0.185</c:v>
                </c:pt>
                <c:pt idx="35">
                  <c:v>0.177</c:v>
                </c:pt>
                <c:pt idx="36">
                  <c:v>0.17</c:v>
                </c:pt>
                <c:pt idx="37">
                  <c:v>0.163</c:v>
                </c:pt>
                <c:pt idx="38">
                  <c:v>0.156</c:v>
                </c:pt>
                <c:pt idx="39">
                  <c:v>0.15</c:v>
                </c:pt>
                <c:pt idx="40">
                  <c:v>0.144</c:v>
                </c:pt>
                <c:pt idx="41">
                  <c:v>0.138</c:v>
                </c:pt>
                <c:pt idx="42">
                  <c:v>0.133</c:v>
                </c:pt>
                <c:pt idx="43">
                  <c:v>0.127</c:v>
                </c:pt>
                <c:pt idx="44">
                  <c:v>0.121</c:v>
                </c:pt>
                <c:pt idx="45">
                  <c:v>0.116</c:v>
                </c:pt>
                <c:pt idx="46">
                  <c:v>0.111</c:v>
                </c:pt>
                <c:pt idx="47">
                  <c:v>0.106</c:v>
                </c:pt>
                <c:pt idx="48">
                  <c:v>0.101</c:v>
                </c:pt>
                <c:pt idx="49">
                  <c:v>0.097</c:v>
                </c:pt>
                <c:pt idx="50">
                  <c:v>0.092</c:v>
                </c:pt>
                <c:pt idx="51">
                  <c:v>0.0880000000000001</c:v>
                </c:pt>
                <c:pt idx="52">
                  <c:v>0.084</c:v>
                </c:pt>
                <c:pt idx="53">
                  <c:v>0.08</c:v>
                </c:pt>
                <c:pt idx="54">
                  <c:v>0.076</c:v>
                </c:pt>
                <c:pt idx="55">
                  <c:v>0.072</c:v>
                </c:pt>
                <c:pt idx="56">
                  <c:v>0.069</c:v>
                </c:pt>
                <c:pt idx="57">
                  <c:v>0.065</c:v>
                </c:pt>
                <c:pt idx="58">
                  <c:v>0.062</c:v>
                </c:pt>
                <c:pt idx="59">
                  <c:v>0.0590000000000001</c:v>
                </c:pt>
                <c:pt idx="60">
                  <c:v>0.056</c:v>
                </c:pt>
                <c:pt idx="61">
                  <c:v>0.053</c:v>
                </c:pt>
                <c:pt idx="62">
                  <c:v>0.05</c:v>
                </c:pt>
                <c:pt idx="63">
                  <c:v>0.047</c:v>
                </c:pt>
                <c:pt idx="64">
                  <c:v>0.044</c:v>
                </c:pt>
                <c:pt idx="65">
                  <c:v>0.042</c:v>
                </c:pt>
                <c:pt idx="66">
                  <c:v>0.039</c:v>
                </c:pt>
                <c:pt idx="67">
                  <c:v>0.037</c:v>
                </c:pt>
                <c:pt idx="68">
                  <c:v>0.034</c:v>
                </c:pt>
                <c:pt idx="69">
                  <c:v>0.032</c:v>
                </c:pt>
                <c:pt idx="70">
                  <c:v>0.03</c:v>
                </c:pt>
                <c:pt idx="71">
                  <c:v>0.028</c:v>
                </c:pt>
                <c:pt idx="72">
                  <c:v>0.026</c:v>
                </c:pt>
                <c:pt idx="73">
                  <c:v>0.024</c:v>
                </c:pt>
                <c:pt idx="74">
                  <c:v>0.022</c:v>
                </c:pt>
                <c:pt idx="75">
                  <c:v>0.02</c:v>
                </c:pt>
                <c:pt idx="76">
                  <c:v>0.0190000000000001</c:v>
                </c:pt>
                <c:pt idx="77">
                  <c:v>0.017</c:v>
                </c:pt>
                <c:pt idx="78">
                  <c:v>0.016</c:v>
                </c:pt>
                <c:pt idx="79">
                  <c:v>0.014</c:v>
                </c:pt>
                <c:pt idx="80">
                  <c:v>0.013</c:v>
                </c:pt>
                <c:pt idx="81">
                  <c:v>0.011</c:v>
                </c:pt>
                <c:pt idx="82">
                  <c:v>0.01</c:v>
                </c:pt>
                <c:pt idx="83">
                  <c:v>0.009</c:v>
                </c:pt>
                <c:pt idx="84">
                  <c:v>0.00800000000000002</c:v>
                </c:pt>
                <c:pt idx="85">
                  <c:v>0.00700000000000001</c:v>
                </c:pt>
                <c:pt idx="86">
                  <c:v>0.00600000000000001</c:v>
                </c:pt>
                <c:pt idx="87">
                  <c:v>0.00500000000000001</c:v>
                </c:pt>
                <c:pt idx="88">
                  <c:v>0.00400000000000001</c:v>
                </c:pt>
                <c:pt idx="89">
                  <c:v>0.00300000000000001</c:v>
                </c:pt>
                <c:pt idx="90">
                  <c:v>0.00300000000000001</c:v>
                </c:pt>
                <c:pt idx="91">
                  <c:v>0.00200000000000001</c:v>
                </c:pt>
                <c:pt idx="92">
                  <c:v>0.00200000000000001</c:v>
                </c:pt>
                <c:pt idx="93">
                  <c:v>0.001</c:v>
                </c:pt>
                <c:pt idx="94">
                  <c:v>0.001</c:v>
                </c:pt>
                <c:pt idx="95">
                  <c:v>0.001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</c:numCache>
            </c:numRef>
          </c:xVal>
          <c:yVal>
            <c:numRef>
              <c:f>预测效果对比!$O$44:$O$143</c:f>
              <c:numCache>
                <c:formatCode>General</c:formatCode>
                <c:ptCount val="100"/>
                <c:pt idx="0">
                  <c:v>1</c:v>
                </c:pt>
                <c:pt idx="1">
                  <c:v>1</c:v>
                </c:pt>
                <c:pt idx="2">
                  <c:v>0.998</c:v>
                </c:pt>
                <c:pt idx="3">
                  <c:v>0.995</c:v>
                </c:pt>
                <c:pt idx="4">
                  <c:v>0.991</c:v>
                </c:pt>
                <c:pt idx="5">
                  <c:v>0.987</c:v>
                </c:pt>
                <c:pt idx="6">
                  <c:v>0.982</c:v>
                </c:pt>
                <c:pt idx="7">
                  <c:v>0.976000000000001</c:v>
                </c:pt>
                <c:pt idx="8">
                  <c:v>0.970000000000001</c:v>
                </c:pt>
                <c:pt idx="9">
                  <c:v>0.964000000000001</c:v>
                </c:pt>
                <c:pt idx="10">
                  <c:v>0.957000000000001</c:v>
                </c:pt>
                <c:pt idx="11">
                  <c:v>0.950000000000001</c:v>
                </c:pt>
                <c:pt idx="12">
                  <c:v>0.943</c:v>
                </c:pt>
                <c:pt idx="13">
                  <c:v>0.936</c:v>
                </c:pt>
                <c:pt idx="14">
                  <c:v>0.929</c:v>
                </c:pt>
                <c:pt idx="15">
                  <c:v>0.921</c:v>
                </c:pt>
                <c:pt idx="16">
                  <c:v>0.913</c:v>
                </c:pt>
                <c:pt idx="17">
                  <c:v>0.906</c:v>
                </c:pt>
                <c:pt idx="18">
                  <c:v>0.898</c:v>
                </c:pt>
                <c:pt idx="19">
                  <c:v>0.89</c:v>
                </c:pt>
                <c:pt idx="20">
                  <c:v>0.881</c:v>
                </c:pt>
                <c:pt idx="21">
                  <c:v>0.874000000000002</c:v>
                </c:pt>
                <c:pt idx="22">
                  <c:v>0.866000000000002</c:v>
                </c:pt>
                <c:pt idx="23">
                  <c:v>0.858000000000001</c:v>
                </c:pt>
                <c:pt idx="24">
                  <c:v>0.850000000000001</c:v>
                </c:pt>
                <c:pt idx="25">
                  <c:v>0.841000000000001</c:v>
                </c:pt>
                <c:pt idx="26">
                  <c:v>0.833000000000001</c:v>
                </c:pt>
                <c:pt idx="27">
                  <c:v>0.825000000000001</c:v>
                </c:pt>
                <c:pt idx="28">
                  <c:v>0.816</c:v>
                </c:pt>
                <c:pt idx="29">
                  <c:v>0.808</c:v>
                </c:pt>
                <c:pt idx="30">
                  <c:v>0.799</c:v>
                </c:pt>
                <c:pt idx="31">
                  <c:v>0.791</c:v>
                </c:pt>
                <c:pt idx="32">
                  <c:v>0.782</c:v>
                </c:pt>
                <c:pt idx="33">
                  <c:v>0.774000000000002</c:v>
                </c:pt>
                <c:pt idx="34">
                  <c:v>0.765000000000002</c:v>
                </c:pt>
                <c:pt idx="35">
                  <c:v>0.756000000000002</c:v>
                </c:pt>
                <c:pt idx="36">
                  <c:v>0.748000000000002</c:v>
                </c:pt>
                <c:pt idx="37">
                  <c:v>0.739000000000002</c:v>
                </c:pt>
                <c:pt idx="38">
                  <c:v>0.731000000000001</c:v>
                </c:pt>
                <c:pt idx="39">
                  <c:v>0.722000000000001</c:v>
                </c:pt>
                <c:pt idx="40">
                  <c:v>0.713000000000001</c:v>
                </c:pt>
                <c:pt idx="41">
                  <c:v>0.704000000000001</c:v>
                </c:pt>
                <c:pt idx="42">
                  <c:v>0.695</c:v>
                </c:pt>
                <c:pt idx="43">
                  <c:v>0.686</c:v>
                </c:pt>
                <c:pt idx="44">
                  <c:v>0.677000000000002</c:v>
                </c:pt>
                <c:pt idx="45">
                  <c:v>0.667000000000002</c:v>
                </c:pt>
                <c:pt idx="46">
                  <c:v>0.658000000000002</c:v>
                </c:pt>
                <c:pt idx="47">
                  <c:v>0.648000000000002</c:v>
                </c:pt>
                <c:pt idx="48">
                  <c:v>0.639000000000002</c:v>
                </c:pt>
                <c:pt idx="49">
                  <c:v>0.630000000000002</c:v>
                </c:pt>
                <c:pt idx="50">
                  <c:v>0.621000000000002</c:v>
                </c:pt>
                <c:pt idx="51">
                  <c:v>0.612000000000001</c:v>
                </c:pt>
                <c:pt idx="52">
                  <c:v>0.602000000000001</c:v>
                </c:pt>
                <c:pt idx="53">
                  <c:v>0.593</c:v>
                </c:pt>
                <c:pt idx="54">
                  <c:v>0.583</c:v>
                </c:pt>
                <c:pt idx="55">
                  <c:v>0.574</c:v>
                </c:pt>
                <c:pt idx="56">
                  <c:v>0.564</c:v>
                </c:pt>
                <c:pt idx="57">
                  <c:v>0.554</c:v>
                </c:pt>
                <c:pt idx="58">
                  <c:v>0.544</c:v>
                </c:pt>
                <c:pt idx="59">
                  <c:v>0.534</c:v>
                </c:pt>
                <c:pt idx="60">
                  <c:v>0.524</c:v>
                </c:pt>
                <c:pt idx="61">
                  <c:v>0.514</c:v>
                </c:pt>
                <c:pt idx="62">
                  <c:v>0.504</c:v>
                </c:pt>
                <c:pt idx="63">
                  <c:v>0.494</c:v>
                </c:pt>
                <c:pt idx="64">
                  <c:v>0.483</c:v>
                </c:pt>
                <c:pt idx="65">
                  <c:v>0.473</c:v>
                </c:pt>
                <c:pt idx="66">
                  <c:v>0.463</c:v>
                </c:pt>
                <c:pt idx="67">
                  <c:v>0.452</c:v>
                </c:pt>
                <c:pt idx="68">
                  <c:v>0.442</c:v>
                </c:pt>
                <c:pt idx="69">
                  <c:v>0.431</c:v>
                </c:pt>
                <c:pt idx="70">
                  <c:v>0.42</c:v>
                </c:pt>
                <c:pt idx="71">
                  <c:v>0.408</c:v>
                </c:pt>
                <c:pt idx="72">
                  <c:v>0.397000000000001</c:v>
                </c:pt>
                <c:pt idx="73">
                  <c:v>0.385000000000001</c:v>
                </c:pt>
                <c:pt idx="74">
                  <c:v>0.374000000000001</c:v>
                </c:pt>
                <c:pt idx="75">
                  <c:v>0.362</c:v>
                </c:pt>
                <c:pt idx="76">
                  <c:v>0.351</c:v>
                </c:pt>
                <c:pt idx="77">
                  <c:v>0.339000000000001</c:v>
                </c:pt>
                <c:pt idx="78">
                  <c:v>0.326000000000001</c:v>
                </c:pt>
                <c:pt idx="79">
                  <c:v>0.313000000000001</c:v>
                </c:pt>
                <c:pt idx="80">
                  <c:v>0.301</c:v>
                </c:pt>
                <c:pt idx="81">
                  <c:v>0.288</c:v>
                </c:pt>
                <c:pt idx="82">
                  <c:v>0.275</c:v>
                </c:pt>
                <c:pt idx="83">
                  <c:v>0.263</c:v>
                </c:pt>
                <c:pt idx="84">
                  <c:v>0.249</c:v>
                </c:pt>
                <c:pt idx="85">
                  <c:v>0.236</c:v>
                </c:pt>
                <c:pt idx="86">
                  <c:v>0.222</c:v>
                </c:pt>
                <c:pt idx="87">
                  <c:v>0.208</c:v>
                </c:pt>
                <c:pt idx="88">
                  <c:v>0.193</c:v>
                </c:pt>
                <c:pt idx="89">
                  <c:v>0.178</c:v>
                </c:pt>
                <c:pt idx="90">
                  <c:v>0.162</c:v>
                </c:pt>
                <c:pt idx="91">
                  <c:v>0.147</c:v>
                </c:pt>
                <c:pt idx="92">
                  <c:v>0.131</c:v>
                </c:pt>
                <c:pt idx="93">
                  <c:v>0.115</c:v>
                </c:pt>
                <c:pt idx="94">
                  <c:v>0.097</c:v>
                </c:pt>
                <c:pt idx="95">
                  <c:v>0.08</c:v>
                </c:pt>
                <c:pt idx="96">
                  <c:v>0.062</c:v>
                </c:pt>
                <c:pt idx="97">
                  <c:v>0.045</c:v>
                </c:pt>
                <c:pt idx="98">
                  <c:v>0.028</c:v>
                </c:pt>
                <c:pt idx="99">
                  <c:v>0.011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306112"/>
        <c:axId val="75308032"/>
      </c:scatterChart>
      <c:valAx>
        <c:axId val="75306112"/>
        <c:scaling>
          <c:orientation val="minMax"/>
          <c:max val="1"/>
          <c:min val="0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/>
                  <a:t>FPR</a:t>
                </a:r>
                <a:endParaRPr lang="zh-CN" altLang="en-US" sz="12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75308032"/>
        <c:crosses val="autoZero"/>
        <c:crossBetween val="midCat"/>
        <c:majorUnit val="0.2"/>
      </c:valAx>
      <c:valAx>
        <c:axId val="75308032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200"/>
                  <a:t>TPR</a:t>
                </a:r>
                <a:endParaRPr lang="zh-CN" altLang="en-US" sz="12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75306112"/>
        <c:crosses val="autoZero"/>
        <c:crossBetween val="midCat"/>
        <c:majorUnit val="0.2"/>
      </c:valAx>
      <c:spPr>
        <a:noFill/>
        <a:ln>
          <a:solidFill>
            <a:sysClr val="windowText" lastClr="000000"/>
          </a:solidFill>
        </a:ln>
      </c:spPr>
    </c:plotArea>
    <c:plotVisOnly val="1"/>
    <c:dispBlanksAs val="gap"/>
    <c:showDLblsOverMax val="0"/>
  </c:chart>
  <c:spPr>
    <a:noFill/>
    <a:ln>
      <a:solidFill>
        <a:prstClr val="black">
          <a:alpha val="60000"/>
        </a:prstClr>
      </a:solidFill>
    </a:ln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909024605263"/>
          <c:y val="0.0378209986841671"/>
          <c:w val="0.820853028724683"/>
          <c:h val="0.714136243887359"/>
        </c:manualLayout>
      </c:layout>
      <c:lineChart>
        <c:grouping val="standard"/>
        <c:varyColors val="0"/>
        <c:ser>
          <c:idx val="0"/>
          <c:order val="0"/>
          <c:tx>
            <c:strRef>
              <c:f>LR单机训练效率!$E$36</c:f>
              <c:strCache>
                <c:ptCount val="1"/>
                <c:pt idx="0">
                  <c:v>MPI_GD</c:v>
                </c:pt>
              </c:strCache>
            </c:strRef>
          </c:tx>
          <c:spPr>
            <a:ln w="25400" cap="rnd" cmpd="sng" algn="ctr">
              <a:solidFill>
                <a:schemeClr val="accent1">
                  <a:shade val="76667"/>
                  <a:shade val="95000"/>
                  <a:satMod val="105000"/>
                </a:schemeClr>
              </a:solidFill>
              <a:prstDash val="solid"/>
              <a:round/>
            </a:ln>
          </c:spPr>
          <c:marker>
            <c:symbol val="circle"/>
            <c:size val="6"/>
            <c:spPr>
              <a:solidFill>
                <a:srgbClr val="0070C0"/>
              </a:solidFill>
              <a:ln w="9525" cap="flat" cmpd="sng" algn="ctr">
                <a:solidFill>
                  <a:srgbClr val="4F81BD">
                    <a:shade val="76000"/>
                    <a:shade val="95000"/>
                    <a:satMod val="105000"/>
                  </a:srgbClr>
                </a:solidFill>
                <a:prstDash val="solid"/>
                <a:round/>
              </a:ln>
            </c:spPr>
          </c:marker>
          <c:dLbls>
            <c:delete val="1"/>
          </c:dLbls>
          <c:trendline>
            <c:spPr>
              <a:ln w="9525" cap="rnd" cmpd="sng" algn="ctr">
                <a:solidFill>
                  <a:srgbClr val="00B050"/>
                </a:solidFill>
                <a:prstDash val="dash"/>
                <a:round/>
              </a:ln>
            </c:spPr>
            <c:trendlineType val="linear"/>
            <c:dispRSqr val="0"/>
            <c:dispEq val="0"/>
          </c:trendline>
          <c:cat>
            <c:numRef>
              <c:f>LR单机训练效率!$A$60:$A$79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LR单机训练效率!$E$37:$E$56</c:f>
              <c:numCache>
                <c:formatCode>#,##0.000_);[Red]\(#,##0.000\)</c:formatCode>
                <c:ptCount val="20"/>
                <c:pt idx="0">
                  <c:v>21.8773</c:v>
                </c:pt>
                <c:pt idx="1">
                  <c:v>44.6408</c:v>
                </c:pt>
                <c:pt idx="2">
                  <c:v>71.9907</c:v>
                </c:pt>
                <c:pt idx="3">
                  <c:v>76.0373</c:v>
                </c:pt>
                <c:pt idx="4">
                  <c:v>115.994</c:v>
                </c:pt>
                <c:pt idx="5">
                  <c:v>146.854</c:v>
                </c:pt>
                <c:pt idx="6">
                  <c:v>159.109</c:v>
                </c:pt>
                <c:pt idx="7">
                  <c:v>183.798</c:v>
                </c:pt>
                <c:pt idx="8">
                  <c:v>215.462</c:v>
                </c:pt>
                <c:pt idx="9">
                  <c:v>232.466</c:v>
                </c:pt>
                <c:pt idx="10">
                  <c:v>253.079</c:v>
                </c:pt>
                <c:pt idx="11">
                  <c:v>256.168</c:v>
                </c:pt>
                <c:pt idx="12">
                  <c:v>297.813</c:v>
                </c:pt>
                <c:pt idx="13">
                  <c:v>275.922999999999</c:v>
                </c:pt>
                <c:pt idx="14">
                  <c:v>343.313</c:v>
                </c:pt>
                <c:pt idx="15">
                  <c:v>360.699</c:v>
                </c:pt>
                <c:pt idx="16">
                  <c:v>369.189</c:v>
                </c:pt>
                <c:pt idx="17">
                  <c:v>394.935999999999</c:v>
                </c:pt>
                <c:pt idx="18">
                  <c:v>444.049</c:v>
                </c:pt>
                <c:pt idx="19">
                  <c:v>461.864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LR单机训练效率!$G$36</c:f>
              <c:strCache>
                <c:ptCount val="1"/>
                <c:pt idx="0">
                  <c:v>MPI_L-BFGS</c:v>
                </c:pt>
              </c:strCache>
            </c:strRef>
          </c:tx>
          <c:spPr>
            <a:ln w="25400" cap="rnd" cmpd="sng" algn="ctr">
              <a:solidFill>
                <a:srgbClr val="00B050"/>
              </a:solidFill>
              <a:prstDash val="solid"/>
              <a:round/>
            </a:ln>
          </c:spPr>
          <c:marker>
            <c:symbol val="circle"/>
            <c:size val="6"/>
            <c:spPr>
              <a:solidFill>
                <a:srgbClr val="00B050"/>
              </a:solidFill>
              <a:ln w="9525" cap="flat" cmpd="sng" algn="ctr">
                <a:solidFill>
                  <a:srgbClr val="00B050"/>
                </a:solidFill>
                <a:prstDash val="solid"/>
                <a:round/>
              </a:ln>
            </c:spPr>
          </c:marker>
          <c:dLbls>
            <c:delete val="1"/>
          </c:dLbls>
          <c:trendline>
            <c:spPr>
              <a:ln w="12700" cap="rnd" cmpd="sng" algn="ctr">
                <a:solidFill>
                  <a:srgbClr val="0070C0"/>
                </a:solidFill>
                <a:prstDash val="dash"/>
                <a:round/>
              </a:ln>
            </c:spPr>
            <c:trendlineType val="linear"/>
            <c:dispRSqr val="0"/>
            <c:dispEq val="0"/>
          </c:trendline>
          <c:cat>
            <c:numRef>
              <c:f>LR单机训练效率!$A$60:$A$79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LR单机训练效率!$G$37:$G$56</c:f>
              <c:numCache>
                <c:formatCode>#,##0.000_);[Red]\(#,##0.000\)</c:formatCode>
                <c:ptCount val="20"/>
                <c:pt idx="0">
                  <c:v>1.41864</c:v>
                </c:pt>
                <c:pt idx="1">
                  <c:v>3.05307</c:v>
                </c:pt>
                <c:pt idx="2">
                  <c:v>8.83345</c:v>
                </c:pt>
                <c:pt idx="3">
                  <c:v>6.24462</c:v>
                </c:pt>
                <c:pt idx="4">
                  <c:v>10.254</c:v>
                </c:pt>
                <c:pt idx="5">
                  <c:v>30.6313</c:v>
                </c:pt>
                <c:pt idx="6">
                  <c:v>14.9335</c:v>
                </c:pt>
                <c:pt idx="7">
                  <c:v>15.1954</c:v>
                </c:pt>
                <c:pt idx="8">
                  <c:v>26.664</c:v>
                </c:pt>
                <c:pt idx="9">
                  <c:v>21.2603999999999</c:v>
                </c:pt>
                <c:pt idx="10">
                  <c:v>21.68</c:v>
                </c:pt>
                <c:pt idx="11">
                  <c:v>32.6692</c:v>
                </c:pt>
                <c:pt idx="12">
                  <c:v>26.2086999999999</c:v>
                </c:pt>
                <c:pt idx="13">
                  <c:v>26.4251999999999</c:v>
                </c:pt>
                <c:pt idx="14">
                  <c:v>30.1289</c:v>
                </c:pt>
                <c:pt idx="15">
                  <c:v>27.9107999999999</c:v>
                </c:pt>
                <c:pt idx="16">
                  <c:v>32.172</c:v>
                </c:pt>
                <c:pt idx="17">
                  <c:v>53.2894</c:v>
                </c:pt>
                <c:pt idx="18">
                  <c:v>44.3977</c:v>
                </c:pt>
                <c:pt idx="19">
                  <c:v>37.3495</c:v>
                </c:pt>
              </c:numCache>
            </c:numRef>
          </c:val>
          <c:smooth val="0"/>
        </c:ser>
        <c:ser>
          <c:idx val="6"/>
          <c:order val="2"/>
          <c:tx>
            <c:strRef>
              <c:f>LR单机训练效率!$H$36</c:f>
              <c:strCache>
                <c:ptCount val="1"/>
                <c:pt idx="0">
                  <c:v>Liblinear(base)</c:v>
                </c:pt>
              </c:strCache>
            </c:strRef>
          </c:tx>
          <c:spPr>
            <a:ln w="25400" cap="rnd" cmpd="sng" algn="ctr">
              <a:solidFill>
                <a:schemeClr val="accent6">
                  <a:lumMod val="75000"/>
                </a:schemeClr>
              </a:solidFill>
              <a:prstDash val="solid"/>
              <a:round/>
            </a:ln>
          </c:spPr>
          <c:marker>
            <c:symbol val="square"/>
            <c:size val="6"/>
            <c:spPr>
              <a:solidFill>
                <a:schemeClr val="bg1"/>
              </a:solidFill>
              <a:ln w="9525" cap="flat" cmpd="sng" algn="ctr">
                <a:solidFill>
                  <a:srgbClr val="F79646">
                    <a:lumMod val="75000"/>
                  </a:srgbClr>
                </a:solidFill>
                <a:prstDash val="solid"/>
                <a:round/>
              </a:ln>
            </c:spPr>
          </c:marker>
          <c:dLbls>
            <c:delete val="1"/>
          </c:dLbls>
          <c:trendline>
            <c:spPr>
              <a:ln w="9525" cap="rnd" cmpd="sng" algn="ctr">
                <a:solidFill>
                  <a:srgbClr val="FF0000"/>
                </a:solidFill>
                <a:prstDash val="dash"/>
                <a:round/>
              </a:ln>
            </c:spPr>
            <c:trendlineType val="linear"/>
            <c:dispRSqr val="0"/>
            <c:dispEq val="0"/>
          </c:trendline>
          <c:cat>
            <c:numRef>
              <c:f>LR单机训练效率!$A$60:$A$79</c:f>
              <c:numCache>
                <c:formatCode>General</c:formatCod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numCache>
            </c:numRef>
          </c:cat>
          <c:val>
            <c:numRef>
              <c:f>LR单机训练效率!$H$37:$H$56</c:f>
              <c:numCache>
                <c:formatCode>#,##0.000_);[Red]\(#,##0.000\)</c:formatCode>
                <c:ptCount val="20"/>
                <c:pt idx="0">
                  <c:v>6.17450999999999</c:v>
                </c:pt>
                <c:pt idx="1">
                  <c:v>15.8987</c:v>
                </c:pt>
                <c:pt idx="2">
                  <c:v>22.6171000000001</c:v>
                </c:pt>
                <c:pt idx="3">
                  <c:v>33.802</c:v>
                </c:pt>
                <c:pt idx="4">
                  <c:v>65.1087</c:v>
                </c:pt>
                <c:pt idx="5">
                  <c:v>47.678</c:v>
                </c:pt>
                <c:pt idx="6">
                  <c:v>56.4226</c:v>
                </c:pt>
                <c:pt idx="7">
                  <c:v>63.2565</c:v>
                </c:pt>
                <c:pt idx="8">
                  <c:v>106.227</c:v>
                </c:pt>
                <c:pt idx="9">
                  <c:v>79.8929</c:v>
                </c:pt>
                <c:pt idx="10">
                  <c:v>81.1276</c:v>
                </c:pt>
                <c:pt idx="11">
                  <c:v>111.322</c:v>
                </c:pt>
                <c:pt idx="12">
                  <c:v>115.623</c:v>
                </c:pt>
                <c:pt idx="13">
                  <c:v>125.386</c:v>
                </c:pt>
                <c:pt idx="14">
                  <c:v>158.547</c:v>
                </c:pt>
                <c:pt idx="15">
                  <c:v>143.314</c:v>
                </c:pt>
                <c:pt idx="16">
                  <c:v>120.458</c:v>
                </c:pt>
                <c:pt idx="17">
                  <c:v>163.829</c:v>
                </c:pt>
                <c:pt idx="18">
                  <c:v>188.608</c:v>
                </c:pt>
                <c:pt idx="19">
                  <c:v>173.903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377280"/>
        <c:axId val="75383552"/>
      </c:lineChart>
      <c:catAx>
        <c:axId val="7537728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/>
                  <a:t>样本数</a:t>
                </a:r>
                <a:r>
                  <a:rPr lang="en-US" altLang="zh-CN" sz="1200"/>
                  <a:t>(</a:t>
                </a:r>
                <a:r>
                  <a:rPr lang="zh-CN" altLang="en-US" sz="1200"/>
                  <a:t>百万</a:t>
                </a:r>
                <a:r>
                  <a:rPr lang="en-US" altLang="zh-CN" sz="1200"/>
                  <a:t>)</a:t>
                </a:r>
                <a:endParaRPr lang="zh-CN" altLang="en-US" sz="1200"/>
              </a:p>
            </c:rich>
          </c:tx>
          <c:layout>
            <c:manualLayout>
              <c:xMode val="edge"/>
              <c:yMode val="edge"/>
              <c:x val="0.442973526362013"/>
              <c:y val="0.904090459495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75383552"/>
        <c:crosses val="autoZero"/>
        <c:auto val="1"/>
        <c:lblAlgn val="ctr"/>
        <c:lblOffset val="100"/>
        <c:tickLblSkip val="2"/>
        <c:noMultiLvlLbl val="0"/>
      </c:catAx>
      <c:valAx>
        <c:axId val="75383552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200"/>
                  <a:t>耗时</a:t>
                </a:r>
                <a:r>
                  <a:rPr lang="en-US" altLang="zh-CN" sz="1200"/>
                  <a:t>(s)</a:t>
                </a:r>
                <a:endParaRPr lang="zh-CN" altLang="en-US" sz="1200"/>
              </a:p>
            </c:rich>
          </c:tx>
          <c:layout>
            <c:manualLayout>
              <c:xMode val="edge"/>
              <c:yMode val="edge"/>
              <c:x val="0.0220546636617419"/>
              <c:y val="0.39155983279868"/>
            </c:manualLayout>
          </c:layout>
          <c:overlay val="0"/>
        </c:title>
        <c:numFmt formatCode="#,##0;[Red]\-#,##0" sourceLinked="0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75377280"/>
        <c:crosses val="autoZero"/>
        <c:crossBetween val="midCat"/>
      </c:valAx>
      <c:spPr>
        <a:ln>
          <a:solidFill>
            <a:schemeClr val="tx1"/>
          </a:solidFill>
        </a:ln>
      </c:spPr>
    </c:plotArea>
    <c:legend>
      <c:legendPos val="r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179396324340333"/>
          <c:y val="0.0666004595841073"/>
          <c:w val="0.259031249824527"/>
          <c:h val="0.206226924339517"/>
        </c:manualLayout>
      </c:layout>
      <c:overlay val="0"/>
      <c:spPr>
        <a:ln>
          <a:solidFill>
            <a:sysClr val="windowText" lastClr="000000"/>
          </a:solidFill>
        </a:ln>
      </c:spPr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ln>
      <a:solidFill>
        <a:prstClr val="black">
          <a:alpha val="60000"/>
        </a:prstClr>
      </a:solidFill>
    </a:ln>
  </c:spPr>
  <c:txPr>
    <a:bodyPr/>
    <a:lstStyle/>
    <a:p>
      <a:pPr>
        <a:defRPr lang="zh-CN"/>
      </a:pPr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image" Target="../media/image73.wmf"/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2" Type="http://schemas.openxmlformats.org/officeDocument/2006/relationships/image" Target="../media/image77.wmf"/><Relationship Id="rId11" Type="http://schemas.openxmlformats.org/officeDocument/2006/relationships/image" Target="../media/image76.wmf"/><Relationship Id="rId10" Type="http://schemas.openxmlformats.org/officeDocument/2006/relationships/image" Target="../media/image75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image" Target="../media/image16.wmf"/><Relationship Id="rId7" Type="http://schemas.openxmlformats.org/officeDocument/2006/relationships/image" Target="../media/image15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0" Type="http://schemas.openxmlformats.org/officeDocument/2006/relationships/image" Target="../media/image18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1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47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3" Type="http://schemas.openxmlformats.org/officeDocument/2006/relationships/image" Target="../media/image3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5D4D4-FE61-4668-B853-3C1547AD6B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74BA1-3B70-4CD3-95A7-2AFC979E80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74BA1-3B70-4CD3-95A7-2AFC979E80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4.wmf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1.wmf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2.w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46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50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7.wmf"/><Relationship Id="rId1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9.wmf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5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3.bin"/><Relationship Id="rId27" Type="http://schemas.openxmlformats.org/officeDocument/2006/relationships/notesSlide" Target="../notesSlides/notesSlide1.xml"/><Relationship Id="rId26" Type="http://schemas.openxmlformats.org/officeDocument/2006/relationships/vmlDrawing" Target="../drawings/vmlDrawing11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77.wmf"/><Relationship Id="rId23" Type="http://schemas.openxmlformats.org/officeDocument/2006/relationships/oleObject" Target="../embeddings/oleObject73.bin"/><Relationship Id="rId22" Type="http://schemas.openxmlformats.org/officeDocument/2006/relationships/image" Target="../media/image76.wmf"/><Relationship Id="rId21" Type="http://schemas.openxmlformats.org/officeDocument/2006/relationships/oleObject" Target="../embeddings/oleObject72.bin"/><Relationship Id="rId20" Type="http://schemas.openxmlformats.org/officeDocument/2006/relationships/image" Target="../media/image75.wmf"/><Relationship Id="rId2" Type="http://schemas.openxmlformats.org/officeDocument/2006/relationships/image" Target="../media/image66.wmf"/><Relationship Id="rId19" Type="http://schemas.openxmlformats.org/officeDocument/2006/relationships/oleObject" Target="../embeddings/oleObject71.bin"/><Relationship Id="rId18" Type="http://schemas.openxmlformats.org/officeDocument/2006/relationships/image" Target="../media/image74.wmf"/><Relationship Id="rId17" Type="http://schemas.openxmlformats.org/officeDocument/2006/relationships/oleObject" Target="../embeddings/oleObject70.bin"/><Relationship Id="rId16" Type="http://schemas.openxmlformats.org/officeDocument/2006/relationships/image" Target="../media/image73.w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72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3.bin"/><Relationship Id="rId7" Type="http://schemas.openxmlformats.org/officeDocument/2006/relationships/image" Target="../media/image5.wmf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8.bin"/><Relationship Id="rId7" Type="http://schemas.openxmlformats.org/officeDocument/2006/relationships/image" Target="../media/image11.jpeg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23" Type="http://schemas.openxmlformats.org/officeDocument/2006/relationships/vmlDrawing" Target="../drawings/vmlDrawing2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18.wmf"/><Relationship Id="rId20" Type="http://schemas.openxmlformats.org/officeDocument/2006/relationships/oleObject" Target="../embeddings/oleObject14.bin"/><Relationship Id="rId2" Type="http://schemas.openxmlformats.org/officeDocument/2006/relationships/image" Target="../media/image8.wmf"/><Relationship Id="rId19" Type="http://schemas.openxmlformats.org/officeDocument/2006/relationships/image" Target="../media/image17.wmf"/><Relationship Id="rId18" Type="http://schemas.openxmlformats.org/officeDocument/2006/relationships/oleObject" Target="../embeddings/oleObject13.bin"/><Relationship Id="rId17" Type="http://schemas.openxmlformats.org/officeDocument/2006/relationships/image" Target="../media/image16.wmf"/><Relationship Id="rId16" Type="http://schemas.openxmlformats.org/officeDocument/2006/relationships/oleObject" Target="../embeddings/oleObject12.bin"/><Relationship Id="rId15" Type="http://schemas.openxmlformats.org/officeDocument/2006/relationships/image" Target="../media/image15.wmf"/><Relationship Id="rId14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12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19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6.w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32.jpeg"/><Relationship Id="rId7" Type="http://schemas.openxmlformats.org/officeDocument/2006/relationships/image" Target="../media/image31.jpeg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8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 smtClean="0"/>
              <a:t>逻辑回归</a:t>
            </a:r>
            <a:r>
              <a:rPr lang="en-US" altLang="zh-CN" sz="3600" b="1" dirty="0" smtClean="0"/>
              <a:t>(Logistic Regression)</a:t>
            </a:r>
            <a:endParaRPr lang="zh-CN" altLang="en-US" sz="3600" b="1" dirty="0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200" b="1" dirty="0" smtClean="0"/>
              <a:t>牛顿法</a:t>
            </a:r>
            <a:r>
              <a:rPr lang="en-US" altLang="zh-CN" sz="3200" b="1" dirty="0" smtClean="0"/>
              <a:t>(Newton Method)</a:t>
            </a:r>
            <a:endParaRPr lang="zh-CN" altLang="en-US" sz="32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2390" y="1185180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搜索方向：</a:t>
            </a:r>
            <a:r>
              <a:rPr lang="zh-CN" altLang="en-US" dirty="0" smtClean="0"/>
              <a:t>牛顿方向。</a:t>
            </a:r>
            <a:endParaRPr lang="zh-CN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759" y="1673783"/>
          <a:ext cx="158591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公式" r:id="rId1" imgW="29260800" imgH="5791200" progId="Equation.3">
                  <p:embed/>
                </p:oleObj>
              </mc:Choice>
              <mc:Fallback>
                <p:oleObj name="公式" r:id="rId1" imgW="29260800" imgH="5791200" progId="Equation.3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759" y="1673783"/>
                        <a:ext cx="1585912" cy="311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92334" y="1630908"/>
            <a:ext cx="626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其中</a:t>
            </a:r>
            <a:r>
              <a:rPr lang="en-US" altLang="zh-CN" dirty="0" smtClean="0"/>
              <a:t>                         </a:t>
            </a:r>
            <a:r>
              <a:rPr lang="zh-CN" altLang="en-US" dirty="0" smtClean="0"/>
              <a:t>为            在</a:t>
            </a:r>
            <a:r>
              <a:rPr lang="en-US" altLang="zh-CN" i="1" dirty="0" smtClean="0"/>
              <a:t>W</a:t>
            </a:r>
            <a:r>
              <a:rPr lang="en-US" altLang="zh-CN" i="1" baseline="-25000" dirty="0" smtClean="0"/>
              <a:t>t</a:t>
            </a:r>
            <a:r>
              <a:rPr lang="zh-CN" altLang="en-US" dirty="0" smtClean="0"/>
              <a:t>处的海森矩阵</a:t>
            </a:r>
            <a:r>
              <a:rPr lang="en-US" altLang="zh-CN" dirty="0" smtClean="0"/>
              <a:t>(Hessian Matrix)</a:t>
            </a:r>
            <a:endParaRPr lang="zh-CN" altLang="en-US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163838" y="1676948"/>
          <a:ext cx="119062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公式" r:id="rId3" imgW="21945600" imgH="5791200" progId="Equation.3">
                  <p:embed/>
                </p:oleObj>
              </mc:Choice>
              <mc:Fallback>
                <p:oleObj name="公式" r:id="rId3" imgW="21945600" imgH="57912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3838" y="1676948"/>
                        <a:ext cx="1190625" cy="311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4735474" y="1726161"/>
          <a:ext cx="512762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公式" r:id="rId5" imgW="9448800" imgH="4876800" progId="Equation.3">
                  <p:embed/>
                </p:oleObj>
              </mc:Choice>
              <mc:Fallback>
                <p:oleObj name="公式" r:id="rId5" imgW="9448800" imgH="4876800" progId="Equation.3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5474" y="1726161"/>
                        <a:ext cx="512762" cy="2619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3828" y="214311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推导：</a:t>
            </a:r>
            <a:endParaRPr lang="zh-CN" altLang="en-US" b="1" dirty="0"/>
          </a:p>
        </p:txBody>
      </p:sp>
      <p:grpSp>
        <p:nvGrpSpPr>
          <p:cNvPr id="24" name="组合 23"/>
          <p:cNvGrpSpPr/>
          <p:nvPr/>
        </p:nvGrpSpPr>
        <p:grpSpPr>
          <a:xfrm>
            <a:off x="395536" y="2643182"/>
            <a:ext cx="5644172" cy="2643206"/>
            <a:chOff x="395536" y="2643182"/>
            <a:chExt cx="5644172" cy="2643206"/>
          </a:xfrm>
        </p:grpSpPr>
        <p:sp>
          <p:nvSpPr>
            <p:cNvPr id="12" name="TextBox 11"/>
            <p:cNvSpPr txBox="1"/>
            <p:nvPr/>
          </p:nvSpPr>
          <p:spPr>
            <a:xfrm>
              <a:off x="395536" y="2643182"/>
              <a:ext cx="5362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令</a:t>
              </a:r>
              <a:r>
                <a:rPr lang="en-US" altLang="zh-CN" i="1" dirty="0" smtClean="0"/>
                <a:t>P=W-W</a:t>
              </a:r>
              <a:r>
                <a:rPr lang="en-US" altLang="zh-CN" i="1" baseline="-25000" dirty="0" smtClean="0"/>
                <a:t>t</a:t>
              </a:r>
              <a:r>
                <a:rPr lang="zh-CN" altLang="en-US" dirty="0" smtClean="0"/>
                <a:t>，在</a:t>
              </a:r>
              <a:r>
                <a:rPr lang="en-US" altLang="zh-CN" i="1" dirty="0" smtClean="0"/>
                <a:t>W</a:t>
              </a:r>
              <a:r>
                <a:rPr lang="en-US" altLang="zh-CN" i="1" baseline="-25000" dirty="0" smtClean="0"/>
                <a:t>t</a:t>
              </a:r>
              <a:r>
                <a:rPr lang="zh-CN" altLang="en-US" dirty="0" smtClean="0"/>
                <a:t>处对目标函数进行二次泰勒展开：</a:t>
              </a:r>
              <a:endParaRPr lang="zh-CN" altLang="en-US" dirty="0"/>
            </a:p>
          </p:txBody>
        </p:sp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1752858" y="3000372"/>
            <a:ext cx="3887787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" name="公式" r:id="rId7" imgW="71323200" imgH="9448800" progId="Equation.3">
                    <p:embed/>
                  </p:oleObj>
                </mc:Choice>
                <mc:Fallback>
                  <p:oleObj name="公式" r:id="rId7" imgW="71323200" imgH="9448800" progId="Equation.3">
                    <p:embed/>
                    <p:pic>
                      <p:nvPicPr>
                        <p:cNvPr id="0" name="Object 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52858" y="3000372"/>
                          <a:ext cx="3887787" cy="5111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425671" y="3571876"/>
              <a:ext cx="5614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通过最小化</a:t>
              </a:r>
              <a:r>
                <a:rPr lang="en-US" altLang="zh-CN" dirty="0" smtClean="0"/>
                <a:t>           </a:t>
              </a:r>
              <a:r>
                <a:rPr lang="zh-CN" altLang="en-US" dirty="0" smtClean="0"/>
                <a:t>来找到目标函数的最小化方向，即：</a:t>
              </a:r>
              <a:endParaRPr lang="zh-CN" altLang="en-US" dirty="0"/>
            </a:p>
          </p:txBody>
        </p:sp>
        <p:graphicFrame>
          <p:nvGraphicFramePr>
            <p:cNvPr id="15" name="Object 4"/>
            <p:cNvGraphicFramePr>
              <a:graphicFrameLocks noChangeAspect="1"/>
            </p:cNvGraphicFramePr>
            <p:nvPr/>
          </p:nvGraphicFramePr>
          <p:xfrm>
            <a:off x="1679808" y="3632204"/>
            <a:ext cx="531813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" name="公式" r:id="rId9" imgW="9753600" imgH="5486400" progId="Equation.3">
                    <p:embed/>
                  </p:oleObj>
                </mc:Choice>
                <mc:Fallback>
                  <p:oleObj name="公式" r:id="rId9" imgW="9753600" imgH="5486400" progId="Equation.3">
                    <p:embed/>
                    <p:pic>
                      <p:nvPicPr>
                        <p:cNvPr id="0" name="图片 51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79808" y="3632204"/>
                          <a:ext cx="531813" cy="29686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1824296" y="4071942"/>
            <a:ext cx="2490787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公式" r:id="rId11" imgW="45720000" imgH="5486400" progId="Equation.3">
                    <p:embed/>
                  </p:oleObj>
                </mc:Choice>
                <mc:Fallback>
                  <p:oleObj name="公式" r:id="rId11" imgW="45720000" imgH="5486400" progId="Equation.3">
                    <p:embed/>
                    <p:pic>
                      <p:nvPicPr>
                        <p:cNvPr id="0" name="图片 512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824296" y="4071942"/>
                          <a:ext cx="2490787" cy="29686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425671" y="4500570"/>
              <a:ext cx="4339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则目标函数最小化方向（搜索方向）为：</a:t>
              </a:r>
              <a:endParaRPr lang="zh-CN" altLang="en-US" dirty="0"/>
            </a:p>
          </p:txBody>
        </p:sp>
        <p:graphicFrame>
          <p:nvGraphicFramePr>
            <p:cNvPr id="18" name="Object 4"/>
            <p:cNvGraphicFramePr>
              <a:graphicFrameLocks noChangeAspect="1"/>
            </p:cNvGraphicFramePr>
            <p:nvPr/>
          </p:nvGraphicFramePr>
          <p:xfrm>
            <a:off x="1862411" y="4973651"/>
            <a:ext cx="2273300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公式" r:id="rId13" imgW="41757600" imgH="5791200" progId="Equation.3">
                    <p:embed/>
                  </p:oleObj>
                </mc:Choice>
                <mc:Fallback>
                  <p:oleObj name="公式" r:id="rId13" imgW="41757600" imgH="5791200" progId="Equation.3">
                    <p:embed/>
                    <p:pic>
                      <p:nvPicPr>
                        <p:cNvPr id="0" name="图片 51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62411" y="4973651"/>
                          <a:ext cx="2273300" cy="31273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416704" y="5417122"/>
            <a:ext cx="8358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优缺点：</a:t>
            </a:r>
            <a:r>
              <a:rPr lang="zh-CN" altLang="en-US" dirty="0" smtClean="0"/>
              <a:t>收敛速度快；但每轮迭代都要重新计算海森矩阵，时间复杂性空间复杂性高。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012160" y="2276872"/>
            <a:ext cx="2952328" cy="2664296"/>
            <a:chOff x="6012160" y="2276872"/>
            <a:chExt cx="2952328" cy="2664296"/>
          </a:xfrm>
        </p:grpSpPr>
        <p:sp>
          <p:nvSpPr>
            <p:cNvPr id="21" name="矩形 20"/>
            <p:cNvSpPr/>
            <p:nvPr/>
          </p:nvSpPr>
          <p:spPr>
            <a:xfrm>
              <a:off x="6228184" y="2348880"/>
              <a:ext cx="262778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 smtClean="0"/>
                <a:t>海森矩阵：</a:t>
              </a:r>
              <a:r>
                <a:rPr lang="zh-CN" altLang="en-US" dirty="0" smtClean="0"/>
                <a:t>多元函数的二阶偏导数构成的方阵</a:t>
              </a:r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6012160" y="2276872"/>
              <a:ext cx="2952328" cy="266429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7" name="Object 4"/>
            <p:cNvGraphicFramePr>
              <a:graphicFrameLocks noChangeAspect="1"/>
            </p:cNvGraphicFramePr>
            <p:nvPr/>
          </p:nvGraphicFramePr>
          <p:xfrm>
            <a:off x="6156176" y="3140968"/>
            <a:ext cx="2705366" cy="1584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公式" r:id="rId15" imgW="60045600" imgH="35356800" progId="Equation.3">
                    <p:embed/>
                  </p:oleObj>
                </mc:Choice>
                <mc:Fallback>
                  <p:oleObj name="公式" r:id="rId15" imgW="60045600" imgH="35356800" progId="Equation.3">
                    <p:embed/>
                    <p:pic>
                      <p:nvPicPr>
                        <p:cNvPr id="0" name="图片 512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156176" y="3140968"/>
                          <a:ext cx="2705366" cy="158417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200" b="1" dirty="0" smtClean="0"/>
              <a:t>拟牛顿法</a:t>
            </a:r>
            <a:r>
              <a:rPr lang="en-US" altLang="zh-CN" sz="3200" b="1" dirty="0" smtClean="0"/>
              <a:t>(Quasi-Newton Method)</a:t>
            </a:r>
            <a:endParaRPr lang="zh-CN" altLang="en-US" sz="32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02391" y="1198493"/>
            <a:ext cx="858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搜索方向：</a:t>
            </a:r>
            <a:r>
              <a:rPr lang="zh-CN" altLang="en-US" dirty="0" smtClean="0"/>
              <a:t>拟牛顿法只要求每一步迭代中计算目标函数的梯度，通过拟合的方式找到一个近似的海森矩阵用于计算牛顿方向。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28596" y="2060848"/>
          <a:ext cx="8103844" cy="33658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1036"/>
                <a:gridCol w="4896544"/>
                <a:gridCol w="2376264"/>
              </a:tblGrid>
              <a:tr h="3530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算法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牛顿方向计算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说明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7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DFP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只需要利用梯度更新上一次迭代得到的海森矩阵，避免每次迭代重新计算海森矩阵。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9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BFGS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避免了每次迭代中海森矩阵矩阵求逆运算。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02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L-BFGS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同</a:t>
                      </a:r>
                      <a:r>
                        <a:rPr lang="en-US" altLang="zh-CN" sz="1600" dirty="0" smtClean="0"/>
                        <a:t>BFGS</a:t>
                      </a:r>
                      <a:endParaRPr lang="en-US" altLang="zh-CN" sz="1600" dirty="0" smtClean="0"/>
                    </a:p>
                    <a:p>
                      <a:r>
                        <a:rPr lang="zh-CN" altLang="en-US" sz="1600" dirty="0" smtClean="0"/>
                        <a:t>利用两步循环算法增量计算牛顿方向。</a:t>
                      </a:r>
                      <a:endParaRPr lang="en-US" altLang="zh-CN" sz="1600" dirty="0" smtClean="0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解决了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BFGS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中每次迭代后都需要保存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N*N</a:t>
                      </a: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阶海森逆矩阵的问题。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1331640" y="2840966"/>
          <a:ext cx="415290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公式" r:id="rId1" imgW="76200000" imgH="5791200" progId="Equation.3">
                  <p:embed/>
                </p:oleObj>
              </mc:Choice>
              <mc:Fallback>
                <p:oleObj name="公式" r:id="rId1" imgW="76200000" imgH="5791200" progId="Equation.3">
                  <p:embed/>
                  <p:pic>
                    <p:nvPicPr>
                      <p:cNvPr id="0" name="Object 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640" y="2840966"/>
                        <a:ext cx="4152900" cy="3127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331640" y="4064978"/>
          <a:ext cx="475138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公式" r:id="rId3" imgW="87172800" imgH="5791200" progId="Equation.3">
                  <p:embed/>
                </p:oleObj>
              </mc:Choice>
              <mc:Fallback>
                <p:oleObj name="公式" r:id="rId3" imgW="87172800" imgH="5791200" progId="Equation.3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4064978"/>
                        <a:ext cx="4751387" cy="312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331640" y="2457808"/>
          <a:ext cx="1585913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5" imgW="29260800" imgH="5791200" progId="Equation.3">
                  <p:embed/>
                </p:oleObj>
              </mc:Choice>
              <mc:Fallback>
                <p:oleObj name="公式" r:id="rId5" imgW="29260800" imgH="5791200" progId="Equation.3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2457808"/>
                        <a:ext cx="1585913" cy="311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331640" y="3705062"/>
          <a:ext cx="153511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公式" r:id="rId7" imgW="28346400" imgH="5486400" progId="Equation.3">
                  <p:embed/>
                </p:oleObj>
              </mc:Choice>
              <mc:Fallback>
                <p:oleObj name="公式" r:id="rId7" imgW="28346400" imgH="5486400" progId="Equation.3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640" y="3705062"/>
                        <a:ext cx="1535112" cy="2936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1259632" y="5733256"/>
          <a:ext cx="16684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公式" r:id="rId9" imgW="30784800" imgH="5791200" progId="Equation.3">
                  <p:embed/>
                </p:oleObj>
              </mc:Choice>
              <mc:Fallback>
                <p:oleObj name="公式" r:id="rId9" imgW="30784800" imgH="5791200" progId="Equation.3">
                  <p:embed/>
                  <p:pic>
                    <p:nvPicPr>
                      <p:cNvPr id="0" name="图片 614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9632" y="5733256"/>
                        <a:ext cx="1668462" cy="311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3358431" y="5733256"/>
          <a:ext cx="272573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公式" r:id="rId11" imgW="50292000" imgH="5791200" progId="Equation.3">
                  <p:embed/>
                </p:oleObj>
              </mc:Choice>
              <mc:Fallback>
                <p:oleObj name="公式" r:id="rId11" imgW="50292000" imgH="5791200" progId="Equation.3">
                  <p:embed/>
                  <p:pic>
                    <p:nvPicPr>
                      <p:cNvPr id="0" name="图片 614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8431" y="5733256"/>
                        <a:ext cx="2725737" cy="311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6430218" y="5733256"/>
          <a:ext cx="1454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公式" r:id="rId13" imgW="26822400" imgH="5791200" progId="Equation.3">
                  <p:embed/>
                </p:oleObj>
              </mc:Choice>
              <mc:Fallback>
                <p:oleObj name="公式" r:id="rId13" imgW="26822400" imgH="5791200" progId="Equation.3">
                  <p:embed/>
                  <p:pic>
                    <p:nvPicPr>
                      <p:cNvPr id="0" name="图片 615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30218" y="5733256"/>
                        <a:ext cx="1454150" cy="311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5536" y="56612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其中：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altLang="zh-CN" sz="3200" b="1" dirty="0" smtClean="0"/>
              <a:t>L-BFGS(Limited-memory BFGS)</a:t>
            </a:r>
            <a:endParaRPr lang="zh-CN" altLang="en-US" sz="32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179512" y="1778000"/>
          <a:ext cx="2770187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公式" r:id="rId1" imgW="51206400" imgH="64008000" progId="Equation.3">
                  <p:embed/>
                </p:oleObj>
              </mc:Choice>
              <mc:Fallback>
                <p:oleObj name="公式" r:id="rId1" imgW="51206400" imgH="64008000" progId="Equation.3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512" y="1778000"/>
                        <a:ext cx="2770187" cy="3451225"/>
                      </a:xfrm>
                      <a:prstGeom prst="rect">
                        <a:avLst/>
                      </a:prstGeom>
                      <a:solidFill>
                        <a:srgbClr val="C0C0C0">
                          <a:alpha val="39999"/>
                        </a:srgbClr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04019" y="134076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两步循环计算牛顿方向</a:t>
            </a:r>
            <a:endParaRPr lang="zh-CN" altLang="en-US" b="1" dirty="0"/>
          </a:p>
        </p:txBody>
      </p:sp>
      <p:grpSp>
        <p:nvGrpSpPr>
          <p:cNvPr id="121" name="组合 120"/>
          <p:cNvGrpSpPr/>
          <p:nvPr/>
        </p:nvGrpSpPr>
        <p:grpSpPr>
          <a:xfrm>
            <a:off x="3419872" y="1412776"/>
            <a:ext cx="5429525" cy="4586808"/>
            <a:chOff x="3491880" y="2060848"/>
            <a:chExt cx="5429525" cy="4586808"/>
          </a:xfrm>
        </p:grpSpPr>
        <p:sp>
          <p:nvSpPr>
            <p:cNvPr id="27" name="矩形 26"/>
            <p:cNvSpPr/>
            <p:nvPr/>
          </p:nvSpPr>
          <p:spPr>
            <a:xfrm>
              <a:off x="3707904" y="2060848"/>
              <a:ext cx="2160240" cy="5040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(1)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令迭代次数</a:t>
              </a:r>
              <a:r>
                <a:rPr lang="en-US" altLang="zh-CN" sz="1600" i="1" dirty="0" smtClean="0">
                  <a:solidFill>
                    <a:schemeClr val="tx1"/>
                  </a:solidFill>
                </a:rPr>
                <a:t>t=0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，随机初始权重向量</a:t>
              </a:r>
              <a:r>
                <a:rPr lang="en-US" altLang="zh-CN" sz="1600" i="1" dirty="0" smtClean="0">
                  <a:solidFill>
                    <a:schemeClr val="tx1"/>
                  </a:solidFill>
                </a:rPr>
                <a:t>W</a:t>
              </a:r>
              <a:r>
                <a:rPr lang="en-US" altLang="zh-CN" sz="1600" i="1" baseline="-25000" dirty="0" smtClean="0">
                  <a:solidFill>
                    <a:schemeClr val="tx1"/>
                  </a:solidFill>
                </a:rPr>
                <a:t>0</a:t>
              </a:r>
              <a:endParaRPr lang="zh-CN" altLang="en-US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707904" y="2780928"/>
              <a:ext cx="2160240" cy="5040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(2) </a:t>
              </a:r>
              <a:r>
                <a:rPr lang="en-US" altLang="zh-CN" sz="1600" i="1" dirty="0" smtClean="0">
                  <a:solidFill>
                    <a:schemeClr val="tx1"/>
                  </a:solidFill>
                </a:rPr>
                <a:t>t=t+1</a:t>
              </a:r>
              <a:endParaRPr lang="zh-CN" altLang="en-US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300192" y="3573016"/>
              <a:ext cx="2520280" cy="5040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(3.2)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两步循环算法计算牛顿方向</a:t>
              </a:r>
              <a:r>
                <a:rPr lang="en-US" altLang="zh-CN" sz="1600" i="1" dirty="0" err="1" smtClean="0">
                  <a:solidFill>
                    <a:schemeClr val="tx1"/>
                  </a:solidFill>
                </a:rPr>
                <a:t>D</a:t>
              </a:r>
              <a:r>
                <a:rPr lang="en-US" altLang="zh-CN" sz="1600" i="1" baseline="-25000" dirty="0" err="1" smtClean="0">
                  <a:solidFill>
                    <a:schemeClr val="tx1"/>
                  </a:solidFill>
                </a:rPr>
                <a:t>t</a:t>
              </a:r>
              <a:endParaRPr lang="zh-CN" altLang="en-US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707904" y="4365104"/>
              <a:ext cx="2160240" cy="5040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(4)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更新特征权重向量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i="1" dirty="0" smtClean="0">
                  <a:solidFill>
                    <a:schemeClr val="tx1"/>
                  </a:solidFill>
                </a:rPr>
                <a:t>W</a:t>
              </a:r>
              <a:r>
                <a:rPr lang="en-US" altLang="zh-CN" sz="1600" i="1" baseline="-25000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sz="1600" i="1" dirty="0" smtClean="0">
                  <a:solidFill>
                    <a:schemeClr val="tx1"/>
                  </a:solidFill>
                </a:rPr>
                <a:t>=W</a:t>
              </a:r>
              <a:r>
                <a:rPr lang="en-US" altLang="zh-CN" sz="1600" i="1" baseline="-25000" dirty="0" smtClean="0">
                  <a:solidFill>
                    <a:schemeClr val="tx1"/>
                  </a:solidFill>
                </a:rPr>
                <a:t>t-1</a:t>
              </a:r>
              <a:r>
                <a:rPr lang="en-US" altLang="zh-CN" sz="1600" i="1" dirty="0" smtClean="0">
                  <a:solidFill>
                    <a:schemeClr val="tx1"/>
                  </a:solidFill>
                </a:rPr>
                <a:t>+</a:t>
              </a:r>
              <a:r>
                <a:rPr lang="el-GR" altLang="zh-CN" sz="1600" i="1" dirty="0" smtClean="0">
                  <a:solidFill>
                    <a:schemeClr val="tx1"/>
                  </a:solidFill>
                </a:rPr>
                <a:t>α</a:t>
              </a:r>
              <a:r>
                <a:rPr lang="en-US" altLang="zh-CN" sz="1600" i="1" dirty="0" err="1" smtClean="0">
                  <a:solidFill>
                    <a:schemeClr val="tx1"/>
                  </a:solidFill>
                </a:rPr>
                <a:t>D</a:t>
              </a:r>
              <a:r>
                <a:rPr lang="en-US" altLang="zh-CN" sz="1600" i="1" baseline="-25000" dirty="0" err="1" smtClean="0">
                  <a:solidFill>
                    <a:schemeClr val="tx1"/>
                  </a:solidFill>
                </a:rPr>
                <a:t>t</a:t>
              </a:r>
              <a:endParaRPr lang="zh-CN" altLang="en-US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菱形 30"/>
            <p:cNvSpPr/>
            <p:nvPr/>
          </p:nvSpPr>
          <p:spPr>
            <a:xfrm>
              <a:off x="3776122" y="5085184"/>
              <a:ext cx="2020014" cy="72008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满足终止条件？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箭头连接符 31"/>
            <p:cNvCxnSpPr>
              <a:stCxn id="27" idx="2"/>
              <a:endCxn id="28" idx="0"/>
            </p:cNvCxnSpPr>
            <p:nvPr/>
          </p:nvCxnSpPr>
          <p:spPr>
            <a:xfrm rot="5400000">
              <a:off x="4680012" y="2672916"/>
              <a:ext cx="21602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9" idx="2"/>
              <a:endCxn id="44" idx="0"/>
            </p:cNvCxnSpPr>
            <p:nvPr/>
          </p:nvCxnSpPr>
          <p:spPr>
            <a:xfrm rot="5400000">
              <a:off x="7452320" y="4185084"/>
              <a:ext cx="21602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30" idx="2"/>
              <a:endCxn id="31" idx="0"/>
            </p:cNvCxnSpPr>
            <p:nvPr/>
          </p:nvCxnSpPr>
          <p:spPr>
            <a:xfrm rot="5400000">
              <a:off x="4679065" y="4976225"/>
              <a:ext cx="216024" cy="18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4280178" y="6165304"/>
              <a:ext cx="1008112" cy="482352"/>
            </a:xfrm>
            <a:prstGeom prst="roundRect">
              <a:avLst>
                <a:gd name="adj" fmla="val 23688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结束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接箭头连接符 36"/>
            <p:cNvCxnSpPr>
              <a:stCxn id="31" idx="2"/>
              <a:endCxn id="36" idx="0"/>
            </p:cNvCxnSpPr>
            <p:nvPr/>
          </p:nvCxnSpPr>
          <p:spPr>
            <a:xfrm rot="5400000">
              <a:off x="4605162" y="5984337"/>
              <a:ext cx="360040" cy="18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形状 49"/>
            <p:cNvCxnSpPr>
              <a:stCxn id="31" idx="1"/>
              <a:endCxn id="28" idx="1"/>
            </p:cNvCxnSpPr>
            <p:nvPr/>
          </p:nvCxnSpPr>
          <p:spPr>
            <a:xfrm rot="10800000">
              <a:off x="3707904" y="3032956"/>
              <a:ext cx="68218" cy="2412268"/>
            </a:xfrm>
            <a:prstGeom prst="bentConnector3">
              <a:avLst>
                <a:gd name="adj1" fmla="val 43510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圆角矩形 38"/>
            <p:cNvSpPr/>
            <p:nvPr/>
          </p:nvSpPr>
          <p:spPr>
            <a:xfrm>
              <a:off x="3491880" y="5013176"/>
              <a:ext cx="432048" cy="410344"/>
            </a:xfrm>
            <a:prstGeom prst="roundRect">
              <a:avLst>
                <a:gd name="adj" fmla="val 23688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4716016" y="5805264"/>
              <a:ext cx="432048" cy="410344"/>
            </a:xfrm>
            <a:prstGeom prst="roundRect">
              <a:avLst>
                <a:gd name="adj" fmla="val 23688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300192" y="4293096"/>
              <a:ext cx="2520280" cy="64807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(3.3)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保存迭代中间值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endParaRPr lang="zh-CN" altLang="en-US" sz="1600" i="1" baseline="-250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47116" name="Object 12"/>
            <p:cNvGraphicFramePr>
              <a:graphicFrameLocks noChangeAspect="1"/>
            </p:cNvGraphicFramePr>
            <p:nvPr/>
          </p:nvGraphicFramePr>
          <p:xfrm>
            <a:off x="6300192" y="4653136"/>
            <a:ext cx="2621213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公式" r:id="rId3" imgW="39928800" imgH="5791200" progId="Equation.3">
                    <p:embed/>
                  </p:oleObj>
                </mc:Choice>
                <mc:Fallback>
                  <p:oleObj name="公式" r:id="rId3" imgW="39928800" imgH="5791200" progId="Equation.3">
                    <p:embed/>
                    <p:pic>
                      <p:nvPicPr>
                        <p:cNvPr id="0" name="图片 716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300192" y="4653136"/>
                          <a:ext cx="2621213" cy="3111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矩形 53"/>
            <p:cNvSpPr/>
            <p:nvPr/>
          </p:nvSpPr>
          <p:spPr>
            <a:xfrm>
              <a:off x="6300192" y="2780928"/>
              <a:ext cx="2520280" cy="5040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(3.1)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计算目标函数梯度</a:t>
              </a:r>
              <a:r>
                <a:rPr lang="en-US" altLang="zh-CN" sz="1600" i="1" dirty="0" err="1" smtClean="0">
                  <a:solidFill>
                    <a:schemeClr val="tx1"/>
                  </a:solidFill>
                </a:rPr>
                <a:t>G</a:t>
              </a:r>
              <a:r>
                <a:rPr lang="en-US" altLang="zh-CN" sz="1600" i="1" baseline="-25000" dirty="0" err="1" smtClean="0">
                  <a:solidFill>
                    <a:schemeClr val="tx1"/>
                  </a:solidFill>
                </a:rPr>
                <a:t>t</a:t>
              </a:r>
              <a:endParaRPr lang="zh-CN" altLang="en-US" sz="1600" i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直接箭头连接符 90"/>
            <p:cNvCxnSpPr>
              <a:stCxn id="54" idx="2"/>
              <a:endCxn id="29" idx="0"/>
            </p:cNvCxnSpPr>
            <p:nvPr/>
          </p:nvCxnSpPr>
          <p:spPr>
            <a:xfrm rot="5400000">
              <a:off x="7416316" y="3429000"/>
              <a:ext cx="28803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28" idx="3"/>
              <a:endCxn id="54" idx="1"/>
            </p:cNvCxnSpPr>
            <p:nvPr/>
          </p:nvCxnSpPr>
          <p:spPr>
            <a:xfrm>
              <a:off x="5868144" y="3032956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44" idx="1"/>
              <a:endCxn id="30" idx="3"/>
            </p:cNvCxnSpPr>
            <p:nvPr/>
          </p:nvCxnSpPr>
          <p:spPr>
            <a:xfrm rot="10800000">
              <a:off x="5868144" y="4617132"/>
              <a:ext cx="43204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altLang="zh-CN" sz="3200" b="1" dirty="0" smtClean="0"/>
              <a:t>L-BFGS</a:t>
            </a:r>
            <a:r>
              <a:rPr lang="zh-CN" altLang="en-US" sz="3200" b="1" dirty="0" smtClean="0"/>
              <a:t>两步循环算法逆推</a:t>
            </a:r>
            <a:endParaRPr lang="zh-CN" altLang="en-US" sz="32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227013" y="2178050"/>
            <a:ext cx="2770187" cy="3915246"/>
            <a:chOff x="227013" y="2178050"/>
            <a:chExt cx="2770187" cy="3915246"/>
          </a:xfrm>
        </p:grpSpPr>
        <p:graphicFrame>
          <p:nvGraphicFramePr>
            <p:cNvPr id="47113" name="Object 9"/>
            <p:cNvGraphicFramePr>
              <a:graphicFrameLocks noChangeAspect="1"/>
            </p:cNvGraphicFramePr>
            <p:nvPr/>
          </p:nvGraphicFramePr>
          <p:xfrm>
            <a:off x="227013" y="2642071"/>
            <a:ext cx="2770187" cy="345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3" name="公式" r:id="rId1" imgW="51206400" imgH="64008000" progId="Equation.3">
                    <p:embed/>
                  </p:oleObj>
                </mc:Choice>
                <mc:Fallback>
                  <p:oleObj name="公式" r:id="rId1" imgW="51206400" imgH="64008000" progId="Equation.3">
                    <p:embed/>
                    <p:pic>
                      <p:nvPicPr>
                        <p:cNvPr id="0" name="图片 819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27013" y="2642071"/>
                          <a:ext cx="2770187" cy="3451225"/>
                        </a:xfrm>
                        <a:prstGeom prst="rect">
                          <a:avLst/>
                        </a:prstGeom>
                        <a:solidFill>
                          <a:srgbClr val="C0C0C0">
                            <a:alpha val="39999"/>
                          </a:srgbClr>
                        </a:solidFill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251520" y="217805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 smtClean="0"/>
                <a:t>两步循环计算牛顿方向</a:t>
              </a:r>
              <a:endParaRPr lang="zh-CN" altLang="en-US" b="1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251520" y="2610098"/>
            <a:ext cx="2736304" cy="18722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1064358" y="1412776"/>
            <a:ext cx="7468082" cy="1008112"/>
            <a:chOff x="1064358" y="1412776"/>
            <a:chExt cx="7468082" cy="1008112"/>
          </a:xfrm>
        </p:grpSpPr>
        <p:sp>
          <p:nvSpPr>
            <p:cNvPr id="9" name="TextBox 8"/>
            <p:cNvSpPr txBox="1"/>
            <p:nvPr/>
          </p:nvSpPr>
          <p:spPr>
            <a:xfrm>
              <a:off x="1064358" y="1412776"/>
              <a:ext cx="2571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当</a:t>
              </a:r>
              <a:r>
                <a:rPr lang="en-US" altLang="zh-CN" i="1" dirty="0" smtClean="0"/>
                <a:t>t=1</a:t>
              </a:r>
              <a:r>
                <a:rPr lang="zh-CN" altLang="en-US" dirty="0" smtClean="0"/>
                <a:t>时，牛顿方向为：</a:t>
              </a:r>
              <a:endParaRPr lang="zh-CN" altLang="en-US" dirty="0"/>
            </a:p>
          </p:txBody>
        </p:sp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3549278" y="1498550"/>
            <a:ext cx="4983162" cy="92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4" name="公式" r:id="rId3" imgW="91440000" imgH="17068800" progId="Equation.3">
                    <p:embed/>
                  </p:oleObj>
                </mc:Choice>
                <mc:Fallback>
                  <p:oleObj name="公式" r:id="rId3" imgW="91440000" imgH="17068800" progId="Equation.3">
                    <p:embed/>
                    <p:pic>
                      <p:nvPicPr>
                        <p:cNvPr id="0" name="图片 819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49278" y="1498550"/>
                          <a:ext cx="4983162" cy="9223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矩形 20"/>
          <p:cNvSpPr/>
          <p:nvPr/>
        </p:nvSpPr>
        <p:spPr>
          <a:xfrm>
            <a:off x="251520" y="4581128"/>
            <a:ext cx="2736304" cy="158417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275856" y="4581128"/>
            <a:ext cx="5472608" cy="2232248"/>
            <a:chOff x="3275856" y="4581128"/>
            <a:chExt cx="5472608" cy="2232248"/>
          </a:xfrm>
        </p:grpSpPr>
        <p:sp>
          <p:nvSpPr>
            <p:cNvPr id="15" name="TextBox 14"/>
            <p:cNvSpPr txBox="1"/>
            <p:nvPr/>
          </p:nvSpPr>
          <p:spPr>
            <a:xfrm>
              <a:off x="3302559" y="4581128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2</a:t>
              </a:r>
              <a:r>
                <a:rPr lang="zh-CN" altLang="en-US" dirty="0" smtClean="0"/>
                <a:t>个循环得到：</a:t>
              </a:r>
              <a:endParaRPr lang="zh-CN" altLang="en-US" dirty="0"/>
            </a:p>
          </p:txBody>
        </p:sp>
        <p:graphicFrame>
          <p:nvGraphicFramePr>
            <p:cNvPr id="18" name="Object 11"/>
            <p:cNvGraphicFramePr>
              <a:graphicFrameLocks noChangeAspect="1"/>
            </p:cNvGraphicFramePr>
            <p:nvPr/>
          </p:nvGraphicFramePr>
          <p:xfrm>
            <a:off x="3779912" y="5013176"/>
            <a:ext cx="963613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5" name="公式" r:id="rId5" imgW="17678400" imgH="5791200" progId="Equation.3">
                    <p:embed/>
                  </p:oleObj>
                </mc:Choice>
                <mc:Fallback>
                  <p:oleObj name="公式" r:id="rId5" imgW="17678400" imgH="5791200" progId="Equation.3">
                    <p:embed/>
                    <p:pic>
                      <p:nvPicPr>
                        <p:cNvPr id="0" name="图片 819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79912" y="5013176"/>
                          <a:ext cx="963613" cy="31273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1"/>
            <p:cNvGraphicFramePr>
              <a:graphicFrameLocks noChangeAspect="1"/>
            </p:cNvGraphicFramePr>
            <p:nvPr/>
          </p:nvGraphicFramePr>
          <p:xfrm>
            <a:off x="3779912" y="5445224"/>
            <a:ext cx="4333875" cy="1250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name="公式" r:id="rId7" imgW="79552800" imgH="23164800" progId="Equation.3">
                    <p:embed/>
                  </p:oleObj>
                </mc:Choice>
                <mc:Fallback>
                  <p:oleObj name="公式" r:id="rId7" imgW="79552800" imgH="23164800" progId="Equation.3">
                    <p:embed/>
                    <p:pic>
                      <p:nvPicPr>
                        <p:cNvPr id="0" name="图片 819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79912" y="5445224"/>
                          <a:ext cx="4333875" cy="12509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矩形 24"/>
            <p:cNvSpPr/>
            <p:nvPr/>
          </p:nvSpPr>
          <p:spPr>
            <a:xfrm>
              <a:off x="3275856" y="4581128"/>
              <a:ext cx="5472608" cy="223224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75856" y="2610098"/>
            <a:ext cx="5472608" cy="1872208"/>
            <a:chOff x="3275856" y="2610098"/>
            <a:chExt cx="5472608" cy="1872208"/>
          </a:xfrm>
        </p:grpSpPr>
        <p:sp>
          <p:nvSpPr>
            <p:cNvPr id="12" name="TextBox 11"/>
            <p:cNvSpPr txBox="1"/>
            <p:nvPr/>
          </p:nvSpPr>
          <p:spPr>
            <a:xfrm>
              <a:off x="3275856" y="2682106"/>
              <a:ext cx="1917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第</a:t>
              </a:r>
              <a:r>
                <a:rPr lang="en-US" altLang="zh-CN" dirty="0" smtClean="0"/>
                <a:t>1</a:t>
              </a:r>
              <a:r>
                <a:rPr lang="zh-CN" altLang="en-US" dirty="0" smtClean="0"/>
                <a:t>个循环得到：</a:t>
              </a:r>
              <a:endParaRPr lang="zh-CN" altLang="en-US" dirty="0"/>
            </a:p>
          </p:txBody>
        </p:sp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3779912" y="3114154"/>
            <a:ext cx="1593850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公式" r:id="rId9" imgW="29260800" imgH="5791200" progId="Equation.3">
                    <p:embed/>
                  </p:oleObj>
                </mc:Choice>
                <mc:Fallback>
                  <p:oleObj name="公式" r:id="rId9" imgW="29260800" imgH="5791200" progId="Equation.3">
                    <p:embed/>
                    <p:pic>
                      <p:nvPicPr>
                        <p:cNvPr id="0" name="Object 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79912" y="3114154"/>
                          <a:ext cx="1593850" cy="3127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1"/>
            <p:cNvGraphicFramePr>
              <a:graphicFrameLocks noChangeAspect="1"/>
            </p:cNvGraphicFramePr>
            <p:nvPr/>
          </p:nvGraphicFramePr>
          <p:xfrm>
            <a:off x="5868144" y="3136751"/>
            <a:ext cx="2622550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公式" r:id="rId11" imgW="48158400" imgH="11582400" progId="Equation.3">
                    <p:embed/>
                  </p:oleObj>
                </mc:Choice>
                <mc:Fallback>
                  <p:oleObj name="公式" r:id="rId11" imgW="48158400" imgH="11582400" progId="Equation.3">
                    <p:embed/>
                    <p:pic>
                      <p:nvPicPr>
                        <p:cNvPr id="0" name="图片 819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868144" y="3136751"/>
                          <a:ext cx="2622550" cy="6254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1"/>
            <p:cNvGraphicFramePr>
              <a:graphicFrameLocks noChangeAspect="1"/>
            </p:cNvGraphicFramePr>
            <p:nvPr/>
          </p:nvGraphicFramePr>
          <p:xfrm>
            <a:off x="3765401" y="3906242"/>
            <a:ext cx="2390775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公式" r:id="rId13" imgW="43891200" imgH="5791200" progId="Equation.3">
                    <p:embed/>
                  </p:oleObj>
                </mc:Choice>
                <mc:Fallback>
                  <p:oleObj name="公式" r:id="rId13" imgW="43891200" imgH="5791200" progId="Equation.3">
                    <p:embed/>
                    <p:pic>
                      <p:nvPicPr>
                        <p:cNvPr id="0" name="Object 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765401" y="3906242"/>
                          <a:ext cx="2390775" cy="31273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矩形 25"/>
            <p:cNvSpPr/>
            <p:nvPr/>
          </p:nvSpPr>
          <p:spPr>
            <a:xfrm>
              <a:off x="3275856" y="2610098"/>
              <a:ext cx="5472608" cy="187220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4067944" y="3861048"/>
            <a:ext cx="2088232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004048" y="2132856"/>
            <a:ext cx="2016224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139952" y="6353944"/>
            <a:ext cx="3960440" cy="3154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923928" y="1772816"/>
            <a:ext cx="3960440" cy="3154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0187" name="Object 11"/>
          <p:cNvGraphicFramePr>
            <a:graphicFrameLocks noChangeAspect="1"/>
          </p:cNvGraphicFramePr>
          <p:nvPr/>
        </p:nvGraphicFramePr>
        <p:xfrm>
          <a:off x="323528" y="1052736"/>
          <a:ext cx="475138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公式" r:id="rId15" imgW="87172800" imgH="5791200" progId="Equation.3">
                  <p:embed/>
                </p:oleObj>
              </mc:Choice>
              <mc:Fallback>
                <p:oleObj name="公式" r:id="rId15" imgW="87172800" imgH="5791200" progId="Equation.3">
                  <p:embed/>
                  <p:pic>
                    <p:nvPicPr>
                      <p:cNvPr id="0" name="图片 8199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3528" y="1052736"/>
                        <a:ext cx="4751387" cy="312737"/>
                      </a:xfrm>
                      <a:prstGeom prst="rect">
                        <a:avLst/>
                      </a:prstGeom>
                      <a:solidFill>
                        <a:srgbClr val="99CCFF">
                          <a:alpha val="39999"/>
                        </a:srgbClr>
                      </a:solidFill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altLang="zh-CN" sz="3200" b="1" dirty="0" smtClean="0"/>
              <a:t>L1 &amp; L2</a:t>
            </a:r>
            <a:r>
              <a:rPr lang="zh-CN" altLang="en-US" sz="3200" b="1" dirty="0" smtClean="0"/>
              <a:t>规则化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18966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>
                <a:sym typeface="Wingdings" panose="05000000000000000000" pitchFamily="2" charset="2"/>
              </a:rPr>
              <a:t>目的：避免模型的过度拟合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2000" dirty="0" smtClean="0">
                <a:sym typeface="Wingdings" panose="05000000000000000000" pitchFamily="2" charset="2"/>
              </a:rPr>
              <a:t>训练得到特征权重绝对值较大的模型，能很好地匹配训练样本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2000" dirty="0" smtClean="0">
                <a:sym typeface="Wingdings" panose="05000000000000000000" pitchFamily="2" charset="2"/>
              </a:rPr>
              <a:t>对新样本进行预测时，这些绝对值很大的权重使得预测值偏离真正值较大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lvl="1"/>
            <a:endParaRPr lang="zh-CN" altLang="en-US" sz="2000" dirty="0" smtClean="0">
              <a:sym typeface="Wingdings" panose="05000000000000000000" pitchFamily="2" charset="2"/>
            </a:endParaRPr>
          </a:p>
          <a:p>
            <a:r>
              <a:rPr lang="en-US" altLang="zh-CN" sz="2400" dirty="0" smtClean="0">
                <a:sym typeface="Wingdings" panose="05000000000000000000" pitchFamily="2" charset="2"/>
              </a:rPr>
              <a:t>L1</a:t>
            </a:r>
            <a:r>
              <a:rPr lang="zh-CN" altLang="en-US" sz="2400" dirty="0" smtClean="0">
                <a:sym typeface="Wingdings" panose="05000000000000000000" pitchFamily="2" charset="2"/>
              </a:rPr>
              <a:t>规则化：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lvl="1"/>
            <a:endParaRPr lang="en-US" altLang="zh-CN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sz="2000" dirty="0" smtClean="0">
                <a:sym typeface="Wingdings" panose="05000000000000000000" pitchFamily="2" charset="2"/>
              </a:rPr>
              <a:t>L1</a:t>
            </a:r>
            <a:r>
              <a:rPr lang="zh-CN" altLang="en-US" sz="2000" dirty="0" smtClean="0">
                <a:sym typeface="Wingdings" panose="05000000000000000000" pitchFamily="2" charset="2"/>
              </a:rPr>
              <a:t>规则化通常导致较为稀疏的特征向量（可能存在值为</a:t>
            </a:r>
            <a:r>
              <a:rPr lang="en-US" altLang="zh-CN" sz="2000" dirty="0" smtClean="0">
                <a:sym typeface="Wingdings" panose="05000000000000000000" pitchFamily="2" charset="2"/>
              </a:rPr>
              <a:t>0</a:t>
            </a:r>
            <a:r>
              <a:rPr lang="zh-CN" altLang="en-US" sz="2000" dirty="0" smtClean="0">
                <a:sym typeface="Wingdings" panose="05000000000000000000" pitchFamily="2" charset="2"/>
              </a:rPr>
              <a:t>的权重）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2000" dirty="0" smtClean="0">
                <a:sym typeface="Wingdings" panose="05000000000000000000" pitchFamily="2" charset="2"/>
              </a:rPr>
              <a:t>起到特征选择作用，适合于排序问题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lvl="1"/>
            <a:endParaRPr lang="en-US" altLang="zh-CN" sz="2000" dirty="0" smtClean="0">
              <a:sym typeface="Wingdings" panose="05000000000000000000" pitchFamily="2" charset="2"/>
            </a:endParaRPr>
          </a:p>
          <a:p>
            <a:r>
              <a:rPr lang="en-US" altLang="zh-CN" sz="2400" dirty="0" smtClean="0">
                <a:sym typeface="Wingdings" panose="05000000000000000000" pitchFamily="2" charset="2"/>
              </a:rPr>
              <a:t>L2</a:t>
            </a:r>
            <a:r>
              <a:rPr lang="zh-CN" altLang="en-US" sz="2400" dirty="0" smtClean="0">
                <a:sym typeface="Wingdings" panose="05000000000000000000" pitchFamily="2" charset="2"/>
              </a:rPr>
              <a:t>规则化：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lvl="1"/>
            <a:endParaRPr lang="en-US" altLang="zh-CN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sz="2000" dirty="0" smtClean="0">
                <a:sym typeface="Wingdings" panose="05000000000000000000" pitchFamily="2" charset="2"/>
              </a:rPr>
              <a:t>L2</a:t>
            </a:r>
            <a:r>
              <a:rPr lang="zh-CN" altLang="en-US" sz="2000" dirty="0" smtClean="0">
                <a:sym typeface="Wingdings" panose="05000000000000000000" pitchFamily="2" charset="2"/>
              </a:rPr>
              <a:t>规则化不会产生稀疏特征向量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lvl="1"/>
            <a:r>
              <a:rPr lang="zh-CN" altLang="en-US" sz="2000" dirty="0" smtClean="0">
                <a:sym typeface="Wingdings" panose="05000000000000000000" pitchFamily="2" charset="2"/>
              </a:rPr>
              <a:t>适合于需要精确预估值的场合，例如广告中需要精确估计</a:t>
            </a:r>
            <a:r>
              <a:rPr lang="en-US" altLang="zh-CN" sz="2000" dirty="0" smtClean="0">
                <a:sym typeface="Wingdings" panose="05000000000000000000" pitchFamily="2" charset="2"/>
              </a:rPr>
              <a:t>CTR</a:t>
            </a:r>
            <a:r>
              <a:rPr lang="zh-CN" altLang="en-US" sz="2000" dirty="0" smtClean="0">
                <a:sym typeface="Wingdings" panose="05000000000000000000" pitchFamily="2" charset="2"/>
              </a:rPr>
              <a:t>进行估价。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lvl="1"/>
            <a:endParaRPr lang="en-US" altLang="zh-CN" sz="2000" dirty="0" smtClean="0">
              <a:sym typeface="Wingdings" panose="05000000000000000000" pitchFamily="2" charset="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2447925" y="2681286"/>
          <a:ext cx="21955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公式" r:id="rId1" imgW="37185600" imgH="10363200" progId="Equation.3">
                  <p:embed/>
                </p:oleObj>
              </mc:Choice>
              <mc:Fallback>
                <p:oleObj name="公式" r:id="rId1" imgW="37185600" imgH="10363200" progId="Equation.3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7925" y="2681286"/>
                        <a:ext cx="2195513" cy="604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392362" y="4429132"/>
          <a:ext cx="21082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公式" r:id="rId3" imgW="35661600" imgH="10363200" progId="Equation.3">
                  <p:embed/>
                </p:oleObj>
              </mc:Choice>
              <mc:Fallback>
                <p:oleObj name="公式" r:id="rId3" imgW="35661600" imgH="10363200" progId="Equation.3">
                  <p:embed/>
                  <p:pic>
                    <p:nvPicPr>
                      <p:cNvPr id="0" name="Object 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2362" y="4429132"/>
                        <a:ext cx="2108200" cy="604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200" b="1" dirty="0" smtClean="0"/>
              <a:t>提   纲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1916832"/>
            <a:ext cx="3024336" cy="244827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初识逻辑回归</a:t>
            </a:r>
            <a:endParaRPr lang="en-US" altLang="zh-CN" sz="2400" dirty="0" smtClean="0"/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逻辑回归问题求解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并行计算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200" b="1" dirty="0" smtClean="0"/>
              <a:t>单机</a:t>
            </a:r>
            <a:r>
              <a:rPr lang="en-US" altLang="zh-CN" sz="3200" b="1" dirty="0" smtClean="0"/>
              <a:t>LR</a:t>
            </a:r>
            <a:r>
              <a:rPr lang="zh-CN" altLang="en-US" sz="3200" b="1" dirty="0" smtClean="0"/>
              <a:t>问题求解的瓶颈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/>
              <a:t>计算资源限制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单线程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单进程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无法发挥单机多核的优势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无法发挥多机性能</a:t>
            </a:r>
            <a:endParaRPr lang="en-US" altLang="zh-CN" sz="2000" dirty="0" smtClean="0"/>
          </a:p>
          <a:p>
            <a:r>
              <a:rPr lang="zh-CN" altLang="en-US" sz="2400" dirty="0" smtClean="0"/>
              <a:t>数据量的限制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受单机内存大小限制，对样本量有限制，无法针对大量的样本集进行训练。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eg</a:t>
            </a:r>
            <a:r>
              <a:rPr lang="zh-CN" altLang="en-US" sz="2000" dirty="0" smtClean="0"/>
              <a:t>：上千维特征，上亿条数据，每个维度的特征值用</a:t>
            </a:r>
            <a:r>
              <a:rPr lang="en-US" altLang="zh-CN" sz="2000" dirty="0" smtClean="0"/>
              <a:t>double</a:t>
            </a:r>
            <a:r>
              <a:rPr lang="zh-CN" altLang="en-US" sz="2000" dirty="0" smtClean="0"/>
              <a:t>表示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完全载入数据需要的内存：</a:t>
            </a:r>
            <a:r>
              <a:rPr lang="en-US" altLang="zh-CN" sz="1600" dirty="0" smtClean="0"/>
              <a:t>10</a:t>
            </a:r>
            <a:r>
              <a:rPr lang="en-US" altLang="zh-CN" sz="1600" baseline="30000" dirty="0" smtClean="0"/>
              <a:t>3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* </a:t>
            </a:r>
            <a:r>
              <a:rPr lang="en-US" altLang="zh-CN" sz="1600" dirty="0" smtClean="0"/>
              <a:t>10</a:t>
            </a:r>
            <a:r>
              <a:rPr lang="en-US" altLang="zh-CN" sz="1600" baseline="30000" dirty="0" smtClean="0"/>
              <a:t>8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* </a:t>
            </a:r>
            <a:r>
              <a:rPr lang="en-US" altLang="zh-CN" sz="1600" dirty="0" smtClean="0"/>
              <a:t>8 = 800 GB</a:t>
            </a:r>
            <a:endParaRPr lang="en-US" altLang="zh-CN" sz="16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解决方法：并行处理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计算并行：将</a:t>
            </a:r>
            <a:r>
              <a:rPr lang="en-US" altLang="zh-CN" sz="2000" dirty="0" smtClean="0"/>
              <a:t>LR</a:t>
            </a:r>
            <a:r>
              <a:rPr lang="zh-CN" altLang="en-US" sz="2000" dirty="0" smtClean="0"/>
              <a:t>的训练过程拆解成多个相互独立的计算步骤，多进程并行处理。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数据并行：多服务器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多节点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协作，将样本集分布到多台服务器上，解决内存限制的问题。</a:t>
            </a:r>
            <a:endParaRPr lang="en-US" altLang="zh-CN" sz="2000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200" b="1" dirty="0" smtClean="0"/>
              <a:t>并行</a:t>
            </a:r>
            <a:r>
              <a:rPr lang="en-US" altLang="zh-CN" sz="3200" b="1" dirty="0" smtClean="0"/>
              <a:t>LR</a:t>
            </a:r>
            <a:r>
              <a:rPr lang="zh-CN" altLang="en-US" sz="3200" b="1" dirty="0" smtClean="0"/>
              <a:t>的可行性</a:t>
            </a:r>
            <a:endParaRPr lang="zh-CN" altLang="en-US" sz="32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2084388" y="1143000"/>
          <a:ext cx="548798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公式" r:id="rId1" imgW="101193600" imgH="11582400" progId="Equation.3">
                  <p:embed/>
                </p:oleObj>
              </mc:Choice>
              <mc:Fallback>
                <p:oleObj name="公式" r:id="rId1" imgW="101193600" imgH="11582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4388" y="1143000"/>
                        <a:ext cx="5487987" cy="623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5720" y="1142984"/>
            <a:ext cx="17859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目标函数梯度：</a:t>
            </a:r>
            <a:endParaRPr lang="en-US" altLang="zh-CN" dirty="0" smtClean="0"/>
          </a:p>
        </p:txBody>
      </p:sp>
      <p:sp>
        <p:nvSpPr>
          <p:cNvPr id="11" name="下箭头 10"/>
          <p:cNvSpPr/>
          <p:nvPr/>
        </p:nvSpPr>
        <p:spPr>
          <a:xfrm>
            <a:off x="571472" y="1571612"/>
            <a:ext cx="214314" cy="578344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85786" y="1678245"/>
            <a:ext cx="2357454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依赖于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个计算结果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57158" y="2219918"/>
            <a:ext cx="6143668" cy="1047151"/>
            <a:chOff x="357158" y="2219918"/>
            <a:chExt cx="6143668" cy="1047151"/>
          </a:xfrm>
        </p:grpSpPr>
        <p:sp>
          <p:nvSpPr>
            <p:cNvPr id="13" name="TextBox 12"/>
            <p:cNvSpPr txBox="1"/>
            <p:nvPr/>
          </p:nvSpPr>
          <p:spPr>
            <a:xfrm>
              <a:off x="357158" y="2219918"/>
              <a:ext cx="45720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rabicParenBoth"/>
              </a:pPr>
              <a:r>
                <a:rPr lang="zh-CN" altLang="en-US" dirty="0" smtClean="0"/>
                <a:t>特征权重向量</a:t>
              </a:r>
              <a:r>
                <a:rPr lang="en-US" altLang="zh-CN" i="1" dirty="0" smtClean="0"/>
                <a:t>     </a:t>
              </a:r>
              <a:r>
                <a:rPr lang="zh-CN" altLang="en-US" dirty="0" smtClean="0"/>
                <a:t>和特征向量</a:t>
              </a:r>
              <a:r>
                <a:rPr lang="en-US" altLang="zh-CN" i="1" dirty="0" smtClean="0"/>
                <a:t>     </a:t>
              </a:r>
              <a:r>
                <a:rPr lang="zh-CN" altLang="en-US" dirty="0" smtClean="0"/>
                <a:t>的点乘：</a:t>
              </a:r>
              <a:endParaRPr lang="en-US" altLang="zh-CN" dirty="0" smtClean="0"/>
            </a:p>
            <a:p>
              <a:pPr marL="342900" indent="-342900">
                <a:lnSpc>
                  <a:spcPct val="150000"/>
                </a:lnSpc>
                <a:buAutoNum type="arabicParenBoth"/>
              </a:pPr>
              <a:r>
                <a:rPr lang="zh-CN" altLang="en-US" dirty="0" smtClean="0"/>
                <a:t>标量</a:t>
              </a:r>
              <a:r>
                <a:rPr lang="en-US" altLang="zh-CN" dirty="0" smtClean="0"/>
                <a:t>                               </a:t>
              </a:r>
              <a:r>
                <a:rPr lang="zh-CN" altLang="en-US" dirty="0" smtClean="0"/>
                <a:t>和向量</a:t>
              </a:r>
              <a:r>
                <a:rPr lang="en-US" altLang="zh-CN" dirty="0" smtClean="0"/>
                <a:t>      </a:t>
              </a:r>
              <a:r>
                <a:rPr lang="zh-CN" altLang="en-US" dirty="0" smtClean="0"/>
                <a:t>的相乘：</a:t>
              </a:r>
              <a:endParaRPr lang="en-US" altLang="zh-CN" dirty="0" smtClean="0"/>
            </a:p>
          </p:txBody>
        </p:sp>
        <p:graphicFrame>
          <p:nvGraphicFramePr>
            <p:cNvPr id="14" name="Object 4"/>
            <p:cNvGraphicFramePr>
              <a:graphicFrameLocks noChangeAspect="1"/>
            </p:cNvGraphicFramePr>
            <p:nvPr/>
          </p:nvGraphicFramePr>
          <p:xfrm>
            <a:off x="2143108" y="2362794"/>
            <a:ext cx="247650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公式" r:id="rId3" imgW="4572000" imgH="5486400" progId="Equation.3">
                    <p:embed/>
                  </p:oleObj>
                </mc:Choice>
                <mc:Fallback>
                  <p:oleObj name="公式" r:id="rId3" imgW="4572000" imgH="5486400" progId="Equation.3">
                    <p:embed/>
                    <p:pic>
                      <p:nvPicPr>
                        <p:cNvPr id="0" name="图片 1024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43108" y="2362794"/>
                          <a:ext cx="247650" cy="2952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4"/>
            <p:cNvGraphicFramePr>
              <a:graphicFrameLocks noChangeAspect="1"/>
            </p:cNvGraphicFramePr>
            <p:nvPr/>
          </p:nvGraphicFramePr>
          <p:xfrm>
            <a:off x="3571868" y="2362794"/>
            <a:ext cx="280987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公式" r:id="rId5" imgW="5181600" imgH="5791200" progId="Equation.3">
                    <p:embed/>
                  </p:oleObj>
                </mc:Choice>
                <mc:Fallback>
                  <p:oleObj name="公式" r:id="rId5" imgW="5181600" imgH="5791200" progId="Equation.3">
                    <p:embed/>
                    <p:pic>
                      <p:nvPicPr>
                        <p:cNvPr id="0" name="图片 1024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71868" y="2362794"/>
                          <a:ext cx="280987" cy="3111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4741868" y="2314569"/>
            <a:ext cx="544512" cy="328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公式" r:id="rId7" imgW="10058400" imgH="6096000" progId="Equation.3">
                    <p:embed/>
                  </p:oleObj>
                </mc:Choice>
                <mc:Fallback>
                  <p:oleObj name="公式" r:id="rId7" imgW="10058400" imgH="6096000" progId="Equation.3">
                    <p:embed/>
                    <p:pic>
                      <p:nvPicPr>
                        <p:cNvPr id="0" name="图片 1024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41868" y="2314569"/>
                          <a:ext cx="544512" cy="32861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4"/>
            <p:cNvGraphicFramePr>
              <a:graphicFrameLocks noChangeAspect="1"/>
            </p:cNvGraphicFramePr>
            <p:nvPr/>
          </p:nvGraphicFramePr>
          <p:xfrm>
            <a:off x="4732351" y="2643182"/>
            <a:ext cx="1768475" cy="623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公式" r:id="rId9" imgW="32613600" imgH="11582400" progId="Equation.3">
                    <p:embed/>
                  </p:oleObj>
                </mc:Choice>
                <mc:Fallback>
                  <p:oleObj name="公式" r:id="rId9" imgW="32613600" imgH="11582400" progId="Equation.3">
                    <p:embed/>
                    <p:pic>
                      <p:nvPicPr>
                        <p:cNvPr id="0" name="图片 1024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32351" y="2643182"/>
                          <a:ext cx="1768475" cy="6238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"/>
            <p:cNvGraphicFramePr>
              <a:graphicFrameLocks noChangeAspect="1"/>
            </p:cNvGraphicFramePr>
            <p:nvPr/>
          </p:nvGraphicFramePr>
          <p:xfrm>
            <a:off x="1320788" y="2643182"/>
            <a:ext cx="1536700" cy="623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公式" r:id="rId11" imgW="28346400" imgH="11582400" progId="Equation.3">
                    <p:embed/>
                  </p:oleObj>
                </mc:Choice>
                <mc:Fallback>
                  <p:oleObj name="公式" r:id="rId11" imgW="28346400" imgH="11582400" progId="Equation.3">
                    <p:embed/>
                    <p:pic>
                      <p:nvPicPr>
                        <p:cNvPr id="0" name="图片 1024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320788" y="2643182"/>
                          <a:ext cx="1536700" cy="6238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4"/>
            <p:cNvGraphicFramePr>
              <a:graphicFrameLocks noChangeAspect="1"/>
            </p:cNvGraphicFramePr>
            <p:nvPr/>
          </p:nvGraphicFramePr>
          <p:xfrm>
            <a:off x="3571868" y="2760660"/>
            <a:ext cx="280987" cy="311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公式" r:id="rId13" imgW="5181600" imgH="5791200" progId="Equation.3">
                    <p:embed/>
                  </p:oleObj>
                </mc:Choice>
                <mc:Fallback>
                  <p:oleObj name="公式" r:id="rId13" imgW="5181600" imgH="5791200" progId="Equation.3">
                    <p:embed/>
                    <p:pic>
                      <p:nvPicPr>
                        <p:cNvPr id="0" name="Object 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71868" y="2760660"/>
                          <a:ext cx="280987" cy="3111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下箭头 19"/>
          <p:cNvSpPr/>
          <p:nvPr/>
        </p:nvSpPr>
        <p:spPr>
          <a:xfrm>
            <a:off x="571472" y="3286124"/>
            <a:ext cx="214314" cy="578344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85786" y="3357562"/>
            <a:ext cx="5357850" cy="460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</a:rPr>
              <a:t>拆解成</a:t>
            </a:r>
            <a:r>
              <a:rPr lang="en-US" altLang="zh-CN" dirty="0" smtClean="0">
                <a:solidFill>
                  <a:srgbClr val="0070C0"/>
                </a:solidFill>
              </a:rPr>
              <a:t>2</a:t>
            </a:r>
            <a:r>
              <a:rPr lang="zh-CN" altLang="en-US" dirty="0" smtClean="0">
                <a:solidFill>
                  <a:srgbClr val="0070C0"/>
                </a:solidFill>
              </a:rPr>
              <a:t>个并行计算 </a:t>
            </a:r>
            <a:r>
              <a:rPr lang="en-US" altLang="zh-CN" dirty="0" smtClean="0">
                <a:solidFill>
                  <a:srgbClr val="0070C0"/>
                </a:solidFill>
              </a:rPr>
              <a:t>&amp; 2</a:t>
            </a:r>
            <a:r>
              <a:rPr lang="zh-CN" altLang="en-US" dirty="0" smtClean="0">
                <a:solidFill>
                  <a:srgbClr val="0070C0"/>
                </a:solidFill>
              </a:rPr>
              <a:t>个结果归并步骤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7158" y="4000504"/>
            <a:ext cx="72152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dirty="0" smtClean="0"/>
              <a:t>各节点（进程）独立计算点乘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点乘结果归并</a:t>
            </a:r>
            <a:endParaRPr lang="en-US" altLang="zh-CN" dirty="0" smtClean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zh-CN" altLang="en-US" dirty="0" smtClean="0"/>
              <a:t>各节点（进程）独立计算标量与向量相乘 </a:t>
            </a:r>
            <a:r>
              <a:rPr lang="en-US" altLang="zh-CN" dirty="0" smtClean="0"/>
              <a:t>&amp; </a:t>
            </a:r>
            <a:r>
              <a:rPr lang="zh-CN" altLang="en-US" dirty="0" smtClean="0"/>
              <a:t>结果归并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0" grpId="0" animBg="1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200" b="1" dirty="0" smtClean="0"/>
              <a:t>数据并行</a:t>
            </a:r>
            <a:r>
              <a:rPr lang="zh-CN" altLang="en-US" sz="1400" b="1" dirty="0" smtClean="0"/>
              <a:t>（切分样本数据</a:t>
            </a:r>
            <a:r>
              <a:rPr lang="en-US" altLang="zh-CN" sz="1400" b="1" dirty="0" smtClean="0"/>
              <a:t>&amp;</a:t>
            </a:r>
            <a:r>
              <a:rPr lang="zh-CN" altLang="en-US" sz="1400" b="1" dirty="0" smtClean="0"/>
              <a:t>特征权重向量）</a:t>
            </a:r>
            <a:endParaRPr lang="zh-CN" altLang="en-US" sz="1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611560" y="3284984"/>
            <a:ext cx="216024" cy="715520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11560" y="3286124"/>
            <a:ext cx="316835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样本矩阵按行切分成</a:t>
            </a:r>
            <a:r>
              <a:rPr lang="en-US" altLang="zh-CN" sz="1400" dirty="0" smtClean="0">
                <a:solidFill>
                  <a:srgbClr val="0070C0"/>
                </a:solidFill>
              </a:rPr>
              <a:t>m</a:t>
            </a:r>
            <a:r>
              <a:rPr lang="zh-CN" altLang="en-US" sz="1400" dirty="0" smtClean="0">
                <a:solidFill>
                  <a:srgbClr val="0070C0"/>
                </a:solidFill>
              </a:rPr>
              <a:t>份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（将</a:t>
            </a:r>
            <a:r>
              <a:rPr lang="en-US" altLang="zh-CN" sz="1400" dirty="0" smtClean="0">
                <a:solidFill>
                  <a:srgbClr val="0070C0"/>
                </a:solidFill>
              </a:rPr>
              <a:t>M</a:t>
            </a:r>
            <a:r>
              <a:rPr lang="zh-CN" altLang="en-US" sz="1400" dirty="0" smtClean="0">
                <a:solidFill>
                  <a:srgbClr val="0070C0"/>
                </a:solidFill>
              </a:rPr>
              <a:t>条样本分成</a:t>
            </a:r>
            <a:r>
              <a:rPr lang="en-US" altLang="zh-CN" sz="1400" dirty="0" smtClean="0">
                <a:solidFill>
                  <a:srgbClr val="0070C0"/>
                </a:solidFill>
              </a:rPr>
              <a:t>m</a:t>
            </a:r>
            <a:r>
              <a:rPr lang="zh-CN" altLang="en-US" sz="1400" dirty="0" smtClean="0">
                <a:solidFill>
                  <a:srgbClr val="0070C0"/>
                </a:solidFill>
              </a:rPr>
              <a:t>份，每份</a:t>
            </a:r>
            <a:r>
              <a:rPr lang="en-US" altLang="zh-CN" sz="1400" dirty="0" smtClean="0">
                <a:solidFill>
                  <a:srgbClr val="0070C0"/>
                </a:solidFill>
              </a:rPr>
              <a:t>M/m</a:t>
            </a:r>
            <a:r>
              <a:rPr lang="zh-CN" altLang="en-US" sz="1400" dirty="0" smtClean="0">
                <a:solidFill>
                  <a:srgbClr val="0070C0"/>
                </a:solidFill>
              </a:rPr>
              <a:t>条）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11" name="直角上箭头 10"/>
          <p:cNvSpPr/>
          <p:nvPr/>
        </p:nvSpPr>
        <p:spPr>
          <a:xfrm>
            <a:off x="3779912" y="6093296"/>
            <a:ext cx="1512168" cy="432048"/>
          </a:xfrm>
          <a:prstGeom prst="bentUpArrow">
            <a:avLst>
              <a:gd name="adj1" fmla="val 18032"/>
              <a:gd name="adj2" fmla="val 25000"/>
              <a:gd name="adj3" fmla="val 25000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211960" y="6309320"/>
            <a:ext cx="36004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按列切分成</a:t>
            </a:r>
            <a:r>
              <a:rPr lang="en-US" altLang="zh-CN" sz="1400" dirty="0" smtClean="0">
                <a:solidFill>
                  <a:srgbClr val="0070C0"/>
                </a:solidFill>
              </a:rPr>
              <a:t>n</a:t>
            </a:r>
            <a:r>
              <a:rPr lang="zh-CN" altLang="en-US" sz="1400" dirty="0" smtClean="0">
                <a:solidFill>
                  <a:srgbClr val="0070C0"/>
                </a:solidFill>
              </a:rPr>
              <a:t>份</a:t>
            </a:r>
            <a:endParaRPr lang="en-US" altLang="zh-CN" sz="1400" dirty="0" smtClean="0">
              <a:solidFill>
                <a:srgbClr val="0070C0"/>
              </a:solidFill>
            </a:endParaRPr>
          </a:p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（将每条样本分成</a:t>
            </a:r>
            <a:r>
              <a:rPr lang="en-US" altLang="zh-CN" sz="1400" dirty="0" smtClean="0">
                <a:solidFill>
                  <a:srgbClr val="0070C0"/>
                </a:solidFill>
              </a:rPr>
              <a:t>n</a:t>
            </a:r>
            <a:r>
              <a:rPr lang="zh-CN" altLang="en-US" sz="1400" dirty="0" smtClean="0">
                <a:solidFill>
                  <a:srgbClr val="0070C0"/>
                </a:solidFill>
              </a:rPr>
              <a:t>份，每份</a:t>
            </a:r>
            <a:r>
              <a:rPr lang="en-US" altLang="zh-CN" sz="1400" dirty="0" smtClean="0">
                <a:solidFill>
                  <a:srgbClr val="0070C0"/>
                </a:solidFill>
              </a:rPr>
              <a:t>N/n</a:t>
            </a:r>
            <a:r>
              <a:rPr lang="zh-CN" altLang="en-US" sz="1400" dirty="0" smtClean="0">
                <a:solidFill>
                  <a:srgbClr val="0070C0"/>
                </a:solidFill>
              </a:rPr>
              <a:t>维特征）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3995936" y="1916832"/>
            <a:ext cx="216024" cy="432048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4139952" y="2041103"/>
            <a:ext cx="230425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rgbClr val="0070C0"/>
                </a:solidFill>
              </a:rPr>
              <a:t>特征权重向量按列分成</a:t>
            </a:r>
            <a:r>
              <a:rPr lang="en-US" altLang="zh-CN" sz="1400" dirty="0" smtClean="0">
                <a:solidFill>
                  <a:srgbClr val="0070C0"/>
                </a:solidFill>
              </a:rPr>
              <a:t>n</a:t>
            </a:r>
            <a:r>
              <a:rPr lang="zh-CN" altLang="en-US" sz="1400" dirty="0" smtClean="0">
                <a:solidFill>
                  <a:srgbClr val="0070C0"/>
                </a:solidFill>
              </a:rPr>
              <a:t>份</a:t>
            </a:r>
            <a:endParaRPr lang="en-US" altLang="zh-CN" sz="1400" dirty="0" smtClean="0">
              <a:solidFill>
                <a:srgbClr val="0070C0"/>
              </a:solidFill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539552" y="1052736"/>
            <a:ext cx="230425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样本矩阵</a:t>
            </a:r>
            <a:endParaRPr lang="en-US" altLang="zh-CN" sz="1400" b="1" dirty="0" smtClean="0"/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3707904" y="1052736"/>
            <a:ext cx="230425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特征权重向量</a:t>
            </a:r>
            <a:endParaRPr lang="en-US" altLang="zh-CN" sz="1400" b="1" dirty="0" smtClean="0"/>
          </a:p>
        </p:txBody>
      </p:sp>
      <p:grpSp>
        <p:nvGrpSpPr>
          <p:cNvPr id="297" name="组合 296"/>
          <p:cNvGrpSpPr/>
          <p:nvPr/>
        </p:nvGrpSpPr>
        <p:grpSpPr>
          <a:xfrm>
            <a:off x="357158" y="1357298"/>
            <a:ext cx="2857520" cy="1714512"/>
            <a:chOff x="357158" y="1357298"/>
            <a:chExt cx="2857520" cy="1714512"/>
          </a:xfrm>
        </p:grpSpPr>
        <p:sp>
          <p:nvSpPr>
            <p:cNvPr id="40" name="矩形 39"/>
            <p:cNvSpPr/>
            <p:nvPr/>
          </p:nvSpPr>
          <p:spPr>
            <a:xfrm>
              <a:off x="357158" y="1643050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14348" y="1643050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57158" y="1928802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2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14348" y="1928802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2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57158" y="221455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3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14348" y="2214554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3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57158" y="250030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714348" y="2500306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57158" y="278605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err="1" smtClean="0">
                  <a:solidFill>
                    <a:schemeClr val="tx1"/>
                  </a:solidFill>
                </a:rPr>
                <a:t>y</a:t>
              </a:r>
              <a:r>
                <a:rPr lang="en-US" altLang="zh-CN" sz="1000" i="1" baseline="-25000" dirty="0" err="1" smtClean="0">
                  <a:solidFill>
                    <a:schemeClr val="tx1"/>
                  </a:solidFill>
                </a:rPr>
                <a:t>M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714348" y="2786058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M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1071538" y="1643050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071538" y="1928802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1071538" y="221455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071538" y="250030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071538" y="278605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1428728" y="1643050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428728" y="1928802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428728" y="221455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428728" y="250030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428728" y="278605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785918" y="1643050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785918" y="1928802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1785918" y="221455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785918" y="250030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785918" y="278605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143108" y="1643050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143108" y="1928802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2143108" y="221455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143108" y="250030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143108" y="278605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500298" y="1643050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2500298" y="1928802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500298" y="221455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500298" y="250030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500298" y="278605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857488" y="1643050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857488" y="1928802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857488" y="221455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857488" y="250030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857488" y="278605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071538" y="1357298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428728" y="1357298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2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1785918" y="1357298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3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2143108" y="1357298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4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500298" y="1357298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2857488" y="1357298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err="1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err="1" smtClean="0">
                  <a:solidFill>
                    <a:schemeClr val="tx1"/>
                  </a:solidFill>
                </a:rPr>
                <a:t>N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214282" y="4000504"/>
            <a:ext cx="3286148" cy="2571768"/>
            <a:chOff x="214282" y="4000504"/>
            <a:chExt cx="3286148" cy="2571768"/>
          </a:xfrm>
        </p:grpSpPr>
        <p:sp>
          <p:nvSpPr>
            <p:cNvPr id="112" name="矩形 111"/>
            <p:cNvSpPr/>
            <p:nvPr/>
          </p:nvSpPr>
          <p:spPr>
            <a:xfrm>
              <a:off x="214282" y="4286256"/>
              <a:ext cx="571504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1,1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785786" y="4286256"/>
              <a:ext cx="571504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1,1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214282" y="4572008"/>
              <a:ext cx="571504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785786" y="4572008"/>
              <a:ext cx="571504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214282" y="4857760"/>
              <a:ext cx="571504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1,M/m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785786" y="4857760"/>
              <a:ext cx="571504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1,M/m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357290" y="428625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1357290" y="457200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1357290" y="4857760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1714480" y="428625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1714480" y="457200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714480" y="4857760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2071670" y="428625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2071670" y="457200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071670" y="4857760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2428860" y="428625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2428860" y="457200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2428860" y="4857760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2786050" y="428625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2786050" y="457200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2786050" y="4857760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3143240" y="428625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3143240" y="457200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3143240" y="4857760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1357290" y="4000504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1714480" y="4000504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2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/>
          </p:nvSpPr>
          <p:spPr>
            <a:xfrm>
              <a:off x="2071670" y="4000504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3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2428860" y="4000504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4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2786050" y="4000504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3143240" y="4000504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err="1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err="1" smtClean="0">
                  <a:solidFill>
                    <a:schemeClr val="tx1"/>
                  </a:solidFill>
                </a:rPr>
                <a:t>N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214282" y="5715016"/>
              <a:ext cx="571504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m,1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785786" y="5715016"/>
              <a:ext cx="571504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m,1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214282" y="6000768"/>
              <a:ext cx="571504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785786" y="6000768"/>
              <a:ext cx="571504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214282" y="6286520"/>
              <a:ext cx="571504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err="1" smtClean="0">
                  <a:solidFill>
                    <a:schemeClr val="tx1"/>
                  </a:solidFill>
                </a:rPr>
                <a:t>y</a:t>
              </a:r>
              <a:r>
                <a:rPr lang="en-US" altLang="zh-CN" sz="1000" i="1" baseline="-25000" dirty="0" err="1" smtClean="0">
                  <a:solidFill>
                    <a:schemeClr val="tx1"/>
                  </a:solidFill>
                </a:rPr>
                <a:t>m,M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/m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785786" y="6286520"/>
              <a:ext cx="571504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err="1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err="1" smtClean="0">
                  <a:solidFill>
                    <a:schemeClr val="tx1"/>
                  </a:solidFill>
                </a:rPr>
                <a:t>m,M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/m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1357290" y="571501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1357290" y="600076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1357290" y="6286520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1714480" y="571501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1714480" y="600076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1714480" y="6286520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2071670" y="571501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2071670" y="600076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2071670" y="6286520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2428860" y="571501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2428860" y="600076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2428860" y="6286520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2786050" y="571501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2786050" y="600076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786050" y="6286520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3143240" y="571501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3143240" y="600076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3143240" y="6286520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1357290" y="5429264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1714480" y="5429264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2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2071670" y="5429264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3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2428860" y="5429264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4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6" name="矩形 185"/>
            <p:cNvSpPr/>
            <p:nvPr/>
          </p:nvSpPr>
          <p:spPr>
            <a:xfrm>
              <a:off x="2786050" y="5429264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3143240" y="5429264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err="1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err="1" smtClean="0">
                  <a:solidFill>
                    <a:schemeClr val="tx1"/>
                  </a:solidFill>
                </a:rPr>
                <a:t>N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214282" y="5143512"/>
              <a:ext cx="571504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1" name="组合 320"/>
          <p:cNvGrpSpPr/>
          <p:nvPr/>
        </p:nvGrpSpPr>
        <p:grpSpPr>
          <a:xfrm>
            <a:off x="4000496" y="3357562"/>
            <a:ext cx="5000660" cy="2571768"/>
            <a:chOff x="4000496" y="3357562"/>
            <a:chExt cx="5000660" cy="2571768"/>
          </a:xfrm>
        </p:grpSpPr>
        <p:sp>
          <p:nvSpPr>
            <p:cNvPr id="190" name="矩形 189"/>
            <p:cNvSpPr/>
            <p:nvPr/>
          </p:nvSpPr>
          <p:spPr>
            <a:xfrm>
              <a:off x="6643702" y="5072074"/>
              <a:ext cx="571504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m,1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7215206" y="5072074"/>
              <a:ext cx="642942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1000" i="1" baseline="-25000" dirty="0" err="1" smtClean="0">
                  <a:solidFill>
                    <a:schemeClr val="tx1"/>
                  </a:solidFill>
                </a:rPr>
                <a:t>m,n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),1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2" name="矩形 191"/>
            <p:cNvSpPr/>
            <p:nvPr/>
          </p:nvSpPr>
          <p:spPr>
            <a:xfrm>
              <a:off x="6643702" y="5357826"/>
              <a:ext cx="571504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7215206" y="5357826"/>
              <a:ext cx="642942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4" name="矩形 193"/>
            <p:cNvSpPr/>
            <p:nvPr/>
          </p:nvSpPr>
          <p:spPr>
            <a:xfrm>
              <a:off x="6643702" y="5643578"/>
              <a:ext cx="571504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err="1" smtClean="0">
                  <a:solidFill>
                    <a:schemeClr val="tx1"/>
                  </a:solidFill>
                </a:rPr>
                <a:t>y</a:t>
              </a:r>
              <a:r>
                <a:rPr lang="en-US" altLang="zh-CN" sz="1000" i="1" baseline="-25000" dirty="0" err="1" smtClean="0">
                  <a:solidFill>
                    <a:schemeClr val="tx1"/>
                  </a:solidFill>
                </a:rPr>
                <a:t>m,M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/m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5" name="矩形 194"/>
            <p:cNvSpPr/>
            <p:nvPr/>
          </p:nvSpPr>
          <p:spPr>
            <a:xfrm>
              <a:off x="7215206" y="5643578"/>
              <a:ext cx="642942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1000" i="1" baseline="-25000" dirty="0" err="1" smtClean="0">
                  <a:solidFill>
                    <a:schemeClr val="tx1"/>
                  </a:solidFill>
                </a:rPr>
                <a:t>m,n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),M/m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7858148" y="507207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97" name="矩形 196"/>
            <p:cNvSpPr/>
            <p:nvPr/>
          </p:nvSpPr>
          <p:spPr>
            <a:xfrm>
              <a:off x="7858148" y="535782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7858148" y="564357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8" name="矩形 207"/>
            <p:cNvSpPr/>
            <p:nvPr/>
          </p:nvSpPr>
          <p:spPr>
            <a:xfrm>
              <a:off x="8215338" y="507207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9" name="矩形 208"/>
            <p:cNvSpPr/>
            <p:nvPr/>
          </p:nvSpPr>
          <p:spPr>
            <a:xfrm>
              <a:off x="8215338" y="535782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0" name="矩形 209"/>
            <p:cNvSpPr/>
            <p:nvPr/>
          </p:nvSpPr>
          <p:spPr>
            <a:xfrm>
              <a:off x="8215338" y="564357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>
            <a:xfrm>
              <a:off x="8572528" y="507207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8572528" y="535782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>
              <a:off x="8572528" y="564357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7858148" y="4786322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n,1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8215338" y="4786322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8501090" y="4786322"/>
              <a:ext cx="500066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err="1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err="1" smtClean="0">
                  <a:solidFill>
                    <a:schemeClr val="tx1"/>
                  </a:solidFill>
                </a:rPr>
                <a:t>n,N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/n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>
              <a:off x="4000496" y="5072074"/>
              <a:ext cx="571504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m,1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4572000" y="5072074"/>
              <a:ext cx="642942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(m,1),1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4000496" y="5357826"/>
              <a:ext cx="571504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>
              <a:off x="4572000" y="5357826"/>
              <a:ext cx="642942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4000496" y="5643578"/>
              <a:ext cx="571504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err="1" smtClean="0">
                  <a:solidFill>
                    <a:schemeClr val="tx1"/>
                  </a:solidFill>
                </a:rPr>
                <a:t>y</a:t>
              </a:r>
              <a:r>
                <a:rPr lang="en-US" altLang="zh-CN" sz="1000" i="1" baseline="-25000" dirty="0" err="1" smtClean="0">
                  <a:solidFill>
                    <a:schemeClr val="tx1"/>
                  </a:solidFill>
                </a:rPr>
                <a:t>m,M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/m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4572000" y="5643578"/>
              <a:ext cx="642942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(m,1),M/m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5214942" y="507207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5214942" y="535782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5214942" y="564357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5572132" y="507207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5572132" y="535782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5572132" y="564357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5929322" y="507207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5929322" y="535782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5929322" y="564357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5214942" y="4786322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1,1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>
              <a:off x="5572132" y="4786322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5" name="矩形 254"/>
            <p:cNvSpPr/>
            <p:nvPr/>
          </p:nvSpPr>
          <p:spPr>
            <a:xfrm>
              <a:off x="5857884" y="4786322"/>
              <a:ext cx="500066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1,N/n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6" name="矩形 255"/>
            <p:cNvSpPr/>
            <p:nvPr/>
          </p:nvSpPr>
          <p:spPr>
            <a:xfrm>
              <a:off x="6286512" y="5357826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57" name="矩形 256"/>
            <p:cNvSpPr/>
            <p:nvPr/>
          </p:nvSpPr>
          <p:spPr>
            <a:xfrm>
              <a:off x="4000496" y="3643314"/>
              <a:ext cx="571504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1,1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8" name="矩形 257"/>
            <p:cNvSpPr/>
            <p:nvPr/>
          </p:nvSpPr>
          <p:spPr>
            <a:xfrm>
              <a:off x="4572000" y="3643314"/>
              <a:ext cx="642942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(1,1),1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9" name="矩形 258"/>
            <p:cNvSpPr/>
            <p:nvPr/>
          </p:nvSpPr>
          <p:spPr>
            <a:xfrm>
              <a:off x="4000496" y="3929066"/>
              <a:ext cx="571504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0" name="矩形 259"/>
            <p:cNvSpPr/>
            <p:nvPr/>
          </p:nvSpPr>
          <p:spPr>
            <a:xfrm>
              <a:off x="4572000" y="3929066"/>
              <a:ext cx="642942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>
              <a:off x="4000496" y="4214818"/>
              <a:ext cx="571504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1,M/m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62" name="矩形 261"/>
            <p:cNvSpPr/>
            <p:nvPr/>
          </p:nvSpPr>
          <p:spPr>
            <a:xfrm>
              <a:off x="4572000" y="4214818"/>
              <a:ext cx="642942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(1,1),M/m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63" name="矩形 262"/>
            <p:cNvSpPr/>
            <p:nvPr/>
          </p:nvSpPr>
          <p:spPr>
            <a:xfrm>
              <a:off x="5214942" y="364331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矩形 263"/>
            <p:cNvSpPr/>
            <p:nvPr/>
          </p:nvSpPr>
          <p:spPr>
            <a:xfrm>
              <a:off x="5214942" y="392906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5" name="矩形 264"/>
            <p:cNvSpPr/>
            <p:nvPr/>
          </p:nvSpPr>
          <p:spPr>
            <a:xfrm>
              <a:off x="5214942" y="421481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>
              <a:off x="5572132" y="364331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5572132" y="392906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5572132" y="421481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>
              <a:off x="5929322" y="364331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>
              <a:off x="5929322" y="392906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5929322" y="421481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2" name="矩形 271"/>
            <p:cNvSpPr/>
            <p:nvPr/>
          </p:nvSpPr>
          <p:spPr>
            <a:xfrm>
              <a:off x="5214942" y="3357562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1,1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3" name="矩形 272"/>
            <p:cNvSpPr/>
            <p:nvPr/>
          </p:nvSpPr>
          <p:spPr>
            <a:xfrm>
              <a:off x="5572132" y="3357562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5857884" y="3357562"/>
              <a:ext cx="500066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1,N/n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4000496" y="4643446"/>
              <a:ext cx="571504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6643702" y="3643314"/>
              <a:ext cx="571504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1,1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7215206" y="3643314"/>
              <a:ext cx="642942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(1,n),1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6643702" y="3929066"/>
              <a:ext cx="571504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9" name="矩形 278"/>
            <p:cNvSpPr/>
            <p:nvPr/>
          </p:nvSpPr>
          <p:spPr>
            <a:xfrm>
              <a:off x="7215206" y="3929066"/>
              <a:ext cx="642942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80" name="矩形 279"/>
            <p:cNvSpPr/>
            <p:nvPr/>
          </p:nvSpPr>
          <p:spPr>
            <a:xfrm>
              <a:off x="6643702" y="4214818"/>
              <a:ext cx="571504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y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1,M/m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1" name="矩形 280"/>
            <p:cNvSpPr/>
            <p:nvPr/>
          </p:nvSpPr>
          <p:spPr>
            <a:xfrm>
              <a:off x="7215206" y="4214818"/>
              <a:ext cx="642942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(1,n),M/m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2" name="矩形 281"/>
            <p:cNvSpPr/>
            <p:nvPr/>
          </p:nvSpPr>
          <p:spPr>
            <a:xfrm>
              <a:off x="7858148" y="364331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7858148" y="392906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7858148" y="421481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>
              <a:off x="8215338" y="364331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>
              <a:off x="8215338" y="392906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8215338" y="421481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8572528" y="364331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9" name="矩形 288"/>
            <p:cNvSpPr/>
            <p:nvPr/>
          </p:nvSpPr>
          <p:spPr>
            <a:xfrm>
              <a:off x="8572528" y="3929066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90" name="矩形 289"/>
            <p:cNvSpPr/>
            <p:nvPr/>
          </p:nvSpPr>
          <p:spPr>
            <a:xfrm>
              <a:off x="8572528" y="4214818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91" name="矩形 290"/>
            <p:cNvSpPr/>
            <p:nvPr/>
          </p:nvSpPr>
          <p:spPr>
            <a:xfrm>
              <a:off x="7858148" y="3357562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n,1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8215338" y="3357562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>
              <a:off x="8501090" y="3357562"/>
              <a:ext cx="500066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err="1" smtClean="0">
                  <a:solidFill>
                    <a:schemeClr val="tx1"/>
                  </a:solidFill>
                </a:rPr>
                <a:t>x</a:t>
              </a:r>
              <a:r>
                <a:rPr lang="en-US" altLang="zh-CN" sz="1000" i="1" baseline="-25000" dirty="0" err="1" smtClean="0">
                  <a:solidFill>
                    <a:schemeClr val="tx1"/>
                  </a:solidFill>
                </a:rPr>
                <a:t>n,N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/n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>
              <a:off x="6286512" y="3929066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6643702" y="4643446"/>
              <a:ext cx="571504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3714744" y="1500174"/>
            <a:ext cx="2500330" cy="285752"/>
            <a:chOff x="3714744" y="1500174"/>
            <a:chExt cx="2500330" cy="285752"/>
          </a:xfrm>
        </p:grpSpPr>
        <p:sp>
          <p:nvSpPr>
            <p:cNvPr id="299" name="矩形 298"/>
            <p:cNvSpPr/>
            <p:nvPr/>
          </p:nvSpPr>
          <p:spPr>
            <a:xfrm>
              <a:off x="4071934" y="150017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w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4429124" y="150017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w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2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>
              <a:off x="4786314" y="150017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w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3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>
              <a:off x="5143504" y="150017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w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4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3" name="矩形 302"/>
            <p:cNvSpPr/>
            <p:nvPr/>
          </p:nvSpPr>
          <p:spPr>
            <a:xfrm>
              <a:off x="5500694" y="150017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5857884" y="1500174"/>
              <a:ext cx="357190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err="1" smtClean="0">
                  <a:solidFill>
                    <a:schemeClr val="tx1"/>
                  </a:solidFill>
                </a:rPr>
                <a:t>w</a:t>
              </a:r>
              <a:r>
                <a:rPr lang="en-US" altLang="zh-CN" sz="1000" i="1" baseline="-25000" dirty="0" err="1" smtClean="0">
                  <a:solidFill>
                    <a:schemeClr val="tx1"/>
                  </a:solidFill>
                </a:rPr>
                <a:t>N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5" name="矩形 304"/>
            <p:cNvSpPr/>
            <p:nvPr/>
          </p:nvSpPr>
          <p:spPr>
            <a:xfrm>
              <a:off x="3714744" y="1500174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W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3786182" y="2500306"/>
            <a:ext cx="4214842" cy="285752"/>
            <a:chOff x="3786182" y="2500306"/>
            <a:chExt cx="4214842" cy="285752"/>
          </a:xfrm>
        </p:grpSpPr>
        <p:sp>
          <p:nvSpPr>
            <p:cNvPr id="310" name="矩形 309"/>
            <p:cNvSpPr/>
            <p:nvPr/>
          </p:nvSpPr>
          <p:spPr>
            <a:xfrm>
              <a:off x="7000892" y="2500306"/>
              <a:ext cx="500066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7500958" y="2500306"/>
              <a:ext cx="500066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err="1" smtClean="0">
                  <a:solidFill>
                    <a:schemeClr val="tx1"/>
                  </a:solidFill>
                </a:rPr>
                <a:t>w</a:t>
              </a:r>
              <a:r>
                <a:rPr lang="en-US" altLang="zh-CN" sz="1000" i="1" baseline="-25000" dirty="0" err="1" smtClean="0">
                  <a:solidFill>
                    <a:schemeClr val="tx1"/>
                  </a:solidFill>
                </a:rPr>
                <a:t>n,N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/n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2" name="矩形 311"/>
            <p:cNvSpPr/>
            <p:nvPr/>
          </p:nvSpPr>
          <p:spPr>
            <a:xfrm>
              <a:off x="6143636" y="2500306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err="1" smtClean="0">
                  <a:solidFill>
                    <a:schemeClr val="tx1"/>
                  </a:solidFill>
                </a:rPr>
                <a:t>W</a:t>
              </a:r>
              <a:r>
                <a:rPr lang="en-US" altLang="zh-CN" sz="1000" i="1" baseline="-25000" dirty="0" err="1" smtClean="0">
                  <a:solidFill>
                    <a:schemeClr val="tx1"/>
                  </a:solidFill>
                </a:rPr>
                <a:t>n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>
              <a:off x="6500826" y="2500306"/>
              <a:ext cx="500066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w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n,1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>
              <a:off x="4643438" y="2500306"/>
              <a:ext cx="500066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5" name="矩形 314"/>
            <p:cNvSpPr/>
            <p:nvPr/>
          </p:nvSpPr>
          <p:spPr>
            <a:xfrm>
              <a:off x="5143504" y="2500306"/>
              <a:ext cx="500066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w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1,N/n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6" name="矩形 315"/>
            <p:cNvSpPr/>
            <p:nvPr/>
          </p:nvSpPr>
          <p:spPr>
            <a:xfrm>
              <a:off x="3786182" y="2500306"/>
              <a:ext cx="357190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W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7" name="矩形 316"/>
            <p:cNvSpPr/>
            <p:nvPr/>
          </p:nvSpPr>
          <p:spPr>
            <a:xfrm>
              <a:off x="4143372" y="2500306"/>
              <a:ext cx="500066" cy="28575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w</a:t>
              </a:r>
              <a:r>
                <a:rPr lang="en-US" altLang="zh-CN" sz="1000" i="1" baseline="-25000" dirty="0" smtClean="0">
                  <a:solidFill>
                    <a:schemeClr val="tx1"/>
                  </a:solidFill>
                </a:rPr>
                <a:t>1,1</a:t>
              </a:r>
              <a:endParaRPr lang="zh-CN" altLang="en-US" sz="10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8" name="矩形 317"/>
            <p:cNvSpPr/>
            <p:nvPr/>
          </p:nvSpPr>
          <p:spPr>
            <a:xfrm>
              <a:off x="5643570" y="2500306"/>
              <a:ext cx="500066" cy="2857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000" i="1" baseline="-25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22" name="矩形 321"/>
          <p:cNvSpPr/>
          <p:nvPr/>
        </p:nvSpPr>
        <p:spPr>
          <a:xfrm>
            <a:off x="3923928" y="3356992"/>
            <a:ext cx="2434022" cy="1296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矩形 322"/>
          <p:cNvSpPr/>
          <p:nvPr/>
        </p:nvSpPr>
        <p:spPr>
          <a:xfrm>
            <a:off x="6516216" y="3356992"/>
            <a:ext cx="2484940" cy="12961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矩形 323"/>
          <p:cNvSpPr/>
          <p:nvPr/>
        </p:nvSpPr>
        <p:spPr>
          <a:xfrm>
            <a:off x="3923928" y="4797152"/>
            <a:ext cx="2434022" cy="12241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矩形 324"/>
          <p:cNvSpPr/>
          <p:nvPr/>
        </p:nvSpPr>
        <p:spPr>
          <a:xfrm>
            <a:off x="6516216" y="4797152"/>
            <a:ext cx="2484940" cy="12241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矩形 325"/>
          <p:cNvSpPr>
            <a:spLocks noChangeArrowheads="1"/>
          </p:cNvSpPr>
          <p:nvPr/>
        </p:nvSpPr>
        <p:spPr bwMode="auto">
          <a:xfrm>
            <a:off x="3923928" y="3356992"/>
            <a:ext cx="100811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rgbClr val="FF0000"/>
                </a:solidFill>
              </a:rPr>
              <a:t>Node (1, 1)</a:t>
            </a:r>
            <a:endParaRPr lang="en-US" altLang="zh-CN" sz="1400" b="1" i="1" dirty="0" smtClean="0">
              <a:solidFill>
                <a:srgbClr val="FF0000"/>
              </a:solidFill>
            </a:endParaRPr>
          </a:p>
        </p:txBody>
      </p:sp>
      <p:sp>
        <p:nvSpPr>
          <p:cNvPr id="327" name="矩形 326"/>
          <p:cNvSpPr>
            <a:spLocks noChangeArrowheads="1"/>
          </p:cNvSpPr>
          <p:nvPr/>
        </p:nvSpPr>
        <p:spPr bwMode="auto">
          <a:xfrm>
            <a:off x="6516216" y="3356992"/>
            <a:ext cx="100811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rgbClr val="FF0000"/>
                </a:solidFill>
              </a:rPr>
              <a:t>Node (1, n)</a:t>
            </a:r>
            <a:endParaRPr lang="en-US" altLang="zh-CN" sz="1400" b="1" i="1" dirty="0" smtClean="0">
              <a:solidFill>
                <a:srgbClr val="FF0000"/>
              </a:solidFill>
            </a:endParaRPr>
          </a:p>
        </p:txBody>
      </p:sp>
      <p:sp>
        <p:nvSpPr>
          <p:cNvPr id="328" name="矩形 327"/>
          <p:cNvSpPr>
            <a:spLocks noChangeArrowheads="1"/>
          </p:cNvSpPr>
          <p:nvPr/>
        </p:nvSpPr>
        <p:spPr bwMode="auto">
          <a:xfrm>
            <a:off x="3923928" y="4797152"/>
            <a:ext cx="115212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rgbClr val="FF0000"/>
                </a:solidFill>
              </a:rPr>
              <a:t>Node (m, 1)</a:t>
            </a:r>
            <a:endParaRPr lang="en-US" altLang="zh-CN" sz="1400" b="1" i="1" dirty="0" smtClean="0">
              <a:solidFill>
                <a:srgbClr val="FF0000"/>
              </a:solidFill>
            </a:endParaRPr>
          </a:p>
        </p:txBody>
      </p:sp>
      <p:sp>
        <p:nvSpPr>
          <p:cNvPr id="329" name="矩形 328"/>
          <p:cNvSpPr>
            <a:spLocks noChangeArrowheads="1"/>
          </p:cNvSpPr>
          <p:nvPr/>
        </p:nvSpPr>
        <p:spPr bwMode="auto">
          <a:xfrm>
            <a:off x="6516216" y="4797152"/>
            <a:ext cx="1152128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b="1" i="1" dirty="0" smtClean="0">
                <a:solidFill>
                  <a:srgbClr val="FF0000"/>
                </a:solidFill>
              </a:rPr>
              <a:t>Node (m, n)</a:t>
            </a:r>
            <a:endParaRPr lang="en-US" altLang="zh-CN" sz="1400" b="1" i="1" dirty="0" smtClean="0">
              <a:solidFill>
                <a:srgbClr val="FF0000"/>
              </a:solidFill>
            </a:endParaRPr>
          </a:p>
        </p:txBody>
      </p:sp>
      <p:cxnSp>
        <p:nvCxnSpPr>
          <p:cNvPr id="330" name="直接箭头连接符 329"/>
          <p:cNvCxnSpPr>
            <a:endCxn id="322" idx="0"/>
          </p:cNvCxnSpPr>
          <p:nvPr/>
        </p:nvCxnSpPr>
        <p:spPr>
          <a:xfrm rot="16200000" flipH="1">
            <a:off x="4571002" y="2787055"/>
            <a:ext cx="570934" cy="56893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/>
          <p:nvPr/>
        </p:nvCxnSpPr>
        <p:spPr>
          <a:xfrm rot="16200000" flipH="1">
            <a:off x="3815916" y="3537012"/>
            <a:ext cx="2016224" cy="50405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stCxn id="313" idx="2"/>
          </p:cNvCxnSpPr>
          <p:nvPr/>
        </p:nvCxnSpPr>
        <p:spPr>
          <a:xfrm rot="16200000" flipH="1">
            <a:off x="6852126" y="2684790"/>
            <a:ext cx="570934" cy="77346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313" idx="2"/>
          </p:cNvCxnSpPr>
          <p:nvPr/>
        </p:nvCxnSpPr>
        <p:spPr>
          <a:xfrm rot="16200000" flipH="1">
            <a:off x="6168050" y="3368866"/>
            <a:ext cx="2011094" cy="84547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25" grpId="0" animBg="1"/>
      <p:bldP spid="26" grpId="0"/>
      <p:bldP spid="322" grpId="0" animBg="1"/>
      <p:bldP spid="323" grpId="0" animBg="1"/>
      <p:bldP spid="324" grpId="0" animBg="1"/>
      <p:bldP spid="325" grpId="0" animBg="1"/>
      <p:bldP spid="326" grpId="0"/>
      <p:bldP spid="327" grpId="0"/>
      <p:bldP spid="328" grpId="0"/>
      <p:bldP spid="3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200" b="1" dirty="0" smtClean="0"/>
              <a:t>计算并行</a:t>
            </a:r>
            <a:r>
              <a:rPr lang="zh-CN" altLang="en-US" sz="1400" b="1" dirty="0" smtClean="0"/>
              <a:t>（梯度计算的并行化）</a:t>
            </a:r>
            <a:endParaRPr lang="zh-CN" altLang="en-US" sz="1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126" name="组合 125"/>
          <p:cNvGrpSpPr/>
          <p:nvPr/>
        </p:nvGrpSpPr>
        <p:grpSpPr>
          <a:xfrm>
            <a:off x="251520" y="1052736"/>
            <a:ext cx="4464496" cy="2175922"/>
            <a:chOff x="251520" y="1052736"/>
            <a:chExt cx="4464496" cy="2175922"/>
          </a:xfrm>
        </p:grpSpPr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395536" y="1412776"/>
              <a:ext cx="4139952" cy="18158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/>
                <a:t>1.1 </a:t>
              </a:r>
              <a:r>
                <a:rPr lang="zh-CN" altLang="en-US" sz="1400" dirty="0" smtClean="0"/>
                <a:t>各节点独立计算点乘</a:t>
              </a:r>
              <a:endParaRPr lang="en-US" altLang="zh-CN" sz="1400" dirty="0" smtClean="0"/>
            </a:p>
            <a:p>
              <a:endParaRPr lang="en-US" altLang="zh-CN" sz="1400" dirty="0" smtClean="0"/>
            </a:p>
            <a:p>
              <a:endParaRPr lang="en-US" altLang="zh-CN" sz="1400" dirty="0" smtClean="0"/>
            </a:p>
            <a:p>
              <a:r>
                <a:rPr lang="en-US" altLang="zh-CN" sz="1400" dirty="0" smtClean="0"/>
                <a:t>1.2 </a:t>
              </a:r>
              <a:r>
                <a:rPr lang="zh-CN" altLang="en-US" sz="1400" dirty="0" smtClean="0"/>
                <a:t>对行号相同的节点合并点乘结果</a:t>
              </a:r>
              <a:endParaRPr lang="en-US" altLang="zh-CN" sz="1400" dirty="0" smtClean="0"/>
            </a:p>
            <a:p>
              <a:endParaRPr lang="en-US" altLang="zh-CN" sz="1400" dirty="0" smtClean="0"/>
            </a:p>
            <a:p>
              <a:endParaRPr lang="en-US" altLang="zh-CN" sz="1400" dirty="0" smtClean="0"/>
            </a:p>
            <a:p>
              <a:endParaRPr lang="en-US" altLang="zh-CN" sz="1400" dirty="0" smtClean="0"/>
            </a:p>
            <a:p>
              <a:r>
                <a:rPr lang="en-US" altLang="zh-CN" sz="1400" dirty="0" smtClean="0"/>
                <a:t>1.3 </a:t>
              </a:r>
              <a:r>
                <a:rPr lang="zh-CN" altLang="en-US" sz="1400" dirty="0" smtClean="0"/>
                <a:t>合并得到的点乘结果返回到该行所有计算节点</a:t>
              </a:r>
              <a:endParaRPr lang="en-US" altLang="zh-CN" sz="1400" dirty="0" smtClean="0"/>
            </a:p>
          </p:txBody>
        </p:sp>
        <p:sp>
          <p:nvSpPr>
            <p:cNvPr id="7" name="矩形 6"/>
            <p:cNvSpPr>
              <a:spLocks noChangeArrowheads="1"/>
            </p:cNvSpPr>
            <p:nvPr/>
          </p:nvSpPr>
          <p:spPr bwMode="auto">
            <a:xfrm>
              <a:off x="251520" y="1052736"/>
              <a:ext cx="446449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/>
                <a:t>Step 1. </a:t>
              </a:r>
              <a:r>
                <a:rPr lang="zh-CN" altLang="en-US" sz="1400" dirty="0" smtClean="0"/>
                <a:t>计算所有样本的特征向量与特征权重向量的点乘</a:t>
              </a:r>
              <a:endParaRPr lang="en-US" altLang="zh-CN" sz="1400" dirty="0" smtClean="0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876300" y="1711325"/>
            <a:ext cx="3454400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5" name="公式" r:id="rId1" imgW="56388000" imgH="6096000" progId="Equation.3">
                    <p:embed/>
                  </p:oleObj>
                </mc:Choice>
                <mc:Fallback>
                  <p:oleObj name="公式" r:id="rId1" imgW="56388000" imgH="6096000" progId="Equation.3">
                    <p:embed/>
                    <p:pic>
                      <p:nvPicPr>
                        <p:cNvPr id="0" name="图片 1126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76300" y="1711325"/>
                          <a:ext cx="3454400" cy="3016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1203325" y="2341563"/>
            <a:ext cx="2547938" cy="547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公式" r:id="rId3" imgW="54559200" imgH="10972800" progId="Equation.3">
                    <p:embed/>
                  </p:oleObj>
                </mc:Choice>
                <mc:Fallback>
                  <p:oleObj name="公式" r:id="rId3" imgW="54559200" imgH="10972800" progId="Equation.3">
                    <p:embed/>
                    <p:pic>
                      <p:nvPicPr>
                        <p:cNvPr id="0" name="图片 1126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3325" y="2341563"/>
                          <a:ext cx="2547938" cy="54768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8" name="组合 127"/>
          <p:cNvGrpSpPr/>
          <p:nvPr/>
        </p:nvGrpSpPr>
        <p:grpSpPr>
          <a:xfrm>
            <a:off x="251520" y="3284984"/>
            <a:ext cx="5040560" cy="2730054"/>
            <a:chOff x="251520" y="3284984"/>
            <a:chExt cx="5040560" cy="2730054"/>
          </a:xfrm>
        </p:grpSpPr>
        <p:sp>
          <p:nvSpPr>
            <p:cNvPr id="36" name="矩形 35"/>
            <p:cNvSpPr>
              <a:spLocks noChangeArrowheads="1"/>
            </p:cNvSpPr>
            <p:nvPr/>
          </p:nvSpPr>
          <p:spPr bwMode="auto">
            <a:xfrm>
              <a:off x="395536" y="3645024"/>
              <a:ext cx="4896544" cy="20313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/>
                <a:t>2.1 </a:t>
              </a:r>
              <a:r>
                <a:rPr lang="zh-CN" altLang="en-US" sz="1400" dirty="0" smtClean="0"/>
                <a:t>各节点独立计算损失函数梯度向量在第</a:t>
              </a:r>
              <a:r>
                <a:rPr lang="en-US" altLang="zh-CN" sz="1400" dirty="0" smtClean="0"/>
                <a:t>c</a:t>
              </a:r>
              <a:r>
                <a:rPr lang="zh-CN" altLang="en-US" sz="1400" dirty="0" smtClean="0"/>
                <a:t>列节点上的分量</a:t>
              </a:r>
              <a:endParaRPr lang="en-US" altLang="zh-CN" sz="1400" dirty="0" smtClean="0"/>
            </a:p>
            <a:p>
              <a:endParaRPr lang="en-US" altLang="zh-CN" sz="1400" dirty="0" smtClean="0"/>
            </a:p>
            <a:p>
              <a:endParaRPr lang="en-US" altLang="zh-CN" sz="1400" dirty="0" smtClean="0"/>
            </a:p>
            <a:p>
              <a:endParaRPr lang="en-US" altLang="zh-CN" sz="1400" dirty="0" smtClean="0"/>
            </a:p>
            <a:p>
              <a:r>
                <a:rPr lang="en-US" altLang="zh-CN" sz="1400" dirty="0" smtClean="0"/>
                <a:t>2.2 </a:t>
              </a:r>
              <a:r>
                <a:rPr lang="zh-CN" altLang="en-US" sz="1400" dirty="0" smtClean="0"/>
                <a:t>对列号相同的节点合并梯度分量计算结果</a:t>
              </a:r>
              <a:endParaRPr lang="en-US" altLang="zh-CN" sz="1400" dirty="0" smtClean="0"/>
            </a:p>
            <a:p>
              <a:endParaRPr lang="en-US" altLang="zh-CN" sz="1400" dirty="0" smtClean="0"/>
            </a:p>
            <a:p>
              <a:endParaRPr lang="en-US" altLang="zh-CN" sz="1400" dirty="0" smtClean="0"/>
            </a:p>
            <a:p>
              <a:endParaRPr lang="en-US" altLang="zh-CN" sz="1400" dirty="0" smtClean="0"/>
            </a:p>
            <a:p>
              <a:r>
                <a:rPr lang="en-US" altLang="zh-CN" sz="1400" dirty="0" smtClean="0"/>
                <a:t>2.3 </a:t>
              </a:r>
              <a:r>
                <a:rPr lang="zh-CN" altLang="en-US" sz="1400" dirty="0" smtClean="0"/>
                <a:t>合并梯度分量结果，得到损失函数梯度</a:t>
              </a:r>
              <a:endParaRPr lang="en-US" altLang="zh-CN" sz="1400" dirty="0" smtClean="0"/>
            </a:p>
          </p:txBody>
        </p:sp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251520" y="3284984"/>
              <a:ext cx="446449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1" dirty="0" smtClean="0"/>
                <a:t>Step 2. </a:t>
              </a:r>
              <a:r>
                <a:rPr lang="zh-CN" altLang="en-US" sz="1400" dirty="0" smtClean="0"/>
                <a:t>计算损失函数梯度</a:t>
              </a:r>
              <a:endParaRPr lang="en-US" altLang="zh-CN" sz="1400" dirty="0" smtClean="0"/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1046163" y="4005263"/>
            <a:ext cx="2751137" cy="517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公式" r:id="rId5" imgW="54864000" imgH="10363200" progId="Equation.3">
                    <p:embed/>
                  </p:oleObj>
                </mc:Choice>
                <mc:Fallback>
                  <p:oleObj name="公式" r:id="rId5" imgW="54864000" imgH="10363200" progId="Equation.3">
                    <p:embed/>
                    <p:pic>
                      <p:nvPicPr>
                        <p:cNvPr id="0" name="图片 1126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46163" y="4005263"/>
                          <a:ext cx="2751137" cy="5175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/>
          </p:nvGraphicFramePr>
          <p:xfrm>
            <a:off x="1055688" y="4797425"/>
            <a:ext cx="1144587" cy="519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公式" r:id="rId7" imgW="22860000" imgH="10363200" progId="Equation.3">
                    <p:embed/>
                  </p:oleObj>
                </mc:Choice>
                <mc:Fallback>
                  <p:oleObj name="公式" r:id="rId7" imgW="22860000" imgH="10363200" progId="Equation.3">
                    <p:embed/>
                    <p:pic>
                      <p:nvPicPr>
                        <p:cNvPr id="0" name="图片 1126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55688" y="4797425"/>
                          <a:ext cx="1144587" cy="51911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987425" y="5726113"/>
            <a:ext cx="1770063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公式" r:id="rId9" imgW="35356800" imgH="5791200" progId="Equation.3">
                    <p:embed/>
                  </p:oleObj>
                </mc:Choice>
                <mc:Fallback>
                  <p:oleObj name="公式" r:id="rId9" imgW="35356800" imgH="5791200" progId="Equation.3">
                    <p:embed/>
                    <p:pic>
                      <p:nvPicPr>
                        <p:cNvPr id="0" name="Object 1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87425" y="5726113"/>
                          <a:ext cx="1770063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7" name="组合 186"/>
          <p:cNvGrpSpPr/>
          <p:nvPr/>
        </p:nvGrpSpPr>
        <p:grpSpPr>
          <a:xfrm>
            <a:off x="5286380" y="1071546"/>
            <a:ext cx="2500330" cy="2071702"/>
            <a:chOff x="5286380" y="1071546"/>
            <a:chExt cx="2500330" cy="2071702"/>
          </a:xfrm>
        </p:grpSpPr>
        <p:sp>
          <p:nvSpPr>
            <p:cNvPr id="77" name="矩形 76"/>
            <p:cNvSpPr/>
            <p:nvPr/>
          </p:nvSpPr>
          <p:spPr>
            <a:xfrm>
              <a:off x="5643570" y="1428736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072198" y="1428736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6500826" y="1428736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929454" y="1428736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7358082" y="1428736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286380" y="1428736"/>
              <a:ext cx="428628" cy="42862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smtClean="0">
                  <a:solidFill>
                    <a:schemeClr val="tx1"/>
                  </a:solidFill>
                </a:rPr>
                <a:t>r</a:t>
              </a:r>
              <a:r>
                <a:rPr lang="en-US" altLang="zh-CN" sz="1200" i="1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643570" y="1071546"/>
              <a:ext cx="428628" cy="42862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200" i="1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072198" y="1071546"/>
              <a:ext cx="428628" cy="42862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200" i="1" baseline="-25000" dirty="0" smtClean="0">
                  <a:solidFill>
                    <a:schemeClr val="tx1"/>
                  </a:solidFill>
                </a:rPr>
                <a:t>2</a:t>
              </a:r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00826" y="1071546"/>
              <a:ext cx="428628" cy="42862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200" i="1" baseline="-25000" dirty="0" smtClean="0">
                  <a:solidFill>
                    <a:schemeClr val="tx1"/>
                  </a:solidFill>
                </a:rPr>
                <a:t>3</a:t>
              </a:r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6929454" y="1071546"/>
              <a:ext cx="428628" cy="42862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358082" y="1071546"/>
              <a:ext cx="428628" cy="42862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err="1" smtClean="0">
                  <a:solidFill>
                    <a:schemeClr val="tx1"/>
                  </a:solidFill>
                </a:rPr>
                <a:t>c</a:t>
              </a:r>
              <a:r>
                <a:rPr lang="en-US" altLang="zh-CN" sz="1200" i="1" baseline="-25000" dirty="0" err="1" smtClean="0">
                  <a:solidFill>
                    <a:schemeClr val="tx1"/>
                  </a:solidFill>
                </a:rPr>
                <a:t>n</a:t>
              </a:r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5643570" y="1857364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6072198" y="1857364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6500826" y="1857364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6929454" y="1857364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7358082" y="1857364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286380" y="1857364"/>
              <a:ext cx="428628" cy="42862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smtClean="0">
                  <a:solidFill>
                    <a:schemeClr val="tx1"/>
                  </a:solidFill>
                </a:rPr>
                <a:t>r</a:t>
              </a:r>
              <a:r>
                <a:rPr lang="en-US" altLang="zh-CN" sz="1200" i="1" baseline="-25000" dirty="0" smtClean="0">
                  <a:solidFill>
                    <a:schemeClr val="tx1"/>
                  </a:solidFill>
                </a:rPr>
                <a:t>2</a:t>
              </a:r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5643570" y="2285992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6072198" y="2285992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6500826" y="2285992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6929454" y="2285992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7358082" y="2285992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5286380" y="2285992"/>
              <a:ext cx="428628" cy="42862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5643570" y="2714620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6072198" y="2714620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6500826" y="2714620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6929454" y="2714620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7358082" y="2714620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5286380" y="2714620"/>
              <a:ext cx="428628" cy="42862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err="1" smtClean="0">
                  <a:solidFill>
                    <a:schemeClr val="tx1"/>
                  </a:solidFill>
                </a:rPr>
                <a:t>r</a:t>
              </a:r>
              <a:r>
                <a:rPr lang="en-US" altLang="zh-CN" sz="1200" i="1" baseline="-25000" dirty="0" err="1" smtClean="0">
                  <a:solidFill>
                    <a:schemeClr val="tx1"/>
                  </a:solidFill>
                </a:rPr>
                <a:t>m</a:t>
              </a:r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8" name="直接箭头连接符 187"/>
          <p:cNvCxnSpPr/>
          <p:nvPr/>
        </p:nvCxnSpPr>
        <p:spPr>
          <a:xfrm>
            <a:off x="5786446" y="1572627"/>
            <a:ext cx="2304256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9" name="对象 188"/>
          <p:cNvGraphicFramePr>
            <a:graphicFrameLocks noChangeAspect="1"/>
          </p:cNvGraphicFramePr>
          <p:nvPr/>
        </p:nvGraphicFramePr>
        <p:xfrm>
          <a:off x="8054975" y="1285860"/>
          <a:ext cx="712788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公式" r:id="rId11" imgW="13106400" imgH="5791200" progId="Equation.3">
                  <p:embed/>
                </p:oleObj>
              </mc:Choice>
              <mc:Fallback>
                <p:oleObj name="公式" r:id="rId11" imgW="13106400" imgH="5791200" progId="Equation.3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54975" y="1285860"/>
                        <a:ext cx="712788" cy="3127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" name="对象 189"/>
          <p:cNvGraphicFramePr>
            <a:graphicFrameLocks noChangeAspect="1"/>
          </p:cNvGraphicFramePr>
          <p:nvPr/>
        </p:nvGraphicFramePr>
        <p:xfrm>
          <a:off x="8135938" y="1644650"/>
          <a:ext cx="528637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公式" r:id="rId13" imgW="9753600" imgH="5791200" progId="Equation.3">
                  <p:embed/>
                </p:oleObj>
              </mc:Choice>
              <mc:Fallback>
                <p:oleObj name="公式" r:id="rId13" imgW="9753600" imgH="5791200" progId="Equation.3">
                  <p:embed/>
                  <p:pic>
                    <p:nvPicPr>
                      <p:cNvPr id="0" name="图片 1127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35938" y="1644650"/>
                        <a:ext cx="528637" cy="312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1" name="直接箭头连接符 190"/>
          <p:cNvCxnSpPr/>
          <p:nvPr/>
        </p:nvCxnSpPr>
        <p:spPr>
          <a:xfrm rot="10800000">
            <a:off x="7586646" y="1716643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/>
          <p:nvPr/>
        </p:nvCxnSpPr>
        <p:spPr>
          <a:xfrm rot="10800000">
            <a:off x="7154598" y="1716643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/>
          <p:nvPr/>
        </p:nvCxnSpPr>
        <p:spPr>
          <a:xfrm rot="10800000">
            <a:off x="6794558" y="1716643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/>
          <p:nvPr/>
        </p:nvCxnSpPr>
        <p:spPr>
          <a:xfrm rot="10800000">
            <a:off x="6362510" y="1716643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/>
          <p:nvPr/>
        </p:nvCxnSpPr>
        <p:spPr>
          <a:xfrm rot="10800000">
            <a:off x="5930462" y="1716643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弧形 195"/>
          <p:cNvSpPr/>
          <p:nvPr/>
        </p:nvSpPr>
        <p:spPr>
          <a:xfrm>
            <a:off x="8559262" y="1522323"/>
            <a:ext cx="432048" cy="243111"/>
          </a:xfrm>
          <a:prstGeom prst="arc">
            <a:avLst>
              <a:gd name="adj1" fmla="val 16200000"/>
              <a:gd name="adj2" fmla="val 4972503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7" name="直接箭头连接符 196"/>
          <p:cNvCxnSpPr/>
          <p:nvPr/>
        </p:nvCxnSpPr>
        <p:spPr>
          <a:xfrm>
            <a:off x="5822958" y="2021747"/>
            <a:ext cx="2304256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/>
          <p:nvPr/>
        </p:nvCxnSpPr>
        <p:spPr>
          <a:xfrm rot="10800000">
            <a:off x="7623158" y="2165763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/>
          <p:nvPr/>
        </p:nvCxnSpPr>
        <p:spPr>
          <a:xfrm rot="10800000">
            <a:off x="7191110" y="2165763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 rot="10800000">
            <a:off x="6831070" y="2165763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 rot="10800000">
            <a:off x="6399022" y="2165763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 rot="10800000">
            <a:off x="5966974" y="2165763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弧形 202"/>
          <p:cNvSpPr/>
          <p:nvPr/>
        </p:nvSpPr>
        <p:spPr>
          <a:xfrm>
            <a:off x="8055206" y="1971443"/>
            <a:ext cx="432048" cy="243111"/>
          </a:xfrm>
          <a:prstGeom prst="arc">
            <a:avLst>
              <a:gd name="adj1" fmla="val 16200000"/>
              <a:gd name="adj2" fmla="val 4972503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箭头连接符 203"/>
          <p:cNvCxnSpPr/>
          <p:nvPr/>
        </p:nvCxnSpPr>
        <p:spPr>
          <a:xfrm>
            <a:off x="5822958" y="2447525"/>
            <a:ext cx="2304256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/>
          <p:nvPr/>
        </p:nvCxnSpPr>
        <p:spPr>
          <a:xfrm rot="10800000">
            <a:off x="7623158" y="2591541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/>
          <p:nvPr/>
        </p:nvCxnSpPr>
        <p:spPr>
          <a:xfrm rot="10800000">
            <a:off x="7191110" y="2591541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/>
          <p:cNvCxnSpPr/>
          <p:nvPr/>
        </p:nvCxnSpPr>
        <p:spPr>
          <a:xfrm rot="10800000">
            <a:off x="6831070" y="2591541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/>
          <p:nvPr/>
        </p:nvCxnSpPr>
        <p:spPr>
          <a:xfrm rot="10800000">
            <a:off x="6399022" y="2591541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/>
          <p:cNvCxnSpPr/>
          <p:nvPr/>
        </p:nvCxnSpPr>
        <p:spPr>
          <a:xfrm rot="10800000">
            <a:off x="5966974" y="2591541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弧形 209"/>
          <p:cNvSpPr/>
          <p:nvPr/>
        </p:nvSpPr>
        <p:spPr>
          <a:xfrm>
            <a:off x="8055206" y="2397221"/>
            <a:ext cx="432048" cy="243111"/>
          </a:xfrm>
          <a:prstGeom prst="arc">
            <a:avLst>
              <a:gd name="adj1" fmla="val 16200000"/>
              <a:gd name="adj2" fmla="val 4972503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1" name="直接箭头连接符 210"/>
          <p:cNvCxnSpPr/>
          <p:nvPr/>
        </p:nvCxnSpPr>
        <p:spPr>
          <a:xfrm>
            <a:off x="5822958" y="2879003"/>
            <a:ext cx="2304256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rot="10800000">
            <a:off x="7623158" y="3023019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 rot="10800000">
            <a:off x="7191110" y="3023019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rot="10800000">
            <a:off x="6831070" y="3023019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 rot="10800000">
            <a:off x="6399022" y="3023019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/>
          <p:nvPr/>
        </p:nvCxnSpPr>
        <p:spPr>
          <a:xfrm rot="10800000">
            <a:off x="5966974" y="3023019"/>
            <a:ext cx="432048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弧形 216"/>
          <p:cNvSpPr/>
          <p:nvPr/>
        </p:nvSpPr>
        <p:spPr>
          <a:xfrm>
            <a:off x="8055206" y="2828699"/>
            <a:ext cx="432048" cy="243111"/>
          </a:xfrm>
          <a:prstGeom prst="arc">
            <a:avLst>
              <a:gd name="adj1" fmla="val 16200000"/>
              <a:gd name="adj2" fmla="val 4972503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8" name="组合 217"/>
          <p:cNvGrpSpPr/>
          <p:nvPr/>
        </p:nvGrpSpPr>
        <p:grpSpPr>
          <a:xfrm>
            <a:off x="5286380" y="3500438"/>
            <a:ext cx="2500330" cy="2071702"/>
            <a:chOff x="5286380" y="1071546"/>
            <a:chExt cx="2500330" cy="2071702"/>
          </a:xfrm>
        </p:grpSpPr>
        <p:sp>
          <p:nvSpPr>
            <p:cNvPr id="219" name="矩形 218"/>
            <p:cNvSpPr/>
            <p:nvPr/>
          </p:nvSpPr>
          <p:spPr>
            <a:xfrm>
              <a:off x="5643570" y="1428736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6072198" y="1428736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6500826" y="1428736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2" name="矩形 221"/>
            <p:cNvSpPr/>
            <p:nvPr/>
          </p:nvSpPr>
          <p:spPr>
            <a:xfrm>
              <a:off x="6929454" y="1428736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3" name="矩形 222"/>
            <p:cNvSpPr/>
            <p:nvPr/>
          </p:nvSpPr>
          <p:spPr>
            <a:xfrm>
              <a:off x="7358082" y="1428736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4" name="矩形 223"/>
            <p:cNvSpPr/>
            <p:nvPr/>
          </p:nvSpPr>
          <p:spPr>
            <a:xfrm>
              <a:off x="5286380" y="1428736"/>
              <a:ext cx="428628" cy="42862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smtClean="0">
                  <a:solidFill>
                    <a:schemeClr val="tx1"/>
                  </a:solidFill>
                </a:rPr>
                <a:t>r</a:t>
              </a:r>
              <a:r>
                <a:rPr lang="en-US" altLang="zh-CN" sz="1200" i="1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5" name="矩形 224"/>
            <p:cNvSpPr/>
            <p:nvPr/>
          </p:nvSpPr>
          <p:spPr>
            <a:xfrm>
              <a:off x="5643570" y="1071546"/>
              <a:ext cx="428628" cy="42862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200" i="1" baseline="-25000" dirty="0" smtClean="0">
                  <a:solidFill>
                    <a:schemeClr val="tx1"/>
                  </a:solidFill>
                </a:rPr>
                <a:t>1</a:t>
              </a:r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>
              <a:off x="6072198" y="1071546"/>
              <a:ext cx="428628" cy="42862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200" i="1" baseline="-25000" dirty="0" smtClean="0">
                  <a:solidFill>
                    <a:schemeClr val="tx1"/>
                  </a:solidFill>
                </a:rPr>
                <a:t>2</a:t>
              </a:r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>
              <a:off x="6500826" y="1071546"/>
              <a:ext cx="428628" cy="42862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smtClean="0">
                  <a:solidFill>
                    <a:schemeClr val="tx1"/>
                  </a:solidFill>
                </a:rPr>
                <a:t>c</a:t>
              </a:r>
              <a:r>
                <a:rPr lang="en-US" altLang="zh-CN" sz="1200" i="1" baseline="-25000" dirty="0" smtClean="0">
                  <a:solidFill>
                    <a:schemeClr val="tx1"/>
                  </a:solidFill>
                </a:rPr>
                <a:t>3</a:t>
              </a:r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>
              <a:off x="6929454" y="1071546"/>
              <a:ext cx="428628" cy="42862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7358082" y="1071546"/>
              <a:ext cx="428628" cy="42862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err="1" smtClean="0">
                  <a:solidFill>
                    <a:schemeClr val="tx1"/>
                  </a:solidFill>
                </a:rPr>
                <a:t>c</a:t>
              </a:r>
              <a:r>
                <a:rPr lang="en-US" altLang="zh-CN" sz="1200" i="1" baseline="-25000" dirty="0" err="1" smtClean="0">
                  <a:solidFill>
                    <a:schemeClr val="tx1"/>
                  </a:solidFill>
                </a:rPr>
                <a:t>n</a:t>
              </a:r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5643570" y="1857364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6072198" y="1857364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>
              <a:off x="6500826" y="1857364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>
              <a:off x="6929454" y="1857364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4" name="矩形 233"/>
            <p:cNvSpPr/>
            <p:nvPr/>
          </p:nvSpPr>
          <p:spPr>
            <a:xfrm>
              <a:off x="7358082" y="1857364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5" name="矩形 234"/>
            <p:cNvSpPr/>
            <p:nvPr/>
          </p:nvSpPr>
          <p:spPr>
            <a:xfrm>
              <a:off x="5286380" y="1857364"/>
              <a:ext cx="428628" cy="42862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smtClean="0">
                  <a:solidFill>
                    <a:schemeClr val="tx1"/>
                  </a:solidFill>
                </a:rPr>
                <a:t>r</a:t>
              </a:r>
              <a:r>
                <a:rPr lang="en-US" altLang="zh-CN" sz="1200" i="1" baseline="-25000" dirty="0" smtClean="0">
                  <a:solidFill>
                    <a:schemeClr val="tx1"/>
                  </a:solidFill>
                </a:rPr>
                <a:t>2</a:t>
              </a:r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6" name="矩形 235"/>
            <p:cNvSpPr/>
            <p:nvPr/>
          </p:nvSpPr>
          <p:spPr>
            <a:xfrm>
              <a:off x="5643570" y="2285992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7" name="矩形 236"/>
            <p:cNvSpPr/>
            <p:nvPr/>
          </p:nvSpPr>
          <p:spPr>
            <a:xfrm>
              <a:off x="6072198" y="2285992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8" name="矩形 237"/>
            <p:cNvSpPr/>
            <p:nvPr/>
          </p:nvSpPr>
          <p:spPr>
            <a:xfrm>
              <a:off x="6500826" y="2285992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9" name="矩形 238"/>
            <p:cNvSpPr/>
            <p:nvPr/>
          </p:nvSpPr>
          <p:spPr>
            <a:xfrm>
              <a:off x="6929454" y="2285992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0" name="矩形 239"/>
            <p:cNvSpPr/>
            <p:nvPr/>
          </p:nvSpPr>
          <p:spPr>
            <a:xfrm>
              <a:off x="7358082" y="2285992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1" name="矩形 240"/>
            <p:cNvSpPr/>
            <p:nvPr/>
          </p:nvSpPr>
          <p:spPr>
            <a:xfrm>
              <a:off x="5286380" y="2285992"/>
              <a:ext cx="428628" cy="42862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smtClean="0">
                  <a:solidFill>
                    <a:schemeClr val="tx1"/>
                  </a:solidFill>
                </a:rPr>
                <a:t>…</a:t>
              </a:r>
              <a:endParaRPr lang="en-US" altLang="zh-CN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2" name="矩形 241"/>
            <p:cNvSpPr/>
            <p:nvPr/>
          </p:nvSpPr>
          <p:spPr>
            <a:xfrm>
              <a:off x="5643570" y="2714620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3" name="矩形 242"/>
            <p:cNvSpPr/>
            <p:nvPr/>
          </p:nvSpPr>
          <p:spPr>
            <a:xfrm>
              <a:off x="6072198" y="2714620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4" name="矩形 243"/>
            <p:cNvSpPr/>
            <p:nvPr/>
          </p:nvSpPr>
          <p:spPr>
            <a:xfrm>
              <a:off x="6500826" y="2714620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>
              <a:off x="6929454" y="2714620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2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6" name="矩形 245"/>
            <p:cNvSpPr/>
            <p:nvPr/>
          </p:nvSpPr>
          <p:spPr>
            <a:xfrm>
              <a:off x="7358082" y="2714620"/>
              <a:ext cx="428628" cy="428628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7" name="矩形 246"/>
            <p:cNvSpPr/>
            <p:nvPr/>
          </p:nvSpPr>
          <p:spPr>
            <a:xfrm>
              <a:off x="5286380" y="2714620"/>
              <a:ext cx="428628" cy="42862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 dirty="0" err="1" smtClean="0">
                  <a:solidFill>
                    <a:schemeClr val="tx1"/>
                  </a:solidFill>
                </a:rPr>
                <a:t>r</a:t>
              </a:r>
              <a:r>
                <a:rPr lang="en-US" altLang="zh-CN" sz="1200" i="1" baseline="-25000" dirty="0" err="1" smtClean="0">
                  <a:solidFill>
                    <a:schemeClr val="tx1"/>
                  </a:solidFill>
                </a:rPr>
                <a:t>m</a:t>
              </a:r>
              <a:endParaRPr lang="zh-CN" altLang="en-US" sz="1200" i="1" baseline="-25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48" name="直接箭头连接符 247"/>
          <p:cNvCxnSpPr/>
          <p:nvPr/>
        </p:nvCxnSpPr>
        <p:spPr>
          <a:xfrm rot="5400000">
            <a:off x="5000629" y="4929198"/>
            <a:ext cx="1714516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/>
          <p:cNvCxnSpPr/>
          <p:nvPr/>
        </p:nvCxnSpPr>
        <p:spPr>
          <a:xfrm rot="5400000">
            <a:off x="5429257" y="4929198"/>
            <a:ext cx="1714516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/>
          <p:nvPr/>
        </p:nvCxnSpPr>
        <p:spPr>
          <a:xfrm rot="5400000">
            <a:off x="5857885" y="4929198"/>
            <a:ext cx="1714515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>
            <a:endCxn id="258" idx="0"/>
          </p:cNvCxnSpPr>
          <p:nvPr/>
        </p:nvCxnSpPr>
        <p:spPr>
          <a:xfrm rot="5400000">
            <a:off x="6323337" y="4920459"/>
            <a:ext cx="1713029" cy="15994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/>
          <p:nvPr/>
        </p:nvCxnSpPr>
        <p:spPr>
          <a:xfrm rot="5400000">
            <a:off x="6715140" y="4929198"/>
            <a:ext cx="1714515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组合 52"/>
          <p:cNvGrpSpPr/>
          <p:nvPr/>
        </p:nvGrpSpPr>
        <p:grpSpPr>
          <a:xfrm>
            <a:off x="5767016" y="5784971"/>
            <a:ext cx="2011362" cy="352326"/>
            <a:chOff x="5687442" y="5805264"/>
            <a:chExt cx="2011362" cy="352326"/>
          </a:xfrm>
        </p:grpSpPr>
        <p:graphicFrame>
          <p:nvGraphicFramePr>
            <p:cNvPr id="254" name="对象 253"/>
            <p:cNvGraphicFramePr>
              <a:graphicFrameLocks noChangeAspect="1"/>
            </p:cNvGraphicFramePr>
            <p:nvPr/>
          </p:nvGraphicFramePr>
          <p:xfrm>
            <a:off x="5687442" y="5862315"/>
            <a:ext cx="290512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公式" r:id="rId15" imgW="5791200" imgH="5791200" progId="Equation.3">
                    <p:embed/>
                  </p:oleObj>
                </mc:Choice>
                <mc:Fallback>
                  <p:oleObj name="公式" r:id="rId15" imgW="5791200" imgH="5791200" progId="Equation.3">
                    <p:embed/>
                    <p:pic>
                      <p:nvPicPr>
                        <p:cNvPr id="0" name="图片 1127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687442" y="5862315"/>
                          <a:ext cx="290512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5" name="对象 254"/>
            <p:cNvGraphicFramePr>
              <a:graphicFrameLocks noChangeAspect="1"/>
            </p:cNvGraphicFramePr>
            <p:nvPr/>
          </p:nvGraphicFramePr>
          <p:xfrm>
            <a:off x="6112892" y="5862315"/>
            <a:ext cx="306387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name="公式" r:id="rId17" imgW="6096000" imgH="5791200" progId="Equation.3">
                    <p:embed/>
                  </p:oleObj>
                </mc:Choice>
                <mc:Fallback>
                  <p:oleObj name="公式" r:id="rId17" imgW="6096000" imgH="5791200" progId="Equation.3">
                    <p:embed/>
                    <p:pic>
                      <p:nvPicPr>
                        <p:cNvPr id="0" name="图片 112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112892" y="5862315"/>
                          <a:ext cx="306387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" name="对象 255"/>
            <p:cNvGraphicFramePr>
              <a:graphicFrameLocks noChangeAspect="1"/>
            </p:cNvGraphicFramePr>
            <p:nvPr/>
          </p:nvGraphicFramePr>
          <p:xfrm>
            <a:off x="6484367" y="5863903"/>
            <a:ext cx="306387" cy="287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4" name="公式" r:id="rId19" imgW="6096000" imgH="5791200" progId="Equation.3">
                    <p:embed/>
                  </p:oleObj>
                </mc:Choice>
                <mc:Fallback>
                  <p:oleObj name="公式" r:id="rId19" imgW="6096000" imgH="5791200" progId="Equation.3">
                    <p:embed/>
                    <p:pic>
                      <p:nvPicPr>
                        <p:cNvPr id="0" name="图片 1127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484367" y="5863903"/>
                          <a:ext cx="306387" cy="28733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" name="对象 256"/>
            <p:cNvGraphicFramePr>
              <a:graphicFrameLocks noChangeAspect="1"/>
            </p:cNvGraphicFramePr>
            <p:nvPr/>
          </p:nvGraphicFramePr>
          <p:xfrm>
            <a:off x="7392417" y="5868665"/>
            <a:ext cx="306387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" name="公式" r:id="rId21" imgW="6096000" imgH="5791200" progId="Equation.3">
                    <p:embed/>
                  </p:oleObj>
                </mc:Choice>
                <mc:Fallback>
                  <p:oleObj name="公式" r:id="rId21" imgW="6096000" imgH="5791200" progId="Equation.3">
                    <p:embed/>
                    <p:pic>
                      <p:nvPicPr>
                        <p:cNvPr id="0" name="图片 1127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392417" y="5868665"/>
                          <a:ext cx="306387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" name="矩形 257"/>
            <p:cNvSpPr>
              <a:spLocks noChangeArrowheads="1"/>
            </p:cNvSpPr>
            <p:nvPr/>
          </p:nvSpPr>
          <p:spPr bwMode="auto">
            <a:xfrm>
              <a:off x="6876256" y="5805264"/>
              <a:ext cx="432048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/>
                <a:t>…</a:t>
              </a:r>
              <a:endParaRPr lang="en-US" altLang="zh-CN" sz="1400" b="1" dirty="0" smtClean="0"/>
            </a:p>
          </p:txBody>
        </p:sp>
      </p:grpSp>
      <p:sp>
        <p:nvSpPr>
          <p:cNvPr id="259" name="弧形 258"/>
          <p:cNvSpPr/>
          <p:nvPr/>
        </p:nvSpPr>
        <p:spPr>
          <a:xfrm>
            <a:off x="7603902" y="6000995"/>
            <a:ext cx="468560" cy="432048"/>
          </a:xfrm>
          <a:prstGeom prst="arc">
            <a:avLst>
              <a:gd name="adj1" fmla="val 16200000"/>
              <a:gd name="adj2" fmla="val 4972503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0" name="对象 259"/>
          <p:cNvGraphicFramePr>
            <a:graphicFrameLocks noChangeAspect="1"/>
          </p:cNvGraphicFramePr>
          <p:nvPr/>
        </p:nvGraphicFramePr>
        <p:xfrm>
          <a:off x="5889253" y="6281760"/>
          <a:ext cx="177165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公式" r:id="rId23" imgW="35356800" imgH="5791200" progId="Equation.3">
                  <p:embed/>
                </p:oleObj>
              </mc:Choice>
              <mc:Fallback>
                <p:oleObj name="公式" r:id="rId23" imgW="35356800" imgH="5791200" progId="Equation.3">
                  <p:embed/>
                  <p:pic>
                    <p:nvPicPr>
                      <p:cNvPr id="0" name="图片 11275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889253" y="6281760"/>
                        <a:ext cx="1771650" cy="2905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203" grpId="0" animBg="1"/>
      <p:bldP spid="210" grpId="0" animBg="1"/>
      <p:bldP spid="217" grpId="0" animBg="1"/>
      <p:bldP spid="2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200" b="1" dirty="0" smtClean="0"/>
              <a:t>提   纲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1916832"/>
            <a:ext cx="3024336" cy="2448272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初识逻辑回归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逻辑回归问题求解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并行计算</a:t>
            </a:r>
            <a:endParaRPr lang="en-US" altLang="zh-CN" sz="2400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200" b="1" dirty="0" smtClean="0"/>
              <a:t>并行</a:t>
            </a:r>
            <a:r>
              <a:rPr lang="en-US" altLang="zh-CN" sz="3200" b="1" dirty="0" smtClean="0"/>
              <a:t>LR</a:t>
            </a:r>
            <a:r>
              <a:rPr lang="zh-CN" altLang="en-US" sz="3200" b="1" dirty="0" smtClean="0"/>
              <a:t>的计算流程</a:t>
            </a:r>
            <a:endParaRPr lang="zh-CN" altLang="en-US" sz="32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128" name="组合 127"/>
          <p:cNvGrpSpPr/>
          <p:nvPr/>
        </p:nvGrpSpPr>
        <p:grpSpPr>
          <a:xfrm>
            <a:off x="357158" y="1000108"/>
            <a:ext cx="8572560" cy="5717398"/>
            <a:chOff x="357158" y="1000108"/>
            <a:chExt cx="8572560" cy="5717398"/>
          </a:xfrm>
        </p:grpSpPr>
        <p:sp>
          <p:nvSpPr>
            <p:cNvPr id="5" name="矩形 4"/>
            <p:cNvSpPr/>
            <p:nvPr/>
          </p:nvSpPr>
          <p:spPr>
            <a:xfrm>
              <a:off x="428596" y="1285860"/>
              <a:ext cx="2357454" cy="3571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t=0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，随机给定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W</a:t>
              </a:r>
              <a:r>
                <a:rPr lang="en-US" altLang="zh-CN" sz="1400" i="1" baseline="-25000" dirty="0" smtClean="0">
                  <a:solidFill>
                    <a:schemeClr val="tx1"/>
                  </a:solidFill>
                </a:rPr>
                <a:t>0</a:t>
              </a:r>
              <a:endParaRPr lang="zh-CN" alt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28596" y="1857364"/>
              <a:ext cx="2357454" cy="3571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t=t+1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，向计算节点发送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W</a:t>
              </a:r>
              <a:r>
                <a:rPr lang="en-US" altLang="zh-CN" sz="1400" i="1" baseline="-25000" dirty="0" smtClean="0">
                  <a:solidFill>
                    <a:schemeClr val="tx1"/>
                  </a:solidFill>
                </a:rPr>
                <a:t>t-1</a:t>
              </a:r>
              <a:endParaRPr lang="zh-CN" alt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8596" y="2786058"/>
              <a:ext cx="2357454" cy="42862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接收</a:t>
              </a:r>
              <a:r>
                <a:rPr lang="en-US" altLang="zh-CN" sz="1400" i="1" dirty="0" err="1" smtClean="0">
                  <a:solidFill>
                    <a:schemeClr val="tx1"/>
                  </a:solidFill>
                </a:rPr>
                <a:t>G</a:t>
              </a:r>
              <a:r>
                <a:rPr lang="en-US" altLang="zh-CN" sz="1400" i="1" baseline="-25000" dirty="0" err="1" smtClean="0">
                  <a:solidFill>
                    <a:schemeClr val="tx1"/>
                  </a:solidFill>
                </a:rPr>
                <a:t>c,t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，合并梯度向量</a:t>
              </a:r>
              <a:endParaRPr lang="en-US" altLang="zh-CN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400" i="1" dirty="0" err="1" smtClean="0">
                  <a:solidFill>
                    <a:schemeClr val="tx1"/>
                  </a:solidFill>
                </a:rPr>
                <a:t>G</a:t>
              </a:r>
              <a:r>
                <a:rPr lang="en-US" altLang="zh-CN" sz="1400" i="1" baseline="-25000" dirty="0" err="1" smtClean="0">
                  <a:solidFill>
                    <a:schemeClr val="tx1"/>
                  </a:solidFill>
                </a:rPr>
                <a:t>t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=&lt;G</a:t>
              </a:r>
              <a:r>
                <a:rPr lang="en-US" altLang="zh-CN" sz="1400" i="1" baseline="-25000" dirty="0" smtClean="0">
                  <a:solidFill>
                    <a:schemeClr val="tx1"/>
                  </a:solidFill>
                </a:rPr>
                <a:t>1,t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,G</a:t>
              </a:r>
              <a:r>
                <a:rPr lang="en-US" altLang="zh-CN" sz="1400" i="1" baseline="-25000" dirty="0" smtClean="0">
                  <a:solidFill>
                    <a:schemeClr val="tx1"/>
                  </a:solidFill>
                </a:rPr>
                <a:t>2,t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,…</a:t>
              </a:r>
              <a:r>
                <a:rPr lang="en-US" altLang="zh-CN" sz="1400" i="1" dirty="0" err="1" smtClean="0">
                  <a:solidFill>
                    <a:schemeClr val="tx1"/>
                  </a:solidFill>
                </a:rPr>
                <a:t>G</a:t>
              </a:r>
              <a:r>
                <a:rPr lang="en-US" altLang="zh-CN" sz="1400" i="1" baseline="-25000" dirty="0" err="1" smtClean="0">
                  <a:solidFill>
                    <a:schemeClr val="tx1"/>
                  </a:solidFill>
                </a:rPr>
                <a:t>n,t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&gt;</a:t>
              </a:r>
              <a:endParaRPr lang="zh-CN" altLang="en-US" sz="14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28596" y="3714752"/>
              <a:ext cx="2357454" cy="3571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计算搜索方向</a:t>
              </a:r>
              <a:r>
                <a:rPr lang="en-US" altLang="zh-CN" sz="1400" i="1" dirty="0" err="1" smtClean="0">
                  <a:solidFill>
                    <a:schemeClr val="tx1"/>
                  </a:solidFill>
                </a:rPr>
                <a:t>D</a:t>
              </a:r>
              <a:r>
                <a:rPr lang="en-US" altLang="zh-CN" sz="1400" i="1" baseline="-25000" dirty="0" err="1" smtClean="0">
                  <a:solidFill>
                    <a:schemeClr val="tx1"/>
                  </a:solidFill>
                </a:rPr>
                <a:t>t</a:t>
              </a:r>
              <a:endParaRPr lang="zh-CN" altLang="en-US" sz="1400" i="1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28596" y="4572008"/>
              <a:ext cx="2357454" cy="3571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更新权重向量 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W</a:t>
              </a:r>
              <a:r>
                <a:rPr lang="en-US" altLang="zh-CN" sz="1400" i="1" baseline="-25000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=W</a:t>
              </a:r>
              <a:r>
                <a:rPr lang="en-US" altLang="zh-CN" sz="1400" i="1" baseline="-25000" dirty="0" smtClean="0">
                  <a:solidFill>
                    <a:schemeClr val="tx1"/>
                  </a:solidFill>
                </a:rPr>
                <a:t>t-1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+</a:t>
              </a:r>
              <a:r>
                <a:rPr lang="el-GR" altLang="zh-CN" sz="1400" i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α</a:t>
              </a:r>
              <a:r>
                <a:rPr lang="en-US" altLang="zh-CN" sz="1400" i="1" dirty="0" err="1" smtClean="0">
                  <a:solidFill>
                    <a:schemeClr val="tx1"/>
                  </a:solidFill>
                </a:rPr>
                <a:t>D</a:t>
              </a:r>
              <a:r>
                <a:rPr lang="en-US" altLang="zh-CN" sz="1400" i="1" baseline="-25000" dirty="0" err="1" smtClean="0">
                  <a:solidFill>
                    <a:schemeClr val="tx1"/>
                  </a:solidFill>
                </a:rPr>
                <a:t>t</a:t>
              </a:r>
              <a:endParaRPr lang="zh-CN" altLang="en-US" sz="1400" i="1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57224" y="5357826"/>
              <a:ext cx="1428760" cy="42862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||</a:t>
              </a:r>
              <a:r>
                <a:rPr lang="en-US" altLang="zh-CN" sz="1400" i="1" dirty="0" err="1" smtClean="0">
                  <a:solidFill>
                    <a:schemeClr val="tx1"/>
                  </a:solidFill>
                </a:rPr>
                <a:t>G</a:t>
              </a:r>
              <a:r>
                <a:rPr lang="en-US" altLang="zh-CN" sz="1400" i="1" baseline="-25000" dirty="0" err="1" smtClean="0">
                  <a:solidFill>
                    <a:schemeClr val="tx1"/>
                  </a:solidFill>
                </a:rPr>
                <a:t>t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|-| </a:t>
              </a:r>
              <a:r>
                <a:rPr lang="en-US" altLang="zh-CN" sz="1400" i="1" dirty="0" err="1" smtClean="0">
                  <a:solidFill>
                    <a:schemeClr val="tx1"/>
                  </a:solidFill>
                </a:rPr>
                <a:t>G</a:t>
              </a:r>
              <a:r>
                <a:rPr lang="en-US" altLang="zh-CN" sz="1400" i="1" baseline="-25000" dirty="0" err="1" smtClean="0">
                  <a:solidFill>
                    <a:schemeClr val="tx1"/>
                  </a:solidFill>
                </a:rPr>
                <a:t>t</a:t>
              </a:r>
              <a:r>
                <a:rPr lang="en-US" altLang="zh-CN" sz="1400" i="1" baseline="-25000" dirty="0" smtClean="0">
                  <a:solidFill>
                    <a:schemeClr val="tx1"/>
                  </a:solidFill>
                </a:rPr>
                <a:t> -1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||&lt;</a:t>
              </a:r>
              <a:r>
                <a:rPr lang="el-GR" altLang="zh-CN" sz="1400" i="1" dirty="0" smtClean="0">
                  <a:solidFill>
                    <a:schemeClr val="tx1"/>
                  </a:solidFill>
                  <a:ea typeface="宋体" panose="02010600030101010101" pitchFamily="2" charset="-122"/>
                </a:rPr>
                <a:t>ε</a:t>
              </a:r>
              <a:endParaRPr lang="zh-CN" altLang="en-US" sz="1400" i="1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857224" y="6372228"/>
              <a:ext cx="1500198" cy="345278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结束，输出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W</a:t>
              </a:r>
              <a:r>
                <a:rPr lang="en-US" altLang="zh-CN" sz="1400" i="1" baseline="-25000" dirty="0" smtClean="0">
                  <a:solidFill>
                    <a:schemeClr val="tx1"/>
                  </a:solidFill>
                </a:rPr>
                <a:t>t</a:t>
              </a:r>
              <a:endParaRPr lang="zh-CN" alt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500430" y="1285860"/>
              <a:ext cx="2357454" cy="3571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接收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W</a:t>
              </a:r>
              <a:r>
                <a:rPr lang="en-US" altLang="zh-CN" sz="1400" i="1" baseline="-25000" dirty="0" smtClean="0">
                  <a:solidFill>
                    <a:schemeClr val="tx1"/>
                  </a:solidFill>
                </a:rPr>
                <a:t>t-1</a:t>
              </a:r>
              <a:endParaRPr lang="zh-CN" alt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500430" y="1857364"/>
              <a:ext cx="2357454" cy="3571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计算点乘 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{d</a:t>
              </a:r>
              <a:r>
                <a:rPr lang="en-US" altLang="zh-CN" sz="1400" i="1" baseline="-25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1400" i="1" baseline="-25000" dirty="0" err="1" smtClean="0">
                  <a:solidFill>
                    <a:schemeClr val="tx1"/>
                  </a:solidFill>
                </a:rPr>
                <a:t>r,c</a:t>
              </a:r>
              <a:r>
                <a:rPr lang="en-US" altLang="zh-CN" sz="1400" i="1" baseline="-25000" dirty="0" smtClean="0">
                  <a:solidFill>
                    <a:schemeClr val="tx1"/>
                  </a:solidFill>
                </a:rPr>
                <a:t>),</a:t>
              </a:r>
              <a:r>
                <a:rPr lang="en-US" altLang="zh-CN" sz="1400" i="1" baseline="-25000" dirty="0" err="1" smtClean="0">
                  <a:solidFill>
                    <a:schemeClr val="tx1"/>
                  </a:solidFill>
                </a:rPr>
                <a:t>k,t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}</a:t>
              </a:r>
              <a:endParaRPr lang="zh-CN" alt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菱形 15"/>
            <p:cNvSpPr/>
            <p:nvPr/>
          </p:nvSpPr>
          <p:spPr>
            <a:xfrm>
              <a:off x="3929058" y="2428868"/>
              <a:ext cx="1500198" cy="42862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c = 1</a:t>
              </a:r>
              <a:endParaRPr lang="zh-CN" altLang="en-US" sz="14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菱形 16"/>
            <p:cNvSpPr/>
            <p:nvPr/>
          </p:nvSpPr>
          <p:spPr>
            <a:xfrm>
              <a:off x="857224" y="5357826"/>
              <a:ext cx="1500198" cy="42862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500430" y="3143248"/>
              <a:ext cx="2357454" cy="3571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向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r,1)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节点发送 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{d</a:t>
              </a:r>
              <a:r>
                <a:rPr lang="en-US" altLang="zh-CN" sz="1400" i="1" baseline="-25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1400" i="1" baseline="-25000" dirty="0" err="1" smtClean="0">
                  <a:solidFill>
                    <a:schemeClr val="tx1"/>
                  </a:solidFill>
                </a:rPr>
                <a:t>r,c</a:t>
              </a:r>
              <a:r>
                <a:rPr lang="en-US" altLang="zh-CN" sz="1400" i="1" baseline="-25000" dirty="0" smtClean="0">
                  <a:solidFill>
                    <a:schemeClr val="tx1"/>
                  </a:solidFill>
                </a:rPr>
                <a:t>),</a:t>
              </a:r>
              <a:r>
                <a:rPr lang="en-US" altLang="zh-CN" sz="1400" i="1" baseline="-25000" dirty="0" err="1" smtClean="0">
                  <a:solidFill>
                    <a:schemeClr val="tx1"/>
                  </a:solidFill>
                </a:rPr>
                <a:t>k,t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}</a:t>
              </a:r>
              <a:endParaRPr lang="zh-CN" alt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500430" y="3714752"/>
              <a:ext cx="2357454" cy="3571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接收 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{</a:t>
              </a:r>
              <a:r>
                <a:rPr lang="en-US" altLang="zh-CN" sz="1400" i="1" dirty="0" err="1" smtClean="0">
                  <a:solidFill>
                    <a:schemeClr val="tx1"/>
                  </a:solidFill>
                </a:rPr>
                <a:t>d</a:t>
              </a:r>
              <a:r>
                <a:rPr lang="en-US" altLang="zh-CN" sz="1400" i="1" baseline="-25000" dirty="0" err="1" smtClean="0">
                  <a:solidFill>
                    <a:schemeClr val="tx1"/>
                  </a:solidFill>
                </a:rPr>
                <a:t>r,k,t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}</a:t>
              </a:r>
              <a:endParaRPr lang="zh-CN" alt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500430" y="4357694"/>
              <a:ext cx="2357454" cy="3571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计算梯度 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{G</a:t>
              </a:r>
              <a:r>
                <a:rPr lang="en-US" altLang="zh-CN" sz="1400" i="1" baseline="-25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1400" i="1" baseline="-25000" dirty="0" err="1" smtClean="0">
                  <a:solidFill>
                    <a:schemeClr val="tx1"/>
                  </a:solidFill>
                </a:rPr>
                <a:t>r,c</a:t>
              </a:r>
              <a:r>
                <a:rPr lang="en-US" altLang="zh-CN" sz="1400" i="1" baseline="-25000" dirty="0" smtClean="0">
                  <a:solidFill>
                    <a:schemeClr val="tx1"/>
                  </a:solidFill>
                </a:rPr>
                <a:t>),t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}</a:t>
              </a:r>
              <a:endParaRPr lang="zh-CN" alt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" name="菱形 20"/>
            <p:cNvSpPr/>
            <p:nvPr/>
          </p:nvSpPr>
          <p:spPr>
            <a:xfrm>
              <a:off x="3929058" y="4857760"/>
              <a:ext cx="1500198" cy="42862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i="1" dirty="0" smtClean="0">
                  <a:solidFill>
                    <a:schemeClr val="tx1"/>
                  </a:solidFill>
                </a:rPr>
                <a:t>r = 1</a:t>
              </a:r>
              <a:endParaRPr lang="zh-CN" altLang="en-US" sz="1400" i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500430" y="5500702"/>
              <a:ext cx="2357454" cy="3571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向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(1,c)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节点发送 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{G</a:t>
              </a:r>
              <a:r>
                <a:rPr lang="en-US" altLang="zh-CN" sz="1400" i="1" baseline="-25000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1400" i="1" baseline="-25000" dirty="0" err="1" smtClean="0">
                  <a:solidFill>
                    <a:schemeClr val="tx1"/>
                  </a:solidFill>
                </a:rPr>
                <a:t>r,c</a:t>
              </a:r>
              <a:r>
                <a:rPr lang="en-US" altLang="zh-CN" sz="1400" i="1" baseline="-25000" dirty="0" smtClean="0">
                  <a:solidFill>
                    <a:schemeClr val="tx1"/>
                  </a:solidFill>
                </a:rPr>
                <a:t>),t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}</a:t>
              </a:r>
              <a:endParaRPr lang="zh-CN" alt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572264" y="5500702"/>
              <a:ext cx="2357454" cy="3571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汇总梯度分量</a:t>
              </a:r>
              <a:r>
                <a:rPr lang="en-US" altLang="zh-CN" sz="1400" i="1" dirty="0" err="1" smtClean="0">
                  <a:solidFill>
                    <a:schemeClr val="tx1"/>
                  </a:solidFill>
                </a:rPr>
                <a:t>G</a:t>
              </a:r>
              <a:r>
                <a:rPr lang="en-US" altLang="zh-CN" sz="1400" i="1" baseline="-25000" dirty="0" err="1" smtClean="0">
                  <a:solidFill>
                    <a:schemeClr val="tx1"/>
                  </a:solidFill>
                </a:rPr>
                <a:t>c,t</a:t>
              </a:r>
              <a:endParaRPr lang="zh-CN" alt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572264" y="3714752"/>
              <a:ext cx="2357454" cy="3571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向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(</a:t>
              </a:r>
              <a:r>
                <a:rPr lang="en-US" altLang="zh-CN" sz="1400" i="1" dirty="0" err="1" smtClean="0">
                  <a:solidFill>
                    <a:schemeClr val="tx1"/>
                  </a:solidFill>
                </a:rPr>
                <a:t>r,c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)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节点发送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{</a:t>
              </a:r>
              <a:r>
                <a:rPr lang="en-US" altLang="zh-CN" sz="1400" i="1" dirty="0" err="1" smtClean="0">
                  <a:solidFill>
                    <a:schemeClr val="tx1"/>
                  </a:solidFill>
                </a:rPr>
                <a:t>d</a:t>
              </a:r>
              <a:r>
                <a:rPr lang="en-US" altLang="zh-CN" sz="1400" i="1" baseline="-25000" dirty="0" err="1" smtClean="0">
                  <a:solidFill>
                    <a:schemeClr val="tx1"/>
                  </a:solidFill>
                </a:rPr>
                <a:t>r,,k,t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}</a:t>
              </a:r>
              <a:endParaRPr lang="zh-CN" alt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572264" y="6072206"/>
              <a:ext cx="2357454" cy="3571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向</a:t>
              </a:r>
              <a:r>
                <a:rPr lang="en-US" altLang="zh-CN" sz="1400" dirty="0" smtClean="0">
                  <a:solidFill>
                    <a:schemeClr val="tx1"/>
                  </a:solidFill>
                </a:rPr>
                <a:t>root</a:t>
              </a:r>
              <a:r>
                <a:rPr lang="zh-CN" altLang="en-US" sz="1400" dirty="0" smtClean="0">
                  <a:solidFill>
                    <a:schemeClr val="tx1"/>
                  </a:solidFill>
                </a:rPr>
                <a:t>节点返回梯度分量</a:t>
              </a:r>
              <a:r>
                <a:rPr lang="en-US" altLang="zh-CN" sz="1400" i="1" dirty="0" err="1" smtClean="0">
                  <a:solidFill>
                    <a:schemeClr val="tx1"/>
                  </a:solidFill>
                </a:rPr>
                <a:t>G</a:t>
              </a:r>
              <a:r>
                <a:rPr lang="en-US" altLang="zh-CN" sz="1400" i="1" baseline="-25000" dirty="0" err="1" smtClean="0">
                  <a:solidFill>
                    <a:schemeClr val="tx1"/>
                  </a:solidFill>
                </a:rPr>
                <a:t>c,t</a:t>
              </a:r>
              <a:endParaRPr lang="zh-CN" alt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28596" y="1000108"/>
              <a:ext cx="2714644" cy="214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tx1"/>
                  </a:solidFill>
                </a:rPr>
                <a:t>Root </a:t>
              </a:r>
              <a:r>
                <a:rPr lang="zh-CN" altLang="en-US" sz="1400" b="1" dirty="0" smtClean="0">
                  <a:solidFill>
                    <a:schemeClr val="tx1"/>
                  </a:solidFill>
                </a:rPr>
                <a:t>节点</a:t>
              </a:r>
              <a:endParaRPr lang="zh-CN" altLang="en-US" sz="1400" b="1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14678" y="1000108"/>
              <a:ext cx="5715040" cy="214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</a:rPr>
                <a:t>计算节点</a:t>
              </a:r>
              <a:endParaRPr lang="zh-CN" altLang="en-US" sz="1400" b="1" i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接箭头连接符 28"/>
            <p:cNvCxnSpPr>
              <a:stCxn id="5" idx="2"/>
              <a:endCxn id="6" idx="0"/>
            </p:cNvCxnSpPr>
            <p:nvPr/>
          </p:nvCxnSpPr>
          <p:spPr>
            <a:xfrm rot="5400000">
              <a:off x="1500166" y="1750207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14" idx="2"/>
              <a:endCxn id="15" idx="0"/>
            </p:cNvCxnSpPr>
            <p:nvPr/>
          </p:nvCxnSpPr>
          <p:spPr>
            <a:xfrm rot="5400000">
              <a:off x="4572000" y="1750207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15" idx="2"/>
              <a:endCxn id="16" idx="0"/>
            </p:cNvCxnSpPr>
            <p:nvPr/>
          </p:nvCxnSpPr>
          <p:spPr>
            <a:xfrm rot="5400000">
              <a:off x="4572000" y="2321711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6" idx="2"/>
              <a:endCxn id="18" idx="0"/>
            </p:cNvCxnSpPr>
            <p:nvPr/>
          </p:nvCxnSpPr>
          <p:spPr>
            <a:xfrm rot="5400000">
              <a:off x="4536281" y="3000372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4643438" y="2786058"/>
              <a:ext cx="428628" cy="35719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否</a:t>
              </a:r>
              <a:endParaRPr lang="zh-CN" alt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572264" y="3143248"/>
              <a:ext cx="2357454" cy="3571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汇总点乘结果 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{</a:t>
              </a:r>
              <a:r>
                <a:rPr lang="en-US" altLang="zh-CN" sz="1400" i="1" dirty="0" err="1" smtClean="0">
                  <a:solidFill>
                    <a:schemeClr val="tx1"/>
                  </a:solidFill>
                </a:rPr>
                <a:t>d</a:t>
              </a:r>
              <a:r>
                <a:rPr lang="en-US" altLang="zh-CN" sz="1400" i="1" baseline="-25000" dirty="0" err="1" smtClean="0">
                  <a:solidFill>
                    <a:schemeClr val="tx1"/>
                  </a:solidFill>
                </a:rPr>
                <a:t>r,k,t</a:t>
              </a:r>
              <a:r>
                <a:rPr lang="en-US" altLang="zh-CN" sz="1400" i="1" dirty="0" smtClean="0">
                  <a:solidFill>
                    <a:schemeClr val="tx1"/>
                  </a:solidFill>
                </a:rPr>
                <a:t>}</a:t>
              </a:r>
              <a:endParaRPr lang="zh-CN" altLang="en-US" sz="1400" i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肘形连接符 47"/>
            <p:cNvCxnSpPr>
              <a:stCxn id="16" idx="3"/>
              <a:endCxn id="46" idx="0"/>
            </p:cNvCxnSpPr>
            <p:nvPr/>
          </p:nvCxnSpPr>
          <p:spPr>
            <a:xfrm>
              <a:off x="5429256" y="2643182"/>
              <a:ext cx="2321735" cy="50006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8" idx="2"/>
              <a:endCxn id="19" idx="0"/>
            </p:cNvCxnSpPr>
            <p:nvPr/>
          </p:nvCxnSpPr>
          <p:spPr>
            <a:xfrm rot="5400000">
              <a:off x="4572000" y="3607595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46" idx="2"/>
              <a:endCxn id="24" idx="0"/>
            </p:cNvCxnSpPr>
            <p:nvPr/>
          </p:nvCxnSpPr>
          <p:spPr>
            <a:xfrm rot="5400000">
              <a:off x="7643834" y="3607595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19" idx="2"/>
              <a:endCxn id="20" idx="0"/>
            </p:cNvCxnSpPr>
            <p:nvPr/>
          </p:nvCxnSpPr>
          <p:spPr>
            <a:xfrm rot="5400000">
              <a:off x="4536281" y="4214818"/>
              <a:ext cx="285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20" idx="2"/>
              <a:endCxn id="21" idx="0"/>
            </p:cNvCxnSpPr>
            <p:nvPr/>
          </p:nvCxnSpPr>
          <p:spPr>
            <a:xfrm rot="5400000">
              <a:off x="4607719" y="4786322"/>
              <a:ext cx="14287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21" idx="2"/>
              <a:endCxn id="22" idx="0"/>
            </p:cNvCxnSpPr>
            <p:nvPr/>
          </p:nvCxnSpPr>
          <p:spPr>
            <a:xfrm rot="5400000">
              <a:off x="4572000" y="5393545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23" idx="2"/>
              <a:endCxn id="25" idx="0"/>
            </p:cNvCxnSpPr>
            <p:nvPr/>
          </p:nvCxnSpPr>
          <p:spPr>
            <a:xfrm rot="5400000">
              <a:off x="7643834" y="5965049"/>
              <a:ext cx="21431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肘形连接符 47"/>
            <p:cNvCxnSpPr>
              <a:stCxn id="21" idx="3"/>
              <a:endCxn id="23" idx="0"/>
            </p:cNvCxnSpPr>
            <p:nvPr/>
          </p:nvCxnSpPr>
          <p:spPr>
            <a:xfrm>
              <a:off x="5429256" y="5072074"/>
              <a:ext cx="2321735" cy="42862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18" idx="3"/>
              <a:endCxn id="46" idx="1"/>
            </p:cNvCxnSpPr>
            <p:nvPr/>
          </p:nvCxnSpPr>
          <p:spPr>
            <a:xfrm>
              <a:off x="5857884" y="3321843"/>
              <a:ext cx="71438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24" idx="1"/>
              <a:endCxn id="19" idx="3"/>
            </p:cNvCxnSpPr>
            <p:nvPr/>
          </p:nvCxnSpPr>
          <p:spPr>
            <a:xfrm rot="10800000">
              <a:off x="5857884" y="3893347"/>
              <a:ext cx="71438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肘形连接符 47"/>
            <p:cNvCxnSpPr>
              <a:stCxn id="6" idx="3"/>
              <a:endCxn id="14" idx="1"/>
            </p:cNvCxnSpPr>
            <p:nvPr/>
          </p:nvCxnSpPr>
          <p:spPr>
            <a:xfrm flipV="1">
              <a:off x="2786050" y="1464455"/>
              <a:ext cx="714380" cy="571504"/>
            </a:xfrm>
            <a:prstGeom prst="bentConnector3">
              <a:avLst>
                <a:gd name="adj1" fmla="val 28339"/>
              </a:avLst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stCxn id="22" idx="3"/>
              <a:endCxn id="23" idx="1"/>
            </p:cNvCxnSpPr>
            <p:nvPr/>
          </p:nvCxnSpPr>
          <p:spPr>
            <a:xfrm>
              <a:off x="5857884" y="5679297"/>
              <a:ext cx="71438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肘形连接符 47"/>
            <p:cNvCxnSpPr>
              <a:stCxn id="25" idx="1"/>
              <a:endCxn id="7" idx="3"/>
            </p:cNvCxnSpPr>
            <p:nvPr/>
          </p:nvCxnSpPr>
          <p:spPr>
            <a:xfrm rot="10800000">
              <a:off x="2786050" y="3000373"/>
              <a:ext cx="3786214" cy="3250429"/>
            </a:xfrm>
            <a:prstGeom prst="bentConnector3">
              <a:avLst>
                <a:gd name="adj1" fmla="val 84183"/>
              </a:avLst>
            </a:prstGeom>
            <a:ln w="19050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6" idx="2"/>
              <a:endCxn id="7" idx="0"/>
            </p:cNvCxnSpPr>
            <p:nvPr/>
          </p:nvCxnSpPr>
          <p:spPr>
            <a:xfrm rot="5400000">
              <a:off x="1321571" y="2500306"/>
              <a:ext cx="57150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7" idx="2"/>
              <a:endCxn id="9" idx="0"/>
            </p:cNvCxnSpPr>
            <p:nvPr/>
          </p:nvCxnSpPr>
          <p:spPr>
            <a:xfrm rot="5400000">
              <a:off x="1357290" y="3464719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9" idx="2"/>
              <a:endCxn id="10" idx="0"/>
            </p:cNvCxnSpPr>
            <p:nvPr/>
          </p:nvCxnSpPr>
          <p:spPr>
            <a:xfrm rot="5400000">
              <a:off x="1357290" y="4321975"/>
              <a:ext cx="50006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0" idx="2"/>
              <a:endCxn id="17" idx="0"/>
            </p:cNvCxnSpPr>
            <p:nvPr/>
          </p:nvCxnSpPr>
          <p:spPr>
            <a:xfrm rot="5400000">
              <a:off x="1393009" y="5143512"/>
              <a:ext cx="4286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7" idx="2"/>
              <a:endCxn id="13" idx="0"/>
            </p:cNvCxnSpPr>
            <p:nvPr/>
          </p:nvCxnSpPr>
          <p:spPr>
            <a:xfrm rot="5400000">
              <a:off x="1314436" y="6079341"/>
              <a:ext cx="58577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肘形连接符 47"/>
            <p:cNvCxnSpPr>
              <a:stCxn id="11" idx="1"/>
              <a:endCxn id="6" idx="1"/>
            </p:cNvCxnSpPr>
            <p:nvPr/>
          </p:nvCxnSpPr>
          <p:spPr>
            <a:xfrm rot="10800000">
              <a:off x="428596" y="2035960"/>
              <a:ext cx="428628" cy="3536181"/>
            </a:xfrm>
            <a:prstGeom prst="bentConnector3">
              <a:avLst>
                <a:gd name="adj1" fmla="val 153333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5400000">
              <a:off x="471594" y="4000504"/>
              <a:ext cx="5429288" cy="1588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 rot="5400000">
              <a:off x="5501488" y="3643314"/>
              <a:ext cx="1285090" cy="794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 rot="5400000">
              <a:off x="5501488" y="6071412"/>
              <a:ext cx="1285090" cy="794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矩形 122"/>
            <p:cNvSpPr/>
            <p:nvPr/>
          </p:nvSpPr>
          <p:spPr>
            <a:xfrm>
              <a:off x="5500694" y="2357430"/>
              <a:ext cx="428628" cy="35719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是</a:t>
              </a:r>
              <a:endParaRPr lang="zh-CN" alt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429256" y="4786322"/>
              <a:ext cx="428628" cy="35719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是</a:t>
              </a:r>
              <a:endParaRPr lang="zh-CN" alt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4714876" y="5214950"/>
              <a:ext cx="428628" cy="35719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否</a:t>
              </a:r>
              <a:endParaRPr lang="zh-CN" alt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357158" y="5214950"/>
              <a:ext cx="428628" cy="35719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否</a:t>
              </a:r>
              <a:endParaRPr lang="zh-CN" altLang="en-US" sz="1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1571604" y="5715016"/>
              <a:ext cx="428628" cy="35719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>
                  <a:solidFill>
                    <a:schemeClr val="tx1"/>
                  </a:solidFill>
                </a:rPr>
                <a:t>是</a:t>
              </a:r>
              <a:endParaRPr lang="zh-CN" altLang="en-US" sz="1400" i="1" baseline="-25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200" b="1" dirty="0" smtClean="0"/>
              <a:t>并行化训练效果</a:t>
            </a:r>
            <a:endParaRPr lang="zh-CN" altLang="en-US" sz="32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10" name="图表 9"/>
          <p:cNvGraphicFramePr/>
          <p:nvPr/>
        </p:nvGraphicFramePr>
        <p:xfrm>
          <a:off x="1451596" y="1590676"/>
          <a:ext cx="19812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3670920" y="1600200"/>
          <a:ext cx="1990725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5903168" y="1600200"/>
          <a:ext cx="1981200" cy="1819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2123728" y="4221088"/>
          <a:ext cx="4808443" cy="2293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95536" y="1196752"/>
            <a:ext cx="712879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预测效果对比（</a:t>
            </a:r>
            <a:r>
              <a:rPr lang="en-US" altLang="zh-CN" sz="1400" b="1" dirty="0" smtClean="0"/>
              <a:t>2000</a:t>
            </a:r>
            <a:r>
              <a:rPr lang="zh-CN" altLang="en-US" sz="1400" b="1" dirty="0" smtClean="0"/>
              <a:t>万样本，十折交叉，</a:t>
            </a:r>
            <a:r>
              <a:rPr lang="en-US" altLang="zh-CN" sz="1400" b="1" dirty="0" smtClean="0"/>
              <a:t>ROC</a:t>
            </a:r>
            <a:r>
              <a:rPr lang="zh-CN" altLang="en-US" sz="1400" b="1" dirty="0" smtClean="0"/>
              <a:t>评价）：</a:t>
            </a:r>
            <a:r>
              <a:rPr lang="zh-CN" altLang="en-US" sz="1400" dirty="0" smtClean="0"/>
              <a:t>效果与单进程版本无区别</a:t>
            </a:r>
            <a:endParaRPr lang="en-US" altLang="zh-CN" sz="1400" dirty="0" smtClean="0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95536" y="3769295"/>
            <a:ext cx="7848872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400" b="1" dirty="0" smtClean="0"/>
              <a:t>计算效率对比（</a:t>
            </a:r>
            <a:r>
              <a:rPr lang="en-US" altLang="zh-CN" sz="1400" b="1" dirty="0" smtClean="0"/>
              <a:t>100~2000</a:t>
            </a:r>
            <a:r>
              <a:rPr lang="zh-CN" altLang="en-US" sz="1400" b="1" dirty="0" smtClean="0"/>
              <a:t>万样本，对比训练耗时）：</a:t>
            </a:r>
            <a:r>
              <a:rPr lang="zh-CN" altLang="en-US" sz="1400" dirty="0" smtClean="0"/>
              <a:t>单机训练效率提升约</a:t>
            </a:r>
            <a:r>
              <a:rPr lang="en-US" altLang="zh-CN" sz="1400" dirty="0" smtClean="0">
                <a:solidFill>
                  <a:srgbClr val="FF0000"/>
                </a:solidFill>
              </a:rPr>
              <a:t>78.5%</a:t>
            </a:r>
            <a:r>
              <a:rPr lang="zh-CN" altLang="en-US" sz="1400" dirty="0" smtClean="0"/>
              <a:t>，可分布式计算</a:t>
            </a:r>
            <a:endParaRPr lang="en-US" altLang="zh-CN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74"/>
          </a:xfrm>
        </p:spPr>
        <p:txBody>
          <a:bodyPr>
            <a:normAutofit/>
          </a:bodyPr>
          <a:lstStyle/>
          <a:p>
            <a:r>
              <a:rPr lang="en-US" altLang="zh-CN" sz="4800" b="1" dirty="0" smtClean="0"/>
              <a:t>Thanks</a:t>
            </a:r>
            <a:endParaRPr lang="zh-CN" altLang="en-US" sz="48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200" b="1" dirty="0" smtClean="0"/>
              <a:t>从线性回归到逻辑回归</a:t>
            </a:r>
            <a:endParaRPr lang="zh-CN" altLang="en-US" sz="32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003.jpg"/>
          <p:cNvPicPr/>
          <p:nvPr/>
        </p:nvPicPr>
        <p:blipFill>
          <a:blip r:embed="rId1"/>
          <a:stretch>
            <a:fillRect/>
          </a:stretch>
        </p:blipFill>
        <p:spPr>
          <a:xfrm>
            <a:off x="6161866" y="1352550"/>
            <a:ext cx="2520000" cy="1620000"/>
          </a:xfrm>
          <a:prstGeom prst="rect">
            <a:avLst/>
          </a:prstGeom>
        </p:spPr>
      </p:pic>
      <p:pic>
        <p:nvPicPr>
          <p:cNvPr id="10" name="图片 9" descr="004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6156176" y="4725144"/>
            <a:ext cx="2520000" cy="1620000"/>
          </a:xfrm>
          <a:prstGeom prst="rect">
            <a:avLst/>
          </a:prstGeom>
        </p:spPr>
      </p:pic>
      <p:pic>
        <p:nvPicPr>
          <p:cNvPr id="18" name="Picture 2" descr="C:\Users\youngfeng\AppData\Roaming\Tencent\Users\25567658\QQ\WinTemp\RichOle\$N(MEA_WK4E6R2FG`5@C_EO.jpg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56456" y="2996952"/>
            <a:ext cx="2520000" cy="1620000"/>
          </a:xfrm>
          <a:prstGeom prst="rect">
            <a:avLst/>
          </a:prstGeom>
          <a:noFill/>
        </p:spPr>
      </p:pic>
      <p:grpSp>
        <p:nvGrpSpPr>
          <p:cNvPr id="34" name="组合 33"/>
          <p:cNvGrpSpPr/>
          <p:nvPr/>
        </p:nvGrpSpPr>
        <p:grpSpPr>
          <a:xfrm>
            <a:off x="251520" y="3573016"/>
            <a:ext cx="2437557" cy="511175"/>
            <a:chOff x="251520" y="3573016"/>
            <a:chExt cx="2437557" cy="511175"/>
          </a:xfrm>
        </p:grpSpPr>
        <p:sp>
          <p:nvSpPr>
            <p:cNvPr id="20" name="TextBox 19"/>
            <p:cNvSpPr txBox="1"/>
            <p:nvPr/>
          </p:nvSpPr>
          <p:spPr>
            <a:xfrm>
              <a:off x="251520" y="364502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逻辑函数：</a:t>
              </a:r>
              <a:endParaRPr lang="zh-CN" altLang="en-US" dirty="0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1547664" y="3573016"/>
            <a:ext cx="1141413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公式" r:id="rId4" imgW="21031200" imgH="9448800" progId="Equation.3">
                    <p:embed/>
                  </p:oleObj>
                </mc:Choice>
                <mc:Fallback>
                  <p:oleObj name="公式" r:id="rId4" imgW="21031200" imgH="9448800" progId="Equation.3">
                    <p:embed/>
                    <p:pic>
                      <p:nvPicPr>
                        <p:cNvPr id="0" name="图片 102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547664" y="3573016"/>
                          <a:ext cx="1141413" cy="5111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255141" y="1340768"/>
            <a:ext cx="5829027" cy="1601599"/>
            <a:chOff x="255141" y="1340768"/>
            <a:chExt cx="5829027" cy="1601599"/>
          </a:xfrm>
        </p:grpSpPr>
        <p:sp>
          <p:nvSpPr>
            <p:cNvPr id="6" name="TextBox 5"/>
            <p:cNvSpPr txBox="1"/>
            <p:nvPr/>
          </p:nvSpPr>
          <p:spPr>
            <a:xfrm>
              <a:off x="255141" y="1340768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线性回归：</a:t>
              </a:r>
              <a:endParaRPr lang="zh-CN" altLang="en-US" dirty="0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1558622" y="1359506"/>
            <a:ext cx="2840038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公式" r:id="rId6" imgW="51816000" imgH="5791200" progId="Equation.3">
                    <p:embed/>
                  </p:oleObj>
                </mc:Choice>
                <mc:Fallback>
                  <p:oleObj name="公式" r:id="rId6" imgW="51816000" imgH="5791200" progId="Equation.3">
                    <p:embed/>
                    <p:pic>
                      <p:nvPicPr>
                        <p:cNvPr id="0" name="图片 102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58622" y="1359506"/>
                          <a:ext cx="2840038" cy="3127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539552" y="1772816"/>
              <a:ext cx="554461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1600" dirty="0" smtClean="0"/>
                <a:t>分析因变量（</a:t>
              </a:r>
              <a:r>
                <a:rPr lang="en-US" altLang="zh-CN" sz="1600" i="1" dirty="0" smtClean="0"/>
                <a:t>z</a:t>
              </a:r>
              <a:r>
                <a:rPr lang="zh-CN" altLang="en-US" sz="1600" dirty="0" smtClean="0"/>
                <a:t>）和自变量（</a:t>
              </a:r>
              <a:r>
                <a:rPr lang="en-US" altLang="zh-CN" sz="1600" i="1" dirty="0" smtClean="0"/>
                <a:t>x</a:t>
              </a:r>
              <a:r>
                <a:rPr lang="en-US" altLang="zh-CN" sz="1600" i="1" baseline="-25000" dirty="0" smtClean="0"/>
                <a:t>1</a:t>
              </a:r>
              <a:r>
                <a:rPr lang="en-US" altLang="zh-CN" sz="1600" i="1" dirty="0" smtClean="0"/>
                <a:t>,x</a:t>
              </a:r>
              <a:r>
                <a:rPr lang="en-US" altLang="zh-CN" sz="1600" i="1" baseline="-25000" dirty="0" smtClean="0"/>
                <a:t>2</a:t>
              </a:r>
              <a:r>
                <a:rPr lang="en-US" altLang="zh-CN" sz="1600" dirty="0" smtClean="0"/>
                <a:t>,….</a:t>
              </a:r>
              <a:r>
                <a:rPr lang="zh-CN" altLang="en-US" sz="1600" dirty="0" smtClean="0"/>
                <a:t>）之间的定量依赖关系。</a:t>
              </a:r>
              <a:endParaRPr lang="en-US" altLang="zh-CN" sz="1600" dirty="0" smtClean="0"/>
            </a:p>
            <a:p>
              <a:pPr>
                <a:spcBef>
                  <a:spcPts val="600"/>
                </a:spcBef>
              </a:pPr>
              <a:r>
                <a:rPr lang="en-US" altLang="zh-CN" sz="1400" dirty="0" err="1" smtClean="0">
                  <a:solidFill>
                    <a:srgbClr val="0070C0"/>
                  </a:solidFill>
                </a:rPr>
                <a:t>eg</a:t>
              </a:r>
              <a:r>
                <a:rPr lang="zh-CN" altLang="en-US" sz="1400" dirty="0" smtClean="0">
                  <a:solidFill>
                    <a:srgbClr val="0070C0"/>
                  </a:solidFill>
                </a:rPr>
                <a:t>：房价（</a:t>
              </a:r>
              <a:r>
                <a:rPr lang="en-US" altLang="zh-CN" sz="1400" i="1" dirty="0" smtClean="0">
                  <a:solidFill>
                    <a:srgbClr val="0070C0"/>
                  </a:solidFill>
                </a:rPr>
                <a:t>z</a:t>
              </a:r>
              <a:r>
                <a:rPr lang="zh-CN" altLang="en-US" sz="1400" dirty="0" smtClean="0">
                  <a:solidFill>
                    <a:srgbClr val="0070C0"/>
                  </a:solidFill>
                </a:rPr>
                <a:t>）与面积（</a:t>
              </a:r>
              <a:r>
                <a:rPr lang="en-US" altLang="zh-CN" sz="1400" i="1" dirty="0" smtClean="0">
                  <a:solidFill>
                    <a:srgbClr val="0070C0"/>
                  </a:solidFill>
                </a:rPr>
                <a:t>x</a:t>
              </a:r>
              <a:r>
                <a:rPr lang="en-US" altLang="zh-CN" sz="1400" i="1" baseline="-25000" dirty="0" smtClean="0">
                  <a:solidFill>
                    <a:srgbClr val="0070C0"/>
                  </a:solidFill>
                </a:rPr>
                <a:t>1</a:t>
              </a:r>
              <a:r>
                <a:rPr lang="zh-CN" altLang="en-US" sz="1400" dirty="0" smtClean="0">
                  <a:solidFill>
                    <a:srgbClr val="0070C0"/>
                  </a:solidFill>
                </a:rPr>
                <a:t>）、容积率（</a:t>
              </a:r>
              <a:r>
                <a:rPr lang="en-US" altLang="zh-CN" sz="1400" i="1" dirty="0" smtClean="0">
                  <a:solidFill>
                    <a:srgbClr val="0070C0"/>
                  </a:solidFill>
                </a:rPr>
                <a:t>x</a:t>
              </a:r>
              <a:r>
                <a:rPr lang="en-US" altLang="zh-CN" sz="1400" i="1" baseline="-25000" dirty="0" smtClean="0">
                  <a:solidFill>
                    <a:srgbClr val="0070C0"/>
                  </a:solidFill>
                </a:rPr>
                <a:t>2</a:t>
              </a:r>
              <a:r>
                <a:rPr lang="zh-CN" altLang="en-US" sz="1400" dirty="0" smtClean="0">
                  <a:solidFill>
                    <a:srgbClr val="0070C0"/>
                  </a:solidFill>
                </a:rPr>
                <a:t>）、区域均价（</a:t>
              </a:r>
              <a:r>
                <a:rPr lang="en-US" altLang="zh-CN" sz="1400" i="1" dirty="0" smtClean="0">
                  <a:solidFill>
                    <a:srgbClr val="0070C0"/>
                  </a:solidFill>
                </a:rPr>
                <a:t>x</a:t>
              </a:r>
              <a:r>
                <a:rPr lang="en-US" altLang="zh-CN" sz="1400" i="1" baseline="-25000" dirty="0" smtClean="0">
                  <a:solidFill>
                    <a:srgbClr val="0070C0"/>
                  </a:solidFill>
                </a:rPr>
                <a:t>3</a:t>
              </a:r>
              <a:r>
                <a:rPr lang="zh-CN" altLang="en-US" sz="1400" dirty="0" smtClean="0">
                  <a:solidFill>
                    <a:srgbClr val="0070C0"/>
                  </a:solidFill>
                </a:rPr>
                <a:t>）、小区绿化程度（</a:t>
              </a:r>
              <a:r>
                <a:rPr lang="en-US" altLang="zh-CN" sz="1400" i="1" dirty="0" smtClean="0">
                  <a:solidFill>
                    <a:srgbClr val="0070C0"/>
                  </a:solidFill>
                </a:rPr>
                <a:t>x</a:t>
              </a:r>
              <a:r>
                <a:rPr lang="en-US" altLang="zh-CN" sz="1400" i="1" baseline="-25000" dirty="0" smtClean="0">
                  <a:solidFill>
                    <a:srgbClr val="0070C0"/>
                  </a:solidFill>
                </a:rPr>
                <a:t>4</a:t>
              </a:r>
              <a:r>
                <a:rPr lang="zh-CN" altLang="en-US" sz="1400" dirty="0" smtClean="0">
                  <a:solidFill>
                    <a:srgbClr val="0070C0"/>
                  </a:solidFill>
                </a:rPr>
                <a:t>）、离地铁距离（</a:t>
              </a:r>
              <a:r>
                <a:rPr lang="en-US" altLang="zh-CN" sz="1400" i="1" dirty="0" smtClean="0">
                  <a:solidFill>
                    <a:srgbClr val="0070C0"/>
                  </a:solidFill>
                </a:rPr>
                <a:t>x</a:t>
              </a:r>
              <a:r>
                <a:rPr lang="en-US" altLang="zh-CN" sz="1400" i="1" baseline="-25000" dirty="0" smtClean="0">
                  <a:solidFill>
                    <a:srgbClr val="0070C0"/>
                  </a:solidFill>
                </a:rPr>
                <a:t>5</a:t>
              </a:r>
              <a:r>
                <a:rPr lang="zh-CN" altLang="en-US" sz="1400" dirty="0" smtClean="0">
                  <a:solidFill>
                    <a:srgbClr val="0070C0"/>
                  </a:solidFill>
                </a:rPr>
                <a:t>）的关系。</a:t>
              </a:r>
              <a:endParaRPr lang="en-US" altLang="zh-CN" sz="1400" dirty="0" smtClean="0">
                <a:solidFill>
                  <a:srgbClr val="0070C0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1600" dirty="0" smtClean="0"/>
                <a:t>自变量可以是连续或离散值，因变量为</a:t>
              </a:r>
              <a:r>
                <a:rPr lang="zh-CN" altLang="en-US" sz="1600" dirty="0" smtClean="0">
                  <a:solidFill>
                    <a:srgbClr val="FF0000"/>
                  </a:solidFill>
                </a:rPr>
                <a:t>连续值</a:t>
              </a:r>
              <a:r>
                <a:rPr lang="zh-CN" altLang="en-US" sz="1600" dirty="0" smtClean="0"/>
                <a:t>。</a:t>
              </a:r>
              <a:endParaRPr lang="zh-CN" altLang="en-US" sz="1600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899592" y="3140968"/>
            <a:ext cx="4046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</a:rPr>
              <a:t>如果因变量为离散值（如</a:t>
            </a:r>
            <a:r>
              <a:rPr lang="en-US" altLang="zh-CN" sz="1600" dirty="0" smtClean="0">
                <a:solidFill>
                  <a:srgbClr val="0070C0"/>
                </a:solidFill>
              </a:rPr>
              <a:t>+1</a:t>
            </a:r>
            <a:r>
              <a:rPr lang="zh-CN" altLang="en-US" sz="1600" dirty="0" smtClean="0">
                <a:solidFill>
                  <a:srgbClr val="0070C0"/>
                </a:solidFill>
              </a:rPr>
              <a:t>、</a:t>
            </a:r>
            <a:r>
              <a:rPr lang="en-US" altLang="zh-CN" sz="1600" dirty="0" smtClean="0">
                <a:solidFill>
                  <a:srgbClr val="0070C0"/>
                </a:solidFill>
              </a:rPr>
              <a:t>-1</a:t>
            </a:r>
            <a:r>
              <a:rPr lang="zh-CN" altLang="en-US" sz="1600" dirty="0" smtClean="0">
                <a:solidFill>
                  <a:srgbClr val="0070C0"/>
                </a:solidFill>
              </a:rPr>
              <a:t>）怎么办？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827584" y="4068361"/>
            <a:ext cx="4466160" cy="656783"/>
            <a:chOff x="827584" y="4068361"/>
            <a:chExt cx="4466160" cy="656783"/>
          </a:xfrm>
        </p:grpSpPr>
        <p:sp>
          <p:nvSpPr>
            <p:cNvPr id="29" name="下箭头 28"/>
            <p:cNvSpPr/>
            <p:nvPr/>
          </p:nvSpPr>
          <p:spPr>
            <a:xfrm>
              <a:off x="827584" y="4077072"/>
              <a:ext cx="144016" cy="648072"/>
            </a:xfrm>
            <a:prstGeom prst="downArrow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899592" y="4068361"/>
              <a:ext cx="439415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 smtClean="0">
                  <a:solidFill>
                    <a:srgbClr val="0070C0"/>
                  </a:solidFill>
                </a:rPr>
                <a:t>利用逻辑函数将自变量加权值压缩到</a:t>
              </a:r>
              <a:r>
                <a:rPr lang="en-US" altLang="zh-CN" sz="1600" dirty="0" smtClean="0">
                  <a:solidFill>
                    <a:srgbClr val="0070C0"/>
                  </a:solidFill>
                </a:rPr>
                <a:t>0~1</a:t>
              </a:r>
              <a:r>
                <a:rPr lang="zh-CN" altLang="en-US" sz="1600" dirty="0" smtClean="0">
                  <a:solidFill>
                    <a:srgbClr val="0070C0"/>
                  </a:solidFill>
                </a:rPr>
                <a:t>范围，</a:t>
              </a:r>
              <a:endParaRPr lang="en-US" altLang="zh-CN" sz="1600" dirty="0" smtClean="0">
                <a:solidFill>
                  <a:srgbClr val="0070C0"/>
                </a:solidFill>
              </a:endParaRPr>
            </a:p>
            <a:p>
              <a:r>
                <a:rPr lang="zh-CN" altLang="en-US" sz="1600" dirty="0" smtClean="0">
                  <a:solidFill>
                    <a:srgbClr val="0070C0"/>
                  </a:solidFill>
                </a:rPr>
                <a:t>用于表示因变量取各离散值的概率。</a:t>
              </a:r>
              <a:endParaRPr lang="zh-CN" altLang="en-US" sz="16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1520" y="4725144"/>
            <a:ext cx="5184576" cy="1101527"/>
            <a:chOff x="251520" y="4725144"/>
            <a:chExt cx="5184576" cy="1101527"/>
          </a:xfrm>
        </p:grpSpPr>
        <p:graphicFrame>
          <p:nvGraphicFramePr>
            <p:cNvPr id="18439" name="Object 7"/>
            <p:cNvGraphicFramePr>
              <a:graphicFrameLocks noChangeAspect="1"/>
            </p:cNvGraphicFramePr>
            <p:nvPr/>
          </p:nvGraphicFramePr>
          <p:xfrm>
            <a:off x="1451620" y="4725144"/>
            <a:ext cx="2400300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公式" r:id="rId8" imgW="44196000" imgH="9753600" progId="Equation.3">
                    <p:embed/>
                  </p:oleObj>
                </mc:Choice>
                <mc:Fallback>
                  <p:oleObj name="公式" r:id="rId8" imgW="44196000" imgH="9753600" progId="Equation.3">
                    <p:embed/>
                    <p:pic>
                      <p:nvPicPr>
                        <p:cNvPr id="0" name="图片 102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51620" y="4725144"/>
                          <a:ext cx="2400300" cy="5286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8"/>
            <p:cNvGraphicFramePr>
              <a:graphicFrameLocks noChangeAspect="1"/>
            </p:cNvGraphicFramePr>
            <p:nvPr/>
          </p:nvGraphicFramePr>
          <p:xfrm>
            <a:off x="1437183" y="5301208"/>
            <a:ext cx="3998913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公式" r:id="rId10" imgW="74371200" imgH="9753600" progId="Equation.3">
                    <p:embed/>
                  </p:oleObj>
                </mc:Choice>
                <mc:Fallback>
                  <p:oleObj name="公式" r:id="rId10" imgW="74371200" imgH="9753600" progId="Equation.3">
                    <p:embed/>
                    <p:pic>
                      <p:nvPicPr>
                        <p:cNvPr id="0" name="图片 102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437183" y="5301208"/>
                          <a:ext cx="3998913" cy="52546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Box 30"/>
            <p:cNvSpPr txBox="1"/>
            <p:nvPr/>
          </p:nvSpPr>
          <p:spPr>
            <a:xfrm>
              <a:off x="251520" y="479715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逻辑回归：</a:t>
              </a:r>
              <a:endParaRPr lang="zh-CN" altLang="en-US" dirty="0"/>
            </a:p>
          </p:txBody>
        </p:sp>
      </p:grpSp>
      <p:sp>
        <p:nvSpPr>
          <p:cNvPr id="32" name="下箭头 31"/>
          <p:cNvSpPr/>
          <p:nvPr/>
        </p:nvSpPr>
        <p:spPr>
          <a:xfrm>
            <a:off x="827584" y="2996952"/>
            <a:ext cx="144016" cy="648072"/>
          </a:xfrm>
          <a:prstGeom prst="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200" b="1" dirty="0" smtClean="0"/>
              <a:t>利用逻辑回归能解决哪些问题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56584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ym typeface="Wingdings" panose="05000000000000000000" pitchFamily="2" charset="2"/>
              </a:rPr>
              <a:t>分类问题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sz="2000" dirty="0" err="1" smtClean="0">
                <a:sym typeface="Wingdings" panose="05000000000000000000" pitchFamily="2" charset="2"/>
              </a:rPr>
              <a:t>eg</a:t>
            </a:r>
            <a:r>
              <a:rPr lang="zh-CN" altLang="en-US" sz="2000" dirty="0" smtClean="0">
                <a:sym typeface="Wingdings" panose="05000000000000000000" pitchFamily="2" charset="2"/>
              </a:rPr>
              <a:t>：反垃圾系统判别</a:t>
            </a:r>
            <a:r>
              <a:rPr lang="en-US" altLang="zh-CN" sz="2000" dirty="0" smtClean="0">
                <a:sym typeface="Wingdings" panose="05000000000000000000" pitchFamily="2" charset="2"/>
              </a:rPr>
              <a:t>spam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sz="1600" dirty="0" smtClean="0">
                <a:sym typeface="Wingdings" panose="05000000000000000000" pitchFamily="2" charset="2"/>
              </a:rPr>
              <a:t>用户行为用一个特征向量表示</a:t>
            </a:r>
            <a:r>
              <a:rPr lang="en-US" altLang="zh-CN" sz="1600" dirty="0" smtClean="0">
                <a:sym typeface="Wingdings" panose="05000000000000000000" pitchFamily="2" charset="2"/>
              </a:rPr>
              <a:t>X={x</a:t>
            </a:r>
            <a:r>
              <a:rPr lang="en-US" altLang="zh-CN" sz="1600" baseline="-25000" dirty="0" smtClean="0">
                <a:sym typeface="Wingdings" panose="05000000000000000000" pitchFamily="2" charset="2"/>
              </a:rPr>
              <a:t>1</a:t>
            </a:r>
            <a:r>
              <a:rPr lang="en-US" altLang="zh-CN" sz="1600" dirty="0" smtClean="0">
                <a:sym typeface="Wingdings" panose="05000000000000000000" pitchFamily="2" charset="2"/>
              </a:rPr>
              <a:t>,x</a:t>
            </a:r>
            <a:r>
              <a:rPr lang="en-US" altLang="zh-CN" sz="1600" baseline="-25000" dirty="0" smtClean="0">
                <a:sym typeface="Wingdings" panose="05000000000000000000" pitchFamily="2" charset="2"/>
              </a:rPr>
              <a:t>2</a:t>
            </a:r>
            <a:r>
              <a:rPr lang="en-US" altLang="zh-CN" sz="1600" dirty="0" smtClean="0">
                <a:sym typeface="Wingdings" panose="05000000000000000000" pitchFamily="2" charset="2"/>
              </a:rPr>
              <a:t>,…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x</a:t>
            </a:r>
            <a:r>
              <a:rPr lang="en-US" altLang="zh-CN" sz="1600" baseline="-25000" dirty="0" err="1" smtClean="0">
                <a:sym typeface="Wingdings" panose="05000000000000000000" pitchFamily="2" charset="2"/>
              </a:rPr>
              <a:t>n</a:t>
            </a:r>
            <a:r>
              <a:rPr lang="en-US" altLang="zh-CN" sz="1600" dirty="0" smtClean="0">
                <a:sym typeface="Wingdings" panose="05000000000000000000" pitchFamily="2" charset="2"/>
              </a:rPr>
              <a:t>}</a:t>
            </a:r>
            <a:r>
              <a:rPr lang="zh-CN" altLang="en-US" sz="1600" dirty="0" smtClean="0">
                <a:sym typeface="Wingdings" panose="05000000000000000000" pitchFamily="2" charset="2"/>
              </a:rPr>
              <a:t>；</a:t>
            </a:r>
            <a:r>
              <a:rPr lang="en-US" altLang="zh-CN" sz="1600" dirty="0" smtClean="0">
                <a:sym typeface="Wingdings" panose="05000000000000000000" pitchFamily="2" charset="2"/>
              </a:rPr>
              <a:t>x</a:t>
            </a:r>
            <a:r>
              <a:rPr lang="en-US" altLang="zh-CN" sz="1600" baseline="-25000" dirty="0" smtClean="0">
                <a:sym typeface="Wingdings" panose="05000000000000000000" pitchFamily="2" charset="2"/>
              </a:rPr>
              <a:t>1</a:t>
            </a:r>
            <a:r>
              <a:rPr lang="en-US" altLang="zh-CN" sz="1600" dirty="0" smtClean="0">
                <a:sym typeface="Wingdings" panose="05000000000000000000" pitchFamily="2" charset="2"/>
              </a:rPr>
              <a:t> – </a:t>
            </a:r>
            <a:r>
              <a:rPr lang="zh-CN" altLang="en-US" sz="1600" dirty="0" smtClean="0">
                <a:sym typeface="Wingdings" panose="05000000000000000000" pitchFamily="2" charset="2"/>
              </a:rPr>
              <a:t>用户在线时间段，</a:t>
            </a:r>
            <a:r>
              <a:rPr lang="en-US" altLang="zh-CN" sz="1600" dirty="0" smtClean="0">
                <a:sym typeface="Wingdings" panose="05000000000000000000" pitchFamily="2" charset="2"/>
              </a:rPr>
              <a:t>x2 – </a:t>
            </a:r>
            <a:r>
              <a:rPr lang="zh-CN" altLang="en-US" sz="1600" dirty="0" smtClean="0">
                <a:sym typeface="Wingdings" panose="05000000000000000000" pitchFamily="2" charset="2"/>
              </a:rPr>
              <a:t>用户平均在线时长，</a:t>
            </a:r>
            <a:r>
              <a:rPr lang="en-US" altLang="zh-CN" sz="1600" dirty="0" smtClean="0">
                <a:sym typeface="Wingdings" panose="05000000000000000000" pitchFamily="2" charset="2"/>
              </a:rPr>
              <a:t>x3 - </a:t>
            </a:r>
            <a:r>
              <a:rPr lang="zh-CN" altLang="en-US" sz="1600" dirty="0" smtClean="0">
                <a:sym typeface="Wingdings" panose="05000000000000000000" pitchFamily="2" charset="2"/>
              </a:rPr>
              <a:t>用户操作频率，</a:t>
            </a:r>
            <a:r>
              <a:rPr lang="en-US" altLang="zh-CN" sz="1600" dirty="0" smtClean="0">
                <a:sym typeface="Wingdings" panose="05000000000000000000" pitchFamily="2" charset="2"/>
              </a:rPr>
              <a:t>x4 - </a:t>
            </a:r>
            <a:r>
              <a:rPr lang="zh-CN" altLang="en-US" sz="1600" dirty="0" smtClean="0">
                <a:sym typeface="Wingdings" panose="05000000000000000000" pitchFamily="2" charset="2"/>
              </a:rPr>
              <a:t>用户的</a:t>
            </a:r>
            <a:r>
              <a:rPr lang="en-US" altLang="zh-CN" sz="1600" dirty="0" err="1" smtClean="0">
                <a:sym typeface="Wingdings" panose="05000000000000000000" pitchFamily="2" charset="2"/>
              </a:rPr>
              <a:t>ip</a:t>
            </a:r>
            <a:r>
              <a:rPr lang="zh-CN" altLang="en-US" sz="1600" dirty="0" smtClean="0">
                <a:sym typeface="Wingdings" panose="05000000000000000000" pitchFamily="2" charset="2"/>
              </a:rPr>
              <a:t>地址段</a:t>
            </a:r>
            <a:r>
              <a:rPr lang="en-US" altLang="zh-CN" sz="1600" dirty="0" smtClean="0">
                <a:sym typeface="Wingdings" panose="05000000000000000000" pitchFamily="2" charset="2"/>
              </a:rPr>
              <a:t>……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sz="1600" dirty="0" smtClean="0">
                <a:sym typeface="Wingdings" panose="05000000000000000000" pitchFamily="2" charset="2"/>
              </a:rPr>
              <a:t>训练数据：有一批被标注的</a:t>
            </a:r>
            <a:r>
              <a:rPr lang="en-US" altLang="zh-CN" sz="1600" dirty="0" smtClean="0">
                <a:sym typeface="Wingdings" panose="05000000000000000000" pitchFamily="2" charset="2"/>
              </a:rPr>
              <a:t>spam</a:t>
            </a:r>
            <a:r>
              <a:rPr lang="zh-CN" altLang="en-US" sz="1600" dirty="0" smtClean="0">
                <a:sym typeface="Wingdings" panose="05000000000000000000" pitchFamily="2" charset="2"/>
              </a:rPr>
              <a:t>用户</a:t>
            </a:r>
            <a:r>
              <a:rPr lang="en-US" altLang="zh-CN" sz="1600" dirty="0" smtClean="0">
                <a:sym typeface="Wingdings" panose="05000000000000000000" pitchFamily="2" charset="2"/>
              </a:rPr>
              <a:t>(</a:t>
            </a:r>
            <a:r>
              <a:rPr lang="zh-CN" altLang="en-US" sz="1600" dirty="0" smtClean="0">
                <a:sym typeface="Wingdings" panose="05000000000000000000" pitchFamily="2" charset="2"/>
              </a:rPr>
              <a:t>正样本</a:t>
            </a:r>
            <a:r>
              <a:rPr lang="en-US" altLang="zh-CN" sz="1600" dirty="0" smtClean="0">
                <a:sym typeface="Wingdings" panose="05000000000000000000" pitchFamily="2" charset="2"/>
              </a:rPr>
              <a:t>)</a:t>
            </a:r>
            <a:r>
              <a:rPr lang="zh-CN" altLang="en-US" sz="1600" dirty="0" smtClean="0">
                <a:sym typeface="Wingdings" panose="05000000000000000000" pitchFamily="2" charset="2"/>
              </a:rPr>
              <a:t>和非</a:t>
            </a:r>
            <a:r>
              <a:rPr lang="en-US" altLang="zh-CN" sz="1600" dirty="0" smtClean="0">
                <a:sym typeface="Wingdings" panose="05000000000000000000" pitchFamily="2" charset="2"/>
              </a:rPr>
              <a:t>spam</a:t>
            </a:r>
            <a:r>
              <a:rPr lang="zh-CN" altLang="en-US" sz="1600" dirty="0" smtClean="0">
                <a:sym typeface="Wingdings" panose="05000000000000000000" pitchFamily="2" charset="2"/>
              </a:rPr>
              <a:t>用户</a:t>
            </a:r>
            <a:r>
              <a:rPr lang="en-US" altLang="zh-CN" sz="1600" dirty="0" smtClean="0">
                <a:sym typeface="Wingdings" panose="05000000000000000000" pitchFamily="2" charset="2"/>
              </a:rPr>
              <a:t>(</a:t>
            </a:r>
            <a:r>
              <a:rPr lang="zh-CN" altLang="en-US" sz="1600" dirty="0" smtClean="0">
                <a:sym typeface="Wingdings" panose="05000000000000000000" pitchFamily="2" charset="2"/>
              </a:rPr>
              <a:t>负样本</a:t>
            </a:r>
            <a:r>
              <a:rPr lang="en-US" altLang="zh-CN" sz="1600" dirty="0" smtClean="0">
                <a:sym typeface="Wingdings" panose="05000000000000000000" pitchFamily="2" charset="2"/>
              </a:rPr>
              <a:t>)</a:t>
            </a:r>
            <a:r>
              <a:rPr lang="zh-CN" altLang="en-US" sz="1600" dirty="0" smtClean="0">
                <a:sym typeface="Wingdings" panose="05000000000000000000" pitchFamily="2" charset="2"/>
              </a:rPr>
              <a:t>，以及每个用户的特征向量</a:t>
            </a:r>
            <a:r>
              <a:rPr lang="en-US" altLang="zh-CN" sz="1600" dirty="0" smtClean="0">
                <a:sym typeface="Wingdings" panose="05000000000000000000" pitchFamily="2" charset="2"/>
              </a:rPr>
              <a:t>X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sz="1600" dirty="0" smtClean="0">
                <a:sym typeface="Wingdings" panose="05000000000000000000" pitchFamily="2" charset="2"/>
              </a:rPr>
              <a:t>训练得到逻辑回归的特征权重向量</a:t>
            </a:r>
            <a:r>
              <a:rPr lang="en-US" altLang="zh-CN" sz="1600" i="1" dirty="0" smtClean="0">
                <a:sym typeface="Wingdings" panose="05000000000000000000" pitchFamily="2" charset="2"/>
              </a:rPr>
              <a:t>W</a:t>
            </a:r>
            <a:r>
              <a:rPr lang="en-US" altLang="zh-CN" sz="1600" dirty="0" smtClean="0">
                <a:sym typeface="Wingdings" panose="05000000000000000000" pitchFamily="2" charset="2"/>
              </a:rPr>
              <a:t>(</a:t>
            </a:r>
            <a:r>
              <a:rPr lang="zh-CN" altLang="en-US" sz="1600" dirty="0" smtClean="0">
                <a:sym typeface="Wingdings" panose="05000000000000000000" pitchFamily="2" charset="2"/>
              </a:rPr>
              <a:t>模型）</a:t>
            </a:r>
            <a:endParaRPr lang="en-US" altLang="zh-CN" sz="1600" dirty="0" smtClean="0">
              <a:sym typeface="Wingdings" panose="05000000000000000000" pitchFamily="2" charset="2"/>
            </a:endParaRPr>
          </a:p>
          <a:p>
            <a:pPr lvl="2"/>
            <a:r>
              <a:rPr lang="zh-CN" altLang="en-US" sz="1600" dirty="0" smtClean="0">
                <a:sym typeface="Wingdings" panose="05000000000000000000" pitchFamily="2" charset="2"/>
              </a:rPr>
              <a:t>对于未知类型的用户，利用其特征向量以及逻辑回归函数计算</a:t>
            </a:r>
            <a:r>
              <a:rPr lang="en-US" altLang="zh-CN" sz="1600" dirty="0" smtClean="0">
                <a:sym typeface="Wingdings" panose="05000000000000000000" pitchFamily="2" charset="2"/>
              </a:rPr>
              <a:t>P(y=+1)</a:t>
            </a:r>
            <a:r>
              <a:rPr lang="zh-CN" altLang="en-US" sz="1600" dirty="0" smtClean="0">
                <a:sym typeface="Wingdings" panose="05000000000000000000" pitchFamily="2" charset="2"/>
              </a:rPr>
              <a:t>的概率（用户为</a:t>
            </a:r>
            <a:r>
              <a:rPr lang="en-US" altLang="zh-CN" sz="1600" dirty="0" smtClean="0">
                <a:sym typeface="Wingdings" panose="05000000000000000000" pitchFamily="2" charset="2"/>
              </a:rPr>
              <a:t>spam</a:t>
            </a:r>
            <a:r>
              <a:rPr lang="zh-CN" altLang="en-US" sz="1600" dirty="0" smtClean="0">
                <a:sym typeface="Wingdings" panose="05000000000000000000" pitchFamily="2" charset="2"/>
              </a:rPr>
              <a:t>的概率）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r>
              <a:rPr lang="zh-CN" altLang="en-US" sz="2400" dirty="0" smtClean="0">
                <a:sym typeface="Wingdings" panose="05000000000000000000" pitchFamily="2" charset="2"/>
              </a:rPr>
              <a:t>排序问题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sz="2000" dirty="0" err="1" smtClean="0">
                <a:sym typeface="Wingdings" panose="05000000000000000000" pitchFamily="2" charset="2"/>
              </a:rPr>
              <a:t>eg</a:t>
            </a:r>
            <a:r>
              <a:rPr lang="zh-CN" altLang="en-US" sz="2000" dirty="0" smtClean="0">
                <a:sym typeface="Wingdings" panose="05000000000000000000" pitchFamily="2" charset="2"/>
              </a:rPr>
              <a:t>：推荐系统中的排序（根据转换预估值进行排序）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r>
              <a:rPr lang="zh-CN" altLang="en-US" sz="2400" dirty="0" smtClean="0">
                <a:sym typeface="Wingdings" panose="05000000000000000000" pitchFamily="2" charset="2"/>
              </a:rPr>
              <a:t>预测问题</a:t>
            </a:r>
            <a:endParaRPr lang="en-US" altLang="zh-CN" sz="24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CN" sz="2000" dirty="0" err="1" smtClean="0">
                <a:sym typeface="Wingdings" panose="05000000000000000000" pitchFamily="2" charset="2"/>
              </a:rPr>
              <a:t>eg</a:t>
            </a:r>
            <a:r>
              <a:rPr lang="zh-CN" altLang="en-US" sz="2000" dirty="0" smtClean="0">
                <a:sym typeface="Wingdings" panose="05000000000000000000" pitchFamily="2" charset="2"/>
              </a:rPr>
              <a:t>：广告系统中</a:t>
            </a:r>
            <a:r>
              <a:rPr lang="en-US" altLang="zh-CN" sz="2000" dirty="0" smtClean="0">
                <a:sym typeface="Wingdings" panose="05000000000000000000" pitchFamily="2" charset="2"/>
              </a:rPr>
              <a:t>CTR</a:t>
            </a:r>
            <a:r>
              <a:rPr lang="zh-CN" altLang="en-US" sz="2000" dirty="0" smtClean="0">
                <a:sym typeface="Wingdings" panose="05000000000000000000" pitchFamily="2" charset="2"/>
              </a:rPr>
              <a:t>预估，根据</a:t>
            </a:r>
            <a:r>
              <a:rPr lang="en-US" altLang="zh-CN" sz="2000" dirty="0" smtClean="0">
                <a:sym typeface="Wingdings" panose="05000000000000000000" pitchFamily="2" charset="2"/>
              </a:rPr>
              <a:t>CTR</a:t>
            </a:r>
            <a:r>
              <a:rPr lang="zh-CN" altLang="en-US" sz="2000" dirty="0" smtClean="0">
                <a:sym typeface="Wingdings" panose="05000000000000000000" pitchFamily="2" charset="2"/>
              </a:rPr>
              <a:t>预估值预测广告收益</a:t>
            </a:r>
            <a:endParaRPr lang="en-US" altLang="zh-CN" sz="2000" dirty="0" smtClean="0">
              <a:sym typeface="Wingdings" panose="05000000000000000000" pitchFamily="2" charset="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200" b="1" dirty="0" smtClean="0"/>
              <a:t>提   纲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59832" y="1916832"/>
            <a:ext cx="3024336" cy="244827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初识逻辑回归</a:t>
            </a:r>
            <a:endParaRPr lang="en-US" altLang="zh-CN" sz="2400" dirty="0" smtClean="0"/>
          </a:p>
          <a:p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逻辑回归问题求解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并行计算</a:t>
            </a:r>
            <a:endParaRPr lang="en-US" altLang="zh-CN" sz="2400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200" b="1" dirty="0" smtClean="0"/>
              <a:t>逻辑回归问题求解的“目标”</a:t>
            </a:r>
            <a:endParaRPr lang="zh-CN" altLang="en-US" sz="32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51520" y="1124744"/>
            <a:ext cx="8496944" cy="1338828"/>
            <a:chOff x="251520" y="1124744"/>
            <a:chExt cx="8496944" cy="1338828"/>
          </a:xfrm>
        </p:grpSpPr>
        <p:sp>
          <p:nvSpPr>
            <p:cNvPr id="6" name="TextBox 5"/>
            <p:cNvSpPr txBox="1"/>
            <p:nvPr/>
          </p:nvSpPr>
          <p:spPr>
            <a:xfrm>
              <a:off x="251520" y="1124744"/>
              <a:ext cx="8496944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条件：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    </a:t>
              </a:r>
              <a:r>
                <a:rPr lang="zh-CN" altLang="en-US" dirty="0" smtClean="0"/>
                <a:t>已知</a:t>
              </a:r>
              <a:r>
                <a:rPr lang="en-US" altLang="zh-CN" i="1" dirty="0" smtClean="0"/>
                <a:t>M</a:t>
              </a:r>
              <a:r>
                <a:rPr lang="zh-CN" altLang="en-US" dirty="0" smtClean="0"/>
                <a:t>个样本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    </a:t>
              </a:r>
              <a:r>
                <a:rPr lang="zh-CN" altLang="en-US" dirty="0" smtClean="0"/>
                <a:t>其中                                     为</a:t>
              </a:r>
              <a:r>
                <a:rPr lang="en-US" altLang="zh-CN" dirty="0" smtClean="0"/>
                <a:t>N</a:t>
              </a:r>
              <a:r>
                <a:rPr lang="zh-CN" altLang="en-US" dirty="0" smtClean="0"/>
                <a:t>维向量，           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为类别标签</a:t>
              </a:r>
              <a:endParaRPr lang="en-US" altLang="zh-CN" dirty="0" smtClean="0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2053208" y="1676103"/>
            <a:ext cx="2590800" cy="312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公式" r:id="rId1" imgW="47853600" imgH="5791200" progId="Equation.3">
                    <p:embed/>
                  </p:oleObj>
                </mc:Choice>
                <mc:Fallback>
                  <p:oleObj name="公式" r:id="rId1" imgW="47853600" imgH="5791200" progId="Equation.3">
                    <p:embed/>
                    <p:pic>
                      <p:nvPicPr>
                        <p:cNvPr id="0" name="图片 204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53208" y="1676103"/>
                          <a:ext cx="2590800" cy="31273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1083841" y="2060848"/>
            <a:ext cx="183197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公式" r:id="rId3" imgW="33832800" imgH="5791200" progId="Equation.3">
                    <p:embed/>
                  </p:oleObj>
                </mc:Choice>
                <mc:Fallback>
                  <p:oleObj name="公式" r:id="rId3" imgW="33832800" imgH="5791200" progId="Equation.3">
                    <p:embed/>
                    <p:pic>
                      <p:nvPicPr>
                        <p:cNvPr id="0" name="Object 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83841" y="2060848"/>
                          <a:ext cx="1831975" cy="3127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4143499" y="2060848"/>
            <a:ext cx="64452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公式" r:id="rId5" imgW="11887200" imgH="5791200" progId="Equation.3">
                    <p:embed/>
                  </p:oleObj>
                </mc:Choice>
                <mc:Fallback>
                  <p:oleObj name="公式" r:id="rId5" imgW="11887200" imgH="5791200" progId="Equation.3">
                    <p:embed/>
                    <p:pic>
                      <p:nvPicPr>
                        <p:cNvPr id="0" name="图片 205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43499" y="2060848"/>
                          <a:ext cx="644525" cy="3127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7" name="图片 16" descr="007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8104" y="3717032"/>
            <a:ext cx="3429000" cy="207645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251520" y="2564904"/>
            <a:ext cx="8496944" cy="1032371"/>
            <a:chOff x="251520" y="2564904"/>
            <a:chExt cx="8496944" cy="1032371"/>
          </a:xfrm>
        </p:grpSpPr>
        <p:sp>
          <p:nvSpPr>
            <p:cNvPr id="19" name="TextBox 18"/>
            <p:cNvSpPr txBox="1"/>
            <p:nvPr/>
          </p:nvSpPr>
          <p:spPr>
            <a:xfrm>
              <a:off x="251520" y="2564904"/>
              <a:ext cx="8496944" cy="460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逻辑函数：</a:t>
              </a:r>
              <a:endParaRPr lang="en-US" altLang="zh-CN" dirty="0" smtClean="0"/>
            </a:p>
          </p:txBody>
        </p:sp>
        <p:graphicFrame>
          <p:nvGraphicFramePr>
            <p:cNvPr id="13323" name="Object 11"/>
            <p:cNvGraphicFramePr>
              <a:graphicFrameLocks noChangeAspect="1"/>
            </p:cNvGraphicFramePr>
            <p:nvPr/>
          </p:nvGraphicFramePr>
          <p:xfrm>
            <a:off x="523875" y="3068638"/>
            <a:ext cx="2066925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公式" r:id="rId8" imgW="38100000" imgH="9753600" progId="Equation.3">
                    <p:embed/>
                  </p:oleObj>
                </mc:Choice>
                <mc:Fallback>
                  <p:oleObj name="公式" r:id="rId8" imgW="38100000" imgH="9753600" progId="Equation.3">
                    <p:embed/>
                    <p:pic>
                      <p:nvPicPr>
                        <p:cNvPr id="0" name="图片 205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23875" y="3068638"/>
                          <a:ext cx="2066925" cy="528637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251520" y="3645024"/>
            <a:ext cx="5320612" cy="2169825"/>
            <a:chOff x="251520" y="3645024"/>
            <a:chExt cx="5320612" cy="2169825"/>
          </a:xfrm>
        </p:grpSpPr>
        <p:sp>
          <p:nvSpPr>
            <p:cNvPr id="13" name="TextBox 12"/>
            <p:cNvSpPr txBox="1"/>
            <p:nvPr/>
          </p:nvSpPr>
          <p:spPr>
            <a:xfrm>
              <a:off x="251520" y="3645024"/>
              <a:ext cx="5320612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求解：</a:t>
              </a: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en-US" altLang="zh-CN" dirty="0" smtClean="0"/>
                <a:t>    </a:t>
              </a:r>
              <a:r>
                <a:rPr lang="zh-CN" altLang="en-US" dirty="0" smtClean="0"/>
                <a:t>找到一个合适的</a:t>
              </a:r>
              <a:r>
                <a:rPr lang="en-US" altLang="zh-CN" i="1" dirty="0" smtClean="0"/>
                <a:t>N</a:t>
              </a:r>
              <a:r>
                <a:rPr lang="zh-CN" altLang="en-US" dirty="0" smtClean="0"/>
                <a:t>维权重向量                                   使得              样本的函数值                              尽量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大；</a:t>
              </a:r>
              <a:r>
                <a:rPr lang="zh-CN" altLang="en-US" dirty="0" smtClean="0"/>
                <a:t>并且              样本的函数值                              尽量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小</a:t>
              </a:r>
              <a:r>
                <a:rPr lang="zh-CN" altLang="en-US" dirty="0" smtClean="0"/>
                <a:t>（或者                                尽量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大</a:t>
              </a:r>
              <a:r>
                <a:rPr lang="zh-CN" altLang="en-US" dirty="0" smtClean="0"/>
                <a:t>）。</a:t>
              </a:r>
              <a:endParaRPr lang="en-US" altLang="zh-CN" dirty="0" smtClean="0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3454772" y="4221088"/>
            <a:ext cx="1765300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公式" r:id="rId10" imgW="32613600" imgH="5486400" progId="Equation.3">
                    <p:embed/>
                  </p:oleObj>
                </mc:Choice>
                <mc:Fallback>
                  <p:oleObj name="公式" r:id="rId10" imgW="32613600" imgH="5486400" progId="Equation.3">
                    <p:embed/>
                    <p:pic>
                      <p:nvPicPr>
                        <p:cNvPr id="0" name="图片 205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454772" y="4221088"/>
                          <a:ext cx="1765300" cy="29686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827584" y="4581128"/>
            <a:ext cx="64452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公式" r:id="rId12" imgW="11887200" imgH="5791200" progId="Equation.3">
                    <p:embed/>
                  </p:oleObj>
                </mc:Choice>
                <mc:Fallback>
                  <p:oleObj name="公式" r:id="rId12" imgW="11887200" imgH="5791200" progId="Equation.3">
                    <p:embed/>
                    <p:pic>
                      <p:nvPicPr>
                        <p:cNvPr id="0" name="Object 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27584" y="4581128"/>
                          <a:ext cx="644525" cy="3127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827584" y="5013176"/>
            <a:ext cx="64452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公式" r:id="rId14" imgW="11887200" imgH="5791200" progId="Equation.3">
                    <p:embed/>
                  </p:oleObj>
                </mc:Choice>
                <mc:Fallback>
                  <p:oleObj name="公式" r:id="rId14" imgW="11887200" imgH="5791200" progId="Equation.3">
                    <p:embed/>
                    <p:pic>
                      <p:nvPicPr>
                        <p:cNvPr id="0" name="图片 205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27584" y="5013176"/>
                          <a:ext cx="644525" cy="3127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1"/>
            <p:cNvGraphicFramePr>
              <a:graphicFrameLocks noChangeAspect="1"/>
            </p:cNvGraphicFramePr>
            <p:nvPr/>
          </p:nvGraphicFramePr>
          <p:xfrm>
            <a:off x="2895600" y="4581525"/>
            <a:ext cx="16224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公式" r:id="rId16" imgW="29870400" imgH="6096000" progId="Equation.3">
                    <p:embed/>
                  </p:oleObj>
                </mc:Choice>
                <mc:Fallback>
                  <p:oleObj name="公式" r:id="rId16" imgW="29870400" imgH="6096000" progId="Equation.3">
                    <p:embed/>
                    <p:pic>
                      <p:nvPicPr>
                        <p:cNvPr id="0" name="Object 1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895600" y="4581525"/>
                          <a:ext cx="1622425" cy="330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1"/>
            <p:cNvGraphicFramePr>
              <a:graphicFrameLocks noChangeAspect="1"/>
            </p:cNvGraphicFramePr>
            <p:nvPr/>
          </p:nvGraphicFramePr>
          <p:xfrm>
            <a:off x="2900363" y="5013325"/>
            <a:ext cx="16224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公式" r:id="rId18" imgW="29870400" imgH="6096000" progId="Equation.3">
                    <p:embed/>
                  </p:oleObj>
                </mc:Choice>
                <mc:Fallback>
                  <p:oleObj name="公式" r:id="rId18" imgW="29870400" imgH="6096000" progId="Equation.3">
                    <p:embed/>
                    <p:pic>
                      <p:nvPicPr>
                        <p:cNvPr id="0" name="图片 205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900363" y="5013325"/>
                          <a:ext cx="1622425" cy="330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1"/>
            <p:cNvGraphicFramePr>
              <a:graphicFrameLocks noChangeAspect="1"/>
            </p:cNvGraphicFramePr>
            <p:nvPr/>
          </p:nvGraphicFramePr>
          <p:xfrm>
            <a:off x="1043608" y="5373216"/>
            <a:ext cx="16224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公式" r:id="rId20" imgW="29870400" imgH="6096000" progId="Equation.3">
                    <p:embed/>
                  </p:oleObj>
                </mc:Choice>
                <mc:Fallback>
                  <p:oleObj name="公式" r:id="rId20" imgW="29870400" imgH="6096000" progId="Equation.3">
                    <p:embed/>
                    <p:pic>
                      <p:nvPicPr>
                        <p:cNvPr id="0" name="Object 1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043608" y="5373216"/>
                          <a:ext cx="1622425" cy="3302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200" b="1" dirty="0" smtClean="0"/>
              <a:t>逻辑回归问题转化为最优化问题</a:t>
            </a:r>
            <a:endParaRPr lang="zh-CN" altLang="en-US" sz="32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395536" y="1340768"/>
            <a:ext cx="8496944" cy="1100807"/>
            <a:chOff x="395536" y="1340768"/>
            <a:chExt cx="8496944" cy="1100807"/>
          </a:xfrm>
        </p:grpSpPr>
        <p:graphicFrame>
          <p:nvGraphicFramePr>
            <p:cNvPr id="31746" name="Object 2"/>
            <p:cNvGraphicFramePr>
              <a:graphicFrameLocks noChangeAspect="1"/>
            </p:cNvGraphicFramePr>
            <p:nvPr/>
          </p:nvGraphicFramePr>
          <p:xfrm>
            <a:off x="573088" y="1844675"/>
            <a:ext cx="3817937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" name="公式" r:id="rId1" imgW="69494400" imgH="10972800" progId="Equation.3">
                    <p:embed/>
                  </p:oleObj>
                </mc:Choice>
                <mc:Fallback>
                  <p:oleObj name="公式" r:id="rId1" imgW="69494400" imgH="10972800" progId="Equation.3">
                    <p:embed/>
                    <p:pic>
                      <p:nvPicPr>
                        <p:cNvPr id="0" name="图片 307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73088" y="1844675"/>
                          <a:ext cx="3817937" cy="5969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7" name="Object 42"/>
            <p:cNvGraphicFramePr>
              <a:graphicFrameLocks noChangeAspect="1"/>
            </p:cNvGraphicFramePr>
            <p:nvPr/>
          </p:nvGraphicFramePr>
          <p:xfrm>
            <a:off x="4852988" y="1836738"/>
            <a:ext cx="3821112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公式" r:id="rId3" imgW="69494400" imgH="10972800" progId="Equation.3">
                    <p:embed/>
                  </p:oleObj>
                </mc:Choice>
                <mc:Fallback>
                  <p:oleObj name="公式" r:id="rId3" imgW="69494400" imgH="10972800" progId="Equation.3">
                    <p:embed/>
                    <p:pic>
                      <p:nvPicPr>
                        <p:cNvPr id="0" name="Object 4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52988" y="1836738"/>
                          <a:ext cx="3821112" cy="5969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395536" y="1340768"/>
              <a:ext cx="84969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对于所有的正样本</a:t>
              </a:r>
              <a:r>
                <a:rPr lang="en-US" altLang="zh-CN" dirty="0" smtClean="0"/>
                <a:t>(            )</a:t>
              </a:r>
              <a:r>
                <a:rPr lang="zh-CN" altLang="en-US" dirty="0" smtClean="0"/>
                <a:t>：                           对于所有负样本</a:t>
              </a:r>
              <a:r>
                <a:rPr lang="en-US" altLang="zh-CN" dirty="0" smtClean="0"/>
                <a:t>(            )</a:t>
              </a:r>
              <a:r>
                <a:rPr lang="zh-CN" altLang="en-US" dirty="0" smtClean="0"/>
                <a:t>：</a:t>
              </a:r>
              <a:endParaRPr lang="en-US" altLang="zh-CN" dirty="0" smtClean="0"/>
            </a:p>
          </p:txBody>
        </p:sp>
        <p:graphicFrame>
          <p:nvGraphicFramePr>
            <p:cNvPr id="31748" name="Object 5"/>
            <p:cNvGraphicFramePr>
              <a:graphicFrameLocks noChangeAspect="1"/>
            </p:cNvGraphicFramePr>
            <p:nvPr/>
          </p:nvGraphicFramePr>
          <p:xfrm>
            <a:off x="2339752" y="1484784"/>
            <a:ext cx="64452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公式" r:id="rId5" imgW="11887200" imgH="5791200" progId="Equation.3">
                    <p:embed/>
                  </p:oleObj>
                </mc:Choice>
                <mc:Fallback>
                  <p:oleObj name="公式" r:id="rId5" imgW="11887200" imgH="5791200" progId="Equation.3">
                    <p:embed/>
                    <p:pic>
                      <p:nvPicPr>
                        <p:cNvPr id="0" name="Object 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39752" y="1484784"/>
                          <a:ext cx="644525" cy="3127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6372200" y="1484784"/>
            <a:ext cx="64452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公式" r:id="rId7" imgW="11887200" imgH="5791200" progId="Equation.3">
                    <p:embed/>
                  </p:oleObj>
                </mc:Choice>
                <mc:Fallback>
                  <p:oleObj name="公式" r:id="rId7" imgW="11887200" imgH="5791200" progId="Equation.3">
                    <p:embed/>
                    <p:pic>
                      <p:nvPicPr>
                        <p:cNvPr id="0" name="图片 307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372200" y="1484784"/>
                          <a:ext cx="644525" cy="3127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1285852" y="3195638"/>
            <a:ext cx="6454500" cy="593725"/>
            <a:chOff x="1285852" y="3195638"/>
            <a:chExt cx="6454500" cy="593725"/>
          </a:xfrm>
        </p:grpSpPr>
        <p:graphicFrame>
          <p:nvGraphicFramePr>
            <p:cNvPr id="11" name="Object 2"/>
            <p:cNvGraphicFramePr>
              <a:graphicFrameLocks noChangeAspect="1"/>
            </p:cNvGraphicFramePr>
            <p:nvPr/>
          </p:nvGraphicFramePr>
          <p:xfrm>
            <a:off x="4033540" y="3195638"/>
            <a:ext cx="3706812" cy="593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公式" r:id="rId9" imgW="67665600" imgH="10972800" progId="Equation.3">
                    <p:embed/>
                  </p:oleObj>
                </mc:Choice>
                <mc:Fallback>
                  <p:oleObj name="公式" r:id="rId9" imgW="67665600" imgH="10972800" progId="Equation.3">
                    <p:embed/>
                    <p:pic>
                      <p:nvPicPr>
                        <p:cNvPr id="0" name="图片 307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33540" y="3195638"/>
                          <a:ext cx="3706812" cy="5937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1285852" y="3206921"/>
              <a:ext cx="30718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对于所有的样本</a:t>
              </a:r>
              <a:r>
                <a:rPr lang="en-US" altLang="zh-CN" dirty="0" smtClean="0"/>
                <a:t>(             )</a:t>
              </a:r>
              <a:r>
                <a:rPr lang="zh-CN" altLang="en-US" dirty="0" smtClean="0"/>
                <a:t>：</a:t>
              </a:r>
              <a:endParaRPr lang="en-US" altLang="zh-CN" dirty="0" smtClean="0"/>
            </a:p>
          </p:txBody>
        </p:sp>
        <p:graphicFrame>
          <p:nvGraphicFramePr>
            <p:cNvPr id="13" name="Object 5"/>
            <p:cNvGraphicFramePr>
              <a:graphicFrameLocks noChangeAspect="1"/>
            </p:cNvGraphicFramePr>
            <p:nvPr/>
          </p:nvGraphicFramePr>
          <p:xfrm>
            <a:off x="3059832" y="3326278"/>
            <a:ext cx="644525" cy="312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公式" r:id="rId11" imgW="11887200" imgH="5791200" progId="Equation.3">
                    <p:embed/>
                  </p:oleObj>
                </mc:Choice>
                <mc:Fallback>
                  <p:oleObj name="公式" r:id="rId11" imgW="11887200" imgH="5791200" progId="Equation.3">
                    <p:embed/>
                    <p:pic>
                      <p:nvPicPr>
                        <p:cNvPr id="0" name="图片 307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059832" y="3326278"/>
                          <a:ext cx="644525" cy="31273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下箭头 13"/>
          <p:cNvSpPr/>
          <p:nvPr/>
        </p:nvSpPr>
        <p:spPr>
          <a:xfrm>
            <a:off x="4211960" y="2636912"/>
            <a:ext cx="288032" cy="36004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211960" y="3933056"/>
            <a:ext cx="2736304" cy="460382"/>
            <a:chOff x="4211960" y="3933056"/>
            <a:chExt cx="2736304" cy="460382"/>
          </a:xfrm>
        </p:grpSpPr>
        <p:sp>
          <p:nvSpPr>
            <p:cNvPr id="17" name="下箭头 16"/>
            <p:cNvSpPr/>
            <p:nvPr/>
          </p:nvSpPr>
          <p:spPr>
            <a:xfrm>
              <a:off x="4211960" y="4005064"/>
              <a:ext cx="288032" cy="36004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9992" y="3933056"/>
              <a:ext cx="2448272" cy="460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0070C0"/>
                  </a:solidFill>
                </a:rPr>
                <a:t>求</a:t>
              </a:r>
              <a:r>
                <a:rPr lang="en-US" altLang="zh-CN" dirty="0" smtClean="0">
                  <a:solidFill>
                    <a:srgbClr val="0070C0"/>
                  </a:solidFill>
                </a:rPr>
                <a:t>log</a:t>
              </a:r>
              <a:r>
                <a:rPr lang="zh-CN" altLang="en-US" dirty="0" smtClean="0">
                  <a:solidFill>
                    <a:srgbClr val="0070C0"/>
                  </a:solidFill>
                </a:rPr>
                <a:t>并取反，等价于</a:t>
              </a:r>
              <a:endParaRPr lang="en-US" altLang="zh-CN" dirty="0" smtClean="0">
                <a:solidFill>
                  <a:srgbClr val="0070C0"/>
                </a:solidFill>
              </a:endParaRPr>
            </a:p>
          </p:txBody>
        </p:sp>
      </p:grp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2668588" y="4722813"/>
          <a:ext cx="36925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13" imgW="68275200" imgH="10668000" progId="Equation.3">
                  <p:embed/>
                </p:oleObj>
              </mc:Choice>
              <mc:Fallback>
                <p:oleObj name="公式" r:id="rId13" imgW="68275200" imgH="10668000" progId="Equation.3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68588" y="4722813"/>
                        <a:ext cx="3692525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2411760" y="5272874"/>
            <a:ext cx="4392488" cy="460382"/>
            <a:chOff x="1691680" y="5949280"/>
            <a:chExt cx="4392488" cy="460382"/>
          </a:xfrm>
        </p:grpSpPr>
        <p:sp>
          <p:nvSpPr>
            <p:cNvPr id="22" name="TextBox 21"/>
            <p:cNvSpPr txBox="1"/>
            <p:nvPr/>
          </p:nvSpPr>
          <p:spPr>
            <a:xfrm>
              <a:off x="1691680" y="5949280"/>
              <a:ext cx="4392488" cy="460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rgbClr val="FF0000"/>
                  </a:solidFill>
                </a:rPr>
                <a:t>无约束最优化问题：寻找     使得        最小</a:t>
              </a:r>
              <a:endParaRPr lang="en-US" altLang="zh-CN" dirty="0" smtClean="0">
                <a:solidFill>
                  <a:srgbClr val="FF0000"/>
                </a:solidFill>
              </a:endParaRPr>
            </a:p>
          </p:txBody>
        </p:sp>
        <p:graphicFrame>
          <p:nvGraphicFramePr>
            <p:cNvPr id="23" name="Object 2"/>
            <p:cNvGraphicFramePr>
              <a:graphicFrameLocks noChangeAspect="1"/>
            </p:cNvGraphicFramePr>
            <p:nvPr/>
          </p:nvGraphicFramePr>
          <p:xfrm>
            <a:off x="4956820" y="6092956"/>
            <a:ext cx="512763" cy="265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公式" r:id="rId15" imgW="9448800" imgH="4876800" progId="Equation.3">
                    <p:embed/>
                  </p:oleObj>
                </mc:Choice>
                <mc:Fallback>
                  <p:oleObj name="公式" r:id="rId15" imgW="9448800" imgH="4876800" progId="Equation.3">
                    <p:embed/>
                    <p:pic>
                      <p:nvPicPr>
                        <p:cNvPr id="0" name="图片 307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56820" y="6092956"/>
                          <a:ext cx="512763" cy="26511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"/>
            <p:cNvGraphicFramePr>
              <a:graphicFrameLocks noChangeAspect="1"/>
            </p:cNvGraphicFramePr>
            <p:nvPr/>
          </p:nvGraphicFramePr>
          <p:xfrm>
            <a:off x="4283968" y="6093296"/>
            <a:ext cx="231775" cy="231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公式" r:id="rId17" imgW="4267200" imgH="4267200" progId="Equation.3">
                    <p:embed/>
                  </p:oleObj>
                </mc:Choice>
                <mc:Fallback>
                  <p:oleObj name="公式" r:id="rId17" imgW="4267200" imgH="4267200" progId="Equation.3">
                    <p:embed/>
                    <p:pic>
                      <p:nvPicPr>
                        <p:cNvPr id="0" name="图片 308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283968" y="6093296"/>
                          <a:ext cx="231775" cy="2317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 descr="00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622" y="2753841"/>
            <a:ext cx="3105150" cy="26193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200" b="1" dirty="0" smtClean="0"/>
              <a:t>求目标函数最优解的通用方法</a:t>
            </a:r>
            <a:endParaRPr lang="zh-CN" altLang="en-US" sz="32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5292080" y="1484784"/>
            <a:ext cx="2736304" cy="4608512"/>
            <a:chOff x="323528" y="1556792"/>
            <a:chExt cx="2736304" cy="4608512"/>
          </a:xfrm>
        </p:grpSpPr>
        <p:sp>
          <p:nvSpPr>
            <p:cNvPr id="25" name="矩形 24"/>
            <p:cNvSpPr/>
            <p:nvPr/>
          </p:nvSpPr>
          <p:spPr>
            <a:xfrm>
              <a:off x="323528" y="1556792"/>
              <a:ext cx="2736304" cy="5040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Step 1.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令迭代次数</a:t>
              </a:r>
              <a:r>
                <a:rPr lang="en-US" altLang="zh-CN" sz="1600" i="1" dirty="0" smtClean="0">
                  <a:solidFill>
                    <a:schemeClr val="tx1"/>
                  </a:solidFill>
                </a:rPr>
                <a:t>t=0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，随机给定初始特征权重向量</a:t>
              </a:r>
              <a:r>
                <a:rPr lang="en-US" altLang="zh-CN" sz="1600" i="1" dirty="0" smtClean="0">
                  <a:solidFill>
                    <a:schemeClr val="tx1"/>
                  </a:solidFill>
                </a:rPr>
                <a:t>W</a:t>
              </a:r>
              <a:r>
                <a:rPr lang="en-US" altLang="zh-CN" sz="1600" i="1" baseline="-25000" dirty="0" smtClean="0">
                  <a:solidFill>
                    <a:schemeClr val="tx1"/>
                  </a:solidFill>
                </a:rPr>
                <a:t>0</a:t>
              </a:r>
              <a:endParaRPr lang="zh-CN" altLang="en-US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23528" y="2276872"/>
              <a:ext cx="2736304" cy="5040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Step 2. </a:t>
              </a:r>
              <a:r>
                <a:rPr lang="en-US" altLang="zh-CN" sz="1600" i="1" dirty="0" smtClean="0">
                  <a:solidFill>
                    <a:schemeClr val="tx1"/>
                  </a:solidFill>
                </a:rPr>
                <a:t>t=t+1</a:t>
              </a:r>
              <a:endParaRPr lang="zh-CN" altLang="en-US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23528" y="2996952"/>
              <a:ext cx="2736304" cy="5040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Step 3.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计算第</a:t>
              </a:r>
              <a:r>
                <a:rPr lang="en-US" altLang="zh-CN" sz="1600" i="1" dirty="0" smtClean="0">
                  <a:solidFill>
                    <a:schemeClr val="tx1"/>
                  </a:solidFill>
                </a:rPr>
                <a:t>t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次迭代中目标函数的搜索方向</a:t>
              </a:r>
              <a:r>
                <a:rPr lang="en-US" altLang="zh-CN" sz="1600" i="1" dirty="0" err="1" smtClean="0">
                  <a:solidFill>
                    <a:schemeClr val="tx1"/>
                  </a:solidFill>
                </a:rPr>
                <a:t>D</a:t>
              </a:r>
              <a:r>
                <a:rPr lang="en-US" altLang="zh-CN" sz="1600" i="1" baseline="-25000" dirty="0" err="1" smtClean="0">
                  <a:solidFill>
                    <a:schemeClr val="tx1"/>
                  </a:solidFill>
                </a:rPr>
                <a:t>t</a:t>
              </a:r>
              <a:endParaRPr lang="zh-CN" altLang="en-US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23528" y="3789040"/>
              <a:ext cx="2736304" cy="50405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Step 4.</a:t>
              </a:r>
              <a:r>
                <a:rPr lang="en-US" altLang="zh-CN" sz="1600" dirty="0" smtClean="0">
                  <a:solidFill>
                    <a:schemeClr val="tx1"/>
                  </a:solidFill>
                </a:rPr>
                <a:t> </a:t>
              </a:r>
              <a:r>
                <a:rPr lang="zh-CN" altLang="en-US" sz="1600" dirty="0" smtClean="0">
                  <a:solidFill>
                    <a:schemeClr val="tx1"/>
                  </a:solidFill>
                </a:rPr>
                <a:t>更新特征权重向量</a:t>
              </a:r>
              <a:endParaRPr lang="en-US" altLang="zh-CN" sz="16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i="1" dirty="0" smtClean="0">
                  <a:solidFill>
                    <a:schemeClr val="tx1"/>
                  </a:solidFill>
                </a:rPr>
                <a:t>W</a:t>
              </a:r>
              <a:r>
                <a:rPr lang="en-US" altLang="zh-CN" sz="1600" i="1" baseline="-25000" dirty="0" smtClean="0">
                  <a:solidFill>
                    <a:schemeClr val="tx1"/>
                  </a:solidFill>
                </a:rPr>
                <a:t>t</a:t>
              </a:r>
              <a:r>
                <a:rPr lang="en-US" altLang="zh-CN" sz="1600" i="1" dirty="0" smtClean="0">
                  <a:solidFill>
                    <a:schemeClr val="tx1"/>
                  </a:solidFill>
                </a:rPr>
                <a:t>=W</a:t>
              </a:r>
              <a:r>
                <a:rPr lang="en-US" altLang="zh-CN" sz="1600" i="1" baseline="-25000" dirty="0" smtClean="0">
                  <a:solidFill>
                    <a:schemeClr val="tx1"/>
                  </a:solidFill>
                </a:rPr>
                <a:t>t-1</a:t>
              </a:r>
              <a:r>
                <a:rPr lang="en-US" altLang="zh-CN" sz="1600" i="1" dirty="0" smtClean="0">
                  <a:solidFill>
                    <a:schemeClr val="tx1"/>
                  </a:solidFill>
                </a:rPr>
                <a:t>+</a:t>
              </a:r>
              <a:r>
                <a:rPr lang="el-GR" altLang="zh-CN" sz="1600" i="1" dirty="0" smtClean="0">
                  <a:solidFill>
                    <a:schemeClr val="tx1"/>
                  </a:solidFill>
                </a:rPr>
                <a:t>α</a:t>
              </a:r>
              <a:r>
                <a:rPr lang="en-US" altLang="zh-CN" sz="1600" i="1" dirty="0" err="1" smtClean="0">
                  <a:solidFill>
                    <a:schemeClr val="tx1"/>
                  </a:solidFill>
                </a:rPr>
                <a:t>D</a:t>
              </a:r>
              <a:r>
                <a:rPr lang="en-US" altLang="zh-CN" sz="1600" i="1" baseline="-25000" dirty="0" err="1" smtClean="0">
                  <a:solidFill>
                    <a:schemeClr val="tx1"/>
                  </a:solidFill>
                </a:rPr>
                <a:t>t</a:t>
              </a:r>
              <a:endParaRPr lang="zh-CN" altLang="en-US" sz="16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9" name="菱形 28"/>
            <p:cNvSpPr/>
            <p:nvPr/>
          </p:nvSpPr>
          <p:spPr>
            <a:xfrm>
              <a:off x="827584" y="4509120"/>
              <a:ext cx="1728192" cy="720080"/>
            </a:xfrm>
            <a:prstGeom prst="diamond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 smtClean="0">
                  <a:solidFill>
                    <a:schemeClr val="tx1"/>
                  </a:solidFill>
                </a:rPr>
                <a:t>满足终止条件？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/>
            <p:cNvCxnSpPr>
              <a:stCxn id="25" idx="2"/>
              <a:endCxn id="26" idx="0"/>
            </p:cNvCxnSpPr>
            <p:nvPr/>
          </p:nvCxnSpPr>
          <p:spPr>
            <a:xfrm rot="5400000">
              <a:off x="1583668" y="2168860"/>
              <a:ext cx="21602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6" idx="2"/>
              <a:endCxn id="27" idx="0"/>
            </p:cNvCxnSpPr>
            <p:nvPr/>
          </p:nvCxnSpPr>
          <p:spPr>
            <a:xfrm rot="5400000">
              <a:off x="1583668" y="2888940"/>
              <a:ext cx="21602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27" idx="2"/>
              <a:endCxn id="28" idx="0"/>
            </p:cNvCxnSpPr>
            <p:nvPr/>
          </p:nvCxnSpPr>
          <p:spPr>
            <a:xfrm rot="5400000">
              <a:off x="1547664" y="3645024"/>
              <a:ext cx="28803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28" idx="2"/>
              <a:endCxn id="29" idx="0"/>
            </p:cNvCxnSpPr>
            <p:nvPr/>
          </p:nvCxnSpPr>
          <p:spPr>
            <a:xfrm rot="5400000">
              <a:off x="1583668" y="4401108"/>
              <a:ext cx="216024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圆角矩形 43"/>
            <p:cNvSpPr/>
            <p:nvPr/>
          </p:nvSpPr>
          <p:spPr>
            <a:xfrm>
              <a:off x="1187624" y="5682952"/>
              <a:ext cx="1008112" cy="482352"/>
            </a:xfrm>
            <a:prstGeom prst="roundRect">
              <a:avLst>
                <a:gd name="adj" fmla="val 23688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结束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接箭头连接符 44"/>
            <p:cNvCxnSpPr>
              <a:stCxn id="29" idx="2"/>
              <a:endCxn id="44" idx="0"/>
            </p:cNvCxnSpPr>
            <p:nvPr/>
          </p:nvCxnSpPr>
          <p:spPr>
            <a:xfrm rot="5400000">
              <a:off x="1464804" y="5456076"/>
              <a:ext cx="453752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形状 49"/>
            <p:cNvCxnSpPr>
              <a:stCxn id="29" idx="3"/>
              <a:endCxn id="26" idx="3"/>
            </p:cNvCxnSpPr>
            <p:nvPr/>
          </p:nvCxnSpPr>
          <p:spPr>
            <a:xfrm flipV="1">
              <a:off x="2555776" y="2528900"/>
              <a:ext cx="504056" cy="2340260"/>
            </a:xfrm>
            <a:prstGeom prst="bentConnector3">
              <a:avLst>
                <a:gd name="adj1" fmla="val 145352"/>
              </a:avLst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圆角矩形 52"/>
            <p:cNvSpPr/>
            <p:nvPr/>
          </p:nvSpPr>
          <p:spPr>
            <a:xfrm>
              <a:off x="2483768" y="4509120"/>
              <a:ext cx="432048" cy="410344"/>
            </a:xfrm>
            <a:prstGeom prst="roundRect">
              <a:avLst>
                <a:gd name="adj" fmla="val 23688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1331640" y="5229200"/>
              <a:ext cx="432048" cy="410344"/>
            </a:xfrm>
            <a:prstGeom prst="roundRect">
              <a:avLst>
                <a:gd name="adj" fmla="val 23688"/>
              </a:avLst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是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6" name="圆角矩形 65"/>
          <p:cNvSpPr/>
          <p:nvPr/>
        </p:nvSpPr>
        <p:spPr>
          <a:xfrm>
            <a:off x="5220072" y="2852936"/>
            <a:ext cx="2880320" cy="648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3698379" y="318588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3347864" y="3977977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2915816" y="462604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938437" y="4770065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2339752" y="493948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/>
          <p:cNvCxnSpPr>
            <a:stCxn id="70" idx="3"/>
            <a:endCxn id="71" idx="0"/>
          </p:cNvCxnSpPr>
          <p:nvPr/>
        </p:nvCxnSpPr>
        <p:spPr>
          <a:xfrm rot="5400000">
            <a:off x="3181084" y="3450136"/>
            <a:ext cx="730625" cy="325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72" idx="7"/>
          </p:cNvCxnSpPr>
          <p:nvPr/>
        </p:nvCxnSpPr>
        <p:spPr>
          <a:xfrm rot="5400000">
            <a:off x="2869268" y="4157997"/>
            <a:ext cx="586609" cy="3705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2" idx="3"/>
            <a:endCxn id="73" idx="7"/>
          </p:cNvCxnSpPr>
          <p:nvPr/>
        </p:nvCxnSpPr>
        <p:spPr>
          <a:xfrm rot="5400000">
            <a:off x="2416582" y="4270831"/>
            <a:ext cx="93098" cy="92646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73" idx="5"/>
            <a:endCxn id="74" idx="2"/>
          </p:cNvCxnSpPr>
          <p:nvPr/>
        </p:nvCxnSpPr>
        <p:spPr>
          <a:xfrm rot="16200000" flipH="1">
            <a:off x="2097848" y="4733580"/>
            <a:ext cx="143957" cy="3398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95537" y="1412776"/>
            <a:ext cx="4248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随机给定一个初始的</a:t>
            </a:r>
            <a:r>
              <a:rPr lang="en-US" altLang="zh-CN" i="1" dirty="0" smtClean="0"/>
              <a:t>W</a:t>
            </a:r>
            <a:r>
              <a:rPr lang="en-US" altLang="zh-CN" i="1" baseline="-25000" dirty="0" smtClean="0"/>
              <a:t>0</a:t>
            </a:r>
            <a:r>
              <a:rPr lang="zh-CN" altLang="en-US" dirty="0" smtClean="0"/>
              <a:t>，通过迭代，在每次迭代中计算目标函数的下降方向并更新</a:t>
            </a:r>
            <a:r>
              <a:rPr lang="en-US" altLang="zh-CN" i="1" dirty="0" smtClean="0"/>
              <a:t>W</a:t>
            </a:r>
            <a:r>
              <a:rPr lang="zh-CN" altLang="en-US" dirty="0" smtClean="0"/>
              <a:t>，直到目标函数稳定在最小的点。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zh-CN" altLang="en-US" sz="3200" b="1" dirty="0" smtClean="0"/>
              <a:t>梯度下降法</a:t>
            </a:r>
            <a:r>
              <a:rPr lang="en-US" altLang="zh-CN" sz="3200" b="1" dirty="0" smtClean="0"/>
              <a:t>(Gradient Descent)</a:t>
            </a:r>
            <a:endParaRPr lang="zh-CN" altLang="en-US" sz="3200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1268760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搜索方向：</a:t>
            </a:r>
            <a:r>
              <a:rPr lang="zh-CN" altLang="en-US" dirty="0" smtClean="0"/>
              <a:t>目标函数在当前</a:t>
            </a:r>
            <a:r>
              <a:rPr lang="en-US" altLang="zh-CN" i="1" dirty="0" smtClean="0"/>
              <a:t>W</a:t>
            </a:r>
            <a:r>
              <a:rPr lang="zh-CN" altLang="en-US" dirty="0" smtClean="0"/>
              <a:t>的梯度的反方向。</a:t>
            </a:r>
            <a:endParaRPr lang="zh-CN" altLang="en-US" dirty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827584" y="1765573"/>
          <a:ext cx="18351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公式" r:id="rId1" imgW="33832800" imgH="5486400" progId="Equation.3">
                  <p:embed/>
                </p:oleObj>
              </mc:Choice>
              <mc:Fallback>
                <p:oleObj name="公式" r:id="rId1" imgW="33832800" imgH="5486400" progId="Equation.3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7584" y="1765573"/>
                        <a:ext cx="1835150" cy="295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827584" y="2204864"/>
          <a:ext cx="548798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公式" r:id="rId3" imgW="101193600" imgH="11582400" progId="Equation.3">
                  <p:embed/>
                </p:oleObj>
              </mc:Choice>
              <mc:Fallback>
                <p:oleObj name="公式" r:id="rId3" imgW="101193600" imgH="11582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584" y="2204864"/>
                        <a:ext cx="5487987" cy="6238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4" y="2988230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目标函数梯度公式推导：</a:t>
            </a:r>
            <a:endParaRPr lang="zh-CN" altLang="en-US" b="1" dirty="0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827584" y="3440804"/>
          <a:ext cx="535622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5" imgW="98755200" imgH="33528000" progId="Equation.3">
                  <p:embed/>
                </p:oleObj>
              </mc:Choice>
              <mc:Fallback>
                <p:oleObj name="公式" r:id="rId5" imgW="98755200" imgH="33528000" progId="Equation.3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4" y="3440804"/>
                        <a:ext cx="5356225" cy="18065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0034" y="5345684"/>
            <a:ext cx="460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优缺点：</a:t>
            </a:r>
            <a:r>
              <a:rPr lang="zh-CN" altLang="en-US" dirty="0" smtClean="0"/>
              <a:t>简洁明了易于理解；收敛速度慢。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660232" y="1196752"/>
            <a:ext cx="2304256" cy="5112568"/>
            <a:chOff x="6660232" y="1196752"/>
            <a:chExt cx="2304256" cy="5112568"/>
          </a:xfrm>
        </p:grpSpPr>
        <p:pic>
          <p:nvPicPr>
            <p:cNvPr id="12" name="图片 11" descr="011.jp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92280" y="4653136"/>
              <a:ext cx="1418004" cy="1434621"/>
            </a:xfrm>
            <a:prstGeom prst="rect">
              <a:avLst/>
            </a:prstGeom>
          </p:spPr>
        </p:pic>
        <p:pic>
          <p:nvPicPr>
            <p:cNvPr id="13" name="图片 12" descr="012.jp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92280" y="3212976"/>
              <a:ext cx="1429082" cy="144016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732240" y="1358032"/>
              <a:ext cx="2232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/>
                <a:t>梯度：</a:t>
              </a:r>
              <a:r>
                <a:rPr lang="zh-CN" altLang="en-US" dirty="0" smtClean="0"/>
                <a:t>标量场增长最快的方向。多元函数的一阶偏导数构成的向量</a:t>
              </a:r>
              <a:endParaRPr lang="zh-CN" altLang="en-US" dirty="0"/>
            </a:p>
          </p:txBody>
        </p:sp>
        <p:graphicFrame>
          <p:nvGraphicFramePr>
            <p:cNvPr id="16" name="Object 4"/>
            <p:cNvGraphicFramePr>
              <a:graphicFrameLocks noChangeAspect="1"/>
            </p:cNvGraphicFramePr>
            <p:nvPr/>
          </p:nvGraphicFramePr>
          <p:xfrm>
            <a:off x="6876256" y="2582168"/>
            <a:ext cx="200025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公式" r:id="rId9" imgW="36880800" imgH="10363200" progId="Equation.3">
                    <p:embed/>
                  </p:oleObj>
                </mc:Choice>
                <mc:Fallback>
                  <p:oleObj name="公式" r:id="rId9" imgW="36880800" imgH="10363200" progId="Equation.3">
                    <p:embed/>
                    <p:pic>
                      <p:nvPicPr>
                        <p:cNvPr id="0" name="图片 409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876256" y="2582168"/>
                          <a:ext cx="2000250" cy="5588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矩形 16"/>
            <p:cNvSpPr/>
            <p:nvPr/>
          </p:nvSpPr>
          <p:spPr>
            <a:xfrm>
              <a:off x="6660232" y="1196752"/>
              <a:ext cx="2304256" cy="511256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3623</Words>
  <Application>WPS 演示</Application>
  <PresentationFormat>全屏显示(4:3)</PresentationFormat>
  <Paragraphs>620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73</vt:i4>
      </vt:variant>
      <vt:variant>
        <vt:lpstr>幻灯片标题</vt:lpstr>
      </vt:variant>
      <vt:variant>
        <vt:i4>22</vt:i4>
      </vt:variant>
    </vt:vector>
  </HeadingPairs>
  <TitlesOfParts>
    <vt:vector size="10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逻辑回归(Logistic Regression)</vt:lpstr>
      <vt:lpstr>提   纲</vt:lpstr>
      <vt:lpstr>从线性回归到逻辑回归</vt:lpstr>
      <vt:lpstr>利用逻辑回归能解决哪些问题</vt:lpstr>
      <vt:lpstr>提   纲</vt:lpstr>
      <vt:lpstr>逻辑回归问题求解的“目标”</vt:lpstr>
      <vt:lpstr>逻辑回归问题转化为最优化问题</vt:lpstr>
      <vt:lpstr>求目标函数最优解的通用方法</vt:lpstr>
      <vt:lpstr>梯度下降法(Gradient Descent)</vt:lpstr>
      <vt:lpstr>牛顿法(Newton Method)</vt:lpstr>
      <vt:lpstr>拟牛顿法(Quasi-Newton Method)</vt:lpstr>
      <vt:lpstr>L-BFGS(Limited-memory BFGS)</vt:lpstr>
      <vt:lpstr>L-BFGS两步循环算法逆推</vt:lpstr>
      <vt:lpstr>L1 &amp; L2规则化</vt:lpstr>
      <vt:lpstr>提   纲</vt:lpstr>
      <vt:lpstr>单机LR问题求解的瓶颈</vt:lpstr>
      <vt:lpstr>并行LR的可行性</vt:lpstr>
      <vt:lpstr>数据并行（切分样本数据&amp;特征权重向量）</vt:lpstr>
      <vt:lpstr>计算并行（梯度计算的并行化）</vt:lpstr>
      <vt:lpstr>并行LR的计算流程</vt:lpstr>
      <vt:lpstr>并行化训练效果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p_sgyfeng(冯扬)</dc:creator>
  <cp:lastModifiedBy>Administrator</cp:lastModifiedBy>
  <cp:revision>295</cp:revision>
  <dcterms:created xsi:type="dcterms:W3CDTF">2014-06-23T03:10:00Z</dcterms:created>
  <dcterms:modified xsi:type="dcterms:W3CDTF">2018-02-08T01:35:16Z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