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9"/>
  </p:notesMasterIdLst>
  <p:sldIdLst>
    <p:sldId id="301" r:id="rId3"/>
    <p:sldId id="269" r:id="rId4"/>
    <p:sldId id="262" r:id="rId5"/>
    <p:sldId id="277" r:id="rId6"/>
    <p:sldId id="261" r:id="rId7"/>
    <p:sldId id="266" r:id="rId8"/>
    <p:sldId id="258" r:id="rId9"/>
    <p:sldId id="299" r:id="rId10"/>
    <p:sldId id="272" r:id="rId11"/>
    <p:sldId id="300" r:id="rId12"/>
    <p:sldId id="302" r:id="rId13"/>
    <p:sldId id="263" r:id="rId14"/>
    <p:sldId id="283" r:id="rId15"/>
    <p:sldId id="294" r:id="rId16"/>
    <p:sldId id="295" r:id="rId17"/>
    <p:sldId id="284" r:id="rId18"/>
    <p:sldId id="285" r:id="rId19"/>
    <p:sldId id="286" r:id="rId20"/>
    <p:sldId id="287" r:id="rId21"/>
    <p:sldId id="288" r:id="rId22"/>
    <p:sldId id="289" r:id="rId23"/>
    <p:sldId id="290" r:id="rId24"/>
    <p:sldId id="291" r:id="rId25"/>
    <p:sldId id="293" r:id="rId26"/>
    <p:sldId id="270" r:id="rId27"/>
    <p:sldId id="281" r:id="rId2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06BA"/>
    <a:srgbClr val="003882"/>
    <a:srgbClr val="0033CC"/>
    <a:srgbClr val="01A3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04" autoAdjust="0"/>
    <p:restoredTop sz="90589" autoAdjust="0"/>
  </p:normalViewPr>
  <p:slideViewPr>
    <p:cSldViewPr>
      <p:cViewPr varScale="1">
        <p:scale>
          <a:sx n="73" d="100"/>
          <a:sy n="73" d="100"/>
        </p:scale>
        <p:origin x="451" y="6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7" d="100"/>
          <a:sy n="77" d="100"/>
        </p:scale>
        <p:origin x="-3404" y="-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A99B7C-7F74-4CF9-9D74-470CE7C6739A}" type="datetimeFigureOut">
              <a:rPr lang="ru-RU" smtClean="0"/>
              <a:pPr/>
              <a:t>14.03.2023</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B53AEF-9FA9-40A6-A118-9F99E59CB8AA}" type="slidenum">
              <a:rPr lang="ru-RU" smtClean="0"/>
              <a:pPr/>
              <a:t>‹#›</a:t>
            </a:fld>
            <a:endParaRPr lang="ru-RU"/>
          </a:p>
        </p:txBody>
      </p:sp>
    </p:spTree>
    <p:extLst>
      <p:ext uri="{BB962C8B-B14F-4D97-AF65-F5344CB8AC3E}">
        <p14:creationId xmlns:p14="http://schemas.microsoft.com/office/powerpoint/2010/main" val="1544334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B53AEF-9FA9-40A6-A118-9F99E59CB8AA}" type="slidenum">
              <a:rPr kumimoji="0" lang="ru-R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ru-RU"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normAutofit/>
          </a:bodyPr>
          <a:lstStyle/>
          <a:p>
            <a:endParaRPr lang="ru-RU" sz="1200" kern="1200" dirty="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0B53AEF-9FA9-40A6-A118-9F99E59CB8AA}" type="slidenum">
              <a:rPr lang="ru-RU" smtClean="0"/>
              <a:pPr/>
              <a:t>12</a:t>
            </a:fld>
            <a:endParaRPr lang="ru-RU"/>
          </a:p>
        </p:txBody>
      </p:sp>
    </p:spTree>
    <p:extLst>
      <p:ext uri="{BB962C8B-B14F-4D97-AF65-F5344CB8AC3E}">
        <p14:creationId xmlns:p14="http://schemas.microsoft.com/office/powerpoint/2010/main" val="2192546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normAutofit/>
          </a:bodyPr>
          <a:lstStyle/>
          <a:p>
            <a:endParaRPr lang="ru-RU" sz="1200" kern="1200" baseline="0" dirty="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0B53AEF-9FA9-40A6-A118-9F99E59CB8AA}" type="slidenum">
              <a:rPr lang="ru-RU" smtClean="0"/>
              <a:pPr/>
              <a:t>13</a:t>
            </a:fld>
            <a:endParaRPr lang="ru-RU"/>
          </a:p>
        </p:txBody>
      </p:sp>
    </p:spTree>
    <p:extLst>
      <p:ext uri="{BB962C8B-B14F-4D97-AF65-F5344CB8AC3E}">
        <p14:creationId xmlns:p14="http://schemas.microsoft.com/office/powerpoint/2010/main" val="2192546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normAutofit/>
          </a:bodyPr>
          <a:lstStyle/>
          <a:p>
            <a:endParaRPr lang="ru-RU" sz="1200" kern="1200" dirty="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B53AEF-9FA9-40A6-A118-9F99E59CB8AA}" type="slidenum">
              <a:rPr kumimoji="0" lang="ru-R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ru-R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92546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normAutofit/>
          </a:bodyPr>
          <a:lstStyle/>
          <a:p>
            <a:endParaRPr lang="ru-RU" sz="1200" kern="1200" dirty="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0B53AEF-9FA9-40A6-A118-9F99E59CB8AA}" type="slidenum">
              <a:rPr lang="ru-RU" smtClean="0"/>
              <a:pPr/>
              <a:t>16</a:t>
            </a:fld>
            <a:endParaRPr lang="ru-RU"/>
          </a:p>
        </p:txBody>
      </p:sp>
    </p:spTree>
    <p:extLst>
      <p:ext uri="{BB962C8B-B14F-4D97-AF65-F5344CB8AC3E}">
        <p14:creationId xmlns:p14="http://schemas.microsoft.com/office/powerpoint/2010/main" val="723385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normAutofit/>
          </a:bodyPr>
          <a:lstStyle/>
          <a:p>
            <a:endParaRPr lang="ru-RU" sz="1200" kern="1200" dirty="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0B53AEF-9FA9-40A6-A118-9F99E59CB8AA}" type="slidenum">
              <a:rPr lang="ru-RU" smtClean="0"/>
              <a:pPr/>
              <a:t>17</a:t>
            </a:fld>
            <a:endParaRPr lang="ru-RU"/>
          </a:p>
        </p:txBody>
      </p:sp>
    </p:spTree>
    <p:extLst>
      <p:ext uri="{BB962C8B-B14F-4D97-AF65-F5344CB8AC3E}">
        <p14:creationId xmlns:p14="http://schemas.microsoft.com/office/powerpoint/2010/main" val="723385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normAutofit/>
          </a:bodyPr>
          <a:lstStyle/>
          <a:p>
            <a:endParaRPr lang="ru-RU" sz="1200" kern="1200" dirty="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0B53AEF-9FA9-40A6-A118-9F99E59CB8AA}" type="slidenum">
              <a:rPr lang="ru-RU" smtClean="0"/>
              <a:pPr/>
              <a:t>18</a:t>
            </a:fld>
            <a:endParaRPr lang="ru-RU"/>
          </a:p>
        </p:txBody>
      </p:sp>
    </p:spTree>
    <p:extLst>
      <p:ext uri="{BB962C8B-B14F-4D97-AF65-F5344CB8AC3E}">
        <p14:creationId xmlns:p14="http://schemas.microsoft.com/office/powerpoint/2010/main" val="723385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normAutofit/>
          </a:bodyPr>
          <a:lstStyle/>
          <a:p>
            <a:endParaRPr lang="ru-RU" sz="1200" kern="1200" dirty="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0B53AEF-9FA9-40A6-A118-9F99E59CB8AA}" type="slidenum">
              <a:rPr lang="ru-RU" smtClean="0"/>
              <a:pPr/>
              <a:t>19</a:t>
            </a:fld>
            <a:endParaRPr lang="ru-RU"/>
          </a:p>
        </p:txBody>
      </p:sp>
    </p:spTree>
    <p:extLst>
      <p:ext uri="{BB962C8B-B14F-4D97-AF65-F5344CB8AC3E}">
        <p14:creationId xmlns:p14="http://schemas.microsoft.com/office/powerpoint/2010/main" val="723385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normAutofit/>
          </a:bodyPr>
          <a:lstStyle/>
          <a:p>
            <a:endParaRPr lang="ru-RU" sz="1200" kern="1200" dirty="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0B53AEF-9FA9-40A6-A118-9F99E59CB8AA}" type="slidenum">
              <a:rPr lang="ru-RU" smtClean="0"/>
              <a:pPr/>
              <a:t>20</a:t>
            </a:fld>
            <a:endParaRPr lang="ru-RU"/>
          </a:p>
        </p:txBody>
      </p:sp>
    </p:spTree>
    <p:extLst>
      <p:ext uri="{BB962C8B-B14F-4D97-AF65-F5344CB8AC3E}">
        <p14:creationId xmlns:p14="http://schemas.microsoft.com/office/powerpoint/2010/main" val="723385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normAutofit/>
          </a:bodyPr>
          <a:lstStyle/>
          <a:p>
            <a:endParaRPr lang="ru-RU" sz="1200" kern="1200" dirty="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0B53AEF-9FA9-40A6-A118-9F99E59CB8AA}" type="slidenum">
              <a:rPr lang="ru-RU" smtClean="0"/>
              <a:pPr/>
              <a:t>21</a:t>
            </a:fld>
            <a:endParaRPr lang="ru-RU"/>
          </a:p>
        </p:txBody>
      </p:sp>
    </p:spTree>
    <p:extLst>
      <p:ext uri="{BB962C8B-B14F-4D97-AF65-F5344CB8AC3E}">
        <p14:creationId xmlns:p14="http://schemas.microsoft.com/office/powerpoint/2010/main" val="723385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normAutofit/>
          </a:bodyPr>
          <a:lstStyle/>
          <a:p>
            <a:endParaRPr lang="ru-RU" sz="1200" kern="1200" dirty="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0B53AEF-9FA9-40A6-A118-9F99E59CB8AA}" type="slidenum">
              <a:rPr lang="ru-RU" smtClean="0"/>
              <a:pPr/>
              <a:t>22</a:t>
            </a:fld>
            <a:endParaRPr lang="ru-RU"/>
          </a:p>
        </p:txBody>
      </p:sp>
    </p:spTree>
    <p:extLst>
      <p:ext uri="{BB962C8B-B14F-4D97-AF65-F5344CB8AC3E}">
        <p14:creationId xmlns:p14="http://schemas.microsoft.com/office/powerpoint/2010/main" val="723385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00B53AEF-9FA9-40A6-A118-9F99E59CB8AA}" type="slidenum">
              <a:rPr lang="ru-RU" smtClean="0"/>
              <a:pPr/>
              <a:t>2</a:t>
            </a:fld>
            <a:endParaRPr 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normAutofit/>
          </a:bodyPr>
          <a:lstStyle/>
          <a:p>
            <a:endParaRPr lang="ru-RU" sz="1200" kern="1200" dirty="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0B53AEF-9FA9-40A6-A118-9F99E59CB8AA}" type="slidenum">
              <a:rPr lang="ru-RU" smtClean="0"/>
              <a:pPr/>
              <a:t>23</a:t>
            </a:fld>
            <a:endParaRPr lang="ru-RU"/>
          </a:p>
        </p:txBody>
      </p:sp>
    </p:spTree>
    <p:extLst>
      <p:ext uri="{BB962C8B-B14F-4D97-AF65-F5344CB8AC3E}">
        <p14:creationId xmlns:p14="http://schemas.microsoft.com/office/powerpoint/2010/main" val="723385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normAutofit/>
          </a:bodyPr>
          <a:lstStyle/>
          <a:p>
            <a:endParaRPr lang="ru-RU" sz="1200" kern="1200" dirty="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0B53AEF-9FA9-40A6-A118-9F99E59CB8AA}" type="slidenum">
              <a:rPr lang="ru-RU" smtClean="0"/>
              <a:pPr/>
              <a:t>24</a:t>
            </a:fld>
            <a:endParaRPr lang="ru-RU"/>
          </a:p>
        </p:txBody>
      </p:sp>
    </p:spTree>
    <p:extLst>
      <p:ext uri="{BB962C8B-B14F-4D97-AF65-F5344CB8AC3E}">
        <p14:creationId xmlns:p14="http://schemas.microsoft.com/office/powerpoint/2010/main" val="723385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normAutofit/>
          </a:bodyPr>
          <a:lstStyle/>
          <a:p>
            <a:endParaRPr lang="ru-RU" sz="1200" kern="1200" dirty="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0B53AEF-9FA9-40A6-A118-9F99E59CB8AA}" type="slidenum">
              <a:rPr lang="ru-RU" smtClean="0"/>
              <a:pPr/>
              <a:t>25</a:t>
            </a:fld>
            <a:endParaRPr lang="ru-RU"/>
          </a:p>
        </p:txBody>
      </p:sp>
    </p:spTree>
    <p:extLst>
      <p:ext uri="{BB962C8B-B14F-4D97-AF65-F5344CB8AC3E}">
        <p14:creationId xmlns:p14="http://schemas.microsoft.com/office/powerpoint/2010/main" val="21925460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normAutofit/>
          </a:bodyPr>
          <a:lstStyle/>
          <a:p>
            <a:endParaRPr lang="ru-RU" sz="1200" kern="1200" dirty="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0B53AEF-9FA9-40A6-A118-9F99E59CB8AA}" type="slidenum">
              <a:rPr lang="ru-RU" smtClean="0"/>
              <a:pPr/>
              <a:t>26</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normAutofit/>
          </a:bodyPr>
          <a:lstStyle/>
          <a:p>
            <a:endParaRPr lang="ru-RU" sz="1200" kern="1200" dirty="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0B53AEF-9FA9-40A6-A118-9F99E59CB8AA}" type="slidenum">
              <a:rPr lang="ru-RU" smtClean="0"/>
              <a:pPr/>
              <a:t>3</a:t>
            </a:fld>
            <a:endParaRPr lang="ru-RU"/>
          </a:p>
        </p:txBody>
      </p:sp>
    </p:spTree>
    <p:extLst>
      <p:ext uri="{BB962C8B-B14F-4D97-AF65-F5344CB8AC3E}">
        <p14:creationId xmlns:p14="http://schemas.microsoft.com/office/powerpoint/2010/main" val="1028578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normAutofit/>
          </a:bodyPr>
          <a:lstStyle/>
          <a:p>
            <a:endParaRPr lang="ru-RU" sz="1200" kern="1200" dirty="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0B53AEF-9FA9-40A6-A118-9F99E59CB8AA}" type="slidenum">
              <a:rPr lang="ru-RU" smtClean="0"/>
              <a:pPr/>
              <a:t>4</a:t>
            </a:fld>
            <a:endParaRPr lang="ru-RU"/>
          </a:p>
        </p:txBody>
      </p:sp>
    </p:spTree>
    <p:extLst>
      <p:ext uri="{BB962C8B-B14F-4D97-AF65-F5344CB8AC3E}">
        <p14:creationId xmlns:p14="http://schemas.microsoft.com/office/powerpoint/2010/main" val="723385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normAutofit/>
          </a:bodyPr>
          <a:lstStyle/>
          <a:p>
            <a:endParaRPr lang="ru-RU" sz="1200" kern="1200" dirty="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0B53AEF-9FA9-40A6-A118-9F99E59CB8AA}" type="slidenum">
              <a:rPr lang="ru-RU" smtClean="0"/>
              <a:pPr/>
              <a:t>5</a:t>
            </a:fld>
            <a:endParaRPr lang="ru-RU"/>
          </a:p>
        </p:txBody>
      </p:sp>
    </p:spTree>
    <p:extLst>
      <p:ext uri="{BB962C8B-B14F-4D97-AF65-F5344CB8AC3E}">
        <p14:creationId xmlns:p14="http://schemas.microsoft.com/office/powerpoint/2010/main" val="1915328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normAutofit/>
          </a:bodyPr>
          <a:lstStyle/>
          <a:p>
            <a:endParaRPr lang="ru-RU" sz="1200" kern="1200" baseline="0" dirty="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0B53AEF-9FA9-40A6-A118-9F99E59CB8AA}" type="slidenum">
              <a:rPr lang="ru-RU" smtClean="0"/>
              <a:pPr/>
              <a:t>6</a:t>
            </a:fld>
            <a:endParaRPr lang="ru-RU"/>
          </a:p>
        </p:txBody>
      </p:sp>
    </p:spTree>
    <p:extLst>
      <p:ext uri="{BB962C8B-B14F-4D97-AF65-F5344CB8AC3E}">
        <p14:creationId xmlns:p14="http://schemas.microsoft.com/office/powerpoint/2010/main" val="3163984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normAutofit/>
          </a:bodyPr>
          <a:lstStyle/>
          <a:p>
            <a:endParaRPr lang="ru-RU" sz="1200" kern="1200" dirty="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00B53AEF-9FA9-40A6-A118-9F99E59CB8AA}" type="slidenum">
              <a:rPr lang="ru-RU" smtClean="0"/>
              <a:pPr/>
              <a:t>7</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B53AEF-9FA9-40A6-A118-9F99E59CB8AA}" type="slidenum">
              <a:rPr kumimoji="0" lang="ru-R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ru-R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56302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00B53AEF-9FA9-40A6-A118-9F99E59CB8AA}" type="slidenum">
              <a:rPr lang="ru-RU" smtClean="0"/>
              <a:pPr/>
              <a:t>11</a:t>
            </a:fld>
            <a:endParaRPr lang="ru-RU"/>
          </a:p>
        </p:txBody>
      </p:sp>
    </p:spTree>
    <p:extLst>
      <p:ext uri="{BB962C8B-B14F-4D97-AF65-F5344CB8AC3E}">
        <p14:creationId xmlns:p14="http://schemas.microsoft.com/office/powerpoint/2010/main" val="2870859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26"/>
            <a:ext cx="10363200" cy="1470025"/>
          </a:xfrm>
        </p:spPr>
        <p:txBody>
          <a:bodyPr/>
          <a:lstStyle/>
          <a:p>
            <a:r>
              <a:rPr lang="ru-RU"/>
              <a:t>Образец заголовка</a:t>
            </a:r>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6FD00D2A-1EC9-4921-9547-D3889E7FA3A8}" type="datetime1">
              <a:rPr lang="ru-RU" smtClean="0"/>
              <a:t>14.03.2023</a:t>
            </a:fld>
            <a:endParaRPr lang="ru-RU"/>
          </a:p>
        </p:txBody>
      </p:sp>
      <p:sp>
        <p:nvSpPr>
          <p:cNvPr id="5" name="Нижний колонтитул 4"/>
          <p:cNvSpPr>
            <a:spLocks noGrp="1"/>
          </p:cNvSpPr>
          <p:nvPr>
            <p:ph type="ftr" sz="quarter" idx="11"/>
          </p:nvPr>
        </p:nvSpPr>
        <p:spPr/>
        <p:txBody>
          <a:bodyPr/>
          <a:lstStyle/>
          <a:p>
            <a:r>
              <a:rPr lang="ru-RU"/>
              <a:t>Ососков Машинное обучение Лекция 3</a:t>
            </a:r>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DD3A632-A14C-4D92-B6D7-F672BE50D942}" type="datetime1">
              <a:rPr lang="ru-RU" smtClean="0"/>
              <a:t>14.03.2023</a:t>
            </a:fld>
            <a:endParaRPr lang="ru-RU"/>
          </a:p>
        </p:txBody>
      </p:sp>
      <p:sp>
        <p:nvSpPr>
          <p:cNvPr id="5" name="Нижний колонтитул 4"/>
          <p:cNvSpPr>
            <a:spLocks noGrp="1"/>
          </p:cNvSpPr>
          <p:nvPr>
            <p:ph type="ftr" sz="quarter" idx="11"/>
          </p:nvPr>
        </p:nvSpPr>
        <p:spPr/>
        <p:txBody>
          <a:bodyPr/>
          <a:lstStyle/>
          <a:p>
            <a:r>
              <a:rPr lang="ru-RU"/>
              <a:t>Ососков Машинное обучение Лекция 3</a:t>
            </a:r>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AAF4FC9D-5BFA-41F9-AB64-FA25D750F023}" type="datetime1">
              <a:rPr lang="ru-RU" smtClean="0"/>
              <a:t>14.03.2023</a:t>
            </a:fld>
            <a:endParaRPr lang="ru-RU"/>
          </a:p>
        </p:txBody>
      </p:sp>
      <p:sp>
        <p:nvSpPr>
          <p:cNvPr id="5" name="Нижний колонтитул 4"/>
          <p:cNvSpPr>
            <a:spLocks noGrp="1"/>
          </p:cNvSpPr>
          <p:nvPr>
            <p:ph type="ftr" sz="quarter" idx="11"/>
          </p:nvPr>
        </p:nvSpPr>
        <p:spPr/>
        <p:txBody>
          <a:bodyPr/>
          <a:lstStyle/>
          <a:p>
            <a:r>
              <a:rPr lang="ru-RU"/>
              <a:t>Ососков Машинное обучение Лекция 3</a:t>
            </a:r>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26"/>
            <a:ext cx="10363200" cy="1470025"/>
          </a:xfrm>
        </p:spPr>
        <p:txBody>
          <a:bodyPr/>
          <a:lstStyle/>
          <a:p>
            <a:r>
              <a:rPr lang="ru-RU"/>
              <a:t>Образец заголовка</a:t>
            </a:r>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8A837670-A76E-42F0-920E-8A8A971F49AF}" type="datetime1">
              <a:rPr lang="ru-RU" smtClean="0"/>
              <a:t>14.03.2023</a:t>
            </a:fld>
            <a:endParaRPr lang="ru-RU"/>
          </a:p>
        </p:txBody>
      </p:sp>
      <p:sp>
        <p:nvSpPr>
          <p:cNvPr id="5" name="Нижний колонтитул 4"/>
          <p:cNvSpPr>
            <a:spLocks noGrp="1"/>
          </p:cNvSpPr>
          <p:nvPr>
            <p:ph type="ftr" sz="quarter" idx="11"/>
          </p:nvPr>
        </p:nvSpPr>
        <p:spPr/>
        <p:txBody>
          <a:bodyPr/>
          <a:lstStyle/>
          <a:p>
            <a:r>
              <a:rPr lang="ru-RU"/>
              <a:t>Ососков Машинное обучение Лекция 3</a:t>
            </a:r>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162589306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37F4D3D-A404-4195-9C81-40A4E4787139}" type="datetime1">
              <a:rPr lang="ru-RU" smtClean="0"/>
              <a:t>14.03.2023</a:t>
            </a:fld>
            <a:endParaRPr lang="ru-RU"/>
          </a:p>
        </p:txBody>
      </p:sp>
      <p:sp>
        <p:nvSpPr>
          <p:cNvPr id="5" name="Нижний колонтитул 4"/>
          <p:cNvSpPr>
            <a:spLocks noGrp="1"/>
          </p:cNvSpPr>
          <p:nvPr>
            <p:ph type="ftr" sz="quarter" idx="11"/>
          </p:nvPr>
        </p:nvSpPr>
        <p:spPr/>
        <p:txBody>
          <a:bodyPr/>
          <a:lstStyle/>
          <a:p>
            <a:r>
              <a:rPr lang="ru-RU"/>
              <a:t>Ососков Машинное обучение Лекция 3</a:t>
            </a:r>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113627253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2F687F86-B921-4496-837B-AE60732CDC19}" type="datetime1">
              <a:rPr lang="ru-RU" smtClean="0"/>
              <a:t>14.03.2023</a:t>
            </a:fld>
            <a:endParaRPr lang="ru-RU"/>
          </a:p>
        </p:txBody>
      </p:sp>
      <p:sp>
        <p:nvSpPr>
          <p:cNvPr id="5" name="Нижний колонтитул 4"/>
          <p:cNvSpPr>
            <a:spLocks noGrp="1"/>
          </p:cNvSpPr>
          <p:nvPr>
            <p:ph type="ftr" sz="quarter" idx="11"/>
          </p:nvPr>
        </p:nvSpPr>
        <p:spPr/>
        <p:txBody>
          <a:bodyPr/>
          <a:lstStyle/>
          <a:p>
            <a:r>
              <a:rPr lang="ru-RU"/>
              <a:t>Ососков Машинное обучение Лекция 3</a:t>
            </a:r>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184570529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FCAF7902-9232-4213-8DD2-F0FC6A431B4C}" type="datetime1">
              <a:rPr lang="ru-RU" smtClean="0"/>
              <a:t>14.03.2023</a:t>
            </a:fld>
            <a:endParaRPr lang="ru-RU"/>
          </a:p>
        </p:txBody>
      </p:sp>
      <p:sp>
        <p:nvSpPr>
          <p:cNvPr id="6" name="Нижний колонтитул 5"/>
          <p:cNvSpPr>
            <a:spLocks noGrp="1"/>
          </p:cNvSpPr>
          <p:nvPr>
            <p:ph type="ftr" sz="quarter" idx="11"/>
          </p:nvPr>
        </p:nvSpPr>
        <p:spPr/>
        <p:txBody>
          <a:bodyPr/>
          <a:lstStyle/>
          <a:p>
            <a:r>
              <a:rPr lang="ru-RU"/>
              <a:t>Ососков Машинное обучение Лекция 3</a:t>
            </a:r>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129313246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AF6B16E8-057C-4AE6-811A-388CF118C5F3}" type="datetime1">
              <a:rPr lang="ru-RU" smtClean="0"/>
              <a:t>14.03.2023</a:t>
            </a:fld>
            <a:endParaRPr lang="ru-RU"/>
          </a:p>
        </p:txBody>
      </p:sp>
      <p:sp>
        <p:nvSpPr>
          <p:cNvPr id="8" name="Нижний колонтитул 7"/>
          <p:cNvSpPr>
            <a:spLocks noGrp="1"/>
          </p:cNvSpPr>
          <p:nvPr>
            <p:ph type="ftr" sz="quarter" idx="11"/>
          </p:nvPr>
        </p:nvSpPr>
        <p:spPr/>
        <p:txBody>
          <a:bodyPr/>
          <a:lstStyle/>
          <a:p>
            <a:r>
              <a:rPr lang="ru-RU"/>
              <a:t>Ососков Машинное обучение Лекция 3</a:t>
            </a:r>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322614882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ABFB6BB7-7B03-4111-B91A-9C8FD9D152D0}" type="datetime1">
              <a:rPr lang="ru-RU" smtClean="0"/>
              <a:t>14.03.2023</a:t>
            </a:fld>
            <a:endParaRPr lang="ru-RU"/>
          </a:p>
        </p:txBody>
      </p:sp>
      <p:sp>
        <p:nvSpPr>
          <p:cNvPr id="4" name="Нижний колонтитул 3"/>
          <p:cNvSpPr>
            <a:spLocks noGrp="1"/>
          </p:cNvSpPr>
          <p:nvPr>
            <p:ph type="ftr" sz="quarter" idx="11"/>
          </p:nvPr>
        </p:nvSpPr>
        <p:spPr/>
        <p:txBody>
          <a:bodyPr/>
          <a:lstStyle/>
          <a:p>
            <a:r>
              <a:rPr lang="ru-RU"/>
              <a:t>Ососков Машинное обучение Лекция 3</a:t>
            </a:r>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271254738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EDBC630-11A8-40AC-B0D3-FB6063E4974D}" type="datetime1">
              <a:rPr lang="ru-RU" smtClean="0"/>
              <a:t>14.03.2023</a:t>
            </a:fld>
            <a:endParaRPr lang="ru-RU"/>
          </a:p>
        </p:txBody>
      </p:sp>
      <p:sp>
        <p:nvSpPr>
          <p:cNvPr id="3" name="Нижний колонтитул 2"/>
          <p:cNvSpPr>
            <a:spLocks noGrp="1"/>
          </p:cNvSpPr>
          <p:nvPr>
            <p:ph type="ftr" sz="quarter" idx="11"/>
          </p:nvPr>
        </p:nvSpPr>
        <p:spPr/>
        <p:txBody>
          <a:bodyPr/>
          <a:lstStyle/>
          <a:p>
            <a:r>
              <a:rPr lang="ru-RU"/>
              <a:t>Ососков Машинное обучение Лекция 3</a:t>
            </a:r>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180800479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85912623-3986-45D4-A203-03CA57257740}" type="datetime1">
              <a:rPr lang="ru-RU" smtClean="0"/>
              <a:t>14.03.2023</a:t>
            </a:fld>
            <a:endParaRPr lang="ru-RU"/>
          </a:p>
        </p:txBody>
      </p:sp>
      <p:sp>
        <p:nvSpPr>
          <p:cNvPr id="6" name="Нижний колонтитул 5"/>
          <p:cNvSpPr>
            <a:spLocks noGrp="1"/>
          </p:cNvSpPr>
          <p:nvPr>
            <p:ph type="ftr" sz="quarter" idx="11"/>
          </p:nvPr>
        </p:nvSpPr>
        <p:spPr/>
        <p:txBody>
          <a:bodyPr/>
          <a:lstStyle/>
          <a:p>
            <a:r>
              <a:rPr lang="ru-RU"/>
              <a:t>Ососков Машинное обучение Лекция 3</a:t>
            </a:r>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33753442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2539A919-0549-4073-B570-0C1BCC13E45B}" type="datetime1">
              <a:rPr lang="ru-RU" smtClean="0"/>
              <a:t>14.03.2023</a:t>
            </a:fld>
            <a:endParaRPr lang="ru-RU"/>
          </a:p>
        </p:txBody>
      </p:sp>
      <p:sp>
        <p:nvSpPr>
          <p:cNvPr id="5" name="Нижний колонтитул 4"/>
          <p:cNvSpPr>
            <a:spLocks noGrp="1"/>
          </p:cNvSpPr>
          <p:nvPr>
            <p:ph type="ftr" sz="quarter" idx="11"/>
          </p:nvPr>
        </p:nvSpPr>
        <p:spPr/>
        <p:txBody>
          <a:bodyPr/>
          <a:lstStyle/>
          <a:p>
            <a:r>
              <a:rPr lang="ru-RU"/>
              <a:t>Ососков Машинное обучение Лекция 3</a:t>
            </a:r>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802640CA-F9DD-4A1E-94BE-A6927F0A0236}" type="datetime1">
              <a:rPr lang="ru-RU" smtClean="0"/>
              <a:t>14.03.2023</a:t>
            </a:fld>
            <a:endParaRPr lang="ru-RU"/>
          </a:p>
        </p:txBody>
      </p:sp>
      <p:sp>
        <p:nvSpPr>
          <p:cNvPr id="6" name="Нижний колонтитул 5"/>
          <p:cNvSpPr>
            <a:spLocks noGrp="1"/>
          </p:cNvSpPr>
          <p:nvPr>
            <p:ph type="ftr" sz="quarter" idx="11"/>
          </p:nvPr>
        </p:nvSpPr>
        <p:spPr/>
        <p:txBody>
          <a:bodyPr/>
          <a:lstStyle/>
          <a:p>
            <a:r>
              <a:rPr lang="ru-RU"/>
              <a:t>Ососков Машинное обучение Лекция 3</a:t>
            </a:r>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96095800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1F7C0479-18AB-4E93-AFE7-F84E18EA2F5D}" type="datetime1">
              <a:rPr lang="ru-RU" smtClean="0"/>
              <a:t>14.03.2023</a:t>
            </a:fld>
            <a:endParaRPr lang="ru-RU"/>
          </a:p>
        </p:txBody>
      </p:sp>
      <p:sp>
        <p:nvSpPr>
          <p:cNvPr id="5" name="Нижний колонтитул 4"/>
          <p:cNvSpPr>
            <a:spLocks noGrp="1"/>
          </p:cNvSpPr>
          <p:nvPr>
            <p:ph type="ftr" sz="quarter" idx="11"/>
          </p:nvPr>
        </p:nvSpPr>
        <p:spPr/>
        <p:txBody>
          <a:bodyPr/>
          <a:lstStyle/>
          <a:p>
            <a:r>
              <a:rPr lang="ru-RU"/>
              <a:t>Ососков Машинное обучение Лекция 3</a:t>
            </a:r>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226282022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2100C04C-D912-4F31-9EE4-D72F840B9306}" type="datetime1">
              <a:rPr lang="ru-RU" smtClean="0"/>
              <a:t>14.03.2023</a:t>
            </a:fld>
            <a:endParaRPr lang="ru-RU"/>
          </a:p>
        </p:txBody>
      </p:sp>
      <p:sp>
        <p:nvSpPr>
          <p:cNvPr id="5" name="Нижний колонтитул 4"/>
          <p:cNvSpPr>
            <a:spLocks noGrp="1"/>
          </p:cNvSpPr>
          <p:nvPr>
            <p:ph type="ftr" sz="quarter" idx="11"/>
          </p:nvPr>
        </p:nvSpPr>
        <p:spPr/>
        <p:txBody>
          <a:bodyPr/>
          <a:lstStyle/>
          <a:p>
            <a:r>
              <a:rPr lang="ru-RU"/>
              <a:t>Ососков Машинное обучение Лекция 3</a:t>
            </a:r>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extLst>
      <p:ext uri="{BB962C8B-B14F-4D97-AF65-F5344CB8AC3E}">
        <p14:creationId xmlns:p14="http://schemas.microsoft.com/office/powerpoint/2010/main" val="268972644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CFC2ABBB-CAA6-456E-860C-0D56919A7796}" type="datetime1">
              <a:rPr lang="ru-RU" smtClean="0"/>
              <a:t>14.03.2023</a:t>
            </a:fld>
            <a:endParaRPr lang="ru-RU"/>
          </a:p>
        </p:txBody>
      </p:sp>
      <p:sp>
        <p:nvSpPr>
          <p:cNvPr id="5" name="Нижний колонтитул 4"/>
          <p:cNvSpPr>
            <a:spLocks noGrp="1"/>
          </p:cNvSpPr>
          <p:nvPr>
            <p:ph type="ftr" sz="quarter" idx="11"/>
          </p:nvPr>
        </p:nvSpPr>
        <p:spPr/>
        <p:txBody>
          <a:bodyPr/>
          <a:lstStyle/>
          <a:p>
            <a:r>
              <a:rPr lang="ru-RU"/>
              <a:t>Ососков Машинное обучение Лекция 3</a:t>
            </a:r>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89CBDC37-4E44-4A63-A368-4086DE39EA2E}" type="datetime1">
              <a:rPr lang="ru-RU" smtClean="0"/>
              <a:t>14.03.2023</a:t>
            </a:fld>
            <a:endParaRPr lang="ru-RU"/>
          </a:p>
        </p:txBody>
      </p:sp>
      <p:sp>
        <p:nvSpPr>
          <p:cNvPr id="6" name="Нижний колонтитул 5"/>
          <p:cNvSpPr>
            <a:spLocks noGrp="1"/>
          </p:cNvSpPr>
          <p:nvPr>
            <p:ph type="ftr" sz="quarter" idx="11"/>
          </p:nvPr>
        </p:nvSpPr>
        <p:spPr/>
        <p:txBody>
          <a:bodyPr/>
          <a:lstStyle/>
          <a:p>
            <a:r>
              <a:rPr lang="ru-RU"/>
              <a:t>Ососков Машинное обучение Лекция 3</a:t>
            </a:r>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0F9D2CE-2564-4A46-850B-E1960EACDA79}" type="datetime1">
              <a:rPr lang="ru-RU" smtClean="0"/>
              <a:t>14.03.2023</a:t>
            </a:fld>
            <a:endParaRPr lang="ru-RU"/>
          </a:p>
        </p:txBody>
      </p:sp>
      <p:sp>
        <p:nvSpPr>
          <p:cNvPr id="8" name="Нижний колонтитул 7"/>
          <p:cNvSpPr>
            <a:spLocks noGrp="1"/>
          </p:cNvSpPr>
          <p:nvPr>
            <p:ph type="ftr" sz="quarter" idx="11"/>
          </p:nvPr>
        </p:nvSpPr>
        <p:spPr/>
        <p:txBody>
          <a:bodyPr/>
          <a:lstStyle/>
          <a:p>
            <a:r>
              <a:rPr lang="ru-RU"/>
              <a:t>Ососков Машинное обучение Лекция 3</a:t>
            </a:r>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458BE1A1-2823-442A-AF55-EC169978FAC3}" type="datetime1">
              <a:rPr lang="ru-RU" smtClean="0"/>
              <a:t>14.03.2023</a:t>
            </a:fld>
            <a:endParaRPr lang="ru-RU"/>
          </a:p>
        </p:txBody>
      </p:sp>
      <p:sp>
        <p:nvSpPr>
          <p:cNvPr id="4" name="Нижний колонтитул 3"/>
          <p:cNvSpPr>
            <a:spLocks noGrp="1"/>
          </p:cNvSpPr>
          <p:nvPr>
            <p:ph type="ftr" sz="quarter" idx="11"/>
          </p:nvPr>
        </p:nvSpPr>
        <p:spPr/>
        <p:txBody>
          <a:bodyPr/>
          <a:lstStyle/>
          <a:p>
            <a:r>
              <a:rPr lang="ru-RU"/>
              <a:t>Ососков Машинное обучение Лекция 3</a:t>
            </a:r>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EEA69BD-1F3D-493C-8451-ED4AA6799A28}" type="datetime1">
              <a:rPr lang="ru-RU" smtClean="0"/>
              <a:t>14.03.2023</a:t>
            </a:fld>
            <a:endParaRPr lang="ru-RU"/>
          </a:p>
        </p:txBody>
      </p:sp>
      <p:sp>
        <p:nvSpPr>
          <p:cNvPr id="3" name="Нижний колонтитул 2"/>
          <p:cNvSpPr>
            <a:spLocks noGrp="1"/>
          </p:cNvSpPr>
          <p:nvPr>
            <p:ph type="ftr" sz="quarter" idx="11"/>
          </p:nvPr>
        </p:nvSpPr>
        <p:spPr/>
        <p:txBody>
          <a:bodyPr/>
          <a:lstStyle/>
          <a:p>
            <a:r>
              <a:rPr lang="ru-RU"/>
              <a:t>Ососков Машинное обучение Лекция 3</a:t>
            </a:r>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62175021-E61C-4278-9EA2-0883A9D6352B}" type="datetime1">
              <a:rPr lang="ru-RU" smtClean="0"/>
              <a:t>14.03.2023</a:t>
            </a:fld>
            <a:endParaRPr lang="ru-RU"/>
          </a:p>
        </p:txBody>
      </p:sp>
      <p:sp>
        <p:nvSpPr>
          <p:cNvPr id="6" name="Нижний колонтитул 5"/>
          <p:cNvSpPr>
            <a:spLocks noGrp="1"/>
          </p:cNvSpPr>
          <p:nvPr>
            <p:ph type="ftr" sz="quarter" idx="11"/>
          </p:nvPr>
        </p:nvSpPr>
        <p:spPr/>
        <p:txBody>
          <a:bodyPr/>
          <a:lstStyle/>
          <a:p>
            <a:r>
              <a:rPr lang="ru-RU"/>
              <a:t>Ососков Машинное обучение Лекция 3</a:t>
            </a:r>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E07995B5-BC11-41B3-874A-A8DEDF87A2CE}" type="datetime1">
              <a:rPr lang="ru-RU" smtClean="0"/>
              <a:t>14.03.2023</a:t>
            </a:fld>
            <a:endParaRPr lang="ru-RU"/>
          </a:p>
        </p:txBody>
      </p:sp>
      <p:sp>
        <p:nvSpPr>
          <p:cNvPr id="6" name="Нижний колонтитул 5"/>
          <p:cNvSpPr>
            <a:spLocks noGrp="1"/>
          </p:cNvSpPr>
          <p:nvPr>
            <p:ph type="ftr" sz="quarter" idx="11"/>
          </p:nvPr>
        </p:nvSpPr>
        <p:spPr/>
        <p:txBody>
          <a:bodyPr/>
          <a:lstStyle/>
          <a:p>
            <a:r>
              <a:rPr lang="ru-RU"/>
              <a:t>Ососков Машинное обучение Лекция 3</a:t>
            </a:r>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A26B29-D43F-4C7D-827A-D0B4DD1384FD}" type="datetime1">
              <a:rPr lang="ru-RU" smtClean="0"/>
              <a:t>14.03.2023</a:t>
            </a:fld>
            <a:endParaRPr lang="ru-RU"/>
          </a:p>
        </p:txBody>
      </p:sp>
      <p:sp>
        <p:nvSpPr>
          <p:cNvPr id="5" name="Нижний колонтитул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a:t>Ососков Машинное обучение Лекция 3</a:t>
            </a:r>
          </a:p>
        </p:txBody>
      </p:sp>
      <p:sp>
        <p:nvSpPr>
          <p:cNvPr id="6" name="Номер слайда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52EEBF-CC85-47CA-9FF2-60526E096F54}" type="datetime1">
              <a:rPr lang="ru-RU" smtClean="0"/>
              <a:t>14.03.2023</a:t>
            </a:fld>
            <a:endParaRPr lang="ru-RU"/>
          </a:p>
        </p:txBody>
      </p:sp>
      <p:sp>
        <p:nvSpPr>
          <p:cNvPr id="5" name="Нижний колонтитул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a:t>Ососков Машинное обучение Лекция 3</a:t>
            </a:r>
          </a:p>
        </p:txBody>
      </p:sp>
      <p:sp>
        <p:nvSpPr>
          <p:cNvPr id="6" name="Номер слайда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extLst>
      <p:ext uri="{BB962C8B-B14F-4D97-AF65-F5344CB8AC3E}">
        <p14:creationId xmlns:p14="http://schemas.microsoft.com/office/powerpoint/2010/main" val="28475902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ososkov@gmail.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1.gif"/></Relationships>
</file>

<file path=ppt/slides/_rels/slide10.xml.rels><?xml version="1.0" encoding="UTF-8" standalone="yes"?>
<Relationships xmlns="http://schemas.openxmlformats.org/package/2006/relationships"><Relationship Id="rId8" Type="http://schemas.openxmlformats.org/officeDocument/2006/relationships/image" Target="../media/image25.wmf"/><Relationship Id="rId13" Type="http://schemas.microsoft.com/office/2007/relationships/hdphoto" Target="../media/hdphoto5.wdp"/><Relationship Id="rId18" Type="http://schemas.openxmlformats.org/officeDocument/2006/relationships/image" Target="../media/image29.wmf"/><Relationship Id="rId3" Type="http://schemas.openxmlformats.org/officeDocument/2006/relationships/hyperlink" Target="http://www.nsu.ru/mmf/tvims/chernova/tv/lec/node21.html#1470" TargetMode="External"/><Relationship Id="rId21" Type="http://schemas.openxmlformats.org/officeDocument/2006/relationships/image" Target="../media/image31.wmf"/><Relationship Id="rId7" Type="http://schemas.openxmlformats.org/officeDocument/2006/relationships/oleObject" Target="../embeddings/oleObject4.bin"/><Relationship Id="rId12" Type="http://schemas.openxmlformats.org/officeDocument/2006/relationships/image" Target="../media/image27.png"/><Relationship Id="rId17" Type="http://schemas.openxmlformats.org/officeDocument/2006/relationships/oleObject" Target="../embeddings/oleObject7.bin"/><Relationship Id="rId2" Type="http://schemas.openxmlformats.org/officeDocument/2006/relationships/notesSlide" Target="../notesSlides/notesSlide8.xml"/><Relationship Id="rId16" Type="http://schemas.openxmlformats.org/officeDocument/2006/relationships/image" Target="../media/image28.emf"/><Relationship Id="rId20" Type="http://schemas.openxmlformats.org/officeDocument/2006/relationships/oleObject" Target="../embeddings/oleObject8.bin"/><Relationship Id="rId1" Type="http://schemas.openxmlformats.org/officeDocument/2006/relationships/slideLayout" Target="../slideLayouts/slideLayout13.xml"/><Relationship Id="rId6" Type="http://schemas.microsoft.com/office/2007/relationships/hdphoto" Target="../media/hdphoto4.wdp"/><Relationship Id="rId11" Type="http://schemas.openxmlformats.org/officeDocument/2006/relationships/oleObject" Target="../embeddings/oleObject6.bin"/><Relationship Id="rId5" Type="http://schemas.openxmlformats.org/officeDocument/2006/relationships/image" Target="../media/image24.png"/><Relationship Id="rId15" Type="http://schemas.openxmlformats.org/officeDocument/2006/relationships/hyperlink" Target="https://docs.scipy.org/doc/scipy/reference/generated/scipy.stats.kstest.html" TargetMode="External"/><Relationship Id="rId10" Type="http://schemas.openxmlformats.org/officeDocument/2006/relationships/image" Target="../media/image26.png"/><Relationship Id="rId19" Type="http://schemas.openxmlformats.org/officeDocument/2006/relationships/image" Target="../media/image30.emf"/><Relationship Id="rId4" Type="http://schemas.openxmlformats.org/officeDocument/2006/relationships/image" Target="../media/image23.png"/><Relationship Id="rId9" Type="http://schemas.openxmlformats.org/officeDocument/2006/relationships/oleObject" Target="../embeddings/oleObject5.bin"/><Relationship Id="rId14" Type="http://schemas.openxmlformats.org/officeDocument/2006/relationships/hyperlink" Target="https://pythonpip.ru/examples/podgonka-krivoy-v-python-s-pomoschyu-biblioteki-scipy"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13" Type="http://schemas.microsoft.com/office/2007/relationships/hdphoto" Target="../media/hdphoto8.wdp"/><Relationship Id="rId3" Type="http://schemas.openxmlformats.org/officeDocument/2006/relationships/image" Target="../media/image24.png"/><Relationship Id="rId7" Type="http://schemas.openxmlformats.org/officeDocument/2006/relationships/image" Target="../media/image32.png"/><Relationship Id="rId12"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hyperlink" Target="https://numpy.org/doc/stable/reference/random/generated/numpy.random.normal.html" TargetMode="External"/><Relationship Id="rId11" Type="http://schemas.microsoft.com/office/2007/relationships/hdphoto" Target="../media/hdphoto7.wdp"/><Relationship Id="rId5" Type="http://schemas.openxmlformats.org/officeDocument/2006/relationships/hyperlink" Target="https://numpy.org/doc/stable/reference/random/generated/numpy.random.poisson.html" TargetMode="External"/><Relationship Id="rId15" Type="http://schemas.microsoft.com/office/2007/relationships/hdphoto" Target="../media/hdphoto9.wdp"/><Relationship Id="rId10" Type="http://schemas.openxmlformats.org/officeDocument/2006/relationships/image" Target="../media/image34.png"/><Relationship Id="rId4" Type="http://schemas.microsoft.com/office/2007/relationships/hdphoto" Target="../media/hdphoto4.wdp"/><Relationship Id="rId9" Type="http://schemas.microsoft.com/office/2007/relationships/hdphoto" Target="../media/hdphoto6.wdp"/><Relationship Id="rId1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10.wdp"/><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5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53.png"/><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4.png"/><Relationship Id="rId7" Type="http://schemas.openxmlformats.org/officeDocument/2006/relationships/image" Target="../media/image5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420.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40.png"/><Relationship Id="rId5" Type="http://schemas.openxmlformats.org/officeDocument/2006/relationships/image" Target="../media/image59.png"/><Relationship Id="rId4" Type="http://schemas.openxmlformats.org/officeDocument/2006/relationships/image" Target="../media/image58.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500.png"/><Relationship Id="rId4" Type="http://schemas.openxmlformats.org/officeDocument/2006/relationships/image" Target="../media/image64.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25.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7.png"/><Relationship Id="rId7" Type="http://schemas.openxmlformats.org/officeDocument/2006/relationships/image" Target="../media/image7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69.png"/><Relationship Id="rId4" Type="http://schemas.openxmlformats.org/officeDocument/2006/relationships/image" Target="../media/image68.png"/><Relationship Id="rId9" Type="http://schemas.openxmlformats.org/officeDocument/2006/relationships/image" Target="../media/image72.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jpe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hyperlink" Target="https://pythonpip.ru/examples/podgonka-krivoy-v-python-s-pomoschyu-biblioteki-scipy" TargetMode="External"/><Relationship Id="rId13" Type="http://schemas.openxmlformats.org/officeDocument/2006/relationships/image" Target="../media/image21.emf"/><Relationship Id="rId3" Type="http://schemas.openxmlformats.org/officeDocument/2006/relationships/image" Target="../media/image15.emf"/><Relationship Id="rId7" Type="http://schemas.openxmlformats.org/officeDocument/2006/relationships/image" Target="../media/image17.wmf"/><Relationship Id="rId12" Type="http://schemas.openxmlformats.org/officeDocument/2006/relationships/image" Target="../media/image20.wmf"/><Relationship Id="rId2"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oleObject" Target="../embeddings/oleObject2.bin"/><Relationship Id="rId11" Type="http://schemas.openxmlformats.org/officeDocument/2006/relationships/oleObject" Target="../embeddings/oleObject3.bin"/><Relationship Id="rId5" Type="http://schemas.openxmlformats.org/officeDocument/2006/relationships/image" Target="../media/image16.wmf"/><Relationship Id="rId10" Type="http://schemas.openxmlformats.org/officeDocument/2006/relationships/image" Target="../media/image19.emf"/><Relationship Id="rId4" Type="http://schemas.openxmlformats.org/officeDocument/2006/relationships/oleObject" Target="../embeddings/oleObject1.bin"/><Relationship Id="rId9" Type="http://schemas.openxmlformats.org/officeDocument/2006/relationships/image" Target="../media/image18.emf"/></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42574" y="2910979"/>
            <a:ext cx="9144000" cy="2304496"/>
          </a:xfrm>
        </p:spPr>
        <p:txBody>
          <a:bodyPr>
            <a:noAutofit/>
          </a:bodyPr>
          <a:lstStyle/>
          <a:p>
            <a:br>
              <a:rPr lang="ru-RU" sz="3200" b="1" dirty="0">
                <a:ln>
                  <a:solidFill>
                    <a:srgbClr val="003882"/>
                  </a:solidFill>
                </a:ln>
                <a:solidFill>
                  <a:srgbClr val="01A3D4"/>
                </a:solidFill>
                <a:latin typeface="Arial" pitchFamily="34" charset="0"/>
                <a:cs typeface="Arial" pitchFamily="34" charset="0"/>
              </a:rPr>
            </a:br>
            <a:r>
              <a:rPr lang="ru-RU" sz="2800" b="1" dirty="0">
                <a:ln>
                  <a:solidFill>
                    <a:srgbClr val="003882"/>
                  </a:solidFill>
                </a:ln>
                <a:solidFill>
                  <a:srgbClr val="1706BA"/>
                </a:solidFill>
                <a:latin typeface="Arial" pitchFamily="34" charset="0"/>
                <a:cs typeface="Arial" pitchFamily="34" charset="0"/>
              </a:rPr>
              <a:t>Применение методов машинного обучения для моделирования и анализа свойств тонких структур в распределениях продуктов ядерных реакций по массе</a:t>
            </a:r>
            <a:br>
              <a:rPr lang="ru-RU" sz="3200" b="1" dirty="0">
                <a:ln>
                  <a:solidFill>
                    <a:srgbClr val="003882"/>
                  </a:solidFill>
                </a:ln>
                <a:solidFill>
                  <a:srgbClr val="0070C0"/>
                </a:solidFill>
                <a:latin typeface="Arial" pitchFamily="34" charset="0"/>
                <a:cs typeface="Arial" pitchFamily="34" charset="0"/>
              </a:rPr>
            </a:br>
            <a:endParaRPr lang="ru-RU" sz="3200" b="1" dirty="0">
              <a:ln>
                <a:solidFill>
                  <a:srgbClr val="003882"/>
                </a:solidFill>
              </a:ln>
              <a:solidFill>
                <a:srgbClr val="0070C0"/>
              </a:solidFill>
              <a:latin typeface="Arial" pitchFamily="34" charset="0"/>
              <a:cs typeface="Arial" pitchFamily="34" charset="0"/>
            </a:endParaRPr>
          </a:p>
        </p:txBody>
      </p:sp>
      <p:sp>
        <p:nvSpPr>
          <p:cNvPr id="5" name="Прямоугольник 4"/>
          <p:cNvSpPr/>
          <p:nvPr/>
        </p:nvSpPr>
        <p:spPr>
          <a:xfrm>
            <a:off x="1199456" y="5497178"/>
            <a:ext cx="9144000" cy="687432"/>
          </a:xfrm>
          <a:prstGeom prst="rect">
            <a:avLst/>
          </a:prstGeom>
        </p:spPr>
        <p:txBody>
          <a:bodyPr wrap="square">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ru-RU" sz="2000" b="1" i="0" u="none" strike="noStrike" kern="1200" cap="none" spc="0" normalizeH="0" baseline="0" noProof="0" dirty="0">
                <a:ln>
                  <a:noFill/>
                </a:ln>
                <a:solidFill>
                  <a:prstClr val="black"/>
                </a:solidFill>
                <a:effectLst/>
                <a:uLnTx/>
                <a:uFillTx/>
                <a:latin typeface="Calibri"/>
                <a:ea typeface="+mn-ea"/>
                <a:cs typeface="+mn-cs"/>
              </a:rPr>
              <a:t>email: </a:t>
            </a:r>
            <a:r>
              <a:rPr kumimoji="0" lang="en-US" altLang="ru-RU" sz="2000" b="1" i="0" u="none" strike="noStrike" kern="1200" cap="none" spc="0" normalizeH="0" baseline="0" noProof="0" dirty="0">
                <a:ln>
                  <a:noFill/>
                </a:ln>
                <a:solidFill>
                  <a:srgbClr val="0033CC"/>
                </a:solidFill>
                <a:effectLst/>
                <a:uLnTx/>
                <a:uFillTx/>
                <a:latin typeface="Calibri"/>
                <a:ea typeface="+mn-ea"/>
                <a:cs typeface="+mn-cs"/>
                <a:hlinkClick r:id="rId3"/>
              </a:rPr>
              <a:t>g</a:t>
            </a:r>
            <a:r>
              <a:rPr kumimoji="0" lang="en-GB" altLang="ru-RU" sz="2000" b="1" i="0" u="none" strike="noStrike" kern="1200" cap="none" spc="0" normalizeH="0" baseline="0" noProof="0" dirty="0">
                <a:ln>
                  <a:noFill/>
                </a:ln>
                <a:solidFill>
                  <a:srgbClr val="0033CC"/>
                </a:solidFill>
                <a:effectLst/>
                <a:uLnTx/>
                <a:uFillTx/>
                <a:latin typeface="Calibri"/>
                <a:ea typeface="+mn-ea"/>
                <a:cs typeface="+mn-cs"/>
                <a:hlinkClick r:id="rId3"/>
              </a:rPr>
              <a:t>ososkov@gmail.com</a:t>
            </a:r>
            <a:endParaRPr kumimoji="0" lang="en-GB" altLang="ru-RU" sz="2000" b="1" i="0" u="none" strike="noStrike" kern="1200" cap="none" spc="0" normalizeH="0" baseline="0" noProof="0" dirty="0">
              <a:ln>
                <a:noFill/>
              </a:ln>
              <a:solidFill>
                <a:srgbClr val="0033CC"/>
              </a:solidFill>
              <a:effectLst/>
              <a:uLnTx/>
              <a:uFillTx/>
              <a:latin typeface="Calibri"/>
              <a:ea typeface="+mn-ea"/>
              <a:cs typeface="+mn-cs"/>
            </a:endParaRPr>
          </a:p>
          <a:p>
            <a:pPr marL="0" marR="0" lvl="0" indent="0" algn="ctr" defTabSz="914400" rtl="0" eaLnBrk="1" fontAlgn="auto" latinLnBrk="0" hangingPunct="1">
              <a:lnSpc>
                <a:spcPct val="80000"/>
              </a:lnSpc>
              <a:spcBef>
                <a:spcPts val="0"/>
              </a:spcBef>
              <a:spcAft>
                <a:spcPts val="0"/>
              </a:spcAft>
              <a:buClrTx/>
              <a:buSzTx/>
              <a:buFontTx/>
              <a:buNone/>
              <a:tabLst/>
              <a:defRPr/>
            </a:pPr>
            <a:endParaRPr kumimoji="0" lang="en-GB" altLang="ru-RU" sz="800" b="1" i="0" u="none" strike="noStrike" kern="1200" cap="none" spc="0" normalizeH="0" baseline="0" noProof="0" dirty="0">
              <a:ln>
                <a:noFill/>
              </a:ln>
              <a:solidFill>
                <a:srgbClr val="0033CC"/>
              </a:solidFill>
              <a:effectLst/>
              <a:uLnTx/>
              <a:uFillTx/>
              <a:latin typeface="Calibri"/>
              <a:ea typeface="+mn-ea"/>
              <a:cs typeface="+mn-cs"/>
            </a:endParaRP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ru-RU" sz="2000" b="1" i="0" u="none" strike="noStrike" kern="1200" cap="none" spc="0" normalizeH="0" baseline="0" noProof="0" dirty="0">
                <a:ln>
                  <a:noFill/>
                </a:ln>
                <a:solidFill>
                  <a:srgbClr val="0033CC"/>
                </a:solidFill>
                <a:effectLst/>
                <a:uLnTx/>
                <a:uFillTx/>
                <a:latin typeface="Calibri"/>
                <a:ea typeface="+mn-ea"/>
                <a:cs typeface="+mn-cs"/>
              </a:rPr>
              <a:t>https://gososkov.ru/u/UNI-DUBNA/Machine%20Learning/</a:t>
            </a:r>
            <a:endParaRPr kumimoji="0" lang="en-US" sz="2000" b="1" i="0" u="none" strike="noStrike" kern="1200" cap="none" spc="0" normalizeH="0" baseline="0" noProof="0" dirty="0">
              <a:ln>
                <a:noFill/>
              </a:ln>
              <a:solidFill>
                <a:srgbClr val="0033CC"/>
              </a:solidFill>
              <a:effectLst/>
              <a:uLnTx/>
              <a:uFillTx/>
              <a:latin typeface="Arial" pitchFamily="34" charset="0"/>
              <a:ea typeface="+mn-ea"/>
              <a:cs typeface="Arial" pitchFamily="34" charset="0"/>
            </a:endParaRPr>
          </a:p>
        </p:txBody>
      </p:sp>
      <p:pic>
        <p:nvPicPr>
          <p:cNvPr id="16" name="Рисунок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67516" y="115876"/>
            <a:ext cx="1324484" cy="1080000"/>
          </a:xfrm>
          <a:prstGeom prst="rect">
            <a:avLst/>
          </a:prstGeom>
        </p:spPr>
      </p:pic>
      <p:pic>
        <p:nvPicPr>
          <p:cNvPr id="7" name="Рисунок 6">
            <a:extLst>
              <a:ext uri="{FF2B5EF4-FFF2-40B4-BE49-F238E27FC236}">
                <a16:creationId xmlns:a16="http://schemas.microsoft.com/office/drawing/2014/main" id="{5C5B05AF-8DD9-4AEE-B483-A0EF653B5CC4}"/>
              </a:ext>
            </a:extLst>
          </p:cNvPr>
          <p:cNvPicPr>
            <a:picLocks noChangeAspect="1"/>
          </p:cNvPicPr>
          <p:nvPr/>
        </p:nvPicPr>
        <p:blipFill>
          <a:blip r:embed="rId5"/>
          <a:stretch>
            <a:fillRect/>
          </a:stretch>
        </p:blipFill>
        <p:spPr>
          <a:xfrm>
            <a:off x="104987" y="0"/>
            <a:ext cx="1437587" cy="1044451"/>
          </a:xfrm>
          <a:prstGeom prst="rect">
            <a:avLst/>
          </a:prstGeom>
        </p:spPr>
      </p:pic>
      <p:sp>
        <p:nvSpPr>
          <p:cNvPr id="9" name="TextBox 8">
            <a:extLst>
              <a:ext uri="{FF2B5EF4-FFF2-40B4-BE49-F238E27FC236}">
                <a16:creationId xmlns:a16="http://schemas.microsoft.com/office/drawing/2014/main" id="{9A976577-DF9A-4EBF-A915-C8A0BA97AC3F}"/>
              </a:ext>
            </a:extLst>
          </p:cNvPr>
          <p:cNvSpPr txBox="1"/>
          <p:nvPr/>
        </p:nvSpPr>
        <p:spPr>
          <a:xfrm>
            <a:off x="1569489" y="392022"/>
            <a:ext cx="9117085" cy="1077218"/>
          </a:xfrm>
          <a:prstGeom prst="rect">
            <a:avLst/>
          </a:prstGeom>
          <a:noFill/>
        </p:spPr>
        <p:txBody>
          <a:bodyPr wrap="square" rtlCol="0">
            <a:spAutoFit/>
          </a:bodyPr>
          <a:lstStyle/>
          <a:p>
            <a:pPr marL="0" marR="0" lvl="2" indent="0" algn="ctr" defTabSz="914400" rtl="0" eaLnBrk="1" fontAlgn="base" latinLnBrk="0" hangingPunct="1">
              <a:lnSpc>
                <a:spcPct val="100000"/>
              </a:lnSpc>
              <a:spcBef>
                <a:spcPct val="0"/>
              </a:spcBef>
              <a:spcAft>
                <a:spcPct val="0"/>
              </a:spcAft>
              <a:buClrTx/>
              <a:buSzTx/>
              <a:buFontTx/>
              <a:buNone/>
              <a:tabLst/>
              <a:defRPr/>
            </a:pPr>
            <a:r>
              <a:rPr lang="ru-RU" altLang="ru-RU" sz="3600" b="1" dirty="0">
                <a:solidFill>
                  <a:srgbClr val="0000FF"/>
                </a:solidFill>
              </a:rPr>
              <a:t>Машинное обучение </a:t>
            </a:r>
            <a:br>
              <a:rPr lang="ru-RU" altLang="ru-RU" sz="3600" dirty="0">
                <a:solidFill>
                  <a:srgbClr val="0000FF"/>
                </a:solidFill>
              </a:rPr>
            </a:br>
            <a:r>
              <a:rPr lang="ru-RU" sz="2800" dirty="0">
                <a:solidFill>
                  <a:srgbClr val="0000FF"/>
                </a:solidFill>
              </a:rPr>
              <a:t>и </a:t>
            </a:r>
            <a:r>
              <a:rPr lang="ru-RU" sz="2800" dirty="0">
                <a:solidFill>
                  <a:srgbClr val="0000FF"/>
                </a:solidFill>
                <a:latin typeface="Arial" panose="020B0604020202020204" pitchFamily="34" charset="0"/>
                <a:cs typeface="Arial" panose="020B0604020202020204" pitchFamily="34" charset="0"/>
              </a:rPr>
              <a:t>интеллектуальный</a:t>
            </a:r>
            <a:r>
              <a:rPr lang="ru-RU" sz="2800" dirty="0">
                <a:solidFill>
                  <a:srgbClr val="0000FF"/>
                </a:solidFill>
              </a:rPr>
              <a:t> анализ данных</a:t>
            </a:r>
            <a:endParaRPr kumimoji="0" lang="ru-RU" altLang="ru-RU" sz="2800" b="1" i="0" u="none" strike="noStrike" kern="0" cap="none" spc="0" normalizeH="0" baseline="0" noProof="0" dirty="0">
              <a:ln>
                <a:noFill/>
              </a:ln>
              <a:solidFill>
                <a:srgbClr val="0000FF"/>
              </a:solidFill>
              <a:effectLst/>
              <a:uLnTx/>
              <a:uFillTx/>
              <a:latin typeface="Arial" charset="0"/>
              <a:ea typeface="+mn-ea"/>
              <a:cs typeface="+mn-cs"/>
            </a:endParaRPr>
          </a:p>
        </p:txBody>
      </p:sp>
      <p:sp>
        <p:nvSpPr>
          <p:cNvPr id="17" name="TextBox 16">
            <a:extLst>
              <a:ext uri="{FF2B5EF4-FFF2-40B4-BE49-F238E27FC236}">
                <a16:creationId xmlns:a16="http://schemas.microsoft.com/office/drawing/2014/main" id="{6DEEC664-F7E5-4075-93AC-B7307D10C479}"/>
              </a:ext>
            </a:extLst>
          </p:cNvPr>
          <p:cNvSpPr txBox="1"/>
          <p:nvPr/>
        </p:nvSpPr>
        <p:spPr>
          <a:xfrm>
            <a:off x="4691378" y="1982945"/>
            <a:ext cx="284639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3600" b="1" i="0" u="none" strike="noStrike" kern="1200" cap="none" spc="0" normalizeH="0" baseline="0" noProof="0" dirty="0">
                <a:ln>
                  <a:noFill/>
                </a:ln>
                <a:solidFill>
                  <a:srgbClr val="0000FF"/>
                </a:solidFill>
                <a:effectLst/>
                <a:uLnTx/>
                <a:uFillTx/>
                <a:latin typeface="Calibri"/>
                <a:ea typeface="+mn-ea"/>
                <a:cs typeface="+mn-cs"/>
              </a:rPr>
              <a:t>Лекция 3</a:t>
            </a:r>
            <a:endParaRPr kumimoji="0" lang="ru-RU" sz="36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25E951-B0CB-C2DD-0C4B-A2357B931256}"/>
              </a:ext>
            </a:extLst>
          </p:cNvPr>
          <p:cNvSpPr>
            <a:spLocks noGrp="1"/>
          </p:cNvSpPr>
          <p:nvPr>
            <p:ph type="title"/>
          </p:nvPr>
        </p:nvSpPr>
        <p:spPr>
          <a:xfrm>
            <a:off x="595520" y="-25673"/>
            <a:ext cx="10972800" cy="557829"/>
          </a:xfrm>
        </p:spPr>
        <p:txBody>
          <a:bodyPr>
            <a:normAutofit fontScale="90000"/>
          </a:bodyPr>
          <a:lstStyle/>
          <a:p>
            <a:r>
              <a:rPr lang="ru-RU" b="1" dirty="0">
                <a:solidFill>
                  <a:srgbClr val="0033CC"/>
                </a:solidFill>
              </a:rPr>
              <a:t>Закон Пуассона и критерий Колмогорова</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F8888C60-F7BF-FE14-C559-8395DD80F826}"/>
                  </a:ext>
                </a:extLst>
              </p:cNvPr>
              <p:cNvSpPr>
                <a:spLocks noGrp="1"/>
              </p:cNvSpPr>
              <p:nvPr>
                <p:ph idx="1"/>
              </p:nvPr>
            </p:nvSpPr>
            <p:spPr>
              <a:xfrm>
                <a:off x="126087" y="561331"/>
                <a:ext cx="11953328" cy="2706820"/>
              </a:xfrm>
            </p:spPr>
            <p:txBody>
              <a:bodyPr>
                <a:normAutofit/>
              </a:bodyPr>
              <a:lstStyle/>
              <a:p>
                <a:pPr marL="0" indent="0">
                  <a:spcBef>
                    <a:spcPts val="0"/>
                  </a:spcBef>
                  <a:buNone/>
                </a:pPr>
                <a:r>
                  <a:rPr lang="ru-RU" sz="1800" b="1" dirty="0">
                    <a:solidFill>
                      <a:srgbClr val="000000"/>
                    </a:solidFill>
                    <a:effectLst/>
                    <a:latin typeface="Arial" panose="020B0604020202020204" pitchFamily="34" charset="0"/>
                    <a:ea typeface="Times New Roman" panose="02020603050405020304" pitchFamily="18" charset="0"/>
                  </a:rPr>
                  <a:t>Распределение Пуассона.</a:t>
                </a:r>
                <a:r>
                  <a:rPr lang="ru-RU" sz="1800" dirty="0">
                    <a:effectLst/>
                    <a:latin typeface="Arial" panose="020B0604020202020204" pitchFamily="34" charset="0"/>
                    <a:ea typeface="Times New Roman" panose="02020603050405020304" pitchFamily="18" charset="0"/>
                  </a:rPr>
                  <a:t> Случайная величина </a:t>
                </a:r>
                <a:r>
                  <a:rPr lang="ru-RU" sz="1800" b="1" i="1" dirty="0">
                    <a:effectLst/>
                    <a:latin typeface="Arial" panose="020B0604020202020204" pitchFamily="34" charset="0"/>
                    <a:ea typeface="Times New Roman" panose="02020603050405020304" pitchFamily="18" charset="0"/>
                  </a:rPr>
                  <a:t>ξ</a:t>
                </a:r>
                <a:r>
                  <a:rPr lang="ru-RU" sz="1800" dirty="0">
                    <a:effectLst/>
                    <a:latin typeface="Arial" panose="020B0604020202020204" pitchFamily="34" charset="0"/>
                    <a:ea typeface="Times New Roman" panose="02020603050405020304" pitchFamily="18" charset="0"/>
                  </a:rPr>
                  <a:t> имеет </a:t>
                </a:r>
                <a:r>
                  <a:rPr lang="ru-RU" sz="1800" dirty="0">
                    <a:latin typeface="Arial" panose="020B0604020202020204" pitchFamily="34" charset="0"/>
                    <a:ea typeface="Times New Roman" panose="02020603050405020304" pitchFamily="18" charset="0"/>
                  </a:rPr>
                  <a:t>дискретное </a:t>
                </a:r>
                <a:r>
                  <a:rPr lang="ru-RU" sz="1800" spc="100" dirty="0">
                    <a:effectLst/>
                    <a:latin typeface="Arial" panose="020B0604020202020204" pitchFamily="34" charset="0"/>
                    <a:ea typeface="Times New Roman" panose="02020603050405020304" pitchFamily="18" charset="0"/>
                  </a:rPr>
                  <a:t>распределение Пуассона</a:t>
                </a:r>
                <a:r>
                  <a:rPr lang="ru-RU" sz="1800" dirty="0">
                    <a:effectLst/>
                    <a:latin typeface="Arial" panose="020B0604020202020204" pitchFamily="34" charset="0"/>
                    <a:ea typeface="Times New Roman" panose="02020603050405020304" pitchFamily="18" charset="0"/>
                  </a:rPr>
                  <a:t> с параметром </a:t>
                </a:r>
                <a:r>
                  <a:rPr lang="ru-RU" sz="1800" i="1" dirty="0">
                    <a:effectLst/>
                    <a:latin typeface="Arial" panose="020B0604020202020204" pitchFamily="34" charset="0"/>
                    <a:ea typeface="Times New Roman" panose="02020603050405020304" pitchFamily="18" charset="0"/>
                  </a:rPr>
                  <a:t>λ &gt; 0</a:t>
                </a:r>
                <a:r>
                  <a:rPr lang="ru-RU" sz="1800" dirty="0">
                    <a:effectLst/>
                    <a:latin typeface="Arial" panose="020B0604020202020204" pitchFamily="34" charset="0"/>
                    <a:ea typeface="Times New Roman" panose="02020603050405020304" pitchFamily="18" charset="0"/>
                  </a:rPr>
                  <a:t>, если </a:t>
                </a:r>
                <a:r>
                  <a:rPr lang="ru-RU" sz="1800" b="1" i="1" dirty="0">
                    <a:effectLst/>
                    <a:latin typeface="Arial" panose="020B0604020202020204" pitchFamily="34" charset="0"/>
                    <a:ea typeface="Times New Roman" panose="02020603050405020304" pitchFamily="18" charset="0"/>
                  </a:rPr>
                  <a:t>ξ</a:t>
                </a:r>
                <a:r>
                  <a:rPr lang="ru-RU" sz="1800" dirty="0">
                    <a:effectLst/>
                    <a:latin typeface="Arial" panose="020B0604020202020204" pitchFamily="34" charset="0"/>
                    <a:ea typeface="Times New Roman" panose="02020603050405020304" pitchFamily="18" charset="0"/>
                  </a:rPr>
                  <a:t> принимает значения </a:t>
                </a:r>
                <a:r>
                  <a:rPr lang="en-US" sz="1800" i="1" dirty="0">
                    <a:effectLst/>
                    <a:latin typeface="Arial" panose="020B0604020202020204" pitchFamily="34" charset="0"/>
                    <a:ea typeface="Times New Roman" panose="02020603050405020304" pitchFamily="18" charset="0"/>
                  </a:rPr>
                  <a:t>k</a:t>
                </a:r>
                <a:r>
                  <a:rPr lang="ru-RU" sz="1800" i="1" dirty="0">
                    <a:effectLst/>
                    <a:latin typeface="Arial" panose="020B0604020202020204" pitchFamily="34" charset="0"/>
                    <a:ea typeface="Times New Roman" panose="02020603050405020304" pitchFamily="18" charset="0"/>
                  </a:rPr>
                  <a:t>=1,2,…</a:t>
                </a:r>
                <a:r>
                  <a:rPr lang="ru-RU" sz="1800" dirty="0">
                    <a:effectLst/>
                    <a:latin typeface="Arial" panose="020B0604020202020204" pitchFamily="34" charset="0"/>
                    <a:ea typeface="Times New Roman" panose="02020603050405020304" pitchFamily="18" charset="0"/>
                  </a:rPr>
                  <a:t> </a:t>
                </a:r>
                <a:r>
                  <a:rPr lang="ru-RU" sz="1800" u="sng" dirty="0">
                    <a:solidFill>
                      <a:srgbClr val="000000"/>
                    </a:solidFill>
                    <a:effectLst/>
                    <a:latin typeface="Arial" panose="020B0604020202020204" pitchFamily="34" charset="0"/>
                    <a:ea typeface="Times New Roman" panose="02020603050405020304" pitchFamily="18" charset="0"/>
                    <a:hlinkClick r:id="rId3"/>
                  </a:rPr>
                  <a:t>с вероятностями</a:t>
                </a:r>
                <a:r>
                  <a:rPr lang="ru-RU" sz="1800" dirty="0">
                    <a:effectLst/>
                    <a:latin typeface="Arial" panose="020B0604020202020204" pitchFamily="34" charset="0"/>
                    <a:ea typeface="Times New Roman" panose="02020603050405020304" pitchFamily="18" charset="0"/>
                  </a:rPr>
                  <a:t> </a:t>
                </a:r>
              </a:p>
              <a:p>
                <a:pPr marL="0" indent="0">
                  <a:spcBef>
                    <a:spcPts val="0"/>
                  </a:spcBef>
                  <a:buNone/>
                </a:pPr>
                <a:r>
                  <a:rPr lang="ru-RU" sz="1800" dirty="0">
                    <a:latin typeface="Arial" panose="020B0604020202020204" pitchFamily="34" charset="0"/>
                    <a:cs typeface="Arial" panose="020B0604020202020204" pitchFamily="34" charset="0"/>
                  </a:rPr>
                  <a:t>Параметр </a:t>
                </a:r>
                <a:r>
                  <a:rPr lang="ru-RU" sz="1800" i="1" dirty="0">
                    <a:effectLst/>
                    <a:latin typeface="Arial" panose="020B0604020202020204" pitchFamily="34" charset="0"/>
                    <a:ea typeface="Times New Roman" panose="02020603050405020304" pitchFamily="18" charset="0"/>
                    <a:cs typeface="Arial" panose="020B0604020202020204" pitchFamily="34" charset="0"/>
                  </a:rPr>
                  <a:t>λ </a:t>
                </a:r>
                <a:r>
                  <a:rPr lang="ru-RU" sz="1800" dirty="0">
                    <a:effectLst/>
                    <a:latin typeface="Arial" panose="020B0604020202020204" pitchFamily="34" charset="0"/>
                    <a:ea typeface="Times New Roman" panose="02020603050405020304" pitchFamily="18" charset="0"/>
                    <a:cs typeface="Arial" panose="020B0604020202020204" pitchFamily="34" charset="0"/>
                  </a:rPr>
                  <a:t>по выборке </a:t>
                </a:r>
                <a:r>
                  <a:rPr lang="ru-RU" altLang="ru-RU" sz="1800" b="1" i="1" dirty="0">
                    <a:latin typeface="Arial" panose="020B0604020202020204" pitchFamily="34" charset="0"/>
                    <a:cs typeface="Arial" panose="020B0604020202020204" pitchFamily="34" charset="0"/>
                  </a:rPr>
                  <a:t>х</a:t>
                </a:r>
                <a:r>
                  <a:rPr lang="ru-RU" altLang="ru-RU" sz="1800" b="1" i="1" baseline="-25000" dirty="0">
                    <a:latin typeface="Arial" panose="020B0604020202020204" pitchFamily="34" charset="0"/>
                    <a:cs typeface="Arial" panose="020B0604020202020204" pitchFamily="34" charset="0"/>
                  </a:rPr>
                  <a:t>1</a:t>
                </a:r>
                <a:r>
                  <a:rPr lang="ru-RU" altLang="ru-RU" sz="1800" b="1" i="1" dirty="0">
                    <a:latin typeface="Arial" panose="020B0604020202020204" pitchFamily="34" charset="0"/>
                    <a:cs typeface="Arial" panose="020B0604020202020204" pitchFamily="34" charset="0"/>
                  </a:rPr>
                  <a:t>, х</a:t>
                </a:r>
                <a:r>
                  <a:rPr lang="ru-RU" altLang="ru-RU" sz="1800" b="1" i="1" baseline="-25000" dirty="0">
                    <a:latin typeface="Arial" panose="020B0604020202020204" pitchFamily="34" charset="0"/>
                    <a:cs typeface="Arial" panose="020B0604020202020204" pitchFamily="34" charset="0"/>
                  </a:rPr>
                  <a:t>2</a:t>
                </a:r>
                <a:r>
                  <a:rPr lang="ru-RU" altLang="ru-RU" sz="1800" b="1" i="1" dirty="0">
                    <a:latin typeface="Arial" panose="020B0604020202020204" pitchFamily="34" charset="0"/>
                    <a:cs typeface="Arial" panose="020B0604020202020204" pitchFamily="34" charset="0"/>
                  </a:rPr>
                  <a:t>, …, х</a:t>
                </a:r>
                <a:r>
                  <a:rPr lang="en-US" altLang="ru-RU" sz="1800" b="1" i="1" baseline="-25000" dirty="0">
                    <a:latin typeface="Arial" panose="020B0604020202020204" pitchFamily="34" charset="0"/>
                    <a:cs typeface="Arial" panose="020B0604020202020204" pitchFamily="34" charset="0"/>
                  </a:rPr>
                  <a:t>N</a:t>
                </a:r>
                <a:r>
                  <a:rPr lang="ru-RU" altLang="ru-RU" sz="3600" dirty="0">
                    <a:latin typeface="Arial" panose="020B0604020202020204" pitchFamily="34" charset="0"/>
                    <a:cs typeface="Arial" panose="020B0604020202020204" pitchFamily="34" charset="0"/>
                  </a:rPr>
                  <a:t> </a:t>
                </a:r>
                <a:r>
                  <a:rPr lang="ru-RU" altLang="ru-RU" sz="1800" dirty="0">
                    <a:latin typeface="Arial" panose="020B0604020202020204" pitchFamily="34" charset="0"/>
                    <a:cs typeface="Arial" panose="020B0604020202020204" pitchFamily="34" charset="0"/>
                  </a:rPr>
                  <a:t>оценивают, как </a:t>
                </a:r>
                <a14:m>
                  <m:oMath xmlns:m="http://schemas.openxmlformats.org/officeDocument/2006/math">
                    <m:r>
                      <a:rPr lang="el-GR" sz="1800" b="1" i="1" smtClean="0">
                        <a:solidFill>
                          <a:srgbClr val="000000"/>
                        </a:solidFill>
                        <a:latin typeface="Cambria Math" panose="02040503050406030204" pitchFamily="18" charset="0"/>
                      </a:rPr>
                      <m:t>𝝀</m:t>
                    </m:r>
                    <m:r>
                      <a:rPr lang="ru-RU" sz="1800" b="1" i="1">
                        <a:solidFill>
                          <a:srgbClr val="000000"/>
                        </a:solidFill>
                        <a:latin typeface="Cambria Math" panose="02040503050406030204" pitchFamily="18" charset="0"/>
                      </a:rPr>
                      <m:t>=</m:t>
                    </m:r>
                    <m:r>
                      <a:rPr lang="ru-RU" sz="1800" b="1" i="1">
                        <a:solidFill>
                          <a:srgbClr val="000000"/>
                        </a:solidFill>
                        <a:latin typeface="Cambria Math" panose="02040503050406030204" pitchFamily="18" charset="0"/>
                      </a:rPr>
                      <m:t>𝟏</m:t>
                    </m:r>
                    <m:r>
                      <a:rPr lang="ru-RU" sz="1800" b="1" i="1">
                        <a:solidFill>
                          <a:srgbClr val="000000"/>
                        </a:solidFill>
                        <a:latin typeface="Cambria Math" panose="02040503050406030204" pitchFamily="18" charset="0"/>
                      </a:rPr>
                      <m:t>/</m:t>
                    </m:r>
                    <m:r>
                      <a:rPr lang="ru-RU" sz="1800" b="1" i="1">
                        <a:solidFill>
                          <a:srgbClr val="000000"/>
                        </a:solidFill>
                        <a:latin typeface="Cambria Math" panose="02040503050406030204" pitchFamily="18" charset="0"/>
                      </a:rPr>
                      <m:t>𝑵</m:t>
                    </m:r>
                    <m:nary>
                      <m:naryPr>
                        <m:chr m:val="∑"/>
                        <m:ctrlPr>
                          <a:rPr lang="ru-RU" sz="1800" b="1" i="1" smtClean="0">
                            <a:solidFill>
                              <a:srgbClr val="000000"/>
                            </a:solidFill>
                            <a:latin typeface="Cambria Math" panose="02040503050406030204" pitchFamily="18" charset="0"/>
                          </a:rPr>
                        </m:ctrlPr>
                      </m:naryPr>
                      <m:sub>
                        <m:r>
                          <a:rPr lang="ru-RU" sz="1800" b="1" i="1">
                            <a:solidFill>
                              <a:srgbClr val="000000"/>
                            </a:solidFill>
                            <a:latin typeface="Cambria Math" panose="02040503050406030204" pitchFamily="18" charset="0"/>
                          </a:rPr>
                          <m:t>𝒊</m:t>
                        </m:r>
                        <m:r>
                          <a:rPr lang="ru-RU" sz="1800" b="1" i="1">
                            <a:solidFill>
                              <a:srgbClr val="000000"/>
                            </a:solidFill>
                            <a:latin typeface="Cambria Math" panose="02040503050406030204" pitchFamily="18" charset="0"/>
                          </a:rPr>
                          <m:t>=</m:t>
                        </m:r>
                        <m:r>
                          <a:rPr lang="ru-RU" sz="1800" b="1" i="1">
                            <a:solidFill>
                              <a:srgbClr val="000000"/>
                            </a:solidFill>
                            <a:latin typeface="Cambria Math" panose="02040503050406030204" pitchFamily="18" charset="0"/>
                          </a:rPr>
                          <m:t>𝟏</m:t>
                        </m:r>
                      </m:sub>
                      <m:sup>
                        <m:r>
                          <a:rPr lang="ru-RU" sz="1800" b="1" i="1">
                            <a:solidFill>
                              <a:srgbClr val="000000"/>
                            </a:solidFill>
                            <a:latin typeface="Cambria Math" panose="02040503050406030204" pitchFamily="18" charset="0"/>
                          </a:rPr>
                          <m:t>𝑵</m:t>
                        </m:r>
                      </m:sup>
                      <m:e>
                        <m:sSub>
                          <m:sSubPr>
                            <m:ctrlPr>
                              <a:rPr lang="ru-RU" sz="1800" b="1" i="1">
                                <a:solidFill>
                                  <a:srgbClr val="000000"/>
                                </a:solidFill>
                                <a:latin typeface="Cambria Math" panose="02040503050406030204" pitchFamily="18" charset="0"/>
                              </a:rPr>
                            </m:ctrlPr>
                          </m:sSubPr>
                          <m:e>
                            <m:r>
                              <a:rPr lang="ru-RU" sz="1800" b="1" i="1">
                                <a:solidFill>
                                  <a:srgbClr val="000000"/>
                                </a:solidFill>
                                <a:latin typeface="Cambria Math" panose="02040503050406030204" pitchFamily="18" charset="0"/>
                              </a:rPr>
                              <m:t>𝒙</m:t>
                            </m:r>
                          </m:e>
                          <m:sub>
                            <m:r>
                              <a:rPr lang="ru-RU" sz="1800" b="1" i="1">
                                <a:solidFill>
                                  <a:srgbClr val="000000"/>
                                </a:solidFill>
                                <a:latin typeface="Cambria Math" panose="02040503050406030204" pitchFamily="18" charset="0"/>
                              </a:rPr>
                              <m:t>𝒊</m:t>
                            </m:r>
                          </m:sub>
                        </m:sSub>
                      </m:e>
                    </m:nary>
                  </m:oMath>
                </a14:m>
                <a:endParaRPr lang="ru-RU" sz="1800" b="1" dirty="0">
                  <a:latin typeface="Arial" panose="020B0604020202020204" pitchFamily="34" charset="0"/>
                  <a:cs typeface="Arial" panose="020B0604020202020204" pitchFamily="34" charset="0"/>
                </a:endParaRPr>
              </a:p>
              <a:p>
                <a:pPr marL="0" indent="0">
                  <a:buNone/>
                </a:pPr>
                <a:r>
                  <a:rPr lang="ru-RU" altLang="ru-RU" sz="2200" b="1" dirty="0">
                    <a:solidFill>
                      <a:srgbClr val="0000CC"/>
                    </a:solidFill>
                    <a:latin typeface="Arial" panose="020B0604020202020204" pitchFamily="34" charset="0"/>
                    <a:cs typeface="Arial" panose="020B0604020202020204" pitchFamily="34" charset="0"/>
                  </a:rPr>
                  <a:t>Как проверить распределение? </a:t>
                </a:r>
                <a:r>
                  <a:rPr lang="ru-RU" altLang="ru-RU" sz="1800" dirty="0">
                    <a:latin typeface="Arial" panose="020B0604020202020204" pitchFamily="34" charset="0"/>
                    <a:cs typeface="Arial" panose="020B0604020202020204" pitchFamily="34" charset="0"/>
                  </a:rPr>
                  <a:t>В зависимости от </a:t>
                </a:r>
                <a:r>
                  <a:rPr lang="en-US" altLang="ru-RU" sz="1800" b="1" i="1" dirty="0">
                    <a:latin typeface="Arial" panose="020B0604020202020204" pitchFamily="34" charset="0"/>
                    <a:cs typeface="Arial" panose="020B0604020202020204" pitchFamily="34" charset="0"/>
                  </a:rPr>
                  <a:t>N</a:t>
                </a:r>
                <a:r>
                  <a:rPr lang="en-US" altLang="ru-RU" sz="1800" dirty="0">
                    <a:latin typeface="Arial" panose="020B0604020202020204" pitchFamily="34" charset="0"/>
                    <a:cs typeface="Arial" panose="020B0604020202020204" pitchFamily="34" charset="0"/>
                  </a:rPr>
                  <a:t> </a:t>
                </a:r>
                <a:r>
                  <a:rPr lang="ru-RU" altLang="ru-RU" sz="1800" dirty="0">
                    <a:latin typeface="Arial" panose="020B0604020202020204" pitchFamily="34" charset="0"/>
                    <a:cs typeface="Arial" panose="020B0604020202020204" pitchFamily="34" charset="0"/>
                  </a:rPr>
                  <a:t> есть два пути</a:t>
                </a:r>
                <a:r>
                  <a:rPr lang="en-US" altLang="ru-RU" sz="1800" dirty="0">
                    <a:latin typeface="Arial" panose="020B0604020202020204" pitchFamily="34" charset="0"/>
                    <a:cs typeface="Arial" panose="020B0604020202020204" pitchFamily="34" charset="0"/>
                  </a:rPr>
                  <a:t>:</a:t>
                </a:r>
                <a:endParaRPr lang="ru-RU" altLang="ru-RU" sz="1800" dirty="0">
                  <a:latin typeface="Arial" panose="020B0604020202020204" pitchFamily="34" charset="0"/>
                  <a:cs typeface="Arial" panose="020B0604020202020204" pitchFamily="34" charset="0"/>
                </a:endParaRPr>
              </a:p>
              <a:p>
                <a:pPr>
                  <a:lnSpc>
                    <a:spcPct val="90000"/>
                  </a:lnSpc>
                  <a:buFontTx/>
                  <a:buAutoNum type="arabicPeriod"/>
                </a:pPr>
                <a:r>
                  <a:rPr lang="ru-RU" altLang="ru-RU" sz="1800" b="1" dirty="0">
                    <a:latin typeface="Arial" panose="020B0604020202020204" pitchFamily="34" charset="0"/>
                    <a:cs typeface="Arial" panose="020B0604020202020204" pitchFamily="34" charset="0"/>
                  </a:rPr>
                  <a:t>Для </a:t>
                </a:r>
                <a:r>
                  <a:rPr lang="en-US" altLang="ru-RU" sz="1800" b="1" i="1" dirty="0">
                    <a:latin typeface="Arial" panose="020B0604020202020204" pitchFamily="34" charset="0"/>
                    <a:cs typeface="Arial" panose="020B0604020202020204" pitchFamily="34" charset="0"/>
                  </a:rPr>
                  <a:t>N</a:t>
                </a:r>
                <a:r>
                  <a:rPr lang="ru-RU" altLang="ru-RU" sz="1800" b="1" dirty="0">
                    <a:latin typeface="Arial" panose="020B0604020202020204" pitchFamily="34" charset="0"/>
                    <a:cs typeface="Arial" panose="020B0604020202020204" pitchFamily="34" charset="0"/>
                  </a:rPr>
                  <a:t> </a:t>
                </a:r>
                <a:r>
                  <a:rPr lang="en-US" altLang="ru-RU" sz="1800" b="1" dirty="0">
                    <a:latin typeface="Arial" panose="020B0604020202020204" pitchFamily="34" charset="0"/>
                    <a:cs typeface="Arial" panose="020B0604020202020204" pitchFamily="34" charset="0"/>
                  </a:rPr>
                  <a:t>&gt;100 </a:t>
                </a:r>
                <a:r>
                  <a:rPr lang="ru-RU" altLang="ru-RU" sz="1800" b="1" dirty="0">
                    <a:latin typeface="Arial" panose="020B0604020202020204" pitchFamily="34" charset="0"/>
                    <a:cs typeface="Arial" panose="020B0604020202020204" pitchFamily="34" charset="0"/>
                  </a:rPr>
                  <a:t>получить </a:t>
                </a:r>
                <a:r>
                  <a:rPr lang="ru-RU" altLang="ru-RU" sz="1800" b="1" dirty="0">
                    <a:solidFill>
                      <a:srgbClr val="FF0000"/>
                    </a:solidFill>
                    <a:latin typeface="Arial" panose="020B0604020202020204" pitchFamily="34" charset="0"/>
                    <a:cs typeface="Arial" panose="020B0604020202020204" pitchFamily="34" charset="0"/>
                  </a:rPr>
                  <a:t>гистограмму</a:t>
                </a:r>
                <a:r>
                  <a:rPr lang="ru-RU" altLang="ru-RU" sz="1800" b="1" dirty="0">
                    <a:latin typeface="Arial" panose="020B0604020202020204" pitchFamily="34" charset="0"/>
                    <a:cs typeface="Arial" panose="020B0604020202020204" pitchFamily="34" charset="0"/>
                  </a:rPr>
                  <a:t>, т.е. таблицу, показывающую</a:t>
                </a:r>
                <a:r>
                  <a:rPr lang="en-US" altLang="ru-RU" sz="1800" b="1" dirty="0">
                    <a:latin typeface="Arial" panose="020B0604020202020204" pitchFamily="34" charset="0"/>
                    <a:cs typeface="Arial" panose="020B0604020202020204" pitchFamily="34" charset="0"/>
                  </a:rPr>
                  <a:t>, </a:t>
                </a:r>
                <a:r>
                  <a:rPr lang="ru-RU" altLang="ru-RU" sz="1800" b="1" dirty="0">
                    <a:latin typeface="Arial" panose="020B0604020202020204" pitchFamily="34" charset="0"/>
                    <a:cs typeface="Arial" panose="020B0604020202020204" pitchFamily="34" charset="0"/>
                  </a:rPr>
                  <a:t>какое число  </a:t>
                </a:r>
                <a:r>
                  <a:rPr lang="en-US" altLang="ru-RU" sz="1800" b="1" i="1" dirty="0" err="1">
                    <a:latin typeface="Arial" panose="020B0604020202020204" pitchFamily="34" charset="0"/>
                    <a:cs typeface="Arial" panose="020B0604020202020204" pitchFamily="34" charset="0"/>
                  </a:rPr>
                  <a:t>h</a:t>
                </a:r>
                <a:r>
                  <a:rPr lang="en-US" altLang="ru-RU" sz="1800" b="1" i="1" baseline="-25000" dirty="0" err="1">
                    <a:latin typeface="Arial" panose="020B0604020202020204" pitchFamily="34" charset="0"/>
                    <a:cs typeface="Arial" panose="020B0604020202020204" pitchFamily="34" charset="0"/>
                  </a:rPr>
                  <a:t>k</a:t>
                </a:r>
                <a:r>
                  <a:rPr lang="en-US" altLang="ru-RU" sz="1800" b="1" i="1" dirty="0">
                    <a:latin typeface="Arial" panose="020B0604020202020204" pitchFamily="34" charset="0"/>
                    <a:cs typeface="Arial" panose="020B0604020202020204" pitchFamily="34" charset="0"/>
                  </a:rPr>
                  <a:t> </a:t>
                </a:r>
                <a:r>
                  <a:rPr lang="ru-RU" altLang="ru-RU" sz="1800" b="1" dirty="0">
                    <a:latin typeface="Arial" panose="020B0604020202020204" pitchFamily="34" charset="0"/>
                    <a:cs typeface="Arial" panose="020B0604020202020204" pitchFamily="34" charset="0"/>
                  </a:rPr>
                  <a:t>(</a:t>
                </a:r>
                <a:r>
                  <a:rPr lang="en-US" altLang="ru-RU" sz="1800" b="1" i="1" dirty="0">
                    <a:latin typeface="Arial" panose="020B0604020202020204" pitchFamily="34" charset="0"/>
                    <a:cs typeface="Arial" panose="020B0604020202020204" pitchFamily="34" charset="0"/>
                  </a:rPr>
                  <a:t>k</a:t>
                </a:r>
                <a:r>
                  <a:rPr lang="ru-RU" altLang="ru-RU" sz="1800" b="1" i="1" dirty="0">
                    <a:latin typeface="Arial" panose="020B0604020202020204" pitchFamily="34" charset="0"/>
                    <a:cs typeface="Arial" panose="020B0604020202020204" pitchFamily="34" charset="0"/>
                  </a:rPr>
                  <a:t>=1,2,…</a:t>
                </a:r>
                <a:r>
                  <a:rPr lang="en-US" altLang="ru-RU" sz="1800" b="1" i="1" dirty="0">
                    <a:latin typeface="Arial" panose="020B0604020202020204" pitchFamily="34" charset="0"/>
                    <a:cs typeface="Arial" panose="020B0604020202020204" pitchFamily="34" charset="0"/>
                  </a:rPr>
                  <a:t>m) </a:t>
                </a:r>
                <a:r>
                  <a:rPr lang="ru-RU" altLang="ru-RU" sz="1800" b="1" dirty="0">
                    <a:latin typeface="Arial" panose="020B0604020202020204" pitchFamily="34" charset="0"/>
                    <a:cs typeface="Arial" panose="020B0604020202020204" pitchFamily="34" charset="0"/>
                  </a:rPr>
                  <a:t>элементов выборки  попало в </a:t>
                </a:r>
                <a:r>
                  <a:rPr lang="en-US" altLang="ru-RU" sz="1800" b="1" i="1" dirty="0">
                    <a:latin typeface="Arial" panose="020B0604020202020204" pitchFamily="34" charset="0"/>
                    <a:cs typeface="Arial" panose="020B0604020202020204" pitchFamily="34" charset="0"/>
                  </a:rPr>
                  <a:t>k</a:t>
                </a:r>
                <a:r>
                  <a:rPr lang="ru-RU" altLang="ru-RU" sz="1800" b="1" dirty="0">
                    <a:latin typeface="Arial" panose="020B0604020202020204" pitchFamily="34" charset="0"/>
                    <a:cs typeface="Arial" panose="020B0604020202020204" pitchFamily="34" charset="0"/>
                  </a:rPr>
                  <a:t>-й интервал, и сравнить с тем, что должно быть теоретически</a:t>
                </a:r>
                <a:r>
                  <a:rPr lang="en-US" altLang="ru-RU" sz="1800" b="1" dirty="0">
                    <a:latin typeface="Arial" panose="020B0604020202020204" pitchFamily="34" charset="0"/>
                    <a:cs typeface="Arial" panose="020B0604020202020204" pitchFamily="34" charset="0"/>
                  </a:rPr>
                  <a:t> </a:t>
                </a:r>
                <a:r>
                  <a:rPr lang="ru-RU" altLang="ru-RU" sz="1800" b="1" dirty="0">
                    <a:latin typeface="Arial" panose="020B0604020202020204" pitchFamily="34" charset="0"/>
                    <a:cs typeface="Arial" panose="020B0604020202020204" pitchFamily="34" charset="0"/>
                  </a:rPr>
                  <a:t>по критерию </a:t>
                </a:r>
                <a14:m>
                  <m:oMath xmlns:m="http://schemas.openxmlformats.org/officeDocument/2006/math">
                    <m:sSup>
                      <m:sSupPr>
                        <m:ctrlPr>
                          <a:rPr lang="ru-RU" sz="1800" b="1" i="1">
                            <a:latin typeface="Cambria Math" panose="02040503050406030204" pitchFamily="18" charset="0"/>
                          </a:rPr>
                        </m:ctrlPr>
                      </m:sSupPr>
                      <m:e>
                        <m:r>
                          <a:rPr lang="ru-RU" sz="1800" b="1" i="1">
                            <a:latin typeface="Cambria Math"/>
                          </a:rPr>
                          <m:t>𝝌</m:t>
                        </m:r>
                      </m:e>
                      <m:sup>
                        <m:r>
                          <a:rPr lang="ru-RU" sz="1800" b="1" i="1">
                            <a:latin typeface="Cambria Math"/>
                          </a:rPr>
                          <m:t>𝟐</m:t>
                        </m:r>
                      </m:sup>
                    </m:sSup>
                  </m:oMath>
                </a14:m>
                <a:r>
                  <a:rPr lang="ru-RU" altLang="ru-RU" sz="1800" b="1" dirty="0">
                    <a:latin typeface="Arial" panose="020B0604020202020204" pitchFamily="34" charset="0"/>
                    <a:cs typeface="Arial" panose="020B0604020202020204" pitchFamily="34" charset="0"/>
                  </a:rPr>
                  <a:t>                                        </a:t>
                </a:r>
                <a:r>
                  <a:rPr lang="ru-RU" altLang="ru-RU" sz="1800" dirty="0">
                    <a:latin typeface="Arial" panose="020B0604020202020204" pitchFamily="34" charset="0"/>
                    <a:cs typeface="Arial" panose="020B0604020202020204" pitchFamily="34" charset="0"/>
                  </a:rPr>
                  <a:t>Здесь обозначено: </a:t>
                </a:r>
                <a:r>
                  <a:rPr lang="en-US" altLang="ru-RU" sz="1800" i="1" dirty="0">
                    <a:latin typeface="Arial" panose="020B0604020202020204" pitchFamily="34" charset="0"/>
                    <a:cs typeface="Arial" panose="020B0604020202020204" pitchFamily="34" charset="0"/>
                  </a:rPr>
                  <a:t>n</a:t>
                </a:r>
                <a:r>
                  <a:rPr lang="ru-RU" altLang="ru-RU" sz="1800" dirty="0">
                    <a:latin typeface="Arial" panose="020B0604020202020204" pitchFamily="34" charset="0"/>
                    <a:cs typeface="Arial" panose="020B0604020202020204" pitchFamily="34" charset="0"/>
                  </a:rPr>
                  <a:t>- общее число испытаний, </a:t>
                </a:r>
                <a:r>
                  <a:rPr lang="en-US" altLang="ru-RU" sz="1800" i="1" dirty="0">
                    <a:latin typeface="Arial" panose="020B0604020202020204" pitchFamily="34" charset="0"/>
                    <a:cs typeface="Arial" panose="020B0604020202020204" pitchFamily="34" charset="0"/>
                  </a:rPr>
                  <a:t>m</a:t>
                </a:r>
                <a:r>
                  <a:rPr lang="ru-RU" altLang="ru-RU" sz="1800" dirty="0">
                    <a:latin typeface="Arial" panose="020B0604020202020204" pitchFamily="34" charset="0"/>
                    <a:cs typeface="Arial" panose="020B0604020202020204" pitchFamily="34" charset="0"/>
                  </a:rPr>
                  <a:t> – число ячеек         </a:t>
                </a:r>
              </a:p>
              <a:p>
                <a:pPr marL="0" indent="0">
                  <a:lnSpc>
                    <a:spcPct val="90000"/>
                  </a:lnSpc>
                  <a:buNone/>
                </a:pPr>
                <a:r>
                  <a:rPr lang="ru-RU" altLang="ru-RU" sz="1800" dirty="0">
                    <a:latin typeface="Arial" panose="020B0604020202020204" pitchFamily="34" charset="0"/>
                    <a:cs typeface="Arial" panose="020B0604020202020204" pitchFamily="34" charset="0"/>
                  </a:rPr>
                  <a:t>                                                                     гистограммы, </a:t>
                </a:r>
                <a:r>
                  <a:rPr lang="en-US" altLang="ru-RU" sz="1800" b="1" i="1" dirty="0" err="1">
                    <a:latin typeface="Arial" panose="020B0604020202020204" pitchFamily="34" charset="0"/>
                    <a:cs typeface="Arial" panose="020B0604020202020204" pitchFamily="34" charset="0"/>
                  </a:rPr>
                  <a:t>p</a:t>
                </a:r>
                <a:r>
                  <a:rPr lang="en-US" altLang="ru-RU" sz="1800" b="1" i="1" baseline="-25000" dirty="0" err="1">
                    <a:latin typeface="Arial" panose="020B0604020202020204" pitchFamily="34" charset="0"/>
                    <a:cs typeface="Arial" panose="020B0604020202020204" pitchFamily="34" charset="0"/>
                  </a:rPr>
                  <a:t>k</a:t>
                </a:r>
                <a:r>
                  <a:rPr lang="ru-RU" altLang="ru-RU" sz="1800" dirty="0">
                    <a:latin typeface="Arial" panose="020B0604020202020204" pitchFamily="34" charset="0"/>
                    <a:cs typeface="Arial" panose="020B0604020202020204" pitchFamily="34" charset="0"/>
                  </a:rPr>
                  <a:t>.</a:t>
                </a:r>
                <a:r>
                  <a:rPr lang="en-US" altLang="ru-RU" sz="1800" dirty="0">
                    <a:latin typeface="Arial" panose="020B0604020202020204" pitchFamily="34" charset="0"/>
                    <a:cs typeface="Arial" panose="020B0604020202020204" pitchFamily="34" charset="0"/>
                  </a:rPr>
                  <a:t>- </a:t>
                </a:r>
                <a:r>
                  <a:rPr lang="ru-RU" altLang="ru-RU" sz="1800" dirty="0">
                    <a:latin typeface="Arial" panose="020B0604020202020204" pitchFamily="34" charset="0"/>
                    <a:cs typeface="Arial" panose="020B0604020202020204" pitchFamily="34" charset="0"/>
                  </a:rPr>
                  <a:t>вероятность попасть в </a:t>
                </a:r>
                <a:r>
                  <a:rPr lang="en-US" altLang="ru-RU" sz="1800" b="1" i="1" dirty="0">
                    <a:latin typeface="Arial" panose="020B0604020202020204" pitchFamily="34" charset="0"/>
                    <a:cs typeface="Arial" panose="020B0604020202020204" pitchFamily="34" charset="0"/>
                  </a:rPr>
                  <a:t>k</a:t>
                </a:r>
                <a:r>
                  <a:rPr lang="ru-RU" altLang="ru-RU" sz="1800" dirty="0">
                    <a:latin typeface="Arial" panose="020B0604020202020204" pitchFamily="34" charset="0"/>
                    <a:cs typeface="Arial" panose="020B0604020202020204" pitchFamily="34" charset="0"/>
                  </a:rPr>
                  <a:t>-й интервал гистограммы</a:t>
                </a:r>
              </a:p>
              <a:p>
                <a:pPr marL="0" indent="0">
                  <a:spcBef>
                    <a:spcPts val="0"/>
                  </a:spcBef>
                  <a:buNone/>
                </a:pPr>
                <a:endParaRPr lang="ru-RU" sz="1800" b="1" dirty="0">
                  <a:latin typeface="Arial" panose="020B0604020202020204" pitchFamily="34" charset="0"/>
                  <a:cs typeface="Arial" panose="020B0604020202020204" pitchFamily="34" charset="0"/>
                </a:endParaRPr>
              </a:p>
            </p:txBody>
          </p:sp>
        </mc:Choice>
        <mc:Fallback xmlns="">
          <p:sp>
            <p:nvSpPr>
              <p:cNvPr id="3" name="Объект 2">
                <a:extLst>
                  <a:ext uri="{FF2B5EF4-FFF2-40B4-BE49-F238E27FC236}">
                    <a16:creationId xmlns:a16="http://schemas.microsoft.com/office/drawing/2014/main" id="{F8888C60-F7BF-FE14-C559-8395DD80F826}"/>
                  </a:ext>
                </a:extLst>
              </p:cNvPr>
              <p:cNvSpPr>
                <a:spLocks noGrp="1" noRot="1" noChangeAspect="1" noMove="1" noResize="1" noEditPoints="1" noAdjustHandles="1" noChangeArrowheads="1" noChangeShapeType="1" noTextEdit="1"/>
              </p:cNvSpPr>
              <p:nvPr>
                <p:ph idx="1"/>
              </p:nvPr>
            </p:nvSpPr>
            <p:spPr>
              <a:xfrm>
                <a:off x="126087" y="561331"/>
                <a:ext cx="11953328" cy="2706820"/>
              </a:xfrm>
              <a:blipFill>
                <a:blip r:embed="rId4"/>
                <a:stretch>
                  <a:fillRect l="-663" t="-1126" b="-3153"/>
                </a:stretch>
              </a:blipFill>
            </p:spPr>
            <p:txBody>
              <a:bodyPr/>
              <a:lstStyle/>
              <a:p>
                <a:r>
                  <a:rPr lang="ru-RU">
                    <a:noFill/>
                  </a:rPr>
                  <a:t> </a:t>
                </a:r>
              </a:p>
            </p:txBody>
          </p:sp>
        </mc:Fallback>
      </mc:AlternateContent>
      <p:sp>
        <p:nvSpPr>
          <p:cNvPr id="4" name="Дата 3">
            <a:extLst>
              <a:ext uri="{FF2B5EF4-FFF2-40B4-BE49-F238E27FC236}">
                <a16:creationId xmlns:a16="http://schemas.microsoft.com/office/drawing/2014/main" id="{0AEB0422-464D-774C-3FC5-FDD0C1F3AE42}"/>
              </a:ext>
            </a:extLst>
          </p:cNvPr>
          <p:cNvSpPr>
            <a:spLocks noGrp="1"/>
          </p:cNvSpPr>
          <p:nvPr>
            <p:ph type="dt" sz="half" idx="10"/>
          </p:nvPr>
        </p:nvSpPr>
        <p:spPr>
          <a:xfrm>
            <a:off x="595520" y="6460680"/>
            <a:ext cx="284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0930E41-5689-4746-A9E9-7CF1E390F5A5}" type="datetime1">
              <a:rPr kumimoji="0" lang="ru-RU" sz="1200" b="0" i="0" u="none" strike="noStrike" kern="1200" cap="none" spc="0" normalizeH="0" baseline="0" noProof="0" smtClean="0">
                <a:ln>
                  <a:noFill/>
                </a:ln>
                <a:solidFill>
                  <a:prstClr val="black">
                    <a:tint val="75000"/>
                  </a:prstClr>
                </a:solidFill>
                <a:effectLst/>
                <a:uLnTx/>
                <a:uFillTx/>
                <a:latin typeface="Calibri"/>
                <a:ea typeface="+mn-ea"/>
                <a:cs typeface="+mn-cs"/>
              </a:rPr>
              <a:t>14.03.2023</a:t>
            </a:fld>
            <a:endParaRPr kumimoji="0" lang="ru-R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Нижний колонтитул 4">
            <a:extLst>
              <a:ext uri="{FF2B5EF4-FFF2-40B4-BE49-F238E27FC236}">
                <a16:creationId xmlns:a16="http://schemas.microsoft.com/office/drawing/2014/main" id="{823D9377-49BB-E003-84C0-362221DBAA16}"/>
              </a:ext>
            </a:extLst>
          </p:cNvPr>
          <p:cNvSpPr>
            <a:spLocks noGrp="1"/>
          </p:cNvSpPr>
          <p:nvPr>
            <p:ph type="ftr" sz="quarter" idx="11"/>
          </p:nvPr>
        </p:nvSpPr>
        <p:spPr>
          <a:xfrm>
            <a:off x="4172351" y="6534378"/>
            <a:ext cx="3860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200" b="0" i="0" u="none" strike="noStrike" kern="1200" cap="none" spc="0" normalizeH="0" baseline="0" noProof="0">
                <a:ln>
                  <a:noFill/>
                </a:ln>
                <a:solidFill>
                  <a:prstClr val="black">
                    <a:tint val="75000"/>
                  </a:prstClr>
                </a:solidFill>
                <a:effectLst/>
                <a:uLnTx/>
                <a:uFillTx/>
                <a:latin typeface="Calibri"/>
                <a:ea typeface="+mn-ea"/>
                <a:cs typeface="+mn-cs"/>
              </a:rPr>
              <a:t>Ососков Машинное обучение Лекция 3</a:t>
            </a:r>
            <a:endParaRPr kumimoji="0" lang="ru-R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Номер слайда 5">
            <a:extLst>
              <a:ext uri="{FF2B5EF4-FFF2-40B4-BE49-F238E27FC236}">
                <a16:creationId xmlns:a16="http://schemas.microsoft.com/office/drawing/2014/main" id="{14DAFFCE-2D3A-1951-DC42-9A9E5B1DEA2F}"/>
              </a:ext>
            </a:extLst>
          </p:cNvPr>
          <p:cNvSpPr>
            <a:spLocks noGrp="1"/>
          </p:cNvSpPr>
          <p:nvPr>
            <p:ph type="sldNum" sz="quarter" idx="12"/>
          </p:nvPr>
        </p:nvSpPr>
        <p:spPr>
          <a:xfrm>
            <a:off x="11208568" y="6428477"/>
            <a:ext cx="541308"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5C68B6-61C2-468F-89AB-4B9F7531AA68}" type="slidenum">
              <a:rPr kumimoji="0" lang="ru-RU"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ru-R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7" name="Рисунок 6" descr="img672">
            <a:extLst>
              <a:ext uri="{FF2B5EF4-FFF2-40B4-BE49-F238E27FC236}">
                <a16:creationId xmlns:a16="http://schemas.microsoft.com/office/drawing/2014/main" id="{BE3D8EDA-E72A-F203-6456-8DCD79193C7B}"/>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67000"/>
                    </a14:imgEffect>
                  </a14:imgLayer>
                </a14:imgProps>
              </a:ext>
              <a:ext uri="{28A0092B-C50C-407E-A947-70E740481C1C}">
                <a14:useLocalDpi xmlns:a14="http://schemas.microsoft.com/office/drawing/2010/main" val="0"/>
              </a:ext>
            </a:extLst>
          </a:blip>
          <a:srcRect/>
          <a:stretch>
            <a:fillRect/>
          </a:stretch>
        </p:blipFill>
        <p:spPr bwMode="auto">
          <a:xfrm>
            <a:off x="8514530" y="723083"/>
            <a:ext cx="1812946" cy="557829"/>
          </a:xfrm>
          <a:prstGeom prst="rect">
            <a:avLst/>
          </a:prstGeom>
          <a:noFill/>
          <a:ln>
            <a:noFill/>
          </a:ln>
        </p:spPr>
      </p:pic>
      <p:graphicFrame>
        <p:nvGraphicFramePr>
          <p:cNvPr id="8" name="Object 8">
            <a:extLst>
              <a:ext uri="{FF2B5EF4-FFF2-40B4-BE49-F238E27FC236}">
                <a16:creationId xmlns:a16="http://schemas.microsoft.com/office/drawing/2014/main" id="{7FD6F8B7-AB28-AC0C-3D9F-6A303D8CE103}"/>
              </a:ext>
            </a:extLst>
          </p:cNvPr>
          <p:cNvGraphicFramePr>
            <a:graphicFrameLocks noChangeAspect="1"/>
          </p:cNvGraphicFramePr>
          <p:nvPr/>
        </p:nvGraphicFramePr>
        <p:xfrm>
          <a:off x="2077715" y="2612726"/>
          <a:ext cx="2087885" cy="775848"/>
        </p:xfrm>
        <a:graphic>
          <a:graphicData uri="http://schemas.openxmlformats.org/presentationml/2006/ole">
            <mc:AlternateContent xmlns:mc="http://schemas.openxmlformats.org/markup-compatibility/2006">
              <mc:Choice xmlns:v="urn:schemas-microsoft-com:vml" Requires="v">
                <p:oleObj r:id="rId7" imgW="1231900" imgH="457200" progId="Equation.DSMT4">
                  <p:embed/>
                </p:oleObj>
              </mc:Choice>
              <mc:Fallback>
                <p:oleObj r:id="rId7" imgW="1231900" imgH="457200" progId="Equation.DSMT4">
                  <p:embed/>
                  <p:pic>
                    <p:nvPicPr>
                      <p:cNvPr id="8" name="Object 8">
                        <a:extLst>
                          <a:ext uri="{FF2B5EF4-FFF2-40B4-BE49-F238E27FC236}">
                            <a16:creationId xmlns:a16="http://schemas.microsoft.com/office/drawing/2014/main" id="{7FD6F8B7-AB28-AC0C-3D9F-6A303D8CE10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7715" y="2612726"/>
                        <a:ext cx="2087885" cy="775848"/>
                      </a:xfrm>
                      <a:prstGeom prst="rect">
                        <a:avLst/>
                      </a:prstGeom>
                      <a:noFill/>
                    </p:spPr>
                  </p:pic>
                </p:oleObj>
              </mc:Fallback>
            </mc:AlternateContent>
          </a:graphicData>
        </a:graphic>
      </p:graphicFrame>
      <p:sp>
        <p:nvSpPr>
          <p:cNvPr id="9" name="TextBox 8">
            <a:extLst>
              <a:ext uri="{FF2B5EF4-FFF2-40B4-BE49-F238E27FC236}">
                <a16:creationId xmlns:a16="http://schemas.microsoft.com/office/drawing/2014/main" id="{7BA40D86-D194-74E9-34E1-A21467126C7E}"/>
              </a:ext>
            </a:extLst>
          </p:cNvPr>
          <p:cNvSpPr txBox="1"/>
          <p:nvPr/>
        </p:nvSpPr>
        <p:spPr>
          <a:xfrm>
            <a:off x="118938" y="3475293"/>
            <a:ext cx="5584534"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altLang="ru-RU"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r>
              <a:rPr kumimoji="0" lang="en-US" altLang="ru-RU"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ru-RU" altLang="ru-RU"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Для </a:t>
            </a:r>
            <a:r>
              <a:rPr kumimoji="0" lang="en-US" altLang="ru-RU"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a:t>
            </a:r>
            <a:r>
              <a:rPr kumimoji="0" lang="ru-RU" altLang="ru-RU"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ru-RU" altLang="ru-RU"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~50÷100</a:t>
            </a:r>
            <a:r>
              <a:rPr kumimoji="0" lang="ru-RU" altLang="ru-RU"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следует упорядочить выборку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altLang="ru-RU"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по возрастанию  </a:t>
            </a:r>
            <a:r>
              <a:rPr kumimoji="0" lang="ru-RU" altLang="ru-RU"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х(1</a:t>
            </a:r>
            <a:r>
              <a:rPr kumimoji="0" lang="ru-RU" altLang="ru-RU"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ru-RU" altLang="ru-RU"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х(2</a:t>
            </a:r>
            <a:r>
              <a:rPr kumimoji="0" lang="ru-RU" altLang="ru-RU"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ru-RU" altLang="ru-RU"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х(n) и </a:t>
            </a:r>
            <a:r>
              <a:rPr kumimoji="0" lang="ru-RU" altLang="ru-RU"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построить  </a:t>
            </a:r>
            <a:r>
              <a:rPr kumimoji="0" lang="ru-RU" altLang="ru-RU"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эмпирическую функцию распределения.                </a:t>
            </a:r>
            <a:r>
              <a:rPr kumimoji="0" lang="en-US" altLang="ru-RU" sz="1800" b="1" i="1"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F</a:t>
            </a:r>
            <a:r>
              <a:rPr kumimoji="0" lang="en-US" altLang="ru-RU" sz="1800" b="1" i="1" u="none" strike="noStrike" kern="1200" cap="none" spc="0" normalizeH="0" baseline="-25000" noProof="0" dirty="0" err="1">
                <a:ln>
                  <a:noFill/>
                </a:ln>
                <a:solidFill>
                  <a:prstClr val="black"/>
                </a:solidFill>
                <a:effectLst/>
                <a:uLnTx/>
                <a:uFillTx/>
                <a:latin typeface="Arial" panose="020B0604020202020204" pitchFamily="34" charset="0"/>
                <a:ea typeface="+mn-ea"/>
                <a:cs typeface="Arial" panose="020B0604020202020204" pitchFamily="34" charset="0"/>
              </a:rPr>
              <a:t>n</a:t>
            </a:r>
            <a:r>
              <a:rPr kumimoji="0" lang="ru-RU" altLang="ru-RU"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r>
              <a:rPr kumimoji="0" lang="en-US" altLang="ru-RU"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y</a:t>
            </a:r>
            <a:r>
              <a:rPr kumimoji="0" lang="ru-RU" altLang="ru-RU"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r>
              <a:rPr kumimoji="0" lang="ru-RU" altLang="ru-RU"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ru-RU" altLang="ru-RU"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является случайной функцией,</a:t>
            </a:r>
            <a:r>
              <a:rPr kumimoji="0" lang="ru-RU" altLang="ru-RU"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т.к. она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altLang="ru-RU"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зависит от случайных значений выборки</a:t>
            </a:r>
            <a:r>
              <a:rPr kumimoji="0" lang="ru-RU" altLang="ru-RU" sz="1800" b="0" i="0" u="none" strike="noStrike" kern="1200" cap="none" spc="0" normalizeH="0" baseline="0" noProof="0" dirty="0">
                <a:ln>
                  <a:noFill/>
                </a:ln>
                <a:solidFill>
                  <a:prstClr val="black"/>
                </a:solidFill>
                <a:effectLst/>
                <a:uLnTx/>
                <a:uFillTx/>
                <a:latin typeface="Calibri"/>
                <a:ea typeface="+mn-ea"/>
                <a:cs typeface="+mn-cs"/>
              </a:rPr>
              <a:t>. </a:t>
            </a:r>
            <a:endParaRPr kumimoji="0" lang="ru-RU" sz="18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10" name="Object 16">
            <a:extLst>
              <a:ext uri="{FF2B5EF4-FFF2-40B4-BE49-F238E27FC236}">
                <a16:creationId xmlns:a16="http://schemas.microsoft.com/office/drawing/2014/main" id="{2FA67A96-128A-E261-88E5-89F705CF73AE}"/>
              </a:ext>
            </a:extLst>
          </p:cNvPr>
          <p:cNvGraphicFramePr>
            <a:graphicFrameLocks noChangeAspect="1"/>
          </p:cNvGraphicFramePr>
          <p:nvPr/>
        </p:nvGraphicFramePr>
        <p:xfrm>
          <a:off x="5591944" y="3257004"/>
          <a:ext cx="3480497" cy="1725613"/>
        </p:xfrm>
        <a:graphic>
          <a:graphicData uri="http://schemas.openxmlformats.org/presentationml/2006/ole">
            <mc:AlternateContent xmlns:mc="http://schemas.openxmlformats.org/markup-compatibility/2006">
              <mc:Choice xmlns:v="urn:schemas-microsoft-com:vml" Requires="v">
                <p:oleObj r:id="rId9" imgW="7085714" imgH="5125165" progId="">
                  <p:embed/>
                </p:oleObj>
              </mc:Choice>
              <mc:Fallback>
                <p:oleObj r:id="rId9" imgW="7085714" imgH="5125165" progId="">
                  <p:embed/>
                  <p:pic>
                    <p:nvPicPr>
                      <p:cNvPr id="10" name="Object 16">
                        <a:extLst>
                          <a:ext uri="{FF2B5EF4-FFF2-40B4-BE49-F238E27FC236}">
                            <a16:creationId xmlns:a16="http://schemas.microsoft.com/office/drawing/2014/main" id="{2FA67A96-128A-E261-88E5-89F705CF73A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91944" y="3257004"/>
                        <a:ext cx="3480497" cy="1725613"/>
                      </a:xfrm>
                      <a:prstGeom prst="rect">
                        <a:avLst/>
                      </a:prstGeom>
                      <a:noFill/>
                      <a:ln>
                        <a:noFill/>
                      </a:ln>
                      <a:effectLst/>
                    </p:spPr>
                  </p:pic>
                </p:oleObj>
              </mc:Fallback>
            </mc:AlternateContent>
          </a:graphicData>
        </a:graphic>
      </p:graphicFrame>
      <p:graphicFrame>
        <p:nvGraphicFramePr>
          <p:cNvPr id="11" name="Object 5">
            <a:extLst>
              <a:ext uri="{FF2B5EF4-FFF2-40B4-BE49-F238E27FC236}">
                <a16:creationId xmlns:a16="http://schemas.microsoft.com/office/drawing/2014/main" id="{BF0E42DD-F539-C5C7-3FCA-509266C410E0}"/>
              </a:ext>
            </a:extLst>
          </p:cNvPr>
          <p:cNvGraphicFramePr>
            <a:graphicFrameLocks noChangeAspect="1"/>
          </p:cNvGraphicFramePr>
          <p:nvPr/>
        </p:nvGraphicFramePr>
        <p:xfrm>
          <a:off x="9272760" y="3737993"/>
          <a:ext cx="2844800" cy="973781"/>
        </p:xfrm>
        <a:graphic>
          <a:graphicData uri="http://schemas.openxmlformats.org/presentationml/2006/ole">
            <mc:AlternateContent xmlns:mc="http://schemas.openxmlformats.org/markup-compatibility/2006">
              <mc:Choice xmlns:v="urn:schemas-microsoft-com:vml" Requires="v">
                <p:oleObj r:id="rId11" imgW="2876190" imgH="980952" progId="Unknown">
                  <p:embed/>
                </p:oleObj>
              </mc:Choice>
              <mc:Fallback>
                <p:oleObj r:id="rId11" imgW="2876190" imgH="980952" progId="Unknown">
                  <p:embed/>
                  <p:pic>
                    <p:nvPicPr>
                      <p:cNvPr id="11" name="Object 5">
                        <a:extLst>
                          <a:ext uri="{FF2B5EF4-FFF2-40B4-BE49-F238E27FC236}">
                            <a16:creationId xmlns:a16="http://schemas.microsoft.com/office/drawing/2014/main" id="{BF0E42DD-F539-C5C7-3FCA-509266C410E0}"/>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48000"/>
                                </a14:imgEffect>
                              </a14:imgLayer>
                            </a14:imgProps>
                          </a:ext>
                          <a:ext uri="{28A0092B-C50C-407E-A947-70E740481C1C}">
                            <a14:useLocalDpi xmlns:a14="http://schemas.microsoft.com/office/drawing/2010/main" val="0"/>
                          </a:ext>
                        </a:extLst>
                      </a:blip>
                      <a:srcRect/>
                      <a:stretch>
                        <a:fillRect/>
                      </a:stretch>
                    </p:blipFill>
                    <p:spPr bwMode="auto">
                      <a:xfrm>
                        <a:off x="9272760" y="3737993"/>
                        <a:ext cx="2844800" cy="973781"/>
                      </a:xfrm>
                      <a:prstGeom prst="rect">
                        <a:avLst/>
                      </a:prstGeom>
                      <a:noFill/>
                    </p:spPr>
                  </p:pic>
                </p:oleObj>
              </mc:Fallback>
            </mc:AlternateContent>
          </a:graphicData>
        </a:graphic>
      </p:graphicFrame>
      <p:sp>
        <p:nvSpPr>
          <p:cNvPr id="12" name="TextBox 11">
            <a:extLst>
              <a:ext uri="{FF2B5EF4-FFF2-40B4-BE49-F238E27FC236}">
                <a16:creationId xmlns:a16="http://schemas.microsoft.com/office/drawing/2014/main" id="{6A1EC620-40E6-B44F-A168-2CE4313DF3F5}"/>
              </a:ext>
            </a:extLst>
          </p:cNvPr>
          <p:cNvSpPr txBox="1"/>
          <p:nvPr/>
        </p:nvSpPr>
        <p:spPr>
          <a:xfrm>
            <a:off x="0" y="4960035"/>
            <a:ext cx="12079415" cy="1732141"/>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ru-RU" altLang="ja-JP" sz="1800" b="1" i="0" u="sng"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Критерий Колмогорова</a:t>
            </a:r>
            <a:r>
              <a:rPr kumimoji="0" lang="ru-RU" altLang="ja-JP"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основан на случайной величине                                      </a:t>
            </a:r>
            <a:r>
              <a:rPr kumimoji="0" lang="ru-RU" altLang="ru-RU"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показывающей расхождения эмпирического и теоретического распределений. Нормированная  величина              , имеет асимптотическое распределение, найденное Колмогоровым, что позволяет найти ее критическое значение        . </a:t>
            </a:r>
            <a:r>
              <a:rPr kumimoji="0" lang="ru-RU" altLang="ja-JP"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Для </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ru-RU" altLang="ja-JP"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95% -го уровня значимости (</a:t>
            </a:r>
            <a:r>
              <a:rPr kumimoji="0" lang="el-GR" altLang="ru-RU"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α</a:t>
            </a:r>
            <a:r>
              <a:rPr kumimoji="0" lang="ru-RU" altLang="ru-RU"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=0.05)                     .   </a:t>
            </a:r>
            <a:r>
              <a:rPr kumimoji="0" lang="ru-RU" altLang="ru-RU" sz="1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Критерий Колмогорова тоже </a:t>
            </a:r>
            <a:r>
              <a:rPr lang="ru-RU" sz="1800" b="1" u="sng" dirty="0">
                <a:solidFill>
                  <a:srgbClr val="C00000"/>
                </a:solidFill>
                <a:effectLst/>
                <a:latin typeface="Arial" panose="020B060402020202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есть  в </a:t>
            </a:r>
            <a:r>
              <a:rPr lang="ru-RU" b="1" u="sng" dirty="0">
                <a:solidFill>
                  <a:srgbClr val="C00000"/>
                </a:solidFill>
                <a:effectLst/>
                <a:latin typeface="Arial" panose="020B0604020202020204" pitchFamily="34" charset="0"/>
                <a:ea typeface="Calibri" panose="020F0502020204030204" pitchFamily="34" charset="0"/>
                <a:cs typeface="Arial" panose="020B0604020202020204" pitchFamily="34" charset="0"/>
              </a:rPr>
              <a:t>б</a:t>
            </a:r>
            <a:r>
              <a:rPr lang="ru-RU" sz="1800" b="1" u="sng" dirty="0">
                <a:solidFill>
                  <a:srgbClr val="C00000"/>
                </a:solidFill>
                <a:latin typeface="Arial" panose="020B0604020202020204" pitchFamily="34" charset="0"/>
                <a:ea typeface="Calibri" panose="020F0502020204030204" pitchFamily="34" charset="0"/>
                <a:cs typeface="Arial" panose="020B0604020202020204" pitchFamily="34" charset="0"/>
              </a:rPr>
              <a:t>иблиотеке </a:t>
            </a:r>
            <a:r>
              <a:rPr lang="en-US" sz="1800" b="1" u="sng" dirty="0" err="1">
                <a:solidFill>
                  <a:srgbClr val="C00000"/>
                </a:solidFill>
                <a:latin typeface="Arial" panose="020B0604020202020204" pitchFamily="34" charset="0"/>
                <a:ea typeface="Calibri" panose="020F0502020204030204" pitchFamily="34" charset="0"/>
                <a:cs typeface="Arial" panose="020B0604020202020204" pitchFamily="34" charset="0"/>
              </a:rPr>
              <a:t>scipy</a:t>
            </a:r>
            <a:endParaRPr lang="ru-RU" sz="1800" b="1" u="sng" dirty="0">
              <a:solidFill>
                <a:srgbClr val="C00000"/>
              </a:solidFill>
              <a:latin typeface="Arial" panose="020B0604020202020204" pitchFamily="34" charset="0"/>
              <a:ea typeface="Calibri" panose="020F0502020204030204" pitchFamily="34" charset="0"/>
              <a:cs typeface="Arial" panose="020B0604020202020204" pitchFamily="34" charset="0"/>
            </a:endParaRPr>
          </a:p>
          <a:p>
            <a:pPr>
              <a:lnSpc>
                <a:spcPct val="120000"/>
              </a:lnSpc>
              <a:defRPr/>
            </a:pPr>
            <a:r>
              <a:rPr lang="ru-RU"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5"/>
              </a:rPr>
              <a:t>https://docs.scipy.org/doc/scipy/reference/generated/scipy.stats.kstest.html</a:t>
            </a:r>
            <a:r>
              <a:rPr lang="ru-RU" sz="1800" dirty="0">
                <a:effectLst/>
                <a:latin typeface="Calibri" panose="020F0502020204030204" pitchFamily="34" charset="0"/>
                <a:ea typeface="Calibri" panose="020F0502020204030204" pitchFamily="34" charset="0"/>
                <a:cs typeface="Times New Roman" panose="02020603050405020304" pitchFamily="18" charset="0"/>
              </a:rPr>
              <a:t> </a:t>
            </a:r>
            <a:endParaRPr kumimoji="0" lang="ru-RU"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3" name="Рисунок 12">
            <a:extLst>
              <a:ext uri="{FF2B5EF4-FFF2-40B4-BE49-F238E27FC236}">
                <a16:creationId xmlns:a16="http://schemas.microsoft.com/office/drawing/2014/main" id="{45235E4A-14E4-3DCA-98C1-D12DA2E18761}"/>
              </a:ext>
            </a:extLst>
          </p:cNvPr>
          <p:cNvPicPr>
            <a:picLocks noChangeAspect="1"/>
          </p:cNvPicPr>
          <p:nvPr/>
        </p:nvPicPr>
        <p:blipFill>
          <a:blip r:embed="rId16"/>
          <a:stretch>
            <a:fillRect/>
          </a:stretch>
        </p:blipFill>
        <p:spPr>
          <a:xfrm>
            <a:off x="6461702" y="5027090"/>
            <a:ext cx="2052828" cy="445008"/>
          </a:xfrm>
          <a:prstGeom prst="rect">
            <a:avLst/>
          </a:prstGeom>
        </p:spPr>
      </p:pic>
      <p:graphicFrame>
        <p:nvGraphicFramePr>
          <p:cNvPr id="14" name="Object 10">
            <a:extLst>
              <a:ext uri="{FF2B5EF4-FFF2-40B4-BE49-F238E27FC236}">
                <a16:creationId xmlns:a16="http://schemas.microsoft.com/office/drawing/2014/main" id="{FF36F5A6-0335-86F4-89E5-B74B02F513A2}"/>
              </a:ext>
            </a:extLst>
          </p:cNvPr>
          <p:cNvGraphicFramePr>
            <a:graphicFrameLocks noChangeAspect="1"/>
          </p:cNvGraphicFramePr>
          <p:nvPr/>
        </p:nvGraphicFramePr>
        <p:xfrm>
          <a:off x="8460725" y="5348457"/>
          <a:ext cx="792162" cy="436563"/>
        </p:xfrm>
        <a:graphic>
          <a:graphicData uri="http://schemas.openxmlformats.org/presentationml/2006/ole">
            <mc:AlternateContent xmlns:mc="http://schemas.openxmlformats.org/markup-compatibility/2006">
              <mc:Choice xmlns:v="urn:schemas-microsoft-com:vml" Requires="v">
                <p:oleObj name="Equation" r:id="rId17" imgW="469696" imgH="253890" progId="Equation.3">
                  <p:embed/>
                </p:oleObj>
              </mc:Choice>
              <mc:Fallback>
                <p:oleObj name="Equation" r:id="rId17" imgW="469696" imgH="253890" progId="Equation.3">
                  <p:embed/>
                  <p:pic>
                    <p:nvPicPr>
                      <p:cNvPr id="14" name="Object 10">
                        <a:extLst>
                          <a:ext uri="{FF2B5EF4-FFF2-40B4-BE49-F238E27FC236}">
                            <a16:creationId xmlns:a16="http://schemas.microsoft.com/office/drawing/2014/main" id="{FF36F5A6-0335-86F4-89E5-B74B02F513A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60725" y="5348457"/>
                        <a:ext cx="792162"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 name="Рисунок 14">
            <a:extLst>
              <a:ext uri="{FF2B5EF4-FFF2-40B4-BE49-F238E27FC236}">
                <a16:creationId xmlns:a16="http://schemas.microsoft.com/office/drawing/2014/main" id="{A90783DA-A3CF-A254-CEF6-61E53FE86714}"/>
              </a:ext>
            </a:extLst>
          </p:cNvPr>
          <p:cNvPicPr>
            <a:picLocks noChangeAspect="1"/>
          </p:cNvPicPr>
          <p:nvPr/>
        </p:nvPicPr>
        <p:blipFill>
          <a:blip r:embed="rId19"/>
          <a:stretch>
            <a:fillRect/>
          </a:stretch>
        </p:blipFill>
        <p:spPr>
          <a:xfrm>
            <a:off x="9839346" y="5676949"/>
            <a:ext cx="361188" cy="362712"/>
          </a:xfrm>
          <a:prstGeom prst="rect">
            <a:avLst/>
          </a:prstGeom>
        </p:spPr>
      </p:pic>
      <p:graphicFrame>
        <p:nvGraphicFramePr>
          <p:cNvPr id="16" name="Object 14">
            <a:extLst>
              <a:ext uri="{FF2B5EF4-FFF2-40B4-BE49-F238E27FC236}">
                <a16:creationId xmlns:a16="http://schemas.microsoft.com/office/drawing/2014/main" id="{EB7A72A3-7676-EFC5-DA61-495DC01E550D}"/>
              </a:ext>
            </a:extLst>
          </p:cNvPr>
          <p:cNvGraphicFramePr>
            <a:graphicFrameLocks noChangeAspect="1"/>
          </p:cNvGraphicFramePr>
          <p:nvPr>
            <p:extLst>
              <p:ext uri="{D42A27DB-BD31-4B8C-83A1-F6EECF244321}">
                <p14:modId xmlns:p14="http://schemas.microsoft.com/office/powerpoint/2010/main" val="3670067538"/>
              </p:ext>
            </p:extLst>
          </p:nvPr>
        </p:nvGraphicFramePr>
        <p:xfrm>
          <a:off x="4165600" y="6014901"/>
          <a:ext cx="1008062" cy="355600"/>
        </p:xfrm>
        <a:graphic>
          <a:graphicData uri="http://schemas.openxmlformats.org/presentationml/2006/ole">
            <mc:AlternateContent xmlns:mc="http://schemas.openxmlformats.org/markup-compatibility/2006">
              <mc:Choice xmlns:v="urn:schemas-microsoft-com:vml" Requires="v">
                <p:oleObj name="Equation" r:id="rId20" imgW="647700" imgH="228600" progId="Equation.3">
                  <p:embed/>
                </p:oleObj>
              </mc:Choice>
              <mc:Fallback>
                <p:oleObj name="Equation" r:id="rId20" imgW="647700" imgH="228600" progId="Equation.3">
                  <p:embed/>
                  <p:pic>
                    <p:nvPicPr>
                      <p:cNvPr id="16" name="Object 14">
                        <a:extLst>
                          <a:ext uri="{FF2B5EF4-FFF2-40B4-BE49-F238E27FC236}">
                            <a16:creationId xmlns:a16="http://schemas.microsoft.com/office/drawing/2014/main" id="{EB7A72A3-7676-EFC5-DA61-495DC01E550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65600" y="6014901"/>
                        <a:ext cx="1008062"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453848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E02749-4449-18A9-2350-589B2B249862}"/>
              </a:ext>
            </a:extLst>
          </p:cNvPr>
          <p:cNvSpPr>
            <a:spLocks noGrp="1"/>
          </p:cNvSpPr>
          <p:nvPr>
            <p:ph type="title"/>
          </p:nvPr>
        </p:nvSpPr>
        <p:spPr>
          <a:xfrm>
            <a:off x="0" y="0"/>
            <a:ext cx="12192000" cy="620688"/>
          </a:xfrm>
        </p:spPr>
        <p:txBody>
          <a:bodyPr>
            <a:normAutofit fontScale="90000"/>
          </a:bodyPr>
          <a:lstStyle/>
          <a:p>
            <a:r>
              <a:rPr lang="ru-RU" sz="2800" b="1" dirty="0">
                <a:solidFill>
                  <a:srgbClr val="0033CC"/>
                </a:solidFill>
              </a:rPr>
              <a:t>Моделирование случайных последовательностей с заданным распределением</a:t>
            </a:r>
          </a:p>
        </p:txBody>
      </p:sp>
      <p:sp>
        <p:nvSpPr>
          <p:cNvPr id="3" name="Объект 2">
            <a:extLst>
              <a:ext uri="{FF2B5EF4-FFF2-40B4-BE49-F238E27FC236}">
                <a16:creationId xmlns:a16="http://schemas.microsoft.com/office/drawing/2014/main" id="{CCABB345-9EB6-D834-B322-ED1015D550E5}"/>
              </a:ext>
            </a:extLst>
          </p:cNvPr>
          <p:cNvSpPr>
            <a:spLocks noGrp="1"/>
          </p:cNvSpPr>
          <p:nvPr>
            <p:ph idx="1"/>
          </p:nvPr>
        </p:nvSpPr>
        <p:spPr>
          <a:xfrm>
            <a:off x="-21704" y="596280"/>
            <a:ext cx="12192000" cy="3264768"/>
          </a:xfrm>
        </p:spPr>
        <p:txBody>
          <a:bodyPr>
            <a:normAutofit lnSpcReduction="10000"/>
          </a:bodyPr>
          <a:lstStyle/>
          <a:p>
            <a:pPr marL="0" indent="0">
              <a:buNone/>
            </a:pPr>
            <a:r>
              <a:rPr lang="ru-RU" sz="1800" dirty="0">
                <a:latin typeface="Arial" panose="020B0604020202020204" pitchFamily="34" charset="0"/>
                <a:cs typeface="Arial" panose="020B0604020202020204" pitchFamily="34" charset="0"/>
              </a:rPr>
              <a:t>Есть </a:t>
            </a:r>
            <a:r>
              <a:rPr lang="ru-RU" sz="1800" b="1" u="sng" dirty="0">
                <a:solidFill>
                  <a:srgbClr val="0033CC"/>
                </a:solidFill>
                <a:latin typeface="Arial" panose="020B0604020202020204" pitchFamily="34" charset="0"/>
                <a:cs typeface="Arial" panose="020B0604020202020204" pitchFamily="34" charset="0"/>
              </a:rPr>
              <a:t>общий алгоритм</a:t>
            </a:r>
            <a:r>
              <a:rPr lang="ru-RU" sz="1800" dirty="0">
                <a:latin typeface="Arial" panose="020B0604020202020204" pitchFamily="34" charset="0"/>
                <a:cs typeface="Arial" panose="020B0604020202020204" pitchFamily="34" charset="0"/>
              </a:rPr>
              <a:t>: генерации </a:t>
            </a:r>
            <a:r>
              <a:rPr lang="ru-RU" sz="1800" dirty="0">
                <a:effectLst/>
                <a:latin typeface="Arial" panose="020B0604020202020204" pitchFamily="34" charset="0"/>
                <a:ea typeface="Times New Roman" panose="02020603050405020304" pitchFamily="18" charset="0"/>
                <a:cs typeface="Arial" panose="020B0604020202020204" pitchFamily="34" charset="0"/>
              </a:rPr>
              <a:t>случайной величины с законом распределения </a:t>
            </a:r>
            <a:r>
              <a:rPr lang="en-US" sz="1800" i="1" dirty="0">
                <a:effectLst/>
                <a:latin typeface="Arial" panose="020B0604020202020204" pitchFamily="34" charset="0"/>
                <a:ea typeface="Times New Roman" panose="02020603050405020304" pitchFamily="18" charset="0"/>
                <a:cs typeface="Arial" panose="020B0604020202020204" pitchFamily="34" charset="0"/>
              </a:rPr>
              <a:t>F</a:t>
            </a:r>
            <a:r>
              <a:rPr lang="ru-RU" sz="1800" i="1" dirty="0">
                <a:effectLst/>
                <a:latin typeface="Arial" panose="020B0604020202020204" pitchFamily="34" charset="0"/>
                <a:ea typeface="Times New Roman" panose="02020603050405020304" pitchFamily="18" charset="0"/>
                <a:cs typeface="Arial" panose="020B0604020202020204" pitchFamily="34" charset="0"/>
              </a:rPr>
              <a:t>(</a:t>
            </a:r>
            <a:r>
              <a:rPr lang="en-US" sz="1800" i="1" dirty="0">
                <a:effectLst/>
                <a:latin typeface="Arial" panose="020B0604020202020204" pitchFamily="34" charset="0"/>
                <a:ea typeface="Times New Roman" panose="02020603050405020304" pitchFamily="18" charset="0"/>
                <a:cs typeface="Arial" panose="020B0604020202020204" pitchFamily="34" charset="0"/>
              </a:rPr>
              <a:t>x</a:t>
            </a:r>
            <a:r>
              <a:rPr lang="ru-RU" sz="1800" i="1" dirty="0">
                <a:effectLst/>
                <a:latin typeface="Arial" panose="020B0604020202020204" pitchFamily="34" charset="0"/>
                <a:ea typeface="Times New Roman" panose="02020603050405020304" pitchFamily="18" charset="0"/>
                <a:cs typeface="Arial" panose="020B0604020202020204" pitchFamily="34" charset="0"/>
              </a:rPr>
              <a:t>)</a:t>
            </a:r>
            <a:r>
              <a:rPr lang="ru-RU" sz="1800" dirty="0">
                <a:effectLst/>
                <a:latin typeface="Arial" panose="020B0604020202020204" pitchFamily="34" charset="0"/>
                <a:ea typeface="Times New Roman" panose="02020603050405020304" pitchFamily="18" charset="0"/>
                <a:cs typeface="Arial" panose="020B0604020202020204" pitchFamily="34" charset="0"/>
              </a:rPr>
              <a:t>: разыгрываем случайное число </a:t>
            </a:r>
            <a:r>
              <a:rPr lang="en-US" sz="1800" i="1" dirty="0">
                <a:effectLst/>
                <a:latin typeface="Arial" panose="020B0604020202020204" pitchFamily="34" charset="0"/>
                <a:ea typeface="Times New Roman" panose="02020603050405020304" pitchFamily="18" charset="0"/>
                <a:cs typeface="Arial" panose="020B0604020202020204" pitchFamily="34" charset="0"/>
              </a:rPr>
              <a:t>γ</a:t>
            </a:r>
            <a:r>
              <a:rPr lang="ru-RU" sz="1800" dirty="0">
                <a:effectLst/>
                <a:latin typeface="Arial" panose="020B0604020202020204" pitchFamily="34" charset="0"/>
                <a:ea typeface="Times New Roman" panose="02020603050405020304" pitchFamily="18" charset="0"/>
                <a:cs typeface="Arial" panose="020B0604020202020204" pitchFamily="34" charset="0"/>
              </a:rPr>
              <a:t>, равномерно распределенное в интервале (0,1) и вычисляем обратную функцию </a:t>
            </a:r>
            <a:r>
              <a:rPr lang="en-US" sz="1800" b="1" i="1" dirty="0">
                <a:effectLst/>
                <a:latin typeface="Arial" panose="020B0604020202020204" pitchFamily="34" charset="0"/>
                <a:ea typeface="Times New Roman" panose="02020603050405020304" pitchFamily="18" charset="0"/>
                <a:cs typeface="Arial" panose="020B0604020202020204" pitchFamily="34" charset="0"/>
              </a:rPr>
              <a:t>x</a:t>
            </a:r>
            <a:r>
              <a:rPr lang="ru-RU" sz="1800" b="1" i="1" dirty="0">
                <a:effectLst/>
                <a:latin typeface="Arial" panose="020B0604020202020204" pitchFamily="34" charset="0"/>
                <a:ea typeface="Times New Roman" panose="02020603050405020304" pitchFamily="18" charset="0"/>
                <a:cs typeface="Arial" panose="020B0604020202020204" pitchFamily="34" charset="0"/>
              </a:rPr>
              <a:t>=</a:t>
            </a:r>
            <a:r>
              <a:rPr lang="en-US" sz="1800" b="1" i="1" dirty="0">
                <a:effectLst/>
                <a:latin typeface="Arial" panose="020B0604020202020204" pitchFamily="34" charset="0"/>
                <a:ea typeface="Times New Roman" panose="02020603050405020304" pitchFamily="18" charset="0"/>
                <a:cs typeface="Arial" panose="020B0604020202020204" pitchFamily="34" charset="0"/>
              </a:rPr>
              <a:t>F</a:t>
            </a:r>
            <a:r>
              <a:rPr lang="ru-RU" sz="1800" b="1" i="1" baseline="30000" dirty="0">
                <a:effectLst/>
                <a:latin typeface="Arial" panose="020B0604020202020204" pitchFamily="34" charset="0"/>
                <a:ea typeface="Times New Roman" panose="02020603050405020304" pitchFamily="18" charset="0"/>
                <a:cs typeface="Arial" panose="020B0604020202020204" pitchFamily="34" charset="0"/>
              </a:rPr>
              <a:t>-1</a:t>
            </a:r>
            <a:r>
              <a:rPr lang="ru-RU" sz="1800" b="1" i="1" dirty="0">
                <a:effectLst/>
                <a:latin typeface="Arial" panose="020B0604020202020204" pitchFamily="34" charset="0"/>
                <a:ea typeface="Times New Roman" panose="02020603050405020304" pitchFamily="18" charset="0"/>
                <a:cs typeface="Arial" panose="020B0604020202020204" pitchFamily="34" charset="0"/>
              </a:rPr>
              <a:t>(</a:t>
            </a:r>
            <a:r>
              <a:rPr lang="en-US" sz="1800" b="1" i="1" dirty="0">
                <a:effectLst/>
                <a:latin typeface="Arial" panose="020B0604020202020204" pitchFamily="34" charset="0"/>
                <a:ea typeface="Times New Roman" panose="02020603050405020304" pitchFamily="18" charset="0"/>
                <a:cs typeface="Arial" panose="020B0604020202020204" pitchFamily="34" charset="0"/>
              </a:rPr>
              <a:t>γ</a:t>
            </a:r>
            <a:r>
              <a:rPr lang="ru-RU" sz="1800" b="1" i="1" dirty="0">
                <a:effectLst/>
                <a:latin typeface="Arial" panose="020B0604020202020204" pitchFamily="34" charset="0"/>
                <a:ea typeface="Times New Roman" panose="02020603050405020304" pitchFamily="18" charset="0"/>
                <a:cs typeface="Arial" panose="020B0604020202020204" pitchFamily="34" charset="0"/>
              </a:rPr>
              <a:t>)</a:t>
            </a:r>
            <a:r>
              <a:rPr lang="ru-RU" sz="1800" b="1" dirty="0">
                <a:effectLst/>
                <a:latin typeface="Arial" panose="020B0604020202020204" pitchFamily="34" charset="0"/>
                <a:ea typeface="Times New Roman" panose="02020603050405020304" pitchFamily="18" charset="0"/>
                <a:cs typeface="Arial" panose="020B0604020202020204" pitchFamily="34" charset="0"/>
              </a:rPr>
              <a:t>.</a:t>
            </a:r>
            <a:endParaRPr lang="ru-RU" sz="18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r>
              <a:rPr lang="ru-RU" sz="1800" dirty="0">
                <a:latin typeface="Arial" panose="020B0604020202020204" pitchFamily="34" charset="0"/>
                <a:cs typeface="Arial" panose="020B0604020202020204" pitchFamily="34" charset="0"/>
              </a:rPr>
              <a:t>Например, для </a:t>
            </a:r>
            <a:r>
              <a:rPr lang="ru-RU" sz="1800" dirty="0">
                <a:effectLst/>
                <a:latin typeface="Arial" panose="020B0604020202020204" pitchFamily="34" charset="0"/>
                <a:ea typeface="Times New Roman" panose="02020603050405020304" pitchFamily="18" charset="0"/>
                <a:cs typeface="Arial" panose="020B0604020202020204" pitchFamily="34" charset="0"/>
              </a:rPr>
              <a:t>показательного закона распределения </a:t>
            </a:r>
            <a:r>
              <a:rPr lang="en-US" sz="1800" b="1" i="1" dirty="0">
                <a:effectLst/>
                <a:latin typeface="Arial" panose="020B0604020202020204" pitchFamily="34" charset="0"/>
                <a:ea typeface="Times New Roman" panose="02020603050405020304" pitchFamily="18" charset="0"/>
                <a:cs typeface="Arial" panose="020B0604020202020204" pitchFamily="34" charset="0"/>
              </a:rPr>
              <a:t>y</a:t>
            </a:r>
            <a:r>
              <a:rPr lang="ru-RU" sz="1800" b="1" i="1" dirty="0">
                <a:effectLst/>
                <a:latin typeface="Arial" panose="020B0604020202020204" pitchFamily="34" charset="0"/>
                <a:ea typeface="Times New Roman" panose="02020603050405020304" pitchFamily="18" charset="0"/>
                <a:cs typeface="Arial" panose="020B0604020202020204" pitchFamily="34" charset="0"/>
              </a:rPr>
              <a:t>= </a:t>
            </a:r>
            <a:r>
              <a:rPr lang="en-US" sz="1800" b="1" i="1" dirty="0">
                <a:effectLst/>
                <a:latin typeface="Arial" panose="020B0604020202020204" pitchFamily="34" charset="0"/>
                <a:ea typeface="Times New Roman" panose="02020603050405020304" pitchFamily="18" charset="0"/>
                <a:cs typeface="Arial" panose="020B0604020202020204" pitchFamily="34" charset="0"/>
              </a:rPr>
              <a:t>F</a:t>
            </a:r>
            <a:r>
              <a:rPr lang="ru-RU" sz="1800" b="1" i="1" dirty="0">
                <a:effectLst/>
                <a:latin typeface="Arial" panose="020B0604020202020204" pitchFamily="34" charset="0"/>
                <a:ea typeface="Times New Roman" panose="02020603050405020304" pitchFamily="18" charset="0"/>
                <a:cs typeface="Arial" panose="020B0604020202020204" pitchFamily="34" charset="0"/>
              </a:rPr>
              <a:t>(</a:t>
            </a:r>
            <a:r>
              <a:rPr lang="en-US" sz="1800" b="1" i="1" dirty="0">
                <a:effectLst/>
                <a:latin typeface="Arial" panose="020B0604020202020204" pitchFamily="34" charset="0"/>
                <a:ea typeface="Times New Roman" panose="02020603050405020304" pitchFamily="18" charset="0"/>
                <a:cs typeface="Arial" panose="020B0604020202020204" pitchFamily="34" charset="0"/>
              </a:rPr>
              <a:t>x</a:t>
            </a:r>
            <a:r>
              <a:rPr lang="ru-RU" sz="1800" b="1" i="1" dirty="0">
                <a:effectLst/>
                <a:latin typeface="Arial" panose="020B0604020202020204" pitchFamily="34" charset="0"/>
                <a:ea typeface="Times New Roman" panose="02020603050405020304" pitchFamily="18" charset="0"/>
                <a:cs typeface="Arial" panose="020B0604020202020204" pitchFamily="34" charset="0"/>
              </a:rPr>
              <a:t>)=1-</a:t>
            </a:r>
            <a:r>
              <a:rPr lang="en-US" sz="1800" b="1" i="1" dirty="0">
                <a:effectLst/>
                <a:latin typeface="Arial" panose="020B0604020202020204" pitchFamily="34" charset="0"/>
                <a:ea typeface="Times New Roman" panose="02020603050405020304" pitchFamily="18" charset="0"/>
                <a:cs typeface="Arial" panose="020B0604020202020204" pitchFamily="34" charset="0"/>
              </a:rPr>
              <a:t>exp</a:t>
            </a:r>
            <a:r>
              <a:rPr lang="ru-RU" sz="1800" b="1" i="1" dirty="0">
                <a:effectLst/>
                <a:latin typeface="Arial" panose="020B0604020202020204" pitchFamily="34" charset="0"/>
                <a:ea typeface="Times New Roman" panose="02020603050405020304" pitchFamily="18" charset="0"/>
                <a:cs typeface="Arial" panose="020B0604020202020204" pitchFamily="34" charset="0"/>
              </a:rPr>
              <a:t>(-λ</a:t>
            </a:r>
            <a:r>
              <a:rPr lang="en-US" sz="1800" b="1" i="1" dirty="0">
                <a:effectLst/>
                <a:latin typeface="Arial" panose="020B0604020202020204" pitchFamily="34" charset="0"/>
                <a:ea typeface="Times New Roman" panose="02020603050405020304" pitchFamily="18" charset="0"/>
                <a:cs typeface="Arial" panose="020B0604020202020204" pitchFamily="34" charset="0"/>
              </a:rPr>
              <a:t>x</a:t>
            </a:r>
            <a:r>
              <a:rPr lang="ru-RU" sz="1800" b="1" i="1" dirty="0">
                <a:effectLst/>
                <a:latin typeface="Arial" panose="020B0604020202020204" pitchFamily="34" charset="0"/>
                <a:ea typeface="Times New Roman" panose="02020603050405020304" pitchFamily="18" charset="0"/>
                <a:cs typeface="Arial" panose="020B0604020202020204" pitchFamily="34" charset="0"/>
              </a:rPr>
              <a:t>)</a:t>
            </a:r>
            <a:r>
              <a:rPr lang="ru-RU" sz="1800" b="1" dirty="0">
                <a:effectLst/>
                <a:latin typeface="Arial" panose="020B0604020202020204" pitchFamily="34" charset="0"/>
                <a:ea typeface="Times New Roman" panose="02020603050405020304" pitchFamily="18" charset="0"/>
                <a:cs typeface="Arial" panose="020B0604020202020204" pitchFamily="34" charset="0"/>
              </a:rPr>
              <a:t>,</a:t>
            </a:r>
            <a:r>
              <a:rPr lang="ru-RU" sz="1800" dirty="0">
                <a:effectLst/>
                <a:latin typeface="Arial" panose="020B0604020202020204" pitchFamily="34" charset="0"/>
                <a:ea typeface="Times New Roman" panose="02020603050405020304" pitchFamily="18" charset="0"/>
                <a:cs typeface="Arial" panose="020B0604020202020204" pitchFamily="34" charset="0"/>
              </a:rPr>
              <a:t> обратная функция </a:t>
            </a:r>
            <a:r>
              <a:rPr lang="en-US" sz="1800" b="1" i="1" dirty="0">
                <a:effectLst/>
                <a:latin typeface="Arial" panose="020B0604020202020204" pitchFamily="34" charset="0"/>
                <a:ea typeface="Times New Roman" panose="02020603050405020304" pitchFamily="18" charset="0"/>
                <a:cs typeface="Arial" panose="020B0604020202020204" pitchFamily="34" charset="0"/>
              </a:rPr>
              <a:t>x</a:t>
            </a:r>
            <a:r>
              <a:rPr lang="ru-RU" sz="1800" b="1" i="1" dirty="0">
                <a:effectLst/>
                <a:latin typeface="Arial" panose="020B0604020202020204" pitchFamily="34" charset="0"/>
                <a:ea typeface="Times New Roman" panose="02020603050405020304" pitchFamily="18" charset="0"/>
                <a:cs typeface="Arial" panose="020B0604020202020204" pitchFamily="34" charset="0"/>
              </a:rPr>
              <a:t> = - </a:t>
            </a:r>
            <a:r>
              <a:rPr lang="en-US" sz="1800" b="1" i="1" dirty="0">
                <a:effectLst/>
                <a:latin typeface="Arial" panose="020B0604020202020204" pitchFamily="34" charset="0"/>
                <a:ea typeface="Times New Roman" panose="02020603050405020304" pitchFamily="18" charset="0"/>
                <a:cs typeface="Arial" panose="020B0604020202020204" pitchFamily="34" charset="0"/>
              </a:rPr>
              <a:t>Ln</a:t>
            </a:r>
            <a:r>
              <a:rPr lang="ru-RU" sz="1800" b="1" i="1" dirty="0">
                <a:effectLst/>
                <a:latin typeface="Arial" panose="020B0604020202020204" pitchFamily="34" charset="0"/>
                <a:ea typeface="Times New Roman" panose="02020603050405020304" pitchFamily="18" charset="0"/>
                <a:cs typeface="Arial" panose="020B0604020202020204" pitchFamily="34" charset="0"/>
              </a:rPr>
              <a:t>(</a:t>
            </a:r>
            <a:r>
              <a:rPr lang="en-US" sz="1800" b="1" i="1" dirty="0">
                <a:effectLst/>
                <a:latin typeface="Arial" panose="020B0604020202020204" pitchFamily="34" charset="0"/>
                <a:ea typeface="Times New Roman" panose="02020603050405020304" pitchFamily="18" charset="0"/>
                <a:cs typeface="Arial" panose="020B0604020202020204" pitchFamily="34" charset="0"/>
              </a:rPr>
              <a:t>y</a:t>
            </a:r>
            <a:r>
              <a:rPr lang="ru-RU" sz="1800" b="1" i="1" dirty="0">
                <a:effectLst/>
                <a:latin typeface="Arial" panose="020B0604020202020204" pitchFamily="34" charset="0"/>
                <a:ea typeface="Times New Roman" panose="02020603050405020304" pitchFamily="18" charset="0"/>
                <a:cs typeface="Arial" panose="020B0604020202020204" pitchFamily="34" charset="0"/>
              </a:rPr>
              <a:t>)/λ</a:t>
            </a:r>
            <a:r>
              <a:rPr lang="ru-RU" sz="1800" i="1" dirty="0">
                <a:effectLst/>
                <a:latin typeface="Arial" panose="020B0604020202020204" pitchFamily="34" charset="0"/>
                <a:ea typeface="Times New Roman" panose="02020603050405020304" pitchFamily="18" charset="0"/>
                <a:cs typeface="Arial" panose="020B0604020202020204" pitchFamily="34" charset="0"/>
              </a:rPr>
              <a:t>.</a:t>
            </a:r>
          </a:p>
          <a:p>
            <a:pPr marL="0" indent="0">
              <a:buNone/>
            </a:pPr>
            <a:r>
              <a:rPr lang="ru-RU" sz="1800" dirty="0">
                <a:latin typeface="Arial" panose="020B0604020202020204" pitchFamily="34" charset="0"/>
                <a:cs typeface="Arial" panose="020B0604020202020204" pitchFamily="34" charset="0"/>
              </a:rPr>
              <a:t>Для генерации вызываем </a:t>
            </a:r>
            <a:r>
              <a:rPr lang="en-US" sz="1800" b="1" i="1" dirty="0">
                <a:effectLst/>
                <a:latin typeface="Arial" panose="020B0604020202020204" pitchFamily="34" charset="0"/>
                <a:ea typeface="Times New Roman" panose="02020603050405020304" pitchFamily="18" charset="0"/>
                <a:cs typeface="Arial" panose="020B0604020202020204" pitchFamily="34" charset="0"/>
              </a:rPr>
              <a:t>r</a:t>
            </a:r>
            <a:r>
              <a:rPr lang="ru-RU" sz="1800" b="1" i="1" dirty="0">
                <a:effectLst/>
                <a:latin typeface="Arial" panose="020B0604020202020204" pitchFamily="34" charset="0"/>
                <a:ea typeface="Times New Roman" panose="02020603050405020304" pitchFamily="18" charset="0"/>
                <a:cs typeface="Arial" panose="020B0604020202020204" pitchFamily="34" charset="0"/>
              </a:rPr>
              <a:t>=</a:t>
            </a:r>
            <a:r>
              <a:rPr lang="en-US" sz="1800" b="1" i="1" dirty="0">
                <a:effectLst/>
                <a:latin typeface="Arial" panose="020B0604020202020204" pitchFamily="34" charset="0"/>
                <a:ea typeface="Times New Roman" panose="02020603050405020304" pitchFamily="18" charset="0"/>
                <a:cs typeface="Arial" panose="020B0604020202020204" pitchFamily="34" charset="0"/>
              </a:rPr>
              <a:t>random</a:t>
            </a:r>
            <a:r>
              <a:rPr lang="ru-RU" sz="1800" b="1" i="1" dirty="0">
                <a:effectLst/>
                <a:latin typeface="Arial" panose="020B0604020202020204" pitchFamily="34" charset="0"/>
                <a:ea typeface="Times New Roman" panose="02020603050405020304" pitchFamily="18" charset="0"/>
                <a:cs typeface="Arial" panose="020B0604020202020204" pitchFamily="34" charset="0"/>
              </a:rPr>
              <a:t> </a:t>
            </a:r>
            <a:r>
              <a:rPr lang="ru-RU" sz="1800" dirty="0">
                <a:effectLst/>
                <a:latin typeface="Arial" panose="020B0604020202020204" pitchFamily="34" charset="0"/>
                <a:ea typeface="Times New Roman" panose="02020603050405020304" pitchFamily="18" charset="0"/>
                <a:cs typeface="Arial" panose="020B0604020202020204" pitchFamily="34" charset="0"/>
              </a:rPr>
              <a:t>и вычисляем </a:t>
            </a:r>
            <a:r>
              <a:rPr lang="ru-RU" sz="1800" i="1" dirty="0">
                <a:effectLst/>
                <a:latin typeface="Arial" panose="020B0604020202020204" pitchFamily="34" charset="0"/>
                <a:ea typeface="Times New Roman" panose="02020603050405020304" pitchFamily="18" charset="0"/>
                <a:cs typeface="Arial" panose="020B0604020202020204" pitchFamily="34" charset="0"/>
              </a:rPr>
              <a:t>       </a:t>
            </a:r>
            <a:r>
              <a:rPr lang="en-US" sz="1800" b="1" i="1" dirty="0">
                <a:effectLst/>
                <a:latin typeface="Arial" panose="020B0604020202020204" pitchFamily="34" charset="0"/>
                <a:ea typeface="Times New Roman" panose="02020603050405020304" pitchFamily="18" charset="0"/>
              </a:rPr>
              <a:t>x</a:t>
            </a:r>
            <a:r>
              <a:rPr lang="ru-RU" sz="1800" b="1" dirty="0">
                <a:effectLst/>
                <a:latin typeface="Arial" panose="020B0604020202020204" pitchFamily="34" charset="0"/>
                <a:ea typeface="Times New Roman" panose="02020603050405020304" pitchFamily="18" charset="0"/>
              </a:rPr>
              <a:t> = </a:t>
            </a:r>
            <a:r>
              <a:rPr lang="ru-RU" sz="1800" b="1" i="1" dirty="0">
                <a:effectLst/>
                <a:latin typeface="Arial" panose="020B0604020202020204" pitchFamily="34" charset="0"/>
                <a:ea typeface="Times New Roman" panose="02020603050405020304" pitchFamily="18" charset="0"/>
              </a:rPr>
              <a:t>- </a:t>
            </a:r>
            <a:r>
              <a:rPr lang="en-US" sz="1800" b="1" i="1" dirty="0">
                <a:effectLst/>
                <a:latin typeface="Arial" panose="020B0604020202020204" pitchFamily="34" charset="0"/>
                <a:ea typeface="Times New Roman" panose="02020603050405020304" pitchFamily="18" charset="0"/>
              </a:rPr>
              <a:t>Ln</a:t>
            </a:r>
            <a:r>
              <a:rPr lang="ru-RU" sz="1800" b="1" i="1" dirty="0">
                <a:effectLst/>
                <a:latin typeface="Arial" panose="020B0604020202020204" pitchFamily="34" charset="0"/>
                <a:ea typeface="Times New Roman" panose="02020603050405020304" pitchFamily="18" charset="0"/>
              </a:rPr>
              <a:t>(</a:t>
            </a:r>
            <a:r>
              <a:rPr lang="en-US" sz="1800" b="1" i="1" dirty="0">
                <a:effectLst/>
                <a:latin typeface="Arial" panose="020B0604020202020204" pitchFamily="34" charset="0"/>
                <a:ea typeface="Times New Roman" panose="02020603050405020304" pitchFamily="18" charset="0"/>
              </a:rPr>
              <a:t>r</a:t>
            </a:r>
            <a:r>
              <a:rPr lang="ru-RU" sz="1800" b="1" i="1" dirty="0">
                <a:effectLst/>
                <a:latin typeface="Arial" panose="020B0604020202020204" pitchFamily="34" charset="0"/>
                <a:ea typeface="Times New Roman" panose="02020603050405020304" pitchFamily="18" charset="0"/>
              </a:rPr>
              <a:t>)/ λ. </a:t>
            </a:r>
          </a:p>
          <a:p>
            <a:pPr marL="0" indent="0">
              <a:buNone/>
            </a:pPr>
            <a:endParaRPr lang="ru-RU" sz="500" i="1" dirty="0">
              <a:effectLst/>
              <a:latin typeface="Arial" panose="020B0604020202020204" pitchFamily="34" charset="0"/>
              <a:ea typeface="Times New Roman" panose="02020603050405020304" pitchFamily="18" charset="0"/>
            </a:endParaRPr>
          </a:p>
          <a:p>
            <a:pPr marL="0" indent="0">
              <a:buNone/>
            </a:pPr>
            <a:r>
              <a:rPr lang="ru-RU" sz="1800" dirty="0">
                <a:effectLst/>
                <a:latin typeface="Arial" panose="020B0604020202020204" pitchFamily="34" charset="0"/>
                <a:ea typeface="Times New Roman" panose="02020603050405020304" pitchFamily="18" charset="0"/>
              </a:rPr>
              <a:t>  Для Пуассоновского распределения                                  обратной функции нет, зато </a:t>
            </a:r>
            <a:r>
              <a:rPr lang="ru-RU" sz="1800" b="1" u="sng" dirty="0">
                <a:solidFill>
                  <a:srgbClr val="0033CC"/>
                </a:solidFill>
                <a:effectLst/>
                <a:latin typeface="Arial" panose="020B0604020202020204" pitchFamily="34" charset="0"/>
                <a:ea typeface="Times New Roman" panose="02020603050405020304" pitchFamily="18" charset="0"/>
              </a:rPr>
              <a:t>есть </a:t>
            </a:r>
          </a:p>
          <a:p>
            <a:pPr marL="0" indent="0">
              <a:buNone/>
            </a:pPr>
            <a:r>
              <a:rPr lang="ru-RU" sz="2200" b="1" u="sng" dirty="0">
                <a:solidFill>
                  <a:srgbClr val="0033CC"/>
                </a:solidFill>
                <a:effectLst/>
                <a:latin typeface="Arial" panose="020B0604020202020204" pitchFamily="34" charset="0"/>
                <a:ea typeface="Times New Roman" panose="02020603050405020304" pitchFamily="18" charset="0"/>
              </a:rPr>
              <a:t>алгоритм генерации</a:t>
            </a:r>
            <a:r>
              <a:rPr lang="ru-RU" sz="1800" dirty="0">
                <a:effectLst/>
                <a:latin typeface="Arial" panose="020B0604020202020204" pitchFamily="34" charset="0"/>
                <a:ea typeface="Times New Roman" panose="02020603050405020304" pitchFamily="18" charset="0"/>
              </a:rPr>
              <a:t>. </a:t>
            </a:r>
            <a:r>
              <a:rPr lang="ru-RU" sz="1800" dirty="0">
                <a:effectLst/>
                <a:latin typeface="Arial" panose="020B0604020202020204" pitchFamily="34" charset="0"/>
                <a:ea typeface="Batang" panose="02030600000101010101" pitchFamily="18" charset="-127"/>
              </a:rPr>
              <a:t>Готовим счетчик </a:t>
            </a:r>
            <a:r>
              <a:rPr lang="en-US" sz="1800" dirty="0">
                <a:effectLst/>
                <a:latin typeface="Arial" panose="020B0604020202020204" pitchFamily="34" charset="0"/>
                <a:ea typeface="Batang" panose="02030600000101010101" pitchFamily="18" charset="-127"/>
              </a:rPr>
              <a:t>k</a:t>
            </a:r>
            <a:r>
              <a:rPr lang="ru-RU" sz="1800" dirty="0">
                <a:effectLst/>
                <a:latin typeface="Arial" panose="020B0604020202020204" pitchFamily="34" charset="0"/>
                <a:ea typeface="Batang" panose="02030600000101010101" pitchFamily="18" charset="-127"/>
              </a:rPr>
              <a:t>=0 и произведение  </a:t>
            </a:r>
            <a:r>
              <a:rPr lang="en-US" sz="1800" dirty="0">
                <a:effectLst/>
                <a:latin typeface="Arial" panose="020B0604020202020204" pitchFamily="34" charset="0"/>
                <a:ea typeface="Batang" panose="02030600000101010101" pitchFamily="18" charset="-127"/>
              </a:rPr>
              <a:t>p</a:t>
            </a:r>
            <a:r>
              <a:rPr lang="ru-RU" sz="1800" dirty="0">
                <a:effectLst/>
                <a:latin typeface="Arial" panose="020B0604020202020204" pitchFamily="34" charset="0"/>
                <a:ea typeface="Batang" panose="02030600000101010101" pitchFamily="18" charset="-127"/>
              </a:rPr>
              <a:t>=1, начинаем цикл </a:t>
            </a:r>
            <a:r>
              <a:rPr lang="en-US" sz="1800" b="1" i="1" dirty="0">
                <a:effectLst/>
                <a:latin typeface="Arial" panose="020B0604020202020204" pitchFamily="34" charset="0"/>
                <a:ea typeface="Batang" panose="02030600000101010101" pitchFamily="18" charset="-127"/>
              </a:rPr>
              <a:t>while </a:t>
            </a:r>
            <a:r>
              <a:rPr lang="ru-RU" sz="1800" b="1" i="1" dirty="0">
                <a:effectLst/>
                <a:latin typeface="Arial" panose="020B0604020202020204" pitchFamily="34" charset="0"/>
                <a:ea typeface="Batang" panose="02030600000101010101" pitchFamily="18" charset="-127"/>
              </a:rPr>
              <a:t>(</a:t>
            </a:r>
            <a:r>
              <a:rPr lang="en-US" sz="1800" b="1" i="1" dirty="0">
                <a:effectLst/>
                <a:latin typeface="Arial" panose="020B0604020202020204" pitchFamily="34" charset="0"/>
                <a:ea typeface="Batang" panose="02030600000101010101" pitchFamily="18" charset="-127"/>
              </a:rPr>
              <a:t>p</a:t>
            </a:r>
            <a:r>
              <a:rPr lang="ru-RU" sz="1800" b="1" i="1" dirty="0">
                <a:effectLst/>
                <a:latin typeface="Arial" panose="020B0604020202020204" pitchFamily="34" charset="0"/>
                <a:ea typeface="Batang" panose="02030600000101010101" pitchFamily="18" charset="-127"/>
              </a:rPr>
              <a:t>&gt;</a:t>
            </a:r>
            <a:r>
              <a:rPr lang="en-US" sz="1800" b="1" i="1" dirty="0">
                <a:effectLst/>
                <a:latin typeface="Arial" panose="020B0604020202020204" pitchFamily="34" charset="0"/>
                <a:ea typeface="Batang" panose="02030600000101010101" pitchFamily="18" charset="-127"/>
              </a:rPr>
              <a:t>e</a:t>
            </a:r>
            <a:r>
              <a:rPr lang="ru-RU" sz="1800" b="1" i="1" baseline="30000" dirty="0">
                <a:effectLst/>
                <a:latin typeface="Arial" panose="020B0604020202020204" pitchFamily="34" charset="0"/>
                <a:ea typeface="Batang" panose="02030600000101010101" pitchFamily="18" charset="-127"/>
              </a:rPr>
              <a:t>- λ</a:t>
            </a:r>
            <a:r>
              <a:rPr lang="ru-RU" sz="1800" b="1" i="1" dirty="0">
                <a:effectLst/>
                <a:latin typeface="Arial" panose="020B0604020202020204" pitchFamily="34" charset="0"/>
                <a:ea typeface="Batang" panose="02030600000101010101" pitchFamily="18" charset="-127"/>
              </a:rPr>
              <a:t>)</a:t>
            </a:r>
            <a:endParaRPr lang="ru-RU" sz="1800" dirty="0">
              <a:effectLst/>
              <a:latin typeface="Times New Roman" panose="02020603050405020304" pitchFamily="18" charset="0"/>
              <a:ea typeface="Batang" panose="02030600000101010101" pitchFamily="18" charset="-127"/>
            </a:endParaRPr>
          </a:p>
          <a:p>
            <a:pPr marL="271463" lvl="2" indent="-271463" algn="l">
              <a:buSzPts val="1800"/>
              <a:buFont typeface="+mj-lt"/>
              <a:buAutoNum type="arabicPeriod"/>
              <a:tabLst>
                <a:tab pos="571500" algn="l"/>
              </a:tabLst>
            </a:pPr>
            <a:r>
              <a:rPr lang="ru-RU" sz="1800" dirty="0">
                <a:effectLst/>
                <a:latin typeface="Arial" panose="020B0604020202020204" pitchFamily="34" charset="0"/>
                <a:ea typeface="Batang" panose="02030600000101010101" pitchFamily="18" charset="-127"/>
              </a:rPr>
              <a:t>С помощью программы </a:t>
            </a:r>
            <a:r>
              <a:rPr lang="en-US" sz="1800" b="1" i="1" dirty="0">
                <a:effectLst/>
                <a:latin typeface="Arial" panose="020B0604020202020204" pitchFamily="34" charset="0"/>
                <a:ea typeface="Batang" panose="02030600000101010101" pitchFamily="18" charset="-127"/>
              </a:rPr>
              <a:t>random</a:t>
            </a:r>
            <a:r>
              <a:rPr lang="ru-RU" sz="1800" dirty="0">
                <a:effectLst/>
                <a:latin typeface="Arial" panose="020B0604020202020204" pitchFamily="34" charset="0"/>
                <a:ea typeface="Batang" panose="02030600000101010101" pitchFamily="18" charset="-127"/>
              </a:rPr>
              <a:t> получаем случайное число </a:t>
            </a:r>
            <a:r>
              <a:rPr lang="en-US" sz="1800" b="1" i="1" dirty="0">
                <a:effectLst/>
                <a:latin typeface="Arial" panose="020B0604020202020204" pitchFamily="34" charset="0"/>
                <a:ea typeface="Batang" panose="02030600000101010101" pitchFamily="18" charset="-127"/>
              </a:rPr>
              <a:t>x</a:t>
            </a:r>
            <a:r>
              <a:rPr lang="en-US" sz="1800" b="1" i="1" baseline="-25000" dirty="0">
                <a:effectLst/>
                <a:latin typeface="Arial" panose="020B0604020202020204" pitchFamily="34" charset="0"/>
                <a:ea typeface="Batang" panose="02030600000101010101" pitchFamily="18" charset="-127"/>
              </a:rPr>
              <a:t>i </a:t>
            </a:r>
            <a:r>
              <a:rPr lang="ru-RU" sz="1800" dirty="0">
                <a:effectLst/>
                <a:latin typeface="Arial" panose="020B0604020202020204" pitchFamily="34" charset="0"/>
                <a:ea typeface="Batang" panose="02030600000101010101" pitchFamily="18" charset="-127"/>
              </a:rPr>
              <a:t>, равномерно распределенное в отрезке (0,1), </a:t>
            </a:r>
          </a:p>
          <a:p>
            <a:pPr marL="271463" lvl="2" indent="-271463" algn="l">
              <a:buSzPts val="1800"/>
              <a:buFont typeface="+mj-lt"/>
              <a:buAutoNum type="arabicPeriod"/>
              <a:tabLst>
                <a:tab pos="571500" algn="l"/>
              </a:tabLst>
            </a:pPr>
            <a:r>
              <a:rPr lang="ru-RU" sz="1800" dirty="0">
                <a:effectLst/>
                <a:latin typeface="Arial" panose="020B0604020202020204" pitchFamily="34" charset="0"/>
                <a:ea typeface="Batang" panose="02030600000101010101" pitchFamily="18" charset="-127"/>
              </a:rPr>
              <a:t>умножаем </a:t>
            </a:r>
            <a:r>
              <a:rPr lang="ru-RU" sz="1800" b="1" i="1" dirty="0">
                <a:effectLst/>
                <a:latin typeface="Arial" panose="020B0604020202020204" pitchFamily="34" charset="0"/>
                <a:ea typeface="Batang" panose="02030600000101010101" pitchFamily="18" charset="-127"/>
              </a:rPr>
              <a:t>р=р* </a:t>
            </a:r>
            <a:r>
              <a:rPr lang="en-US" sz="1800" b="1" i="1" dirty="0">
                <a:effectLst/>
                <a:latin typeface="Arial" panose="020B0604020202020204" pitchFamily="34" charset="0"/>
                <a:ea typeface="Batang" panose="02030600000101010101" pitchFamily="18" charset="-127"/>
              </a:rPr>
              <a:t>x</a:t>
            </a:r>
            <a:r>
              <a:rPr lang="en-US" sz="1800" b="1" i="1" baseline="-25000" dirty="0">
                <a:effectLst/>
                <a:latin typeface="Arial" panose="020B0604020202020204" pitchFamily="34" charset="0"/>
                <a:ea typeface="Batang" panose="02030600000101010101" pitchFamily="18" charset="-127"/>
              </a:rPr>
              <a:t>i </a:t>
            </a:r>
            <a:r>
              <a:rPr lang="ru-RU" sz="1800" dirty="0">
                <a:effectLst/>
                <a:latin typeface="Arial" panose="020B0604020202020204" pitchFamily="34" charset="0"/>
                <a:ea typeface="Batang" panose="02030600000101010101" pitchFamily="18" charset="-127"/>
              </a:rPr>
              <a:t>;увеличиваем счетчик </a:t>
            </a:r>
            <a:r>
              <a:rPr lang="en-US" sz="1800" dirty="0">
                <a:effectLst/>
                <a:latin typeface="Arial" panose="020B0604020202020204" pitchFamily="34" charset="0"/>
                <a:ea typeface="Batang" panose="02030600000101010101" pitchFamily="18" charset="-127"/>
              </a:rPr>
              <a:t>k</a:t>
            </a:r>
            <a:r>
              <a:rPr lang="ru-RU" sz="1800" dirty="0">
                <a:effectLst/>
                <a:latin typeface="Arial" panose="020B0604020202020204" pitchFamily="34" charset="0"/>
                <a:ea typeface="Batang" panose="02030600000101010101" pitchFamily="18" charset="-127"/>
              </a:rPr>
              <a:t>++;</a:t>
            </a:r>
            <a:endParaRPr lang="ru-RU" sz="1800" dirty="0">
              <a:effectLst/>
              <a:latin typeface="Times New Roman" panose="02020603050405020304" pitchFamily="18" charset="0"/>
              <a:ea typeface="Batang" panose="02030600000101010101" pitchFamily="18" charset="-127"/>
            </a:endParaRPr>
          </a:p>
          <a:p>
            <a:pPr marL="271463" lvl="2" indent="-271463" algn="l">
              <a:buSzPts val="1800"/>
              <a:buFont typeface="+mj-lt"/>
              <a:buAutoNum type="arabicPeriod"/>
              <a:tabLst>
                <a:tab pos="571500" algn="l"/>
              </a:tabLst>
            </a:pPr>
            <a:r>
              <a:rPr lang="ru-RU" sz="1800" dirty="0">
                <a:effectLst/>
                <a:latin typeface="Arial" panose="020B0604020202020204" pitchFamily="34" charset="0"/>
                <a:ea typeface="Batang" panose="02030600000101010101" pitchFamily="18" charset="-127"/>
              </a:rPr>
              <a:t>Сравниваем  </a:t>
            </a:r>
            <a:r>
              <a:rPr lang="en-US" sz="1800" b="1" i="1" dirty="0">
                <a:effectLst/>
                <a:latin typeface="Arial" panose="020B0604020202020204" pitchFamily="34" charset="0"/>
                <a:ea typeface="Batang" panose="02030600000101010101" pitchFamily="18" charset="-127"/>
              </a:rPr>
              <a:t>p</a:t>
            </a:r>
            <a:r>
              <a:rPr lang="ru-RU" sz="1800" b="1" i="1" dirty="0">
                <a:effectLst/>
                <a:latin typeface="Arial" panose="020B0604020202020204" pitchFamily="34" charset="0"/>
                <a:ea typeface="Batang" panose="02030600000101010101" pitchFamily="18" charset="-127"/>
              </a:rPr>
              <a:t>&gt;</a:t>
            </a:r>
            <a:r>
              <a:rPr lang="en-US" sz="1800" b="1" i="1" dirty="0">
                <a:effectLst/>
                <a:latin typeface="Arial" panose="020B0604020202020204" pitchFamily="34" charset="0"/>
                <a:ea typeface="Batang" panose="02030600000101010101" pitchFamily="18" charset="-127"/>
              </a:rPr>
              <a:t>e</a:t>
            </a:r>
            <a:r>
              <a:rPr lang="ru-RU" sz="1800" b="1" i="1" baseline="30000" dirty="0">
                <a:effectLst/>
                <a:latin typeface="Arial" panose="020B0604020202020204" pitchFamily="34" charset="0"/>
                <a:ea typeface="Batang" panose="02030600000101010101" pitchFamily="18" charset="-127"/>
              </a:rPr>
              <a:t>- λ</a:t>
            </a:r>
            <a:r>
              <a:rPr lang="ru-RU" sz="1800" dirty="0">
                <a:effectLst/>
                <a:latin typeface="Arial" panose="020B0604020202020204" pitchFamily="34" charset="0"/>
                <a:ea typeface="Batang" panose="02030600000101010101" pitchFamily="18" charset="-127"/>
              </a:rPr>
              <a:t> , если больше,  то целое число </a:t>
            </a:r>
            <a:r>
              <a:rPr lang="ru-RU" sz="1800" b="1" i="1" dirty="0">
                <a:effectLst/>
                <a:latin typeface="Arial" panose="020B0604020202020204" pitchFamily="34" charset="0"/>
                <a:ea typeface="Batang" panose="02030600000101010101" pitchFamily="18" charset="-127"/>
              </a:rPr>
              <a:t>к-1</a:t>
            </a:r>
            <a:r>
              <a:rPr lang="ru-RU" sz="1800" dirty="0">
                <a:effectLst/>
                <a:latin typeface="Arial" panose="020B0604020202020204" pitchFamily="34" charset="0"/>
                <a:ea typeface="Batang" panose="02030600000101010101" pitchFamily="18" charset="-127"/>
              </a:rPr>
              <a:t> выдается как очередное значение</a:t>
            </a:r>
          </a:p>
          <a:p>
            <a:pPr marL="0" lvl="2" indent="0" algn="l">
              <a:buSzPts val="1800"/>
              <a:buNone/>
              <a:tabLst>
                <a:tab pos="571500" algn="l"/>
              </a:tabLst>
            </a:pPr>
            <a:r>
              <a:rPr lang="ru-RU" sz="1800" dirty="0">
                <a:latin typeface="Arial" panose="020B0604020202020204" pitchFamily="34" charset="0"/>
                <a:ea typeface="Batang" panose="02030600000101010101" pitchFamily="18" charset="-127"/>
              </a:rPr>
              <a:t>  </a:t>
            </a:r>
            <a:r>
              <a:rPr lang="ru-RU" sz="1800" dirty="0">
                <a:effectLst/>
                <a:latin typeface="Arial" panose="020B0604020202020204" pitchFamily="34" charset="0"/>
                <a:ea typeface="Batang" panose="02030600000101010101" pitchFamily="18" charset="-127"/>
              </a:rPr>
              <a:t> случайной </a:t>
            </a:r>
            <a:r>
              <a:rPr lang="ru-RU" sz="1800" dirty="0" err="1">
                <a:effectLst/>
                <a:latin typeface="Arial" panose="020B0604020202020204" pitchFamily="34" charset="0"/>
                <a:ea typeface="Batang" panose="02030600000101010101" pitchFamily="18" charset="-127"/>
              </a:rPr>
              <a:t>пуассоновой</a:t>
            </a:r>
            <a:r>
              <a:rPr lang="ru-RU" sz="1800" dirty="0">
                <a:effectLst/>
                <a:latin typeface="Arial" panose="020B0604020202020204" pitchFamily="34" charset="0"/>
                <a:ea typeface="Batang" panose="02030600000101010101" pitchFamily="18" charset="-127"/>
              </a:rPr>
              <a:t> величины с параметром </a:t>
            </a:r>
            <a:r>
              <a:rPr lang="ru-RU" sz="1800" b="1" i="1" dirty="0">
                <a:effectLst/>
                <a:latin typeface="Arial" panose="020B0604020202020204" pitchFamily="34" charset="0"/>
                <a:ea typeface="Batang" panose="02030600000101010101" pitchFamily="18" charset="-127"/>
              </a:rPr>
              <a:t>λ.</a:t>
            </a:r>
            <a:r>
              <a:rPr lang="ru-RU" sz="1800" dirty="0">
                <a:effectLst/>
                <a:latin typeface="Arial" panose="020B0604020202020204" pitchFamily="34" charset="0"/>
                <a:ea typeface="Batang" panose="02030600000101010101" pitchFamily="18" charset="-127"/>
              </a:rPr>
              <a:t>   Если нет, то возвращаемся на пункт </a:t>
            </a:r>
            <a:r>
              <a:rPr lang="en-US" sz="1800" dirty="0">
                <a:effectLst/>
                <a:latin typeface="Arial" panose="020B0604020202020204" pitchFamily="34" charset="0"/>
                <a:ea typeface="Batang" panose="02030600000101010101" pitchFamily="18" charset="-127"/>
              </a:rPr>
              <a:t>2</a:t>
            </a:r>
            <a:endParaRPr lang="ru-RU" sz="1800" dirty="0">
              <a:effectLst/>
              <a:latin typeface="Times New Roman" panose="02020603050405020304" pitchFamily="18" charset="0"/>
              <a:ea typeface="Batang" panose="02030600000101010101" pitchFamily="18" charset="-127"/>
            </a:endParaRPr>
          </a:p>
          <a:p>
            <a:pPr marL="0" indent="0">
              <a:buNone/>
            </a:pPr>
            <a:endParaRPr lang="ru-RU" sz="1800" dirty="0"/>
          </a:p>
        </p:txBody>
      </p:sp>
      <p:sp>
        <p:nvSpPr>
          <p:cNvPr id="4" name="Дата 3">
            <a:extLst>
              <a:ext uri="{FF2B5EF4-FFF2-40B4-BE49-F238E27FC236}">
                <a16:creationId xmlns:a16="http://schemas.microsoft.com/office/drawing/2014/main" id="{86789FB8-E9FD-92F2-2560-CA5FAA00EAD2}"/>
              </a:ext>
            </a:extLst>
          </p:cNvPr>
          <p:cNvSpPr>
            <a:spLocks noGrp="1"/>
          </p:cNvSpPr>
          <p:nvPr>
            <p:ph type="dt" sz="half" idx="10"/>
          </p:nvPr>
        </p:nvSpPr>
        <p:spPr/>
        <p:txBody>
          <a:bodyPr/>
          <a:lstStyle/>
          <a:p>
            <a:fld id="{7B9C0034-6105-4C19-A829-906825AD12A4}" type="datetime1">
              <a:rPr lang="ru-RU" smtClean="0"/>
              <a:t>14.03.2023</a:t>
            </a:fld>
            <a:endParaRPr lang="ru-RU"/>
          </a:p>
        </p:txBody>
      </p:sp>
      <p:sp>
        <p:nvSpPr>
          <p:cNvPr id="5" name="Нижний колонтитул 4">
            <a:extLst>
              <a:ext uri="{FF2B5EF4-FFF2-40B4-BE49-F238E27FC236}">
                <a16:creationId xmlns:a16="http://schemas.microsoft.com/office/drawing/2014/main" id="{D004036D-052A-90BA-65DD-F16390C20D33}"/>
              </a:ext>
            </a:extLst>
          </p:cNvPr>
          <p:cNvSpPr>
            <a:spLocks noGrp="1"/>
          </p:cNvSpPr>
          <p:nvPr>
            <p:ph type="ftr" sz="quarter" idx="11"/>
          </p:nvPr>
        </p:nvSpPr>
        <p:spPr/>
        <p:txBody>
          <a:bodyPr/>
          <a:lstStyle/>
          <a:p>
            <a:r>
              <a:rPr lang="ru-RU"/>
              <a:t>Ососков Машинное обучение Лекция 3</a:t>
            </a:r>
          </a:p>
        </p:txBody>
      </p:sp>
      <p:sp>
        <p:nvSpPr>
          <p:cNvPr id="6" name="Номер слайда 5">
            <a:extLst>
              <a:ext uri="{FF2B5EF4-FFF2-40B4-BE49-F238E27FC236}">
                <a16:creationId xmlns:a16="http://schemas.microsoft.com/office/drawing/2014/main" id="{72BA2A77-6DA2-B065-9742-449B75FFCEC0}"/>
              </a:ext>
            </a:extLst>
          </p:cNvPr>
          <p:cNvSpPr>
            <a:spLocks noGrp="1"/>
          </p:cNvSpPr>
          <p:nvPr>
            <p:ph type="sldNum" sz="quarter" idx="12"/>
          </p:nvPr>
        </p:nvSpPr>
        <p:spPr>
          <a:xfrm>
            <a:off x="11136560" y="6356351"/>
            <a:ext cx="445840" cy="365125"/>
          </a:xfrm>
        </p:spPr>
        <p:txBody>
          <a:bodyPr/>
          <a:lstStyle/>
          <a:p>
            <a:fld id="{725C68B6-61C2-468F-89AB-4B9F7531AA68}" type="slidenum">
              <a:rPr lang="ru-RU" smtClean="0"/>
              <a:pPr/>
              <a:t>11</a:t>
            </a:fld>
            <a:endParaRPr lang="ru-RU"/>
          </a:p>
        </p:txBody>
      </p:sp>
      <p:pic>
        <p:nvPicPr>
          <p:cNvPr id="7" name="Рисунок 6" descr="img672">
            <a:extLst>
              <a:ext uri="{FF2B5EF4-FFF2-40B4-BE49-F238E27FC236}">
                <a16:creationId xmlns:a16="http://schemas.microsoft.com/office/drawing/2014/main" id="{AB446E77-C46C-962A-C4A1-675A36FD9B60}"/>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67000"/>
                    </a14:imgEffect>
                  </a14:imgLayer>
                </a14:imgProps>
              </a:ext>
              <a:ext uri="{28A0092B-C50C-407E-A947-70E740481C1C}">
                <a14:useLocalDpi xmlns:a14="http://schemas.microsoft.com/office/drawing/2010/main" val="0"/>
              </a:ext>
            </a:extLst>
          </a:blip>
          <a:srcRect/>
          <a:stretch>
            <a:fillRect/>
          </a:stretch>
        </p:blipFill>
        <p:spPr bwMode="auto">
          <a:xfrm>
            <a:off x="4283054" y="1687552"/>
            <a:ext cx="1812946" cy="557829"/>
          </a:xfrm>
          <a:prstGeom prst="rect">
            <a:avLst/>
          </a:prstGeom>
          <a:noFill/>
          <a:ln>
            <a:noFill/>
          </a:ln>
        </p:spPr>
      </p:pic>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0C48986-ADB5-177B-39AA-CEBD526397BC}"/>
                  </a:ext>
                </a:extLst>
              </p:cNvPr>
              <p:cNvSpPr txBox="1"/>
              <p:nvPr/>
            </p:nvSpPr>
            <p:spPr>
              <a:xfrm>
                <a:off x="59248" y="3661587"/>
                <a:ext cx="10861288" cy="3431324"/>
              </a:xfrm>
              <a:prstGeom prst="rect">
                <a:avLst/>
              </a:prstGeom>
              <a:noFill/>
            </p:spPr>
            <p:txBody>
              <a:bodyPr wrap="square" rtlCol="0">
                <a:spAutoFit/>
              </a:bodyPr>
              <a:lstStyle/>
              <a:p>
                <a:pPr marL="0" indent="0">
                  <a:buNone/>
                </a:pPr>
                <a:r>
                  <a:rPr lang="ru-RU" sz="1800" b="1" dirty="0">
                    <a:latin typeface="Arial" panose="020B0604020202020204" pitchFamily="34" charset="0"/>
                    <a:cs typeface="Arial" panose="020B0604020202020204" pitchFamily="34" charset="0"/>
                  </a:rPr>
                  <a:t>Нет обратной функции и для нормального распределения</a:t>
                </a:r>
                <a:r>
                  <a:rPr lang="ru-RU" sz="1800" dirty="0">
                    <a:latin typeface="Arial" panose="020B0604020202020204" pitchFamily="34" charset="0"/>
                    <a:cs typeface="Arial" panose="020B0604020202020204" pitchFamily="34" charset="0"/>
                  </a:rPr>
                  <a:t>, но есть алгоритм генерации</a:t>
                </a:r>
              </a:p>
              <a:p>
                <a:pPr marL="0" indent="0">
                  <a:buNone/>
                </a:pPr>
                <a:r>
                  <a:rPr lang="ru-RU" sz="1800" dirty="0">
                    <a:latin typeface="Arial" panose="020B0604020202020204" pitchFamily="34" charset="0"/>
                    <a:cs typeface="Arial" panose="020B0604020202020204" pitchFamily="34" charset="0"/>
                  </a:rPr>
                  <a:t> хорошего приближения. Складываем </a:t>
                </a:r>
                <a:r>
                  <a:rPr lang="ru-RU" sz="1800" dirty="0" err="1">
                    <a:latin typeface="Arial" panose="020B0604020202020204" pitchFamily="34" charset="0"/>
                    <a:cs typeface="Arial" panose="020B0604020202020204" pitchFamily="34" charset="0"/>
                  </a:rPr>
                  <a:t>случ.числа</a:t>
                </a:r>
                <a:r>
                  <a:rPr lang="ru-RU" sz="1800" dirty="0">
                    <a:latin typeface="Arial" panose="020B0604020202020204" pitchFamily="34" charset="0"/>
                    <a:cs typeface="Arial" panose="020B0604020202020204" pitchFamily="34" charset="0"/>
                  </a:rPr>
                  <a:t> </a:t>
                </a:r>
                <a:r>
                  <a:rPr lang="ru-RU" sz="1800" dirty="0" err="1">
                    <a:latin typeface="Arial" panose="020B0604020202020204" pitchFamily="34" charset="0"/>
                    <a:cs typeface="Arial" panose="020B0604020202020204" pitchFamily="34" charset="0"/>
                  </a:rPr>
                  <a:t>хi</a:t>
                </a:r>
                <a:r>
                  <a:rPr lang="ru-RU" sz="1800" dirty="0">
                    <a:latin typeface="Arial" panose="020B0604020202020204" pitchFamily="34" charset="0"/>
                    <a:cs typeface="Arial" panose="020B0604020202020204" pitchFamily="34" charset="0"/>
                  </a:rPr>
                  <a:t>, i=1,2…, равномерно распределенные </a:t>
                </a:r>
              </a:p>
              <a:p>
                <a:pPr marL="0" indent="0">
                  <a:buNone/>
                </a:pPr>
                <a:r>
                  <a:rPr lang="ru-RU" sz="1800" dirty="0">
                    <a:latin typeface="Arial" panose="020B0604020202020204" pitchFamily="34" charset="0"/>
                    <a:cs typeface="Arial" panose="020B0604020202020204" pitchFamily="34" charset="0"/>
                  </a:rPr>
                  <a:t>в (0,1). Вот результат для первых трех слагаемых:</a:t>
                </a:r>
                <a:endParaRPr lang="ru-RU" dirty="0">
                  <a:latin typeface="Arial" panose="020B0604020202020204" pitchFamily="34" charset="0"/>
                  <a:cs typeface="Arial" panose="020B0604020202020204" pitchFamily="34" charset="0"/>
                </a:endParaRPr>
              </a:p>
              <a:p>
                <a:pPr marL="0" indent="0">
                  <a:buNone/>
                </a:pPr>
                <a:r>
                  <a:rPr lang="ru-RU" sz="1800" dirty="0">
                    <a:latin typeface="Arial" panose="020B0604020202020204" pitchFamily="34" charset="0"/>
                    <a:cs typeface="Arial" panose="020B0604020202020204" pitchFamily="34" charset="0"/>
                  </a:rPr>
                  <a:t>Рационально взять 12 слагаемых i, i=1,12, чтобы суммарная величина имела дисперсию</a:t>
                </a:r>
              </a:p>
              <a:p>
                <a:pPr marL="0" indent="0">
                  <a:buNone/>
                </a:pPr>
                <a:r>
                  <a:rPr lang="ru-RU" sz="1800" dirty="0">
                    <a:latin typeface="Arial" panose="020B0604020202020204" pitchFamily="34" charset="0"/>
                    <a:cs typeface="Arial" panose="020B0604020202020204" pitchFamily="34" charset="0"/>
                  </a:rPr>
                  <a:t> 12/12=1, а для получения нулевого среднего достаточно из суммы вычесть ½*12=6. </a:t>
                </a:r>
              </a:p>
              <a:p>
                <a:pPr marL="0" indent="0">
                  <a:buNone/>
                </a:pPr>
                <a:r>
                  <a:rPr lang="ru-RU" sz="1800" dirty="0">
                    <a:latin typeface="Arial" panose="020B0604020202020204" pitchFamily="34" charset="0"/>
                    <a:cs typeface="Arial" panose="020B0604020202020204" pitchFamily="34" charset="0"/>
                  </a:rPr>
                  <a:t>Таким образом, случайная величина  </a:t>
                </a:r>
                <a14:m>
                  <m:oMath xmlns:m="http://schemas.openxmlformats.org/officeDocument/2006/math">
                    <m:r>
                      <a:rPr lang="ru-RU" sz="1800" i="1" smtClean="0">
                        <a:effectLst/>
                        <a:latin typeface="Cambria Math" panose="02040503050406030204" pitchFamily="18" charset="0"/>
                        <a:ea typeface="Times New Roman" panose="02020603050405020304" pitchFamily="18" charset="0"/>
                        <a:cs typeface="Arial" panose="020B0604020202020204" pitchFamily="34" charset="0"/>
                      </a:rPr>
                      <m:t>𝜂</m:t>
                    </m:r>
                    <m:r>
                      <a:rPr lang="ru-RU" sz="1800" i="1" smtClean="0">
                        <a:effectLst/>
                        <a:latin typeface="Cambria Math" panose="02040503050406030204" pitchFamily="18" charset="0"/>
                        <a:ea typeface="Times New Roman" panose="02020603050405020304" pitchFamily="18" charset="0"/>
                        <a:cs typeface="Arial" panose="020B0604020202020204" pitchFamily="34" charset="0"/>
                      </a:rPr>
                      <m:t>=</m:t>
                    </m:r>
                    <m:nary>
                      <m:naryPr>
                        <m:chr m:val="∑"/>
                        <m:ctrlPr>
                          <a:rPr lang="ru-RU" sz="1800" i="1">
                            <a:effectLst/>
                            <a:latin typeface="Cambria Math" panose="02040503050406030204" pitchFamily="18" charset="0"/>
                            <a:cs typeface="Arial" panose="020B0604020202020204" pitchFamily="34" charset="0"/>
                          </a:rPr>
                        </m:ctrlPr>
                      </m:naryPr>
                      <m:sub>
                        <m:r>
                          <a:rPr lang="ru-RU" sz="1800" i="1">
                            <a:effectLst/>
                            <a:latin typeface="Cambria Math" panose="02040503050406030204" pitchFamily="18" charset="0"/>
                            <a:ea typeface="Times New Roman" panose="02020603050405020304" pitchFamily="18" charset="0"/>
                            <a:cs typeface="Arial" panose="020B0604020202020204" pitchFamily="34" charset="0"/>
                          </a:rPr>
                          <m:t>𝑖</m:t>
                        </m:r>
                        <m:r>
                          <a:rPr lang="ru-RU" sz="1800" i="1">
                            <a:effectLst/>
                            <a:latin typeface="Cambria Math" panose="02040503050406030204" pitchFamily="18" charset="0"/>
                            <a:ea typeface="Times New Roman" panose="02020603050405020304" pitchFamily="18" charset="0"/>
                            <a:cs typeface="Arial" panose="020B0604020202020204" pitchFamily="34" charset="0"/>
                          </a:rPr>
                          <m:t>=1</m:t>
                        </m:r>
                      </m:sub>
                      <m:sup>
                        <m:r>
                          <a:rPr lang="ru-RU" sz="1800" i="1">
                            <a:effectLst/>
                            <a:latin typeface="Cambria Math" panose="02040503050406030204" pitchFamily="18" charset="0"/>
                            <a:ea typeface="Times New Roman" panose="02020603050405020304" pitchFamily="18" charset="0"/>
                            <a:cs typeface="Arial" panose="020B0604020202020204" pitchFamily="34" charset="0"/>
                          </a:rPr>
                          <m:t>12</m:t>
                        </m:r>
                      </m:sup>
                      <m:e>
                        <m:sSub>
                          <m:sSubPr>
                            <m:ctrlPr>
                              <a:rPr lang="ru-RU" sz="1800" i="1">
                                <a:effectLst/>
                                <a:latin typeface="Cambria Math" panose="020405030504060302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ru-RU" sz="1800" i="1">
                                <a:effectLst/>
                                <a:latin typeface="Cambria Math" panose="02040503050406030204" pitchFamily="18" charset="0"/>
                                <a:ea typeface="Times New Roman" panose="02020603050405020304" pitchFamily="18" charset="0"/>
                                <a:cs typeface="Arial" panose="020B0604020202020204" pitchFamily="34" charset="0"/>
                              </a:rPr>
                              <m:t>𝑖</m:t>
                            </m:r>
                          </m:sub>
                        </m:sSub>
                      </m:e>
                    </m:nary>
                    <m:r>
                      <a:rPr lang="ru-RU" sz="1800" i="1">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Arial" panose="020B0604020202020204" pitchFamily="34" charset="0"/>
                      </a:rPr>
                      <m:t>6</m:t>
                    </m:r>
                  </m:oMath>
                </a14:m>
                <a:r>
                  <a:rPr lang="ru-RU" sz="1800" dirty="0">
                    <a:effectLst/>
                    <a:latin typeface="Arial" panose="020B0604020202020204" pitchFamily="34" charset="0"/>
                    <a:ea typeface="Times New Roman" panose="02020603050405020304" pitchFamily="18" charset="0"/>
                    <a:cs typeface="Arial" panose="020B0604020202020204" pitchFamily="34" charset="0"/>
                  </a:rPr>
                  <a:t> </a:t>
                </a:r>
                <a:r>
                  <a:rPr lang="ru-RU" sz="1800" dirty="0">
                    <a:latin typeface="Arial" panose="020B0604020202020204" pitchFamily="34" charset="0"/>
                    <a:cs typeface="Arial" panose="020B0604020202020204" pitchFamily="34" charset="0"/>
                  </a:rPr>
                  <a:t> будет с хорошим приближением</a:t>
                </a:r>
              </a:p>
              <a:p>
                <a:pPr marL="0" indent="0">
                  <a:buNone/>
                </a:pPr>
                <a:r>
                  <a:rPr lang="ru-RU" sz="1800" dirty="0">
                    <a:latin typeface="Arial" panose="020B0604020202020204" pitchFamily="34" charset="0"/>
                    <a:cs typeface="Arial" panose="020B0604020202020204" pitchFamily="34" charset="0"/>
                  </a:rPr>
                  <a:t> иметь стандартное нормальное распределение.</a:t>
                </a:r>
              </a:p>
              <a:p>
                <a:pPr marL="0" indent="0">
                  <a:buNone/>
                </a:pPr>
                <a:r>
                  <a:rPr lang="ru-RU" dirty="0">
                    <a:latin typeface="Arial" panose="020B0604020202020204" pitchFamily="34" charset="0"/>
                    <a:cs typeface="Arial" panose="020B0604020202020204" pitchFamily="34" charset="0"/>
                  </a:rPr>
                  <a:t>Есть в библиотеке </a:t>
                </a:r>
                <a:r>
                  <a:rPr lang="en-US" b="1" dirty="0" err="1">
                    <a:latin typeface="Arial" panose="020B0604020202020204" pitchFamily="34" charset="0"/>
                    <a:cs typeface="Arial" panose="020B0604020202020204" pitchFamily="34" charset="0"/>
                  </a:rPr>
                  <a:t>numpy</a:t>
                </a:r>
                <a:r>
                  <a:rPr lang="en-US" dirty="0">
                    <a:latin typeface="Arial" panose="020B0604020202020204" pitchFamily="34" charset="0"/>
                    <a:cs typeface="Arial" panose="020B0604020202020204" pitchFamily="34" charset="0"/>
                  </a:rPr>
                  <a:t> </a:t>
                </a:r>
                <a:r>
                  <a:rPr lang="ru-RU" b="1" dirty="0">
                    <a:latin typeface="Arial" panose="020B0604020202020204" pitchFamily="34" charset="0"/>
                    <a:cs typeface="Arial" panose="020B0604020202020204" pitchFamily="34" charset="0"/>
                  </a:rPr>
                  <a:t>для Пуассона </a:t>
                </a:r>
              </a:p>
              <a:p>
                <a:pPr marL="0" indent="0">
                  <a:buNone/>
                </a:pPr>
                <a:r>
                  <a:rPr lang="en-US" sz="18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5"/>
                  </a:rPr>
                  <a:t>https://numpy.org/doc/stable/reference/random/generated/numpy.random.poisson.html</a:t>
                </a:r>
                <a:endParaRPr lang="ru-RU" sz="1800" u="sng" dirty="0">
                  <a:solidFill>
                    <a:srgbClr val="0563C1"/>
                  </a:solidFill>
                  <a:latin typeface="Arial" panose="020B0604020202020204" pitchFamily="34" charset="0"/>
                  <a:ea typeface="Calibri" panose="020F0502020204030204" pitchFamily="34" charset="0"/>
                  <a:cs typeface="Arial" panose="020B0604020202020204" pitchFamily="34" charset="0"/>
                </a:endParaRPr>
              </a:p>
              <a:p>
                <a:r>
                  <a:rPr lang="ru-RU" b="1" dirty="0">
                    <a:latin typeface="Arial" panose="020B0604020202020204" pitchFamily="34" charset="0"/>
                    <a:cs typeface="Arial" panose="020B0604020202020204" pitchFamily="34" charset="0"/>
                  </a:rPr>
                  <a:t>Для нормального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https://numpy.org/doc/stable/reference/random/generated/numpy.random.normal.html</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ru-RU" b="1" dirty="0">
                  <a:latin typeface="Arial" panose="020B0604020202020204" pitchFamily="34" charset="0"/>
                  <a:cs typeface="Arial" panose="020B0604020202020204" pitchFamily="34" charset="0"/>
                </a:endParaRPr>
              </a:p>
              <a:p>
                <a:pPr marL="0" indent="0">
                  <a:buNone/>
                </a:pPr>
                <a:endParaRPr lang="ru-RU" sz="1800" dirty="0">
                  <a:latin typeface="Arial" panose="020B0604020202020204" pitchFamily="34" charset="0"/>
                  <a:cs typeface="Arial" panose="020B0604020202020204" pitchFamily="34" charset="0"/>
                </a:endParaRPr>
              </a:p>
            </p:txBody>
          </p:sp>
        </mc:Choice>
        <mc:Fallback>
          <p:sp>
            <p:nvSpPr>
              <p:cNvPr id="17" name="TextBox 16">
                <a:extLst>
                  <a:ext uri="{FF2B5EF4-FFF2-40B4-BE49-F238E27FC236}">
                    <a16:creationId xmlns:a16="http://schemas.microsoft.com/office/drawing/2014/main" id="{20C48986-ADB5-177B-39AA-CEBD526397BC}"/>
                  </a:ext>
                </a:extLst>
              </p:cNvPr>
              <p:cNvSpPr txBox="1">
                <a:spLocks noRot="1" noChangeAspect="1" noMove="1" noResize="1" noEditPoints="1" noAdjustHandles="1" noChangeArrowheads="1" noChangeShapeType="1" noTextEdit="1"/>
              </p:cNvSpPr>
              <p:nvPr/>
            </p:nvSpPr>
            <p:spPr>
              <a:xfrm>
                <a:off x="59248" y="3661587"/>
                <a:ext cx="10861288" cy="3431324"/>
              </a:xfrm>
              <a:prstGeom prst="rect">
                <a:avLst/>
              </a:prstGeom>
              <a:blipFill>
                <a:blip r:embed="rId7"/>
                <a:stretch>
                  <a:fillRect l="-505" t="-1066"/>
                </a:stretch>
              </a:blipFill>
            </p:spPr>
            <p:txBody>
              <a:bodyPr/>
              <a:lstStyle/>
              <a:p>
                <a:r>
                  <a:rPr lang="ru-RU">
                    <a:noFill/>
                  </a:rPr>
                  <a:t> </a:t>
                </a:r>
              </a:p>
            </p:txBody>
          </p:sp>
        </mc:Fallback>
      </mc:AlternateContent>
      <p:pic>
        <p:nvPicPr>
          <p:cNvPr id="18" name="Рисунок 17" descr="uniform">
            <a:extLst>
              <a:ext uri="{FF2B5EF4-FFF2-40B4-BE49-F238E27FC236}">
                <a16:creationId xmlns:a16="http://schemas.microsoft.com/office/drawing/2014/main" id="{2FE2C4B4-07DF-086D-D6EF-7CE324E13C40}"/>
              </a:ext>
            </a:extLst>
          </p:cNvPr>
          <p:cNvPicPr>
            <a:picLocks noChangeAspect="1"/>
          </p:cNvPicPr>
          <p:nvPr/>
        </p:nvPicPr>
        <p:blipFill>
          <a:blip r:embed="rId8" cstate="print">
            <a:extLst>
              <a:ext uri="{BEBA8EAE-BF5A-486C-A8C5-ECC9F3942E4B}">
                <a14:imgProps xmlns:a14="http://schemas.microsoft.com/office/drawing/2010/main">
                  <a14:imgLayer r:embed="rId9">
                    <a14:imgEffect>
                      <a14:brightnessContrast bright="-21000" contrast="59000"/>
                    </a14:imgEffect>
                  </a14:imgLayer>
                </a14:imgProps>
              </a:ext>
              <a:ext uri="{28A0092B-C50C-407E-A947-70E740481C1C}">
                <a14:useLocalDpi xmlns:a14="http://schemas.microsoft.com/office/drawing/2010/main" val="0"/>
              </a:ext>
            </a:extLst>
          </a:blip>
          <a:srcRect/>
          <a:stretch>
            <a:fillRect/>
          </a:stretch>
        </p:blipFill>
        <p:spPr bwMode="auto">
          <a:xfrm>
            <a:off x="10355403" y="2852494"/>
            <a:ext cx="1855938" cy="1222512"/>
          </a:xfrm>
          <a:prstGeom prst="rect">
            <a:avLst/>
          </a:prstGeom>
          <a:noFill/>
          <a:ln>
            <a:noFill/>
          </a:ln>
        </p:spPr>
      </p:pic>
      <p:pic>
        <p:nvPicPr>
          <p:cNvPr id="19" name="Рисунок 18" descr="SImpsonDistr">
            <a:extLst>
              <a:ext uri="{FF2B5EF4-FFF2-40B4-BE49-F238E27FC236}">
                <a16:creationId xmlns:a16="http://schemas.microsoft.com/office/drawing/2014/main" id="{82DEA3BB-1EC5-E277-7921-E69EB953026D}"/>
              </a:ext>
            </a:extLst>
          </p:cNvPr>
          <p:cNvPicPr>
            <a:picLocks noChangeAspect="1"/>
          </p:cNvPicPr>
          <p:nvPr/>
        </p:nvPicPr>
        <p:blipFill>
          <a:blip r:embed="rId10" cstate="print">
            <a:extLst>
              <a:ext uri="{BEBA8EAE-BF5A-486C-A8C5-ECC9F3942E4B}">
                <a14:imgProps xmlns:a14="http://schemas.microsoft.com/office/drawing/2010/main">
                  <a14:imgLayer r:embed="rId11">
                    <a14:imgEffect>
                      <a14:brightnessContrast bright="-18000" contrast="52000"/>
                    </a14:imgEffect>
                  </a14:imgLayer>
                </a14:imgProps>
              </a:ext>
              <a:ext uri="{28A0092B-C50C-407E-A947-70E740481C1C}">
                <a14:useLocalDpi xmlns:a14="http://schemas.microsoft.com/office/drawing/2010/main" val="0"/>
              </a:ext>
            </a:extLst>
          </a:blip>
          <a:srcRect/>
          <a:stretch>
            <a:fillRect/>
          </a:stretch>
        </p:blipFill>
        <p:spPr bwMode="auto">
          <a:xfrm>
            <a:off x="10166173" y="4188118"/>
            <a:ext cx="1752780" cy="992025"/>
          </a:xfrm>
          <a:prstGeom prst="rect">
            <a:avLst/>
          </a:prstGeom>
          <a:noFill/>
          <a:ln>
            <a:noFill/>
          </a:ln>
        </p:spPr>
      </p:pic>
      <p:pic>
        <p:nvPicPr>
          <p:cNvPr id="21" name="Рисунок 20">
            <a:extLst>
              <a:ext uri="{FF2B5EF4-FFF2-40B4-BE49-F238E27FC236}">
                <a16:creationId xmlns:a16="http://schemas.microsoft.com/office/drawing/2014/main" id="{A53E95F6-2C03-F322-76D1-D7D8BD6C518D}"/>
              </a:ext>
            </a:extLst>
          </p:cNvPr>
          <p:cNvPicPr>
            <a:picLocks noChangeAspect="1"/>
          </p:cNvPicPr>
          <p:nvPr/>
        </p:nvPicPr>
        <p:blipFill>
          <a:blip r:embed="rId12">
            <a:extLst>
              <a:ext uri="{BEBA8EAE-BF5A-486C-A8C5-ECC9F3942E4B}">
                <a14:imgProps xmlns:a14="http://schemas.microsoft.com/office/drawing/2010/main">
                  <a14:imgLayer r:embed="rId13">
                    <a14:imgEffect>
                      <a14:brightnessContrast bright="-27000" contrast="89000"/>
                    </a14:imgEffect>
                  </a14:imgLayer>
                </a14:imgProps>
              </a:ext>
            </a:extLst>
          </a:blip>
          <a:stretch>
            <a:fillRect/>
          </a:stretch>
        </p:blipFill>
        <p:spPr>
          <a:xfrm>
            <a:off x="9999117" y="5239557"/>
            <a:ext cx="2093132" cy="968805"/>
          </a:xfrm>
          <a:prstGeom prst="rect">
            <a:avLst/>
          </a:prstGeom>
        </p:spPr>
      </p:pic>
      <p:sp>
        <p:nvSpPr>
          <p:cNvPr id="25" name="TextBox 24">
            <a:extLst>
              <a:ext uri="{FF2B5EF4-FFF2-40B4-BE49-F238E27FC236}">
                <a16:creationId xmlns:a16="http://schemas.microsoft.com/office/drawing/2014/main" id="{1BE91C31-5727-1794-7281-03818F36D4D2}"/>
              </a:ext>
            </a:extLst>
          </p:cNvPr>
          <p:cNvSpPr txBox="1"/>
          <p:nvPr/>
        </p:nvSpPr>
        <p:spPr>
          <a:xfrm>
            <a:off x="10754382" y="3262981"/>
            <a:ext cx="864096"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l-GR" sz="1600" b="1" i="0" u="none" strike="noStrike" kern="1200" cap="none" spc="0" normalizeH="0" baseline="0" noProof="0" dirty="0">
                <a:ln>
                  <a:noFill/>
                </a:ln>
                <a:solidFill>
                  <a:prstClr val="black"/>
                </a:solidFill>
                <a:effectLst/>
                <a:uLnTx/>
                <a:uFillTx/>
                <a:latin typeface="Calibri"/>
                <a:ea typeface="+mn-ea"/>
                <a:cs typeface="+mn-cs"/>
              </a:rPr>
              <a:t>σ=1/12</a:t>
            </a:r>
            <a:endParaRPr kumimoji="0" lang="ru-RU" sz="1600" b="1" i="0" u="none" strike="noStrike" kern="1200" cap="none" spc="0" normalizeH="0" baseline="0" noProof="0" dirty="0">
              <a:ln>
                <a:noFill/>
              </a:ln>
              <a:solidFill>
                <a:prstClr val="black"/>
              </a:solidFill>
              <a:effectLst/>
              <a:uLnTx/>
              <a:uFillTx/>
              <a:latin typeface="Calibri"/>
              <a:ea typeface="+mn-ea"/>
              <a:cs typeface="+mn-cs"/>
            </a:endParaRPr>
          </a:p>
        </p:txBody>
      </p:sp>
      <p:sp>
        <p:nvSpPr>
          <p:cNvPr id="26" name="TextBox 25">
            <a:extLst>
              <a:ext uri="{FF2B5EF4-FFF2-40B4-BE49-F238E27FC236}">
                <a16:creationId xmlns:a16="http://schemas.microsoft.com/office/drawing/2014/main" id="{73FDD51B-D3A2-C8C0-FCAE-AD7CC3EF671C}"/>
              </a:ext>
            </a:extLst>
          </p:cNvPr>
          <p:cNvSpPr txBox="1"/>
          <p:nvPr/>
        </p:nvSpPr>
        <p:spPr>
          <a:xfrm>
            <a:off x="11172924" y="4321985"/>
            <a:ext cx="864096"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l-GR" sz="1600" b="1" i="0" u="none" strike="noStrike" kern="1200" cap="none" spc="0" normalizeH="0" baseline="0" noProof="0" dirty="0">
                <a:ln>
                  <a:noFill/>
                </a:ln>
                <a:solidFill>
                  <a:prstClr val="black"/>
                </a:solidFill>
                <a:effectLst/>
                <a:uLnTx/>
                <a:uFillTx/>
                <a:latin typeface="Calibri"/>
                <a:ea typeface="+mn-ea"/>
                <a:cs typeface="+mn-cs"/>
              </a:rPr>
              <a:t>σ=1/</a:t>
            </a:r>
            <a:r>
              <a:rPr kumimoji="0" lang="ru-RU" sz="1600" b="1" i="0" u="none" strike="noStrike" kern="1200" cap="none" spc="0" normalizeH="0" baseline="0" noProof="0" dirty="0">
                <a:ln>
                  <a:noFill/>
                </a:ln>
                <a:solidFill>
                  <a:prstClr val="black"/>
                </a:solidFill>
                <a:effectLst/>
                <a:uLnTx/>
                <a:uFillTx/>
                <a:latin typeface="Calibri"/>
                <a:ea typeface="+mn-ea"/>
                <a:cs typeface="+mn-cs"/>
              </a:rPr>
              <a:t>6</a:t>
            </a:r>
          </a:p>
        </p:txBody>
      </p:sp>
      <p:sp>
        <p:nvSpPr>
          <p:cNvPr id="27" name="TextBox 26">
            <a:extLst>
              <a:ext uri="{FF2B5EF4-FFF2-40B4-BE49-F238E27FC236}">
                <a16:creationId xmlns:a16="http://schemas.microsoft.com/office/drawing/2014/main" id="{855B9936-74F5-03DE-9BFD-DA4DDD60C7AD}"/>
              </a:ext>
            </a:extLst>
          </p:cNvPr>
          <p:cNvSpPr txBox="1"/>
          <p:nvPr/>
        </p:nvSpPr>
        <p:spPr>
          <a:xfrm>
            <a:off x="11268656" y="5453515"/>
            <a:ext cx="864096"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l-GR" sz="1600" b="1" i="0" u="none" strike="noStrike" kern="1200" cap="none" spc="0" normalizeH="0" baseline="0" noProof="0" dirty="0">
                <a:ln>
                  <a:noFill/>
                </a:ln>
                <a:solidFill>
                  <a:prstClr val="black"/>
                </a:solidFill>
                <a:effectLst/>
                <a:uLnTx/>
                <a:uFillTx/>
                <a:latin typeface="Calibri"/>
                <a:ea typeface="+mn-ea"/>
                <a:cs typeface="+mn-cs"/>
              </a:rPr>
              <a:t>σ=1/</a:t>
            </a:r>
            <a:r>
              <a:rPr kumimoji="0" lang="ru-RU" sz="1600" b="1" i="0" u="none" strike="noStrike" kern="1200" cap="none" spc="0" normalizeH="0" baseline="0" noProof="0" dirty="0">
                <a:ln>
                  <a:noFill/>
                </a:ln>
                <a:solidFill>
                  <a:prstClr val="black"/>
                </a:solidFill>
                <a:effectLst/>
                <a:uLnTx/>
                <a:uFillTx/>
                <a:latin typeface="Calibri"/>
                <a:ea typeface="+mn-ea"/>
                <a:cs typeface="+mn-cs"/>
              </a:rPr>
              <a:t>4</a:t>
            </a:r>
          </a:p>
        </p:txBody>
      </p:sp>
      <p:pic>
        <p:nvPicPr>
          <p:cNvPr id="30" name="Рисунок 29">
            <a:extLst>
              <a:ext uri="{FF2B5EF4-FFF2-40B4-BE49-F238E27FC236}">
                <a16:creationId xmlns:a16="http://schemas.microsoft.com/office/drawing/2014/main" id="{3A395F1A-7426-0ACA-BEBA-D53F6D372B74}"/>
              </a:ext>
            </a:extLst>
          </p:cNvPr>
          <p:cNvPicPr>
            <a:picLocks noChangeAspect="1"/>
          </p:cNvPicPr>
          <p:nvPr/>
        </p:nvPicPr>
        <p:blipFill>
          <a:blip r:embed="rId14">
            <a:extLst>
              <a:ext uri="{BEBA8EAE-BF5A-486C-A8C5-ECC9F3942E4B}">
                <a14:imgProps xmlns:a14="http://schemas.microsoft.com/office/drawing/2010/main">
                  <a14:imgLayer r:embed="rId15">
                    <a14:imgEffect>
                      <a14:brightnessContrast bright="37000" contrast="-67000"/>
                    </a14:imgEffect>
                  </a14:imgLayer>
                </a14:imgProps>
              </a:ext>
            </a:extLst>
          </a:blip>
          <a:stretch>
            <a:fillRect/>
          </a:stretch>
        </p:blipFill>
        <p:spPr>
          <a:xfrm>
            <a:off x="5807969" y="4306557"/>
            <a:ext cx="4223884" cy="282888"/>
          </a:xfrm>
          <a:prstGeom prst="rect">
            <a:avLst/>
          </a:prstGeom>
          <a:solidFill>
            <a:schemeClr val="bg1">
              <a:alpha val="16000"/>
            </a:schemeClr>
          </a:solidFill>
          <a:ln>
            <a:noFill/>
          </a:ln>
        </p:spPr>
      </p:pic>
    </p:spTree>
    <p:extLst>
      <p:ext uri="{BB962C8B-B14F-4D97-AF65-F5344CB8AC3E}">
        <p14:creationId xmlns:p14="http://schemas.microsoft.com/office/powerpoint/2010/main" val="28984046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
          <p:cNvSpPr txBox="1">
            <a:spLocks/>
          </p:cNvSpPr>
          <p:nvPr/>
        </p:nvSpPr>
        <p:spPr>
          <a:xfrm>
            <a:off x="191344" y="188639"/>
            <a:ext cx="11881320" cy="483159"/>
          </a:xfrm>
          <a:prstGeom prst="rect">
            <a:avLst/>
          </a:prstGeom>
        </p:spPr>
        <p:txBody>
          <a:bodyPr vert="horz" lIns="91440" tIns="45720" rIns="91440" bIns="45720" rtlCol="0" anchor="ctr">
            <a:noAutofit/>
          </a:bodyPr>
          <a:lstStyle/>
          <a:p>
            <a:pPr algn="ctr">
              <a:spcBef>
                <a:spcPct val="0"/>
              </a:spcBef>
              <a:defRPr/>
            </a:pPr>
            <a:r>
              <a:rPr lang="ru-RU" sz="3600" b="1" dirty="0">
                <a:solidFill>
                  <a:srgbClr val="003882"/>
                </a:solidFill>
                <a:latin typeface="Arial" pitchFamily="34" charset="0"/>
                <a:ea typeface="+mj-ea"/>
                <a:cs typeface="Arial" pitchFamily="34" charset="0"/>
              </a:rPr>
              <a:t>Генерация обучающей выборки</a:t>
            </a:r>
          </a:p>
        </p:txBody>
      </p:sp>
      <p:pic>
        <p:nvPicPr>
          <p:cNvPr id="5" name="Picture 2" descr="C:\Users\MOR\Desktop\DQmeYjc6fNsSgVtafQTnd9ucRAPmsT4c97VahzaSj56pHKa.png"/>
          <p:cNvPicPr>
            <a:picLocks noChangeAspect="1" noChangeArrowheads="1"/>
          </p:cNvPicPr>
          <p:nvPr/>
        </p:nvPicPr>
        <p:blipFill>
          <a:blip r:embed="rId3" cstate="print"/>
          <a:srcRect/>
          <a:stretch>
            <a:fillRect/>
          </a:stretch>
        </p:blipFill>
        <p:spPr bwMode="auto">
          <a:xfrm>
            <a:off x="1596008" y="0"/>
            <a:ext cx="9144000" cy="1557733"/>
          </a:xfrm>
          <a:prstGeom prst="rect">
            <a:avLst/>
          </a:prstGeom>
          <a:noFill/>
        </p:spPr>
      </p:pic>
      <p:sp>
        <p:nvSpPr>
          <p:cNvPr id="17" name="Прямоугольник 16"/>
          <p:cNvSpPr/>
          <p:nvPr/>
        </p:nvSpPr>
        <p:spPr>
          <a:xfrm>
            <a:off x="5529200" y="914295"/>
            <a:ext cx="2838672" cy="584775"/>
          </a:xfrm>
          <a:prstGeom prst="rect">
            <a:avLst/>
          </a:prstGeom>
        </p:spPr>
        <p:txBody>
          <a:bodyPr wrap="square">
            <a:spAutoFit/>
          </a:bodyPr>
          <a:lstStyle/>
          <a:p>
            <a:pPr algn="ctr"/>
            <a:r>
              <a:rPr lang="ru-RU" sz="1600" b="1" dirty="0">
                <a:solidFill>
                  <a:srgbClr val="C00000"/>
                </a:solidFill>
                <a:cs typeface="Arial" pitchFamily="34" charset="0"/>
              </a:rPr>
              <a:t>Сгенерированная реализация ромбического меандра</a:t>
            </a:r>
            <a:endParaRPr lang="en-US" sz="1600" b="1" dirty="0">
              <a:solidFill>
                <a:srgbClr val="C00000"/>
              </a:solidFill>
              <a:cs typeface="Arial" pitchFamily="34" charset="0"/>
            </a:endParaRPr>
          </a:p>
        </p:txBody>
      </p:sp>
      <p:sp>
        <p:nvSpPr>
          <p:cNvPr id="18" name="Прямоугольник 17"/>
          <p:cNvSpPr/>
          <p:nvPr/>
        </p:nvSpPr>
        <p:spPr>
          <a:xfrm>
            <a:off x="8737600" y="902236"/>
            <a:ext cx="3314744" cy="584775"/>
          </a:xfrm>
          <a:prstGeom prst="rect">
            <a:avLst/>
          </a:prstGeom>
        </p:spPr>
        <p:txBody>
          <a:bodyPr wrap="square">
            <a:spAutoFit/>
          </a:bodyPr>
          <a:lstStyle/>
          <a:p>
            <a:pPr algn="ctr"/>
            <a:r>
              <a:rPr lang="ru-RU" sz="1600" b="1" dirty="0">
                <a:solidFill>
                  <a:srgbClr val="003882"/>
                </a:solidFill>
                <a:cs typeface="Arial" pitchFamily="34" charset="0"/>
              </a:rPr>
              <a:t>Изображение точек, равномерно распределенных по полю меандра</a:t>
            </a:r>
            <a:endParaRPr lang="en-US" sz="1600" b="1" dirty="0">
              <a:solidFill>
                <a:srgbClr val="003882"/>
              </a:solidFill>
              <a:cs typeface="Arial" pitchFamily="34" charset="0"/>
            </a:endParaRPr>
          </a:p>
        </p:txBody>
      </p:sp>
      <p:sp>
        <p:nvSpPr>
          <p:cNvPr id="4" name="Номер слайда 3"/>
          <p:cNvSpPr>
            <a:spLocks noGrp="1"/>
          </p:cNvSpPr>
          <p:nvPr>
            <p:ph type="sldNum" sz="quarter" idx="12"/>
          </p:nvPr>
        </p:nvSpPr>
        <p:spPr/>
        <p:txBody>
          <a:bodyPr/>
          <a:lstStyle/>
          <a:p>
            <a:fld id="{725C68B6-61C2-468F-89AB-4B9F7531AA68}" type="slidenum">
              <a:rPr lang="ru-RU" smtClean="0"/>
              <a:pPr/>
              <a:t>12</a:t>
            </a:fld>
            <a:endParaRPr lang="ru-RU"/>
          </a:p>
        </p:txBody>
      </p:sp>
      <p:sp>
        <p:nvSpPr>
          <p:cNvPr id="6" name="TextBox 5"/>
          <p:cNvSpPr txBox="1"/>
          <p:nvPr/>
        </p:nvSpPr>
        <p:spPr>
          <a:xfrm>
            <a:off x="204695" y="5797036"/>
            <a:ext cx="11881320" cy="646331"/>
          </a:xfrm>
          <a:prstGeom prst="rect">
            <a:avLst/>
          </a:prstGeom>
          <a:noFill/>
        </p:spPr>
        <p:txBody>
          <a:bodyPr wrap="square" rtlCol="0">
            <a:spAutoFit/>
          </a:bodyPr>
          <a:lstStyle/>
          <a:p>
            <a:r>
              <a:rPr lang="ru-RU" b="1" dirty="0">
                <a:latin typeface="Arial" panose="020B0604020202020204" pitchFamily="34" charset="0"/>
                <a:cs typeface="Arial" panose="020B0604020202020204" pitchFamily="34" charset="0"/>
              </a:rPr>
              <a:t>Для обучения и тестирования </a:t>
            </a:r>
            <a:r>
              <a:rPr lang="ru-RU" b="1" dirty="0" err="1">
                <a:latin typeface="Arial" panose="020B0604020202020204" pitchFamily="34" charset="0"/>
                <a:cs typeface="Arial" panose="020B0604020202020204" pitchFamily="34" charset="0"/>
              </a:rPr>
              <a:t>нейроклассификатора</a:t>
            </a:r>
            <a:r>
              <a:rPr lang="ru-RU" b="1" dirty="0">
                <a:latin typeface="Arial" panose="020B0604020202020204" pitchFamily="34" charset="0"/>
                <a:cs typeface="Arial" panose="020B0604020202020204" pitchFamily="34" charset="0"/>
              </a:rPr>
              <a:t> была создана выборка из 3*10</a:t>
            </a:r>
            <a:r>
              <a:rPr lang="ru-RU" b="1" baseline="30000" dirty="0">
                <a:latin typeface="Arial" panose="020B0604020202020204" pitchFamily="34" charset="0"/>
                <a:cs typeface="Arial" panose="020B0604020202020204" pitchFamily="34" charset="0"/>
              </a:rPr>
              <a:t>4  </a:t>
            </a:r>
            <a:r>
              <a:rPr lang="ru-RU" b="1" dirty="0">
                <a:latin typeface="Arial" panose="020B0604020202020204" pitchFamily="34" charset="0"/>
                <a:cs typeface="Arial" panose="020B0604020202020204" pitchFamily="34" charset="0"/>
              </a:rPr>
              <a:t>модельных изображений (70% для обучения и 30% для тестирования) </a:t>
            </a:r>
          </a:p>
        </p:txBody>
      </p:sp>
      <p:pic>
        <p:nvPicPr>
          <p:cNvPr id="12289" name="Picture 1"/>
          <p:cNvPicPr>
            <a:picLocks noChangeAspect="1" noChangeArrowheads="1"/>
          </p:cNvPicPr>
          <p:nvPr/>
        </p:nvPicPr>
        <p:blipFill>
          <a:blip r:embed="rId4" cstate="print"/>
          <a:srcRect/>
          <a:stretch>
            <a:fillRect/>
          </a:stretch>
        </p:blipFill>
        <p:spPr bwMode="auto">
          <a:xfrm>
            <a:off x="8782398" y="1579991"/>
            <a:ext cx="3172744" cy="2070121"/>
          </a:xfrm>
          <a:prstGeom prst="rect">
            <a:avLst/>
          </a:prstGeom>
          <a:noFill/>
          <a:ln w="9525">
            <a:noFill/>
            <a:miter lim="800000"/>
            <a:headEnd/>
            <a:tailEnd/>
          </a:ln>
          <a:effectLst/>
        </p:spPr>
      </p:pic>
      <p:pic>
        <p:nvPicPr>
          <p:cNvPr id="12290" name="Picture 2"/>
          <p:cNvPicPr>
            <a:picLocks noChangeAspect="1" noChangeArrowheads="1"/>
          </p:cNvPicPr>
          <p:nvPr/>
        </p:nvPicPr>
        <p:blipFill>
          <a:blip r:embed="rId5" cstate="print"/>
          <a:srcRect/>
          <a:stretch>
            <a:fillRect/>
          </a:stretch>
        </p:blipFill>
        <p:spPr bwMode="auto">
          <a:xfrm>
            <a:off x="8847024" y="3797182"/>
            <a:ext cx="3068402" cy="2070121"/>
          </a:xfrm>
          <a:prstGeom prst="rect">
            <a:avLst/>
          </a:prstGeom>
          <a:noFill/>
          <a:ln w="9525">
            <a:noFill/>
            <a:miter lim="800000"/>
            <a:headEnd/>
            <a:tailEnd/>
          </a:ln>
          <a:effectLst/>
        </p:spPr>
      </p:pic>
      <p:pic>
        <p:nvPicPr>
          <p:cNvPr id="12291" name="Picture 3"/>
          <p:cNvPicPr>
            <a:picLocks noChangeAspect="1" noChangeArrowheads="1"/>
          </p:cNvPicPr>
          <p:nvPr/>
        </p:nvPicPr>
        <p:blipFill>
          <a:blip r:embed="rId6" cstate="print"/>
          <a:srcRect/>
          <a:stretch>
            <a:fillRect/>
          </a:stretch>
        </p:blipFill>
        <p:spPr bwMode="auto">
          <a:xfrm>
            <a:off x="5326609" y="1522294"/>
            <a:ext cx="3120675" cy="2062546"/>
          </a:xfrm>
          <a:prstGeom prst="rect">
            <a:avLst/>
          </a:prstGeom>
          <a:noFill/>
          <a:ln w="9525">
            <a:noFill/>
            <a:miter lim="800000"/>
            <a:headEnd/>
            <a:tailEnd/>
          </a:ln>
          <a:effectLst/>
        </p:spPr>
      </p:pic>
      <p:pic>
        <p:nvPicPr>
          <p:cNvPr id="12292" name="Picture 4"/>
          <p:cNvPicPr>
            <a:picLocks noChangeAspect="1" noChangeArrowheads="1"/>
          </p:cNvPicPr>
          <p:nvPr/>
        </p:nvPicPr>
        <p:blipFill>
          <a:blip r:embed="rId7" cstate="print"/>
          <a:srcRect/>
          <a:stretch>
            <a:fillRect/>
          </a:stretch>
        </p:blipFill>
        <p:spPr bwMode="auto">
          <a:xfrm>
            <a:off x="5250266" y="3704210"/>
            <a:ext cx="3180350" cy="2070568"/>
          </a:xfrm>
          <a:prstGeom prst="rect">
            <a:avLst/>
          </a:prstGeom>
          <a:noFill/>
          <a:ln w="9525">
            <a:noFill/>
            <a:miter lim="800000"/>
            <a:headEnd/>
            <a:tailEnd/>
          </a:ln>
          <a:effectLst/>
        </p:spPr>
      </p:pic>
      <p:sp>
        <p:nvSpPr>
          <p:cNvPr id="2" name="Дата 1">
            <a:extLst>
              <a:ext uri="{FF2B5EF4-FFF2-40B4-BE49-F238E27FC236}">
                <a16:creationId xmlns:a16="http://schemas.microsoft.com/office/drawing/2014/main" id="{9D0DE03F-A2D3-4A1D-9855-9EE5A06E1552}"/>
              </a:ext>
            </a:extLst>
          </p:cNvPr>
          <p:cNvSpPr>
            <a:spLocks noGrp="1"/>
          </p:cNvSpPr>
          <p:nvPr>
            <p:ph type="dt" sz="half" idx="10"/>
          </p:nvPr>
        </p:nvSpPr>
        <p:spPr/>
        <p:txBody>
          <a:bodyPr/>
          <a:lstStyle/>
          <a:p>
            <a:fld id="{6E032E66-1DB2-4EBE-9AC1-F4781405C33D}" type="datetime1">
              <a:rPr lang="ru-RU" smtClean="0"/>
              <a:t>14.03.2023</a:t>
            </a:fld>
            <a:endParaRPr lang="ru-RU"/>
          </a:p>
        </p:txBody>
      </p:sp>
      <p:sp>
        <p:nvSpPr>
          <p:cNvPr id="3" name="Нижний колонтитул 2">
            <a:extLst>
              <a:ext uri="{FF2B5EF4-FFF2-40B4-BE49-F238E27FC236}">
                <a16:creationId xmlns:a16="http://schemas.microsoft.com/office/drawing/2014/main" id="{F298D880-52D8-4CDF-96B9-233102CC120E}"/>
              </a:ext>
            </a:extLst>
          </p:cNvPr>
          <p:cNvSpPr>
            <a:spLocks noGrp="1"/>
          </p:cNvSpPr>
          <p:nvPr>
            <p:ph type="ftr" sz="quarter" idx="11"/>
          </p:nvPr>
        </p:nvSpPr>
        <p:spPr/>
        <p:txBody>
          <a:bodyPr/>
          <a:lstStyle/>
          <a:p>
            <a:r>
              <a:rPr lang="ru-RU"/>
              <a:t>Ососков Машинное обучение Лекция 3</a:t>
            </a:r>
          </a:p>
        </p:txBody>
      </p:sp>
      <p:sp>
        <p:nvSpPr>
          <p:cNvPr id="8" name="TextBox 7">
            <a:extLst>
              <a:ext uri="{FF2B5EF4-FFF2-40B4-BE49-F238E27FC236}">
                <a16:creationId xmlns:a16="http://schemas.microsoft.com/office/drawing/2014/main" id="{9E1C8F9E-6952-D684-0D58-3B4CAD271F42}"/>
              </a:ext>
            </a:extLst>
          </p:cNvPr>
          <p:cNvSpPr txBox="1"/>
          <p:nvPr/>
        </p:nvSpPr>
        <p:spPr>
          <a:xfrm>
            <a:off x="154424" y="980728"/>
            <a:ext cx="5058529" cy="4585871"/>
          </a:xfrm>
          <a:prstGeom prst="rect">
            <a:avLst/>
          </a:prstGeom>
          <a:noFill/>
        </p:spPr>
        <p:txBody>
          <a:bodyPr wrap="square" rtlCol="0">
            <a:spAutoFit/>
          </a:bodyPr>
          <a:lstStyle/>
          <a:p>
            <a:r>
              <a:rPr lang="ru-RU" b="1" dirty="0">
                <a:latin typeface="Arial" panose="020B0604020202020204" pitchFamily="34" charset="0"/>
                <a:cs typeface="Arial" panose="020B0604020202020204" pitchFamily="34" charset="0"/>
              </a:rPr>
              <a:t>Генератор создает изображения двух классов, на первом – модель этой тонкой структуры, сгенерированная по вышеуказанному алгоритму, </a:t>
            </a:r>
          </a:p>
          <a:p>
            <a:r>
              <a:rPr lang="ru-RU" b="1" dirty="0">
                <a:latin typeface="Arial" panose="020B0604020202020204" pitchFamily="34" charset="0"/>
                <a:cs typeface="Arial" panose="020B0604020202020204" pitchFamily="34" charset="0"/>
              </a:rPr>
              <a:t>на втором –альтернативную модель из точек, равномерно распределенных по тому же полю в количестве, совпадающем с числом точек, образующих соответствующий меандр. </a:t>
            </a:r>
          </a:p>
          <a:p>
            <a:endParaRPr lang="ru-RU" b="1" dirty="0">
              <a:latin typeface="Arial" panose="020B0604020202020204" pitchFamily="34" charset="0"/>
              <a:cs typeface="Arial" panose="020B0604020202020204" pitchFamily="34" charset="0"/>
            </a:endParaRPr>
          </a:p>
          <a:p>
            <a:endParaRPr lang="ru-RU" sz="400" b="1" dirty="0">
              <a:latin typeface="Arial" panose="020B0604020202020204" pitchFamily="34" charset="0"/>
              <a:cs typeface="Arial" panose="020B0604020202020204" pitchFamily="34" charset="0"/>
            </a:endParaRPr>
          </a:p>
          <a:p>
            <a:r>
              <a:rPr lang="ru-RU" b="1" dirty="0">
                <a:latin typeface="Arial" panose="020B0604020202020204" pitchFamily="34" charset="0"/>
                <a:ea typeface="Calibri" panose="020F0502020204030204" pitchFamily="34" charset="0"/>
                <a:cs typeface="Arial" panose="020B0604020202020204" pitchFamily="34" charset="0"/>
              </a:rPr>
              <a:t>Изображения в тренировочном </a:t>
            </a:r>
            <a:r>
              <a:rPr lang="ru-RU" b="1" dirty="0">
                <a:effectLst/>
                <a:latin typeface="Arial" panose="020B0604020202020204" pitchFamily="34" charset="0"/>
                <a:ea typeface="Calibri" panose="020F0502020204030204" pitchFamily="34" charset="0"/>
                <a:cs typeface="Arial" panose="020B0604020202020204" pitchFamily="34" charset="0"/>
              </a:rPr>
              <a:t>наборе приведены к одному виду. Размер (80х80 пикселей) с одинаковыми точками, вместо цвета, подписей и линий осей </a:t>
            </a:r>
            <a:r>
              <a:rPr lang="ru-RU" b="1" dirty="0">
                <a:solidFill>
                  <a:srgbClr val="C00000"/>
                </a:solidFill>
                <a:effectLst/>
                <a:latin typeface="Arial" panose="020B0604020202020204" pitchFamily="34" charset="0"/>
                <a:ea typeface="Calibri" panose="020F0502020204030204" pitchFamily="34" charset="0"/>
                <a:cs typeface="Arial" panose="020B0604020202020204" pitchFamily="34" charset="0"/>
              </a:rPr>
              <a:t>изображения снабжаются метками принадлежности к тому или иному классу</a:t>
            </a:r>
            <a:r>
              <a:rPr lang="ru-RU" b="1" dirty="0">
                <a:effectLst/>
                <a:latin typeface="Arial" panose="020B0604020202020204" pitchFamily="34" charset="0"/>
                <a:ea typeface="Calibri" panose="020F0502020204030204" pitchFamily="34" charset="0"/>
                <a:cs typeface="Arial" panose="020B0604020202020204" pitchFamily="34" charset="0"/>
              </a:rPr>
              <a:t>. </a:t>
            </a:r>
            <a:endParaRPr lang="ru-RU" b="1" dirty="0">
              <a:latin typeface="Arial" panose="020B0604020202020204" pitchFamily="34" charset="0"/>
              <a:cs typeface="Arial" panose="020B0604020202020204" pitchFamily="34" charset="0"/>
            </a:endParaRPr>
          </a:p>
        </p:txBody>
      </p:sp>
      <p:cxnSp>
        <p:nvCxnSpPr>
          <p:cNvPr id="13" name="Прямая соединительная линия 12">
            <a:extLst>
              <a:ext uri="{FF2B5EF4-FFF2-40B4-BE49-F238E27FC236}">
                <a16:creationId xmlns:a16="http://schemas.microsoft.com/office/drawing/2014/main" id="{7593CD0A-F903-8C2F-6C84-6CDA8FC80333}"/>
              </a:ext>
            </a:extLst>
          </p:cNvPr>
          <p:cNvCxnSpPr>
            <a:cxnSpLocks/>
          </p:cNvCxnSpPr>
          <p:nvPr/>
        </p:nvCxnSpPr>
        <p:spPr>
          <a:xfrm>
            <a:off x="8616280" y="1124744"/>
            <a:ext cx="0" cy="4742559"/>
          </a:xfrm>
          <a:prstGeom prst="line">
            <a:avLst/>
          </a:prstGeom>
          <a:ln w="444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4403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Рисунок 25" descr="D:\Загрузки\Model2.png"/>
          <p:cNvPicPr/>
          <p:nvPr/>
        </p:nvPicPr>
        <p:blipFill>
          <a:blip r:embed="rId3" cstate="print"/>
          <a:srcRect/>
          <a:stretch>
            <a:fillRect/>
          </a:stretch>
        </p:blipFill>
        <p:spPr bwMode="auto">
          <a:xfrm>
            <a:off x="947077" y="545349"/>
            <a:ext cx="10635323" cy="2849605"/>
          </a:xfrm>
          <a:prstGeom prst="rect">
            <a:avLst/>
          </a:prstGeom>
          <a:noFill/>
          <a:ln w="9525">
            <a:noFill/>
            <a:miter lim="800000"/>
            <a:headEnd/>
            <a:tailEnd/>
          </a:ln>
        </p:spPr>
      </p:pic>
      <p:sp>
        <p:nvSpPr>
          <p:cNvPr id="11" name="Заголовок 1"/>
          <p:cNvSpPr txBox="1">
            <a:spLocks/>
          </p:cNvSpPr>
          <p:nvPr/>
        </p:nvSpPr>
        <p:spPr>
          <a:xfrm>
            <a:off x="1930400" y="0"/>
            <a:ext cx="8229600" cy="545350"/>
          </a:xfrm>
          <a:prstGeom prst="rect">
            <a:avLst/>
          </a:prstGeom>
        </p:spPr>
        <p:txBody>
          <a:bodyPr vert="horz" lIns="91440" tIns="45720" rIns="91440" bIns="45720" rtlCol="0" anchor="ctr">
            <a:noAutofit/>
          </a:bodyPr>
          <a:lstStyle/>
          <a:p>
            <a:pPr algn="ctr">
              <a:spcBef>
                <a:spcPct val="0"/>
              </a:spcBef>
              <a:defRPr/>
            </a:pPr>
            <a:r>
              <a:rPr lang="ru-RU" sz="3600" b="1" dirty="0" err="1">
                <a:solidFill>
                  <a:srgbClr val="003882"/>
                </a:solidFill>
                <a:latin typeface="Arial" pitchFamily="34" charset="0"/>
                <a:ea typeface="+mj-ea"/>
                <a:cs typeface="Arial" pitchFamily="34" charset="0"/>
              </a:rPr>
              <a:t>Нейросетевой</a:t>
            </a:r>
            <a:r>
              <a:rPr lang="ru-RU" sz="3600" b="1" dirty="0">
                <a:solidFill>
                  <a:srgbClr val="003882"/>
                </a:solidFill>
                <a:latin typeface="Arial" pitchFamily="34" charset="0"/>
                <a:ea typeface="+mj-ea"/>
                <a:cs typeface="Arial" pitchFamily="34" charset="0"/>
              </a:rPr>
              <a:t> классификатор</a:t>
            </a:r>
          </a:p>
        </p:txBody>
      </p:sp>
      <p:pic>
        <p:nvPicPr>
          <p:cNvPr id="5" name="Picture 2" descr="C:\Users\MOR\Desktop\DQmeYjc6fNsSgVtafQTnd9ucRAPmsT4c97VahzaSj56pHKa.png"/>
          <p:cNvPicPr>
            <a:picLocks noChangeAspect="1" noChangeArrowheads="1"/>
          </p:cNvPicPr>
          <p:nvPr/>
        </p:nvPicPr>
        <p:blipFill>
          <a:blip r:embed="rId4" cstate="print"/>
          <a:srcRect/>
          <a:stretch>
            <a:fillRect/>
          </a:stretch>
        </p:blipFill>
        <p:spPr bwMode="auto">
          <a:xfrm>
            <a:off x="1711775" y="840324"/>
            <a:ext cx="9144000" cy="140404"/>
          </a:xfrm>
          <a:prstGeom prst="rect">
            <a:avLst/>
          </a:prstGeom>
          <a:noFill/>
        </p:spPr>
      </p:pic>
      <p:sp>
        <p:nvSpPr>
          <p:cNvPr id="4" name="Номер слайда 3"/>
          <p:cNvSpPr>
            <a:spLocks noGrp="1"/>
          </p:cNvSpPr>
          <p:nvPr>
            <p:ph type="sldNum" sz="quarter" idx="12"/>
          </p:nvPr>
        </p:nvSpPr>
        <p:spPr/>
        <p:txBody>
          <a:bodyPr/>
          <a:lstStyle/>
          <a:p>
            <a:fld id="{725C68B6-61C2-468F-89AB-4B9F7531AA68}" type="slidenum">
              <a:rPr lang="ru-RU" smtClean="0"/>
              <a:pPr/>
              <a:t>13</a:t>
            </a:fld>
            <a:endParaRPr lang="ru-RU" dirty="0"/>
          </a:p>
        </p:txBody>
      </p:sp>
      <p:sp>
        <p:nvSpPr>
          <p:cNvPr id="9" name="Прямоугольник 8"/>
          <p:cNvSpPr/>
          <p:nvPr/>
        </p:nvSpPr>
        <p:spPr>
          <a:xfrm>
            <a:off x="1233753" y="5231083"/>
            <a:ext cx="4406833" cy="923330"/>
          </a:xfrm>
          <a:prstGeom prst="rect">
            <a:avLst/>
          </a:prstGeom>
        </p:spPr>
        <p:txBody>
          <a:bodyPr wrap="square">
            <a:spAutoFit/>
          </a:bodyPr>
          <a:lstStyle/>
          <a:p>
            <a:r>
              <a:rPr lang="ru-RU" b="1" dirty="0">
                <a:latin typeface="Arial" panose="020B0604020202020204" pitchFamily="34" charset="0"/>
                <a:cs typeface="Arial" panose="020B0604020202020204" pitchFamily="34" charset="0"/>
              </a:rPr>
              <a:t>Оптимизатор –</a:t>
            </a:r>
            <a:r>
              <a:rPr lang="en-US" b="1"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ADAM</a:t>
            </a:r>
            <a:r>
              <a:rPr lang="ru-RU" b="1" i="1" dirty="0">
                <a:latin typeface="Arial" panose="020B0604020202020204" pitchFamily="34" charset="0"/>
                <a:cs typeface="Arial" panose="020B0604020202020204" pitchFamily="34" charset="0"/>
              </a:rPr>
              <a:t> </a:t>
            </a:r>
          </a:p>
          <a:p>
            <a:r>
              <a:rPr lang="ru-RU" b="1" dirty="0">
                <a:latin typeface="Arial" panose="020B0604020202020204" pitchFamily="34" charset="0"/>
                <a:cs typeface="Arial" panose="020B0604020202020204" pitchFamily="34" charset="0"/>
              </a:rPr>
              <a:t>Размер </a:t>
            </a:r>
            <a:r>
              <a:rPr lang="ru-RU" b="1" dirty="0" err="1">
                <a:latin typeface="Arial" panose="020B0604020202020204" pitchFamily="34" charset="0"/>
                <a:cs typeface="Arial" panose="020B0604020202020204" pitchFamily="34" charset="0"/>
              </a:rPr>
              <a:t>батча</a:t>
            </a:r>
            <a:r>
              <a:rPr lang="ru-RU" b="1" dirty="0">
                <a:latin typeface="Arial" panose="020B0604020202020204" pitchFamily="34" charset="0"/>
                <a:cs typeface="Arial" panose="020B0604020202020204" pitchFamily="34" charset="0"/>
              </a:rPr>
              <a:t> – 256 изображений </a:t>
            </a:r>
          </a:p>
          <a:p>
            <a:r>
              <a:rPr lang="ru-RU" b="1" dirty="0">
                <a:latin typeface="Arial" panose="020B0604020202020204" pitchFamily="34" charset="0"/>
                <a:cs typeface="Arial" panose="020B0604020202020204" pitchFamily="34" charset="0"/>
              </a:rPr>
              <a:t>Количество эпох – 25</a:t>
            </a:r>
          </a:p>
        </p:txBody>
      </p:sp>
      <p:sp>
        <p:nvSpPr>
          <p:cNvPr id="8" name="Прямоугольник 7"/>
          <p:cNvSpPr/>
          <p:nvPr/>
        </p:nvSpPr>
        <p:spPr>
          <a:xfrm>
            <a:off x="7455370" y="5231083"/>
            <a:ext cx="4257253" cy="707886"/>
          </a:xfrm>
          <a:prstGeom prst="rect">
            <a:avLst/>
          </a:prstGeom>
        </p:spPr>
        <p:txBody>
          <a:bodyPr wrap="square">
            <a:spAutoFit/>
          </a:bodyPr>
          <a:lstStyle/>
          <a:p>
            <a:r>
              <a:rPr lang="ru-RU" sz="2000" b="1" dirty="0">
                <a:latin typeface="Arial" panose="020B0604020202020204" pitchFamily="34" charset="0"/>
                <a:cs typeface="Arial" panose="020B0604020202020204" pitchFamily="34" charset="0"/>
              </a:rPr>
              <a:t>Точность на тестовой и обучающей выборках – </a:t>
            </a:r>
            <a:r>
              <a:rPr lang="ru-RU" sz="2000" b="1" dirty="0">
                <a:solidFill>
                  <a:srgbClr val="FF0000"/>
                </a:solidFill>
                <a:latin typeface="Arial" panose="020B0604020202020204" pitchFamily="34" charset="0"/>
                <a:cs typeface="Arial" panose="020B0604020202020204" pitchFamily="34" charset="0"/>
              </a:rPr>
              <a:t>99%</a:t>
            </a:r>
            <a:endParaRPr lang="ru-RU" sz="2000" b="1" i="1" dirty="0">
              <a:solidFill>
                <a:srgbClr val="FF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818ED7F-913A-46D9-AC30-97BC67D3E473}"/>
                  </a:ext>
                </a:extLst>
              </p:cNvPr>
              <p:cNvSpPr txBox="1"/>
              <p:nvPr/>
            </p:nvSpPr>
            <p:spPr>
              <a:xfrm>
                <a:off x="289375" y="3394955"/>
                <a:ext cx="11711281" cy="1871923"/>
              </a:xfrm>
              <a:prstGeom prst="rect">
                <a:avLst/>
              </a:prstGeom>
              <a:noFill/>
            </p:spPr>
            <p:txBody>
              <a:bodyPr wrap="square" rtlCol="0">
                <a:spAutoFit/>
              </a:bodyPr>
              <a:lstStyle/>
              <a:p>
                <a:pPr indent="269875" algn="just">
                  <a:spcBef>
                    <a:spcPts val="600"/>
                  </a:spcBef>
                </a:pPr>
                <a:r>
                  <a:rPr lang="ru-RU" sz="1600" b="1" dirty="0">
                    <a:latin typeface="Arial" panose="020B0604020202020204" pitchFamily="34" charset="0"/>
                    <a:ea typeface="Times New Roman" panose="02020603050405020304" pitchFamily="18" charset="0"/>
                  </a:rPr>
                  <a:t>Функция потерь - бинарная перекрёстная энтропия:</a:t>
                </a:r>
              </a:p>
              <a:p>
                <a:pPr indent="269875" algn="just">
                  <a:spcBef>
                    <a:spcPts val="600"/>
                  </a:spcBef>
                </a:pPr>
                <a14:m>
                  <m:oMathPara xmlns:m="http://schemas.openxmlformats.org/officeDocument/2006/math">
                    <m:oMathParaPr>
                      <m:jc m:val="centerGroup"/>
                    </m:oMathParaPr>
                    <m:oMath xmlns:m="http://schemas.openxmlformats.org/officeDocument/2006/math">
                      <m:sSub>
                        <m:sSubPr>
                          <m:ctrlPr>
                            <a:rPr lang="ru-RU" sz="1650" b="1" i="1">
                              <a:latin typeface="Cambria Math" panose="02040503050406030204" pitchFamily="18" charset="0"/>
                              <a:ea typeface="Times New Roman" panose="02020603050405020304" pitchFamily="18" charset="0"/>
                            </a:rPr>
                          </m:ctrlPr>
                        </m:sSubPr>
                        <m:e>
                          <m:r>
                            <a:rPr lang="en-US" sz="1650" b="1" i="1">
                              <a:latin typeface="Cambria Math" panose="02040503050406030204" pitchFamily="18" charset="0"/>
                              <a:ea typeface="Times New Roman" panose="02020603050405020304" pitchFamily="18" charset="0"/>
                            </a:rPr>
                            <m:t>𝑯</m:t>
                          </m:r>
                        </m:e>
                        <m:sub>
                          <m:r>
                            <a:rPr lang="en-US" sz="1650" b="1" i="1">
                              <a:latin typeface="Cambria Math" panose="02040503050406030204" pitchFamily="18" charset="0"/>
                              <a:ea typeface="Times New Roman" panose="02020603050405020304" pitchFamily="18" charset="0"/>
                            </a:rPr>
                            <m:t>𝒑</m:t>
                          </m:r>
                        </m:sub>
                      </m:sSub>
                      <m:d>
                        <m:dPr>
                          <m:ctrlPr>
                            <a:rPr lang="ru-RU" sz="1650" b="1" i="1">
                              <a:latin typeface="Cambria Math" panose="02040503050406030204" pitchFamily="18" charset="0"/>
                              <a:ea typeface="Times New Roman" panose="02020603050405020304" pitchFamily="18" charset="0"/>
                            </a:rPr>
                          </m:ctrlPr>
                        </m:dPr>
                        <m:e>
                          <m:r>
                            <a:rPr lang="en-US" sz="1650" b="1" i="1">
                              <a:latin typeface="Cambria Math" panose="02040503050406030204" pitchFamily="18" charset="0"/>
                              <a:ea typeface="Times New Roman" panose="02020603050405020304" pitchFamily="18" charset="0"/>
                            </a:rPr>
                            <m:t>𝒒</m:t>
                          </m:r>
                        </m:e>
                      </m:d>
                      <m:r>
                        <a:rPr lang="en-US" sz="1650" b="1">
                          <a:latin typeface="Cambria Math" panose="02040503050406030204" pitchFamily="18" charset="0"/>
                          <a:ea typeface="Times New Roman" panose="02020603050405020304" pitchFamily="18" charset="0"/>
                        </a:rPr>
                        <m:t>=</m:t>
                      </m:r>
                      <m:r>
                        <a:rPr lang="en-US" sz="1650" b="1" i="1">
                          <a:latin typeface="Cambria Math" panose="02040503050406030204" pitchFamily="18" charset="0"/>
                          <a:ea typeface="Times New Roman" panose="02020603050405020304" pitchFamily="18" charset="0"/>
                        </a:rPr>
                        <m:t>−</m:t>
                      </m:r>
                      <m:f>
                        <m:fPr>
                          <m:ctrlPr>
                            <a:rPr lang="ru-RU" sz="1650" b="1" i="1">
                              <a:latin typeface="Cambria Math" panose="02040503050406030204" pitchFamily="18" charset="0"/>
                              <a:ea typeface="Times New Roman" panose="02020603050405020304" pitchFamily="18" charset="0"/>
                            </a:rPr>
                          </m:ctrlPr>
                        </m:fPr>
                        <m:num>
                          <m:r>
                            <a:rPr lang="en-US" sz="1650" b="1" i="1">
                              <a:latin typeface="Cambria Math" panose="02040503050406030204" pitchFamily="18" charset="0"/>
                              <a:ea typeface="Times New Roman" panose="02020603050405020304" pitchFamily="18" charset="0"/>
                            </a:rPr>
                            <m:t>𝟏</m:t>
                          </m:r>
                        </m:num>
                        <m:den>
                          <m:r>
                            <a:rPr lang="en-US" sz="1650" b="1" i="1">
                              <a:latin typeface="Cambria Math" panose="02040503050406030204" pitchFamily="18" charset="0"/>
                              <a:ea typeface="Times New Roman" panose="02020603050405020304" pitchFamily="18" charset="0"/>
                            </a:rPr>
                            <m:t>𝑵</m:t>
                          </m:r>
                        </m:den>
                      </m:f>
                      <m:nary>
                        <m:naryPr>
                          <m:chr m:val="∑"/>
                          <m:limLoc m:val="undOvr"/>
                          <m:ctrlPr>
                            <a:rPr lang="ru-RU" sz="1650" b="1" i="1">
                              <a:latin typeface="Cambria Math" panose="02040503050406030204" pitchFamily="18" charset="0"/>
                              <a:ea typeface="Times New Roman" panose="02020603050405020304" pitchFamily="18" charset="0"/>
                            </a:rPr>
                          </m:ctrlPr>
                        </m:naryPr>
                        <m:sub>
                          <m:r>
                            <a:rPr lang="en-US" sz="1650" b="1" i="1">
                              <a:latin typeface="Cambria Math" panose="02040503050406030204" pitchFamily="18" charset="0"/>
                              <a:ea typeface="Times New Roman" panose="02020603050405020304" pitchFamily="18" charset="0"/>
                            </a:rPr>
                            <m:t>𝐢</m:t>
                          </m:r>
                          <m:r>
                            <a:rPr lang="en-US" sz="1650" b="1">
                              <a:latin typeface="Cambria Math" panose="02040503050406030204" pitchFamily="18" charset="0"/>
                              <a:ea typeface="Times New Roman" panose="02020603050405020304" pitchFamily="18" charset="0"/>
                            </a:rPr>
                            <m:t>=</m:t>
                          </m:r>
                          <m:r>
                            <a:rPr lang="en-US" sz="1650" b="1" i="1">
                              <a:latin typeface="Cambria Math" panose="02040503050406030204" pitchFamily="18" charset="0"/>
                              <a:ea typeface="Times New Roman" panose="02020603050405020304" pitchFamily="18" charset="0"/>
                            </a:rPr>
                            <m:t>𝟏</m:t>
                          </m:r>
                        </m:sub>
                        <m:sup>
                          <m:r>
                            <a:rPr lang="en-US" sz="1650" b="1" i="1">
                              <a:latin typeface="Cambria Math" panose="02040503050406030204" pitchFamily="18" charset="0"/>
                              <a:ea typeface="Times New Roman" panose="02020603050405020304" pitchFamily="18" charset="0"/>
                            </a:rPr>
                            <m:t>𝑵</m:t>
                          </m:r>
                        </m:sup>
                        <m:e>
                          <m:sSub>
                            <m:sSubPr>
                              <m:ctrlPr>
                                <a:rPr lang="ru-RU" sz="1650" b="1" i="1">
                                  <a:latin typeface="Cambria Math" panose="02040503050406030204" pitchFamily="18" charset="0"/>
                                  <a:ea typeface="Times New Roman" panose="02020603050405020304" pitchFamily="18" charset="0"/>
                                </a:rPr>
                              </m:ctrlPr>
                            </m:sSubPr>
                            <m:e>
                              <m:r>
                                <a:rPr lang="en-US" sz="1650" b="1">
                                  <a:latin typeface="Cambria Math" panose="02040503050406030204" pitchFamily="18" charset="0"/>
                                  <a:ea typeface="Times New Roman" panose="02020603050405020304" pitchFamily="18" charset="0"/>
                                </a:rPr>
                                <m:t>[</m:t>
                              </m:r>
                              <m:r>
                                <a:rPr lang="en-US" sz="1650" b="1" i="1">
                                  <a:latin typeface="Cambria Math" panose="02040503050406030204" pitchFamily="18" charset="0"/>
                                  <a:ea typeface="Times New Roman" panose="02020603050405020304" pitchFamily="18" charset="0"/>
                                </a:rPr>
                                <m:t>𝒚</m:t>
                              </m:r>
                            </m:e>
                            <m:sub>
                              <m:r>
                                <a:rPr lang="en-US" sz="1650" b="1" i="1">
                                  <a:latin typeface="Cambria Math" panose="02040503050406030204" pitchFamily="18" charset="0"/>
                                  <a:ea typeface="Times New Roman" panose="02020603050405020304" pitchFamily="18" charset="0"/>
                                </a:rPr>
                                <m:t>𝒊</m:t>
                              </m:r>
                            </m:sub>
                          </m:sSub>
                          <m:r>
                            <a:rPr lang="en-US" sz="1650" b="1" i="1">
                              <a:latin typeface="Cambria Math" panose="02040503050406030204" pitchFamily="18" charset="0"/>
                              <a:ea typeface="Times New Roman" panose="02020603050405020304" pitchFamily="18" charset="0"/>
                            </a:rPr>
                            <m:t>∗</m:t>
                          </m:r>
                          <m:r>
                            <a:rPr lang="en-US" sz="1650" b="1" i="1">
                              <a:latin typeface="Cambria Math" panose="02040503050406030204" pitchFamily="18" charset="0"/>
                              <a:ea typeface="Times New Roman" panose="02020603050405020304" pitchFamily="18" charset="0"/>
                            </a:rPr>
                            <m:t>𝐥𝐨𝐠</m:t>
                          </m:r>
                          <m:r>
                            <a:rPr lang="en-US" sz="1650" b="1">
                              <a:latin typeface="Cambria Math" panose="02040503050406030204" pitchFamily="18" charset="0"/>
                              <a:ea typeface="Times New Roman" panose="02020603050405020304" pitchFamily="18" charset="0"/>
                            </a:rPr>
                            <m:t>⁡(</m:t>
                          </m:r>
                          <m:r>
                            <a:rPr lang="en-US" sz="1650" b="1" i="1">
                              <a:latin typeface="Cambria Math" panose="02040503050406030204" pitchFamily="18" charset="0"/>
                              <a:ea typeface="Times New Roman" panose="02020603050405020304" pitchFamily="18" charset="0"/>
                            </a:rPr>
                            <m:t>𝐩</m:t>
                          </m:r>
                          <m:sSub>
                            <m:sSubPr>
                              <m:ctrlPr>
                                <a:rPr lang="ru-RU" sz="1650" b="1" i="1">
                                  <a:latin typeface="Cambria Math" panose="02040503050406030204" pitchFamily="18" charset="0"/>
                                  <a:ea typeface="Times New Roman" panose="02020603050405020304" pitchFamily="18" charset="0"/>
                                </a:rPr>
                              </m:ctrlPr>
                            </m:sSubPr>
                            <m:e>
                              <m:r>
                                <a:rPr lang="en-US" sz="1650" b="1">
                                  <a:latin typeface="Cambria Math" panose="02040503050406030204" pitchFamily="18" charset="0"/>
                                  <a:ea typeface="Times New Roman" panose="02020603050405020304" pitchFamily="18" charset="0"/>
                                </a:rPr>
                                <m:t>(</m:t>
                              </m:r>
                              <m:r>
                                <a:rPr lang="en-US" sz="1650" b="1" i="1">
                                  <a:latin typeface="Cambria Math" panose="02040503050406030204" pitchFamily="18" charset="0"/>
                                  <a:ea typeface="Times New Roman" panose="02020603050405020304" pitchFamily="18" charset="0"/>
                                </a:rPr>
                                <m:t>𝒚</m:t>
                              </m:r>
                            </m:e>
                            <m:sub>
                              <m:r>
                                <a:rPr lang="en-US" sz="1650" b="1" i="1">
                                  <a:latin typeface="Cambria Math" panose="02040503050406030204" pitchFamily="18" charset="0"/>
                                  <a:ea typeface="Times New Roman" panose="02020603050405020304" pitchFamily="18" charset="0"/>
                                </a:rPr>
                                <m:t>𝒊</m:t>
                              </m:r>
                            </m:sub>
                          </m:sSub>
                          <m:r>
                            <a:rPr lang="en-US" sz="1650" b="1">
                              <a:latin typeface="Cambria Math" panose="02040503050406030204" pitchFamily="18" charset="0"/>
                              <a:ea typeface="Times New Roman" panose="02020603050405020304" pitchFamily="18" charset="0"/>
                            </a:rPr>
                            <m:t>))+(</m:t>
                          </m:r>
                          <m:r>
                            <a:rPr lang="en-US" sz="1650" b="1" i="1">
                              <a:latin typeface="Cambria Math" panose="02040503050406030204" pitchFamily="18" charset="0"/>
                              <a:ea typeface="Times New Roman" panose="02020603050405020304" pitchFamily="18" charset="0"/>
                            </a:rPr>
                            <m:t>𝟏</m:t>
                          </m:r>
                          <m:r>
                            <a:rPr lang="en-US" sz="1650" b="1" i="1">
                              <a:latin typeface="Cambria Math" panose="02040503050406030204" pitchFamily="18" charset="0"/>
                              <a:ea typeface="Times New Roman" panose="02020603050405020304" pitchFamily="18" charset="0"/>
                            </a:rPr>
                            <m:t>−</m:t>
                          </m:r>
                          <m:sSub>
                            <m:sSubPr>
                              <m:ctrlPr>
                                <a:rPr lang="ru-RU" sz="1650" b="1" i="1">
                                  <a:latin typeface="Cambria Math" panose="02040503050406030204" pitchFamily="18" charset="0"/>
                                  <a:ea typeface="Times New Roman" panose="02020603050405020304" pitchFamily="18" charset="0"/>
                                </a:rPr>
                              </m:ctrlPr>
                            </m:sSubPr>
                            <m:e>
                              <m:r>
                                <a:rPr lang="en-US" sz="1650" b="1" i="1">
                                  <a:latin typeface="Cambria Math" panose="02040503050406030204" pitchFamily="18" charset="0"/>
                                  <a:ea typeface="Times New Roman" panose="02020603050405020304" pitchFamily="18" charset="0"/>
                                </a:rPr>
                                <m:t>𝒚</m:t>
                              </m:r>
                            </m:e>
                            <m:sub>
                              <m:r>
                                <a:rPr lang="en-US" sz="1650" b="1" i="1">
                                  <a:latin typeface="Cambria Math" panose="02040503050406030204" pitchFamily="18" charset="0"/>
                                  <a:ea typeface="Times New Roman" panose="02020603050405020304" pitchFamily="18" charset="0"/>
                                </a:rPr>
                                <m:t>𝒊</m:t>
                              </m:r>
                            </m:sub>
                          </m:sSub>
                          <m:r>
                            <a:rPr lang="en-US" sz="1650" b="1">
                              <a:latin typeface="Cambria Math" panose="02040503050406030204" pitchFamily="18" charset="0"/>
                              <a:ea typeface="Times New Roman" panose="02020603050405020304" pitchFamily="18" charset="0"/>
                            </a:rPr>
                            <m:t>)</m:t>
                          </m:r>
                          <m:r>
                            <a:rPr lang="en-US" sz="1650" b="1" i="1">
                              <a:latin typeface="Cambria Math" panose="02040503050406030204" pitchFamily="18" charset="0"/>
                              <a:ea typeface="Times New Roman" panose="02020603050405020304" pitchFamily="18" charset="0"/>
                            </a:rPr>
                            <m:t>∗</m:t>
                          </m:r>
                          <m:r>
                            <a:rPr lang="en-US" sz="1650" b="1">
                              <a:latin typeface="Cambria Math" panose="02040503050406030204" pitchFamily="18" charset="0"/>
                              <a:ea typeface="Times New Roman" panose="02020603050405020304" pitchFamily="18" charset="0"/>
                            </a:rPr>
                            <m:t> </m:t>
                          </m:r>
                          <m:r>
                            <a:rPr lang="en-US" sz="1650" b="1" i="1">
                              <a:latin typeface="Cambria Math" panose="02040503050406030204" pitchFamily="18" charset="0"/>
                              <a:ea typeface="Times New Roman" panose="02020603050405020304" pitchFamily="18" charset="0"/>
                            </a:rPr>
                            <m:t>𝐥𝐨𝐠</m:t>
                          </m:r>
                          <m:r>
                            <a:rPr lang="en-US" sz="1650" b="1">
                              <a:latin typeface="Cambria Math" panose="02040503050406030204" pitchFamily="18" charset="0"/>
                              <a:ea typeface="Times New Roman" panose="02020603050405020304" pitchFamily="18" charset="0"/>
                            </a:rPr>
                            <m:t>⁡(</m:t>
                          </m:r>
                          <m:r>
                            <a:rPr lang="en-US" sz="1650" b="1" i="1">
                              <a:latin typeface="Cambria Math" panose="02040503050406030204" pitchFamily="18" charset="0"/>
                              <a:ea typeface="Times New Roman" panose="02020603050405020304" pitchFamily="18" charset="0"/>
                            </a:rPr>
                            <m:t>𝟏</m:t>
                          </m:r>
                          <m:r>
                            <a:rPr lang="en-US" sz="1650" b="1" i="1">
                              <a:latin typeface="Cambria Math" panose="02040503050406030204" pitchFamily="18" charset="0"/>
                              <a:ea typeface="Times New Roman" panose="02020603050405020304" pitchFamily="18" charset="0"/>
                            </a:rPr>
                            <m:t>−</m:t>
                          </m:r>
                          <m:r>
                            <a:rPr lang="en-US" sz="1650" b="1" i="1">
                              <a:latin typeface="Cambria Math" panose="02040503050406030204" pitchFamily="18" charset="0"/>
                              <a:ea typeface="Times New Roman" panose="02020603050405020304" pitchFamily="18" charset="0"/>
                            </a:rPr>
                            <m:t>𝐩</m:t>
                          </m:r>
                          <m:sSub>
                            <m:sSubPr>
                              <m:ctrlPr>
                                <a:rPr lang="ru-RU" sz="1650" b="1" i="1">
                                  <a:latin typeface="Cambria Math" panose="02040503050406030204" pitchFamily="18" charset="0"/>
                                  <a:ea typeface="Times New Roman" panose="02020603050405020304" pitchFamily="18" charset="0"/>
                                </a:rPr>
                              </m:ctrlPr>
                            </m:sSubPr>
                            <m:e>
                              <m:r>
                                <a:rPr lang="en-US" sz="1650" b="1">
                                  <a:latin typeface="Cambria Math" panose="02040503050406030204" pitchFamily="18" charset="0"/>
                                  <a:ea typeface="Times New Roman" panose="02020603050405020304" pitchFamily="18" charset="0"/>
                                </a:rPr>
                                <m:t>(</m:t>
                              </m:r>
                              <m:r>
                                <a:rPr lang="en-US" sz="1650" b="1" i="1">
                                  <a:latin typeface="Cambria Math" panose="02040503050406030204" pitchFamily="18" charset="0"/>
                                  <a:ea typeface="Times New Roman" panose="02020603050405020304" pitchFamily="18" charset="0"/>
                                </a:rPr>
                                <m:t>𝒚</m:t>
                              </m:r>
                            </m:e>
                            <m:sub>
                              <m:r>
                                <a:rPr lang="en-US" sz="1650" b="1" i="1">
                                  <a:latin typeface="Cambria Math" panose="02040503050406030204" pitchFamily="18" charset="0"/>
                                  <a:ea typeface="Times New Roman" panose="02020603050405020304" pitchFamily="18" charset="0"/>
                                </a:rPr>
                                <m:t>𝒊</m:t>
                              </m:r>
                            </m:sub>
                          </m:sSub>
                          <m:r>
                            <a:rPr lang="en-US" sz="1650" b="1">
                              <a:latin typeface="Cambria Math" panose="02040503050406030204" pitchFamily="18" charset="0"/>
                              <a:ea typeface="Times New Roman" panose="02020603050405020304" pitchFamily="18" charset="0"/>
                            </a:rPr>
                            <m:t>))]                    </m:t>
                          </m:r>
                        </m:e>
                      </m:nary>
                    </m:oMath>
                  </m:oMathPara>
                </a14:m>
                <a:endParaRPr lang="ru-RU" sz="1650" b="1" dirty="0">
                  <a:latin typeface="Arial" panose="020B0604020202020204" pitchFamily="34" charset="0"/>
                  <a:ea typeface="Times New Roman" panose="02020603050405020304" pitchFamily="18" charset="0"/>
                </a:endParaRPr>
              </a:p>
              <a:p>
                <a:pPr indent="269875" algn="just">
                  <a:spcBef>
                    <a:spcPts val="600"/>
                  </a:spcBef>
                </a:pPr>
                <a:r>
                  <a:rPr lang="ru-RU" sz="1600" b="1" dirty="0">
                    <a:latin typeface="Arial" panose="020B0604020202020204" pitchFamily="34" charset="0"/>
                    <a:ea typeface="Times New Roman" panose="02020603050405020304" pitchFamily="18" charset="0"/>
                  </a:rPr>
                  <a:t>где, </a:t>
                </a:r>
                <a14:m>
                  <m:oMath xmlns:m="http://schemas.openxmlformats.org/officeDocument/2006/math">
                    <m:r>
                      <a:rPr lang="ru-RU" sz="1600" b="1" i="1">
                        <a:latin typeface="Cambria Math" panose="02040503050406030204" pitchFamily="18" charset="0"/>
                        <a:ea typeface="Times New Roman" panose="02020603050405020304" pitchFamily="18" charset="0"/>
                      </a:rPr>
                      <m:t>𝒚</m:t>
                    </m:r>
                  </m:oMath>
                </a14:m>
                <a:r>
                  <a:rPr lang="ru-RU" sz="1600" b="1" dirty="0">
                    <a:latin typeface="Arial" panose="020B0604020202020204" pitchFamily="34" charset="0"/>
                    <a:ea typeface="Times New Roman" panose="02020603050405020304" pitchFamily="18" charset="0"/>
                  </a:rPr>
                  <a:t> – метка (равная 1 для изображений с ромбическим меандром и 0 для изображений со случайно рассеянными точками), а  </a:t>
                </a:r>
                <a14:m>
                  <m:oMath xmlns:m="http://schemas.openxmlformats.org/officeDocument/2006/math">
                    <m:r>
                      <a:rPr lang="en-US" sz="1600" b="1" i="1">
                        <a:latin typeface="Cambria Math" panose="02040503050406030204" pitchFamily="18" charset="0"/>
                        <a:ea typeface="Times New Roman" panose="02020603050405020304" pitchFamily="18" charset="0"/>
                      </a:rPr>
                      <m:t>𝒑</m:t>
                    </m:r>
                    <m:sSub>
                      <m:sSubPr>
                        <m:ctrlPr>
                          <a:rPr lang="ru-RU" sz="1600" b="1" i="1">
                            <a:latin typeface="Cambria Math" panose="02040503050406030204" pitchFamily="18" charset="0"/>
                            <a:ea typeface="Times New Roman" panose="02020603050405020304" pitchFamily="18" charset="0"/>
                          </a:rPr>
                        </m:ctrlPr>
                      </m:sSubPr>
                      <m:e>
                        <m:r>
                          <a:rPr lang="ru-RU" sz="1600" b="1" i="1">
                            <a:latin typeface="Cambria Math" panose="02040503050406030204" pitchFamily="18" charset="0"/>
                            <a:ea typeface="Times New Roman" panose="02020603050405020304" pitchFamily="18" charset="0"/>
                          </a:rPr>
                          <m:t>(</m:t>
                        </m:r>
                        <m:r>
                          <a:rPr lang="en-US" sz="1600" b="1" i="1">
                            <a:latin typeface="Cambria Math" panose="02040503050406030204" pitchFamily="18" charset="0"/>
                            <a:ea typeface="Times New Roman" panose="02020603050405020304" pitchFamily="18" charset="0"/>
                          </a:rPr>
                          <m:t>𝒚</m:t>
                        </m:r>
                      </m:e>
                      <m:sub>
                        <m:r>
                          <a:rPr lang="en-US" sz="1600" b="1" i="1">
                            <a:latin typeface="Cambria Math" panose="02040503050406030204" pitchFamily="18" charset="0"/>
                            <a:ea typeface="Times New Roman" panose="02020603050405020304" pitchFamily="18" charset="0"/>
                          </a:rPr>
                          <m:t>𝒊</m:t>
                        </m:r>
                      </m:sub>
                    </m:sSub>
                    <m:r>
                      <a:rPr lang="ru-RU" sz="1600" b="1" i="1">
                        <a:latin typeface="Cambria Math" panose="02040503050406030204" pitchFamily="18" charset="0"/>
                        <a:ea typeface="Times New Roman" panose="02020603050405020304" pitchFamily="18" charset="0"/>
                      </a:rPr>
                      <m:t>)</m:t>
                    </m:r>
                  </m:oMath>
                </a14:m>
                <a:r>
                  <a:rPr lang="ru-RU" sz="1600" b="1" dirty="0">
                    <a:latin typeface="Arial" panose="020B0604020202020204" pitchFamily="34" charset="0"/>
                    <a:ea typeface="Times New Roman" panose="02020603050405020304" pitchFamily="18" charset="0"/>
                  </a:rPr>
                  <a:t> – прогнозируемая вероятность того, что на изображении присутствует ромбический меандр во всех </a:t>
                </a:r>
                <a14:m>
                  <m:oMath xmlns:m="http://schemas.openxmlformats.org/officeDocument/2006/math">
                    <m:r>
                      <a:rPr lang="ru-RU" sz="1600" b="1" i="1">
                        <a:latin typeface="Cambria Math" panose="02040503050406030204" pitchFamily="18" charset="0"/>
                        <a:ea typeface="Times New Roman" panose="02020603050405020304" pitchFamily="18" charset="0"/>
                      </a:rPr>
                      <m:t>𝑵</m:t>
                    </m:r>
                  </m:oMath>
                </a14:m>
                <a:r>
                  <a:rPr lang="ru-RU" sz="1600" b="1" dirty="0">
                    <a:latin typeface="Arial" panose="020B0604020202020204" pitchFamily="34" charset="0"/>
                    <a:ea typeface="Times New Roman" panose="02020603050405020304" pitchFamily="18" charset="0"/>
                  </a:rPr>
                  <a:t> случаях.</a:t>
                </a:r>
                <a:endParaRPr lang="ru-RU" dirty="0"/>
              </a:p>
            </p:txBody>
          </p:sp>
        </mc:Choice>
        <mc:Fallback xmlns="">
          <p:sp>
            <p:nvSpPr>
              <p:cNvPr id="2" name="TextBox 1">
                <a:extLst>
                  <a:ext uri="{FF2B5EF4-FFF2-40B4-BE49-F238E27FC236}">
                    <a16:creationId xmlns:a16="http://schemas.microsoft.com/office/drawing/2014/main" id="{1818ED7F-913A-46D9-AC30-97BC67D3E473}"/>
                  </a:ext>
                </a:extLst>
              </p:cNvPr>
              <p:cNvSpPr txBox="1">
                <a:spLocks noRot="1" noChangeAspect="1" noMove="1" noResize="1" noEditPoints="1" noAdjustHandles="1" noChangeArrowheads="1" noChangeShapeType="1" noTextEdit="1"/>
              </p:cNvSpPr>
              <p:nvPr/>
            </p:nvSpPr>
            <p:spPr>
              <a:xfrm>
                <a:off x="289375" y="3394955"/>
                <a:ext cx="11711281" cy="1871923"/>
              </a:xfrm>
              <a:prstGeom prst="rect">
                <a:avLst/>
              </a:prstGeom>
              <a:blipFill>
                <a:blip r:embed="rId5"/>
                <a:stretch>
                  <a:fillRect l="-260" t="-977" r="-260" b="-3257"/>
                </a:stretch>
              </a:blipFill>
            </p:spPr>
            <p:txBody>
              <a:bodyPr/>
              <a:lstStyle/>
              <a:p>
                <a:r>
                  <a:rPr lang="ru-RU">
                    <a:noFill/>
                  </a:rPr>
                  <a:t> </a:t>
                </a:r>
              </a:p>
            </p:txBody>
          </p:sp>
        </mc:Fallback>
      </mc:AlternateContent>
      <p:sp>
        <p:nvSpPr>
          <p:cNvPr id="3" name="Дата 2">
            <a:extLst>
              <a:ext uri="{FF2B5EF4-FFF2-40B4-BE49-F238E27FC236}">
                <a16:creationId xmlns:a16="http://schemas.microsoft.com/office/drawing/2014/main" id="{73AD500C-9CF4-4EFB-BE63-B3A6D3E5D03E}"/>
              </a:ext>
            </a:extLst>
          </p:cNvPr>
          <p:cNvSpPr>
            <a:spLocks noGrp="1"/>
          </p:cNvSpPr>
          <p:nvPr>
            <p:ph type="dt" sz="half" idx="10"/>
          </p:nvPr>
        </p:nvSpPr>
        <p:spPr>
          <a:xfrm>
            <a:off x="289375" y="6356351"/>
            <a:ext cx="2844800" cy="365125"/>
          </a:xfrm>
        </p:spPr>
        <p:txBody>
          <a:bodyPr/>
          <a:lstStyle/>
          <a:p>
            <a:fld id="{BAB8FBBE-FC98-44AC-9EBD-128AB9E51755}" type="datetime1">
              <a:rPr lang="ru-RU" smtClean="0"/>
              <a:t>14.03.2023</a:t>
            </a:fld>
            <a:endParaRPr lang="ru-RU"/>
          </a:p>
        </p:txBody>
      </p:sp>
      <p:sp>
        <p:nvSpPr>
          <p:cNvPr id="6" name="Нижний колонтитул 5">
            <a:extLst>
              <a:ext uri="{FF2B5EF4-FFF2-40B4-BE49-F238E27FC236}">
                <a16:creationId xmlns:a16="http://schemas.microsoft.com/office/drawing/2014/main" id="{993CF69D-138D-494A-AA67-CCD23906BDEF}"/>
              </a:ext>
            </a:extLst>
          </p:cNvPr>
          <p:cNvSpPr>
            <a:spLocks noGrp="1"/>
          </p:cNvSpPr>
          <p:nvPr>
            <p:ph type="ftr" sz="quarter" idx="11"/>
          </p:nvPr>
        </p:nvSpPr>
        <p:spPr/>
        <p:txBody>
          <a:bodyPr/>
          <a:lstStyle/>
          <a:p>
            <a:r>
              <a:rPr lang="ru-RU"/>
              <a:t>Ососков Машинное обучение Лекция 3</a:t>
            </a:r>
          </a:p>
        </p:txBody>
      </p:sp>
    </p:spTree>
    <p:extLst>
      <p:ext uri="{BB962C8B-B14F-4D97-AF65-F5344CB8AC3E}">
        <p14:creationId xmlns:p14="http://schemas.microsoft.com/office/powerpoint/2010/main" val="43544030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
          <p:cNvSpPr txBox="1">
            <a:spLocks/>
          </p:cNvSpPr>
          <p:nvPr/>
        </p:nvSpPr>
        <p:spPr>
          <a:xfrm>
            <a:off x="1542772" y="32688"/>
            <a:ext cx="8229600" cy="1037214"/>
          </a:xfrm>
          <a:prstGeom prst="rect">
            <a:avLst/>
          </a:prstGeom>
        </p:spPr>
        <p:txBody>
          <a:bodyPr vert="horz" lIns="91440" tIns="45720" rIns="91440" bIns="45720" rtlCol="0" anchor="ctr">
            <a:noAutofit/>
          </a:bodyPr>
          <a:lstStyle/>
          <a:p>
            <a:pPr algn="ctr">
              <a:spcBef>
                <a:spcPct val="0"/>
              </a:spcBef>
              <a:defRPr/>
            </a:pPr>
            <a:r>
              <a:rPr lang="ru-RU" sz="3200" b="1" dirty="0">
                <a:solidFill>
                  <a:srgbClr val="003882"/>
                </a:solidFill>
                <a:latin typeface="Arial" pitchFamily="34" charset="0"/>
                <a:ea typeface="+mj-ea"/>
                <a:cs typeface="Arial" pitchFamily="34" charset="0"/>
              </a:rPr>
              <a:t>Результаты обучения и тестирования </a:t>
            </a:r>
            <a:r>
              <a:rPr lang="ru-RU" sz="3200" b="1" dirty="0" err="1">
                <a:solidFill>
                  <a:srgbClr val="003882"/>
                </a:solidFill>
                <a:latin typeface="Arial" pitchFamily="34" charset="0"/>
                <a:ea typeface="+mj-ea"/>
                <a:cs typeface="Arial" pitchFamily="34" charset="0"/>
              </a:rPr>
              <a:t>нейроклассификатора</a:t>
            </a:r>
            <a:endParaRPr lang="ru-RU" sz="3200" b="1" dirty="0">
              <a:solidFill>
                <a:srgbClr val="003882"/>
              </a:solidFill>
              <a:latin typeface="Arial" pitchFamily="34" charset="0"/>
              <a:ea typeface="+mj-ea"/>
              <a:cs typeface="Arial" pitchFamily="34" charset="0"/>
            </a:endParaRPr>
          </a:p>
        </p:txBody>
      </p:sp>
      <p:pic>
        <p:nvPicPr>
          <p:cNvPr id="5" name="Picture 2" descr="C:\Users\MOR\Desktop\DQmeYjc6fNsSgVtafQTnd9ucRAPmsT4c97VahzaSj56pHKa.png"/>
          <p:cNvPicPr>
            <a:picLocks noChangeAspect="1" noChangeArrowheads="1"/>
          </p:cNvPicPr>
          <p:nvPr/>
        </p:nvPicPr>
        <p:blipFill>
          <a:blip r:embed="rId3" cstate="print"/>
          <a:srcRect/>
          <a:stretch>
            <a:fillRect/>
          </a:stretch>
        </p:blipFill>
        <p:spPr bwMode="auto">
          <a:xfrm>
            <a:off x="1643974" y="788304"/>
            <a:ext cx="9144000" cy="445395"/>
          </a:xfrm>
          <a:prstGeom prst="rect">
            <a:avLst/>
          </a:prstGeom>
          <a:noFill/>
        </p:spPr>
      </p:pic>
      <p:sp>
        <p:nvSpPr>
          <p:cNvPr id="4" name="Номер слайда 3"/>
          <p:cNvSpPr>
            <a:spLocks noGrp="1"/>
          </p:cNvSpPr>
          <p:nvPr>
            <p:ph type="sldNum" sz="quarter" idx="12"/>
          </p:nvPr>
        </p:nvSpPr>
        <p:spPr/>
        <p:txBody>
          <a:bodyPr/>
          <a:lstStyle/>
          <a:p>
            <a:pPr>
              <a:defRPr/>
            </a:pPr>
            <a:fld id="{725C68B6-61C2-468F-89AB-4B9F7531AA68}" type="slidenum">
              <a:rPr lang="ru-RU">
                <a:solidFill>
                  <a:prstClr val="black">
                    <a:tint val="75000"/>
                  </a:prstClr>
                </a:solidFill>
                <a:latin typeface="Calibri"/>
              </a:rPr>
              <a:pPr>
                <a:defRPr/>
              </a:pPr>
              <a:t>14</a:t>
            </a:fld>
            <a:endParaRPr lang="ru-RU">
              <a:solidFill>
                <a:prstClr val="black">
                  <a:tint val="75000"/>
                </a:prstClr>
              </a:solidFill>
              <a:latin typeface="Calibri"/>
            </a:endParaRPr>
          </a:p>
        </p:txBody>
      </p:sp>
      <p:pic>
        <p:nvPicPr>
          <p:cNvPr id="12" name="Рисунок 11"/>
          <p:cNvPicPr/>
          <p:nvPr/>
        </p:nvPicPr>
        <p:blipFill>
          <a:blip r:embed="rId4" cstate="print"/>
          <a:srcRect/>
          <a:stretch>
            <a:fillRect/>
          </a:stretch>
        </p:blipFill>
        <p:spPr bwMode="auto">
          <a:xfrm>
            <a:off x="479376" y="1095258"/>
            <a:ext cx="4608513" cy="2694412"/>
          </a:xfrm>
          <a:prstGeom prst="rect">
            <a:avLst/>
          </a:prstGeom>
          <a:noFill/>
          <a:ln w="9525">
            <a:noFill/>
            <a:miter lim="800000"/>
            <a:headEnd/>
            <a:tailEnd/>
          </a:ln>
        </p:spPr>
      </p:pic>
      <p:pic>
        <p:nvPicPr>
          <p:cNvPr id="13" name="Рисунок 12"/>
          <p:cNvPicPr/>
          <p:nvPr/>
        </p:nvPicPr>
        <p:blipFill>
          <a:blip r:embed="rId5" cstate="print"/>
          <a:srcRect/>
          <a:stretch>
            <a:fillRect/>
          </a:stretch>
        </p:blipFill>
        <p:spPr bwMode="auto">
          <a:xfrm>
            <a:off x="5200370" y="1928806"/>
            <a:ext cx="3263890" cy="2830932"/>
          </a:xfrm>
          <a:prstGeom prst="rect">
            <a:avLst/>
          </a:prstGeom>
          <a:noFill/>
          <a:ln w="9525">
            <a:noFill/>
            <a:miter lim="800000"/>
            <a:headEnd/>
            <a:tailEnd/>
          </a:ln>
        </p:spPr>
      </p:pic>
      <p:sp>
        <p:nvSpPr>
          <p:cNvPr id="14" name="Прямоугольник 13"/>
          <p:cNvSpPr/>
          <p:nvPr/>
        </p:nvSpPr>
        <p:spPr>
          <a:xfrm>
            <a:off x="919067" y="3670811"/>
            <a:ext cx="3443915" cy="584775"/>
          </a:xfrm>
          <a:prstGeom prst="rect">
            <a:avLst/>
          </a:prstGeom>
        </p:spPr>
        <p:txBody>
          <a:bodyPr wrap="square">
            <a:spAutoFit/>
          </a:bodyPr>
          <a:lstStyle/>
          <a:p>
            <a:pPr algn="ctr"/>
            <a:r>
              <a:rPr lang="ru-RU" sz="1600" b="1" dirty="0"/>
              <a:t>изменение ошибки на тренировочной и тестовой выборке </a:t>
            </a:r>
          </a:p>
        </p:txBody>
      </p:sp>
      <p:sp>
        <p:nvSpPr>
          <p:cNvPr id="15" name="Прямоугольник 14"/>
          <p:cNvSpPr/>
          <p:nvPr/>
        </p:nvSpPr>
        <p:spPr>
          <a:xfrm>
            <a:off x="799254" y="5704206"/>
            <a:ext cx="10081120" cy="400110"/>
          </a:xfrm>
          <a:prstGeom prst="rect">
            <a:avLst/>
          </a:prstGeom>
        </p:spPr>
        <p:txBody>
          <a:bodyPr wrap="square">
            <a:spAutoFit/>
          </a:bodyPr>
          <a:lstStyle/>
          <a:p>
            <a:pPr>
              <a:defRPr/>
            </a:pPr>
            <a:r>
              <a:rPr lang="ru-RU" sz="2000" dirty="0">
                <a:solidFill>
                  <a:prstClr val="black"/>
                </a:solidFill>
                <a:latin typeface="Arial" pitchFamily="34" charset="0"/>
                <a:cs typeface="Arial" pitchFamily="34" charset="0"/>
              </a:rPr>
              <a:t>Увеличение эффективности распознавания </a:t>
            </a:r>
            <a:r>
              <a:rPr lang="ru-RU" sz="2000" dirty="0"/>
              <a:t>на </a:t>
            </a:r>
            <a:r>
              <a:rPr lang="ru-RU" sz="2000" dirty="0">
                <a:latin typeface="Arial" panose="020B0604020202020204" pitchFamily="34" charset="0"/>
                <a:cs typeface="Arial" panose="020B0604020202020204" pitchFamily="34" charset="0"/>
              </a:rPr>
              <a:t>тренировочной и тестовой выборке </a:t>
            </a:r>
            <a:endParaRPr lang="ru-RU" sz="2000" dirty="0">
              <a:solidFill>
                <a:prstClr val="black"/>
              </a:solidFill>
              <a:latin typeface="Arial" panose="020B0604020202020204" pitchFamily="34" charset="0"/>
              <a:cs typeface="Arial" pitchFamily="34" charset="0"/>
            </a:endParaRPr>
          </a:p>
        </p:txBody>
      </p:sp>
      <p:sp>
        <p:nvSpPr>
          <p:cNvPr id="2" name="TextBox 1">
            <a:extLst>
              <a:ext uri="{FF2B5EF4-FFF2-40B4-BE49-F238E27FC236}">
                <a16:creationId xmlns:a16="http://schemas.microsoft.com/office/drawing/2014/main" id="{F8A2A662-85E2-4349-9E3A-DD802CDAD6F8}"/>
              </a:ext>
            </a:extLst>
          </p:cNvPr>
          <p:cNvSpPr txBox="1"/>
          <p:nvPr/>
        </p:nvSpPr>
        <p:spPr>
          <a:xfrm>
            <a:off x="119336" y="4959288"/>
            <a:ext cx="11593287" cy="338554"/>
          </a:xfrm>
          <a:prstGeom prst="rect">
            <a:avLst/>
          </a:prstGeom>
          <a:noFill/>
        </p:spPr>
        <p:txBody>
          <a:bodyPr wrap="square" rtlCol="0">
            <a:spAutoFit/>
          </a:bodyPr>
          <a:lstStyle/>
          <a:p>
            <a:r>
              <a:rPr lang="ru-RU" sz="1600" b="1" dirty="0">
                <a:latin typeface="Arial" panose="020B0604020202020204" pitchFamily="34" charset="0"/>
                <a:ea typeface="Times New Roman" panose="02020603050405020304" pitchFamily="18" charset="0"/>
                <a:cs typeface="Arial" panose="020B0604020202020204" pitchFamily="34" charset="0"/>
              </a:rPr>
              <a:t>Обучение было остановлено на 25 эпохе, чтобы не допустить переобучение</a:t>
            </a:r>
            <a:endParaRPr lang="ru-RU" sz="1600" b="1" dirty="0">
              <a:latin typeface="Arial" panose="020B0604020202020204" pitchFamily="34" charset="0"/>
              <a:cs typeface="Arial" panose="020B0604020202020204" pitchFamily="34" charset="0"/>
            </a:endParaRPr>
          </a:p>
        </p:txBody>
      </p:sp>
      <p:pic>
        <p:nvPicPr>
          <p:cNvPr id="16" name="Рисунок 15">
            <a:extLst>
              <a:ext uri="{FF2B5EF4-FFF2-40B4-BE49-F238E27FC236}">
                <a16:creationId xmlns:a16="http://schemas.microsoft.com/office/drawing/2014/main" id="{95907931-BE67-4FFF-A964-71B1D1A78BE6}"/>
              </a:ext>
            </a:extLst>
          </p:cNvPr>
          <p:cNvPicPr/>
          <p:nvPr/>
        </p:nvPicPr>
        <p:blipFill>
          <a:blip r:embed="rId6" cstate="print">
            <a:extLst>
              <a:ext uri="{BEBA8EAE-BF5A-486C-A8C5-ECC9F3942E4B}">
                <a14:imgProps xmlns:a14="http://schemas.microsoft.com/office/drawing/2010/main">
                  <a14:imgLayer r:embed="rId7">
                    <a14:imgEffect>
                      <a14:saturation sat="283000"/>
                    </a14:imgEffect>
                    <a14:imgEffect>
                      <a14:brightnessContrast bright="-19000" contrast="100000"/>
                    </a14:imgEffect>
                  </a14:imgLayer>
                </a14:imgProps>
              </a:ext>
            </a:extLst>
          </a:blip>
          <a:srcRect/>
          <a:stretch>
            <a:fillRect/>
          </a:stretch>
        </p:blipFill>
        <p:spPr bwMode="auto">
          <a:xfrm>
            <a:off x="9425091" y="669936"/>
            <a:ext cx="2591349" cy="2167263"/>
          </a:xfrm>
          <a:prstGeom prst="rect">
            <a:avLst/>
          </a:prstGeom>
          <a:noFill/>
          <a:ln w="9525">
            <a:noFill/>
            <a:miter lim="800000"/>
            <a:headEnd/>
            <a:tailEnd/>
          </a:ln>
        </p:spPr>
      </p:pic>
      <p:sp>
        <p:nvSpPr>
          <p:cNvPr id="3" name="Овал 2">
            <a:extLst>
              <a:ext uri="{FF2B5EF4-FFF2-40B4-BE49-F238E27FC236}">
                <a16:creationId xmlns:a16="http://schemas.microsoft.com/office/drawing/2014/main" id="{FFF94D9F-4363-4A7B-99B3-F4F989F96319}"/>
              </a:ext>
            </a:extLst>
          </p:cNvPr>
          <p:cNvSpPr/>
          <p:nvPr/>
        </p:nvSpPr>
        <p:spPr>
          <a:xfrm>
            <a:off x="6172409" y="1928806"/>
            <a:ext cx="1814058" cy="10257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solidFill>
                <a:prstClr val="white"/>
              </a:solidFill>
              <a:latin typeface="Calibri"/>
            </a:endParaRPr>
          </a:p>
        </p:txBody>
      </p:sp>
      <p:sp>
        <p:nvSpPr>
          <p:cNvPr id="6" name="Стрелка: изогнутая 5">
            <a:extLst>
              <a:ext uri="{FF2B5EF4-FFF2-40B4-BE49-F238E27FC236}">
                <a16:creationId xmlns:a16="http://schemas.microsoft.com/office/drawing/2014/main" id="{ADB29880-0BFF-4891-B7C8-A5F94C789DAE}"/>
              </a:ext>
            </a:extLst>
          </p:cNvPr>
          <p:cNvSpPr/>
          <p:nvPr/>
        </p:nvSpPr>
        <p:spPr>
          <a:xfrm>
            <a:off x="7124606" y="1345875"/>
            <a:ext cx="2211754" cy="582931"/>
          </a:xfrm>
          <a:prstGeom prst="bentArrow">
            <a:avLst>
              <a:gd name="adj1" fmla="val 25000"/>
              <a:gd name="adj2" fmla="val 25000"/>
              <a:gd name="adj3" fmla="val 25000"/>
              <a:gd name="adj4" fmla="val 4375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solidFill>
                <a:prstClr val="black"/>
              </a:solidFill>
              <a:latin typeface="Calibri"/>
            </a:endParaRPr>
          </a:p>
        </p:txBody>
      </p:sp>
      <p:sp>
        <p:nvSpPr>
          <p:cNvPr id="7" name="TextBox 6">
            <a:extLst>
              <a:ext uri="{FF2B5EF4-FFF2-40B4-BE49-F238E27FC236}">
                <a16:creationId xmlns:a16="http://schemas.microsoft.com/office/drawing/2014/main" id="{FE37A8C6-5575-42A4-A4C4-6966EE3CDE94}"/>
              </a:ext>
            </a:extLst>
          </p:cNvPr>
          <p:cNvSpPr txBox="1"/>
          <p:nvPr/>
        </p:nvSpPr>
        <p:spPr>
          <a:xfrm>
            <a:off x="9708727" y="2729755"/>
            <a:ext cx="2307713" cy="307777"/>
          </a:xfrm>
          <a:prstGeom prst="rect">
            <a:avLst/>
          </a:prstGeom>
          <a:noFill/>
        </p:spPr>
        <p:txBody>
          <a:bodyPr wrap="square" rtlCol="0">
            <a:spAutoFit/>
          </a:bodyPr>
          <a:lstStyle/>
          <a:p>
            <a:pPr algn="ctr">
              <a:defRPr/>
            </a:pPr>
            <a:r>
              <a:rPr lang="ru-RU" sz="1400" b="1" dirty="0">
                <a:solidFill>
                  <a:srgbClr val="FF0000"/>
                </a:solidFill>
                <a:latin typeface="Calibri"/>
              </a:rPr>
              <a:t>Увеличенный фрагмент</a:t>
            </a:r>
          </a:p>
        </p:txBody>
      </p:sp>
      <p:sp>
        <p:nvSpPr>
          <p:cNvPr id="8" name="Дата 7">
            <a:extLst>
              <a:ext uri="{FF2B5EF4-FFF2-40B4-BE49-F238E27FC236}">
                <a16:creationId xmlns:a16="http://schemas.microsoft.com/office/drawing/2014/main" id="{9090AD2B-788E-4D62-9E13-E5D6CF1E271F}"/>
              </a:ext>
            </a:extLst>
          </p:cNvPr>
          <p:cNvSpPr>
            <a:spLocks noGrp="1"/>
          </p:cNvSpPr>
          <p:nvPr>
            <p:ph type="dt" sz="half" idx="10"/>
          </p:nvPr>
        </p:nvSpPr>
        <p:spPr/>
        <p:txBody>
          <a:bodyPr/>
          <a:lstStyle/>
          <a:p>
            <a:fld id="{66489BC1-0216-409B-BF37-3593B244494F}" type="datetime1">
              <a:rPr lang="ru-RU" smtClean="0"/>
              <a:t>14.03.2023</a:t>
            </a:fld>
            <a:endParaRPr lang="ru-RU"/>
          </a:p>
        </p:txBody>
      </p:sp>
      <p:sp>
        <p:nvSpPr>
          <p:cNvPr id="9" name="Нижний колонтитул 8">
            <a:extLst>
              <a:ext uri="{FF2B5EF4-FFF2-40B4-BE49-F238E27FC236}">
                <a16:creationId xmlns:a16="http://schemas.microsoft.com/office/drawing/2014/main" id="{EC5EBBD9-67F3-4FFE-8D2D-0F663BC192CF}"/>
              </a:ext>
            </a:extLst>
          </p:cNvPr>
          <p:cNvSpPr>
            <a:spLocks noGrp="1"/>
          </p:cNvSpPr>
          <p:nvPr>
            <p:ph type="ftr" sz="quarter" idx="11"/>
          </p:nvPr>
        </p:nvSpPr>
        <p:spPr/>
        <p:txBody>
          <a:bodyPr/>
          <a:lstStyle/>
          <a:p>
            <a:r>
              <a:rPr lang="ru-RU"/>
              <a:t>Ососков Машинное обучение Лекция 3</a:t>
            </a:r>
          </a:p>
        </p:txBody>
      </p:sp>
      <p:sp>
        <p:nvSpPr>
          <p:cNvPr id="17" name="TextBox 16">
            <a:extLst>
              <a:ext uri="{FF2B5EF4-FFF2-40B4-BE49-F238E27FC236}">
                <a16:creationId xmlns:a16="http://schemas.microsoft.com/office/drawing/2014/main" id="{A2A42D29-C53D-EBAE-F6F9-BC1B52B96548}"/>
              </a:ext>
            </a:extLst>
          </p:cNvPr>
          <p:cNvSpPr txBox="1"/>
          <p:nvPr/>
        </p:nvSpPr>
        <p:spPr>
          <a:xfrm>
            <a:off x="8464261" y="3148235"/>
            <a:ext cx="3773858" cy="1815882"/>
          </a:xfrm>
          <a:prstGeom prst="rect">
            <a:avLst/>
          </a:prstGeom>
          <a:noFill/>
        </p:spPr>
        <p:txBody>
          <a:bodyPr wrap="square">
            <a:spAutoFit/>
          </a:bodyPr>
          <a:lstStyle/>
          <a:p>
            <a:r>
              <a:rPr lang="ru-RU" sz="1600" b="1" dirty="0"/>
              <a:t>Как видно из фрагмента выше, обученная ИНС сохраняет способность к обобщению, поскольку оранжевая линия (точность валидации) всегда выше синей линии (точность распознавания изображений обучающей выборки).</a:t>
            </a:r>
          </a:p>
        </p:txBody>
      </p:sp>
    </p:spTree>
    <p:extLst>
      <p:ext uri="{BB962C8B-B14F-4D97-AF65-F5344CB8AC3E}">
        <p14:creationId xmlns:p14="http://schemas.microsoft.com/office/powerpoint/2010/main" val="15804547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0D922B-CFF2-406B-8EDB-B64C9A855C47}"/>
              </a:ext>
            </a:extLst>
          </p:cNvPr>
          <p:cNvSpPr>
            <a:spLocks noGrp="1"/>
          </p:cNvSpPr>
          <p:nvPr>
            <p:ph type="title"/>
          </p:nvPr>
        </p:nvSpPr>
        <p:spPr>
          <a:xfrm>
            <a:off x="0" y="-12621"/>
            <a:ext cx="12192000" cy="633309"/>
          </a:xfrm>
        </p:spPr>
        <p:txBody>
          <a:bodyPr>
            <a:normAutofit/>
          </a:bodyPr>
          <a:lstStyle/>
          <a:p>
            <a:r>
              <a:rPr lang="ru-RU" sz="2800" b="1" dirty="0">
                <a:solidFill>
                  <a:srgbClr val="0033CC"/>
                </a:solidFill>
                <a:latin typeface="Arial" panose="020B0604020202020204" pitchFamily="34" charset="0"/>
                <a:ea typeface="Times New Roman" panose="02020603050405020304" pitchFamily="18" charset="0"/>
                <a:cs typeface="Arial" panose="020B0604020202020204" pitchFamily="34" charset="0"/>
              </a:rPr>
              <a:t>Ромбический меандр или случайная комбинация точек?</a:t>
            </a:r>
            <a:endParaRPr lang="ru-RU" sz="2800" b="1" dirty="0">
              <a:solidFill>
                <a:srgbClr val="0033CC"/>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BF574D0A-CE33-4A28-88F3-8CCFA2B7167D}"/>
                  </a:ext>
                </a:extLst>
              </p:cNvPr>
              <p:cNvSpPr>
                <a:spLocks noGrp="1"/>
              </p:cNvSpPr>
              <p:nvPr>
                <p:ph idx="1"/>
              </p:nvPr>
            </p:nvSpPr>
            <p:spPr>
              <a:xfrm>
                <a:off x="0" y="774524"/>
                <a:ext cx="12192000" cy="5616624"/>
              </a:xfrm>
            </p:spPr>
            <p:txBody>
              <a:bodyPr>
                <a:normAutofit fontScale="92500"/>
              </a:bodyPr>
              <a:lstStyle/>
              <a:p>
                <a:pPr marL="0" indent="0">
                  <a:lnSpc>
                    <a:spcPct val="110000"/>
                  </a:lnSpc>
                  <a:spcBef>
                    <a:spcPts val="0"/>
                  </a:spcBef>
                  <a:buNone/>
                </a:pPr>
                <a:r>
                  <a:rPr lang="ru-RU" sz="2200" dirty="0">
                    <a:latin typeface="Arial" panose="020B0604020202020204" pitchFamily="34" charset="0"/>
                    <a:ea typeface="Times New Roman" panose="02020603050405020304" pitchFamily="18" charset="0"/>
                    <a:cs typeface="Arial" panose="020B0604020202020204" pitchFamily="34" charset="0"/>
                  </a:rPr>
                  <a:t>После обучения </a:t>
                </a:r>
                <a:r>
                  <a:rPr lang="ru-RU" sz="2200" dirty="0" err="1">
                    <a:latin typeface="Arial" panose="020B0604020202020204" pitchFamily="34" charset="0"/>
                    <a:ea typeface="Times New Roman" panose="02020603050405020304" pitchFamily="18" charset="0"/>
                    <a:cs typeface="Arial" panose="020B0604020202020204" pitchFamily="34" charset="0"/>
                  </a:rPr>
                  <a:t>нейроклассификатор</a:t>
                </a:r>
                <a:r>
                  <a:rPr lang="ru-RU" sz="2200" dirty="0">
                    <a:latin typeface="Arial" panose="020B0604020202020204" pitchFamily="34" charset="0"/>
                    <a:ea typeface="Times New Roman" panose="02020603050405020304" pitchFamily="18" charset="0"/>
                    <a:cs typeface="Arial" panose="020B0604020202020204" pitchFamily="34" charset="0"/>
                  </a:rPr>
                  <a:t> выдает вероятности </a:t>
                </a:r>
                <a:r>
                  <a:rPr lang="en-US" sz="2200" b="1" i="1" dirty="0">
                    <a:latin typeface="Arial" panose="020B0604020202020204" pitchFamily="34" charset="0"/>
                    <a:cs typeface="Arial" panose="020B0604020202020204" pitchFamily="34" charset="0"/>
                  </a:rPr>
                  <a:t>p</a:t>
                </a:r>
                <a:r>
                  <a:rPr lang="en-US" sz="2200" b="1" i="1" baseline="-25000" dirty="0">
                    <a:latin typeface="Arial" panose="020B0604020202020204" pitchFamily="34" charset="0"/>
                    <a:cs typeface="Arial" panose="020B0604020202020204" pitchFamily="34" charset="0"/>
                  </a:rPr>
                  <a:t>i  </a:t>
                </a:r>
                <a:r>
                  <a:rPr lang="ru-RU" sz="2200" b="1" i="1" dirty="0">
                    <a:latin typeface="Arial" panose="020B0604020202020204" pitchFamily="34" charset="0"/>
                    <a:ea typeface="Times New Roman" panose="02020603050405020304" pitchFamily="18" charset="0"/>
                    <a:cs typeface="Arial" panose="020B0604020202020204" pitchFamily="34" charset="0"/>
                  </a:rPr>
                  <a:t>(</a:t>
                </a:r>
                <a:r>
                  <a:rPr lang="en-US" sz="2200" b="1" i="1" dirty="0" err="1">
                    <a:latin typeface="Arial" panose="020B0604020202020204" pitchFamily="34" charset="0"/>
                    <a:ea typeface="Times New Roman" panose="02020603050405020304" pitchFamily="18" charset="0"/>
                    <a:cs typeface="Arial" panose="020B0604020202020204" pitchFamily="34" charset="0"/>
                  </a:rPr>
                  <a:t>i</a:t>
                </a:r>
                <a:r>
                  <a:rPr lang="en-US" sz="2200" b="1" i="1" dirty="0">
                    <a:latin typeface="Arial" panose="020B0604020202020204" pitchFamily="34" charset="0"/>
                    <a:ea typeface="Times New Roman" panose="02020603050405020304" pitchFamily="18" charset="0"/>
                    <a:cs typeface="Arial" panose="020B0604020202020204" pitchFamily="34" charset="0"/>
                  </a:rPr>
                  <a:t>=1,2) </a:t>
                </a:r>
                <a:r>
                  <a:rPr lang="ru-RU" sz="2200" dirty="0">
                    <a:latin typeface="Arial" panose="020B0604020202020204" pitchFamily="34" charset="0"/>
                    <a:ea typeface="Times New Roman" panose="02020603050405020304" pitchFamily="18" charset="0"/>
                    <a:cs typeface="Arial" panose="020B0604020202020204" pitchFamily="34" charset="0"/>
                  </a:rPr>
                  <a:t>того, к какому классу </a:t>
                </a:r>
                <a:r>
                  <a:rPr lang="ru-RU" sz="2200" i="1" dirty="0">
                    <a:latin typeface="Arial" panose="020B0604020202020204" pitchFamily="34" charset="0"/>
                    <a:ea typeface="Times New Roman" panose="02020603050405020304" pitchFamily="18" charset="0"/>
                    <a:cs typeface="Arial" panose="020B0604020202020204" pitchFamily="34" charset="0"/>
                  </a:rPr>
                  <a:t>i</a:t>
                </a:r>
                <a:r>
                  <a:rPr lang="ru-RU" sz="2200" dirty="0">
                    <a:latin typeface="Arial" panose="020B0604020202020204" pitchFamily="34" charset="0"/>
                    <a:ea typeface="Times New Roman" panose="02020603050405020304" pitchFamily="18" charset="0"/>
                    <a:cs typeface="Arial" panose="020B0604020202020204" pitchFamily="34" charset="0"/>
                  </a:rPr>
                  <a:t> принадлежит тот или иной образец, поданный на вход. Если обе </a:t>
                </a:r>
                <a:r>
                  <a:rPr lang="ru-RU" sz="2200" dirty="0">
                    <a:latin typeface="Arial" panose="020B0604020202020204" pitchFamily="34" charset="0"/>
                    <a:cs typeface="Arial" panose="020B0604020202020204" pitchFamily="34" charset="0"/>
                  </a:rPr>
                  <a:t>выходные вероятности окажутся слишком малыми, то ни один из классов нельзя считать подходящим для разумной классификации. Для учета таких случаев следует установить некий порог </a:t>
                </a:r>
                <a:r>
                  <a:rPr lang="ru-RU" sz="2200" b="1" i="1" dirty="0">
                    <a:latin typeface="Arial" panose="020B0604020202020204" pitchFamily="34" charset="0"/>
                    <a:cs typeface="Arial" panose="020B0604020202020204" pitchFamily="34" charset="0"/>
                  </a:rPr>
                  <a:t>T</a:t>
                </a:r>
                <a:r>
                  <a:rPr lang="ru-RU" sz="2200" dirty="0">
                    <a:latin typeface="Arial" panose="020B0604020202020204" pitchFamily="34" charset="0"/>
                    <a:cs typeface="Arial" panose="020B0604020202020204" pitchFamily="34" charset="0"/>
                  </a:rPr>
                  <a:t> для максимальной из выходных вероятностей </a:t>
                </a:r>
                <a:r>
                  <a:rPr lang="ru-RU" sz="2200" b="1" i="1" dirty="0" err="1">
                    <a:latin typeface="Arial" panose="020B0604020202020204" pitchFamily="34" charset="0"/>
                    <a:cs typeface="Arial" panose="020B0604020202020204" pitchFamily="34" charset="0"/>
                  </a:rPr>
                  <a:t>pmax</a:t>
                </a:r>
                <a:r>
                  <a:rPr lang="ru-RU" sz="2200" dirty="0">
                    <a:latin typeface="Arial" panose="020B0604020202020204" pitchFamily="34" charset="0"/>
                    <a:cs typeface="Arial" panose="020B0604020202020204" pitchFamily="34" charset="0"/>
                  </a:rPr>
                  <a:t>, чтобы при </a:t>
                </a:r>
                <a:r>
                  <a:rPr lang="ru-RU" sz="2200" b="1" i="1" dirty="0" err="1">
                    <a:latin typeface="Arial" panose="020B0604020202020204" pitchFamily="34" charset="0"/>
                    <a:cs typeface="Arial" panose="020B0604020202020204" pitchFamily="34" charset="0"/>
                  </a:rPr>
                  <a:t>pmax</a:t>
                </a:r>
                <a:r>
                  <a:rPr lang="en-US" sz="2200" b="1" i="1" dirty="0">
                    <a:latin typeface="Arial" panose="020B0604020202020204" pitchFamily="34" charset="0"/>
                    <a:cs typeface="Arial" panose="020B0604020202020204" pitchFamily="34" charset="0"/>
                  </a:rPr>
                  <a:t> </a:t>
                </a:r>
                <a:r>
                  <a:rPr lang="ru-RU" sz="2200" b="1" i="1" dirty="0">
                    <a:latin typeface="Arial" panose="020B0604020202020204" pitchFamily="34" charset="0"/>
                    <a:cs typeface="Arial" panose="020B0604020202020204" pitchFamily="34" charset="0"/>
                  </a:rPr>
                  <a:t>&gt; T </a:t>
                </a:r>
                <a:r>
                  <a:rPr lang="ru-RU" sz="2200" dirty="0">
                    <a:latin typeface="Arial" panose="020B0604020202020204" pitchFamily="34" charset="0"/>
                    <a:cs typeface="Arial" panose="020B0604020202020204" pitchFamily="34" charset="0"/>
                  </a:rPr>
                  <a:t>отнести тестируемый образец к соответствующему классу. Величина</a:t>
                </a:r>
                <a:r>
                  <a:rPr lang="en-US" sz="2200" dirty="0">
                    <a:latin typeface="Arial" panose="020B0604020202020204" pitchFamily="34" charset="0"/>
                    <a:cs typeface="Arial" panose="020B0604020202020204" pitchFamily="34" charset="0"/>
                  </a:rPr>
                  <a:t> </a:t>
                </a:r>
                <a:r>
                  <a:rPr lang="ru-RU" sz="2200" b="1" i="1" dirty="0" err="1">
                    <a:latin typeface="Arial" panose="020B0604020202020204" pitchFamily="34" charset="0"/>
                    <a:cs typeface="Arial" panose="020B0604020202020204" pitchFamily="34" charset="0"/>
                  </a:rPr>
                  <a:t>pmax</a:t>
                </a:r>
                <a:r>
                  <a:rPr lang="ru-RU" sz="2200" b="1" i="1" dirty="0">
                    <a:latin typeface="Arial" panose="020B0604020202020204" pitchFamily="34" charset="0"/>
                    <a:cs typeface="Arial" panose="020B0604020202020204" pitchFamily="34" charset="0"/>
                  </a:rPr>
                  <a:t> </a:t>
                </a:r>
                <a:r>
                  <a:rPr lang="ru-RU" sz="2200" dirty="0">
                    <a:latin typeface="Arial" panose="020B0604020202020204" pitchFamily="34" charset="0"/>
                    <a:cs typeface="Arial" panose="020B0604020202020204" pitchFamily="34" charset="0"/>
                  </a:rPr>
                  <a:t>случайная, для её оценки </a:t>
                </a:r>
                <a:r>
                  <a:rPr lang="ru-RU" sz="2200" dirty="0">
                    <a:latin typeface="Arial" panose="020B0604020202020204" pitchFamily="34" charset="0"/>
                    <a:ea typeface="Times New Roman" panose="02020603050405020304" pitchFamily="18" charset="0"/>
                    <a:cs typeface="Arial" panose="020B0604020202020204" pitchFamily="34" charset="0"/>
                  </a:rPr>
                  <a:t>необходимо повторить процесс </a:t>
                </a:r>
                <a:r>
                  <a:rPr lang="ru-RU" sz="2200" dirty="0" err="1">
                    <a:latin typeface="Arial" panose="020B0604020202020204" pitchFamily="34" charset="0"/>
                    <a:ea typeface="Times New Roman" panose="02020603050405020304" pitchFamily="18" charset="0"/>
                    <a:cs typeface="Arial" panose="020B0604020202020204" pitchFamily="34" charset="0"/>
                  </a:rPr>
                  <a:t>нейроклассификации</a:t>
                </a:r>
                <a:r>
                  <a:rPr lang="ru-RU" sz="2200" dirty="0">
                    <a:latin typeface="Arial" panose="020B0604020202020204" pitchFamily="34" charset="0"/>
                    <a:ea typeface="Times New Roman" panose="02020603050405020304" pitchFamily="18" charset="0"/>
                    <a:cs typeface="Arial" panose="020B0604020202020204" pitchFamily="34" charset="0"/>
                  </a:rPr>
                  <a:t> </a:t>
                </a:r>
                <a:r>
                  <a:rPr lang="ru-RU" sz="2200" b="1" i="1" dirty="0">
                    <a:latin typeface="Arial" panose="020B0604020202020204" pitchFamily="34" charset="0"/>
                    <a:ea typeface="Times New Roman" panose="02020603050405020304" pitchFamily="18" charset="0"/>
                    <a:cs typeface="Arial" panose="020B0604020202020204" pitchFamily="34" charset="0"/>
                  </a:rPr>
                  <a:t>n </a:t>
                </a:r>
                <a:r>
                  <a:rPr lang="ru-RU" sz="2200" dirty="0">
                    <a:latin typeface="Arial" panose="020B0604020202020204" pitchFamily="34" charset="0"/>
                    <a:ea typeface="Times New Roman" panose="02020603050405020304" pitchFamily="18" charset="0"/>
                    <a:cs typeface="Arial" panose="020B0604020202020204" pitchFamily="34" charset="0"/>
                  </a:rPr>
                  <a:t>раз и подсчитать число случаев </a:t>
                </a:r>
                <a:r>
                  <a:rPr lang="ru-RU" sz="2200" b="1" i="1" dirty="0">
                    <a:latin typeface="Arial" panose="020B0604020202020204" pitchFamily="34" charset="0"/>
                    <a:ea typeface="Times New Roman" panose="02020603050405020304" pitchFamily="18" charset="0"/>
                    <a:cs typeface="Arial" panose="020B0604020202020204" pitchFamily="34" charset="0"/>
                  </a:rPr>
                  <a:t>m</a:t>
                </a:r>
                <a:r>
                  <a:rPr lang="ru-RU" sz="2200" dirty="0">
                    <a:latin typeface="Arial" panose="020B0604020202020204" pitchFamily="34" charset="0"/>
                    <a:ea typeface="Times New Roman" panose="02020603050405020304" pitchFamily="18" charset="0"/>
                    <a:cs typeface="Arial" panose="020B0604020202020204" pitchFamily="34" charset="0"/>
                  </a:rPr>
                  <a:t>, превышения порога величиной </a:t>
                </a:r>
                <a14:m>
                  <m:oMath xmlns:m="http://schemas.openxmlformats.org/officeDocument/2006/math">
                    <m:r>
                      <a:rPr lang="en-US" sz="2200" b="1" i="1">
                        <a:latin typeface="Cambria Math" panose="02040503050406030204" pitchFamily="18" charset="0"/>
                        <a:ea typeface="Times New Roman" panose="02020603050405020304" pitchFamily="18" charset="0"/>
                        <a:cs typeface="Times New Roman" panose="02020603050405020304" pitchFamily="18" charset="0"/>
                      </a:rPr>
                      <m:t>𝒑</m:t>
                    </m:r>
                    <m:r>
                      <a:rPr lang="en-US" sz="2200" b="1" i="1">
                        <a:latin typeface="Cambria Math" panose="02040503050406030204" pitchFamily="18" charset="0"/>
                        <a:ea typeface="Times New Roman" panose="02020603050405020304" pitchFamily="18" charset="0"/>
                        <a:cs typeface="Times New Roman" panose="02020603050405020304" pitchFamily="18" charset="0"/>
                      </a:rPr>
                      <m:t>𝐦𝐚𝐱</m:t>
                    </m:r>
                  </m:oMath>
                </a14:m>
                <a:r>
                  <a:rPr lang="ru-RU" sz="2200" dirty="0">
                    <a:latin typeface="Arial" panose="020B0604020202020204" pitchFamily="34" charset="0"/>
                    <a:ea typeface="Times New Roman" panose="02020603050405020304" pitchFamily="18" charset="0"/>
                    <a:cs typeface="Arial" panose="020B0604020202020204" pitchFamily="34" charset="0"/>
                  </a:rPr>
                  <a:t>, соответствующей проверяемому классу. </a:t>
                </a:r>
              </a:p>
              <a:p>
                <a:pPr marL="0" indent="0">
                  <a:lnSpc>
                    <a:spcPct val="110000"/>
                  </a:lnSpc>
                  <a:spcBef>
                    <a:spcPts val="0"/>
                  </a:spcBef>
                  <a:buNone/>
                </a:pPr>
                <a:r>
                  <a:rPr lang="ru-RU" sz="2200" b="1" dirty="0">
                    <a:latin typeface="Arial" panose="020B0604020202020204" pitchFamily="34" charset="0"/>
                    <a:ea typeface="Times New Roman" panose="02020603050405020304" pitchFamily="18" charset="0"/>
                    <a:cs typeface="Arial" panose="020B0604020202020204" pitchFamily="34" charset="0"/>
                  </a:rPr>
                  <a:t>Мы получили схему Бернулли </a:t>
                </a:r>
                <a:r>
                  <a:rPr lang="ru-RU" sz="2200" i="1" dirty="0">
                    <a:solidFill>
                      <a:srgbClr val="0033CC"/>
                    </a:solidFill>
                    <a:latin typeface="Arial" panose="020B0604020202020204" pitchFamily="34" charset="0"/>
                    <a:ea typeface="Times New Roman" panose="02020603050405020304" pitchFamily="18" charset="0"/>
                    <a:cs typeface="Arial" panose="020B0604020202020204" pitchFamily="34" charset="0"/>
                  </a:rPr>
                  <a:t>(число успехов в серии из n  испытаний). </a:t>
                </a:r>
                <a:r>
                  <a:rPr lang="ru-RU" sz="2200" dirty="0">
                    <a:latin typeface="Arial" panose="020B0604020202020204" pitchFamily="34" charset="0"/>
                    <a:ea typeface="Times New Roman" panose="02020603050405020304" pitchFamily="18" charset="0"/>
                    <a:cs typeface="Arial" panose="020B0604020202020204" pitchFamily="34" charset="0"/>
                  </a:rPr>
                  <a:t>При заданном пороге </a:t>
                </a:r>
                <a:r>
                  <a:rPr lang="ru-RU" sz="2200" b="1" i="1" dirty="0">
                    <a:latin typeface="Arial" panose="020B0604020202020204" pitchFamily="34" charset="0"/>
                    <a:ea typeface="Times New Roman" panose="02020603050405020304" pitchFamily="18" charset="0"/>
                    <a:cs typeface="Arial" panose="020B0604020202020204" pitchFamily="34" charset="0"/>
                  </a:rPr>
                  <a:t>Т</a:t>
                </a:r>
                <a:r>
                  <a:rPr lang="ru-RU" sz="2200" dirty="0">
                    <a:latin typeface="Arial" panose="020B0604020202020204" pitchFamily="34" charset="0"/>
                    <a:ea typeface="Times New Roman" panose="02020603050405020304" pitchFamily="18" charset="0"/>
                    <a:cs typeface="Arial" panose="020B0604020202020204" pitchFamily="34" charset="0"/>
                  </a:rPr>
                  <a:t> оценкой вероятности </a:t>
                </a:r>
                <a:r>
                  <a:rPr lang="en-US" sz="2200" b="1" i="1" dirty="0">
                    <a:latin typeface="Arial" panose="020B0604020202020204" pitchFamily="34" charset="0"/>
                    <a:cs typeface="Arial" panose="020B0604020202020204" pitchFamily="34" charset="0"/>
                  </a:rPr>
                  <a:t>P</a:t>
                </a:r>
                <a:r>
                  <a:rPr lang="ru-RU" sz="2200" b="1" i="1" baseline="-25000" dirty="0">
                    <a:latin typeface="Arial" panose="020B0604020202020204" pitchFamily="34" charset="0"/>
                    <a:cs typeface="Arial" panose="020B0604020202020204" pitchFamily="34" charset="0"/>
                  </a:rPr>
                  <a:t>Т  </a:t>
                </a:r>
                <a:r>
                  <a:rPr lang="ru-RU" sz="2200" dirty="0">
                    <a:latin typeface="Arial" panose="020B0604020202020204" pitchFamily="34" charset="0"/>
                    <a:ea typeface="Times New Roman" panose="02020603050405020304" pitchFamily="18" charset="0"/>
                    <a:cs typeface="Arial" panose="020B0604020202020204" pitchFamily="34" charset="0"/>
                  </a:rPr>
                  <a:t>в этой схеме будет </a:t>
                </a:r>
                <a:r>
                  <a:rPr lang="en-US" sz="2200" b="1" i="1" dirty="0">
                    <a:latin typeface="Arial" panose="020B0604020202020204" pitchFamily="34" charset="0"/>
                    <a:ea typeface="Times New Roman" panose="02020603050405020304" pitchFamily="18" charset="0"/>
                    <a:cs typeface="Arial" panose="020B0604020202020204" pitchFamily="34" charset="0"/>
                  </a:rPr>
                  <a:t>m/n</a:t>
                </a:r>
                <a:r>
                  <a:rPr lang="en-US" sz="2200" dirty="0">
                    <a:latin typeface="Arial" panose="020B0604020202020204" pitchFamily="34" charset="0"/>
                    <a:ea typeface="Times New Roman" panose="02020603050405020304" pitchFamily="18" charset="0"/>
                    <a:cs typeface="Arial" panose="020B0604020202020204" pitchFamily="34" charset="0"/>
                  </a:rPr>
                  <a:t> </a:t>
                </a:r>
                <a:r>
                  <a:rPr lang="ru-RU" sz="2200" dirty="0">
                    <a:latin typeface="Arial" panose="020B0604020202020204" pitchFamily="34" charset="0"/>
                    <a:ea typeface="Times New Roman" panose="02020603050405020304" pitchFamily="18" charset="0"/>
                    <a:cs typeface="Arial" panose="020B0604020202020204" pitchFamily="34" charset="0"/>
                  </a:rPr>
                  <a:t>, а её точность вычисляется, как</a:t>
                </a:r>
              </a:p>
              <a:p>
                <a:pPr marL="0" indent="0">
                  <a:lnSpc>
                    <a:spcPct val="110000"/>
                  </a:lnSpc>
                  <a:spcBef>
                    <a:spcPts val="0"/>
                  </a:spcBef>
                  <a:buNone/>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ru-RU" sz="2400" i="1">
                              <a:latin typeface="Cambria Math" panose="02040503050406030204" pitchFamily="18" charset="0"/>
                              <a:ea typeface="Times New Roman" panose="02020603050405020304" pitchFamily="18" charset="0"/>
                              <a:cs typeface="Times New Roman" panose="02020603050405020304" pitchFamily="18" charset="0"/>
                            </a:rPr>
                            <m:t>𝜎</m:t>
                          </m:r>
                        </m:e>
                        <m:sub>
                          <m:r>
                            <a:rPr lang="ru-RU" sz="2400" i="1">
                              <a:latin typeface="Cambria Math" panose="02040503050406030204" pitchFamily="18" charset="0"/>
                              <a:ea typeface="Times New Roman" panose="02020603050405020304" pitchFamily="18" charset="0"/>
                              <a:cs typeface="Times New Roman" panose="02020603050405020304" pitchFamily="18" charset="0"/>
                            </a:rPr>
                            <m:t>𝑇</m:t>
                          </m:r>
                        </m:sub>
                      </m:sSub>
                      <m:r>
                        <a:rPr lang="ru-RU" sz="2400" i="1">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2400" i="1">
                              <a:latin typeface="Cambria Math" panose="02040503050406030204" pitchFamily="18" charset="0"/>
                            </a:rPr>
                          </m:ctrlPr>
                        </m:fPr>
                        <m:num>
                          <m:r>
                            <a:rPr lang="ru-RU" sz="2400" i="1">
                              <a:latin typeface="Cambria Math" panose="02040503050406030204" pitchFamily="18" charset="0"/>
                              <a:ea typeface="Times New Roman" panose="02020603050405020304" pitchFamily="18" charset="0"/>
                              <a:cs typeface="Times New Roman" panose="02020603050405020304" pitchFamily="18" charset="0"/>
                            </a:rPr>
                            <m:t>1</m:t>
                          </m:r>
                        </m:num>
                        <m:den>
                          <m:r>
                            <a:rPr lang="ru-RU" sz="2400" i="1">
                              <a:latin typeface="Cambria Math" panose="02040503050406030204" pitchFamily="18" charset="0"/>
                              <a:ea typeface="Times New Roman" panose="02020603050405020304" pitchFamily="18" charset="0"/>
                              <a:cs typeface="Times New Roman" panose="02020603050405020304" pitchFamily="18" charset="0"/>
                            </a:rPr>
                            <m:t>𝑛</m:t>
                          </m:r>
                        </m:den>
                      </m:f>
                      <m:rad>
                        <m:radPr>
                          <m:degHide m:val="on"/>
                          <m:ctrlPr>
                            <a:rPr lang="ru-RU" sz="2400" i="1">
                              <a:latin typeface="Cambria Math" panose="02040503050406030204" pitchFamily="18" charset="0"/>
                            </a:rPr>
                          </m:ctrlPr>
                        </m:radPr>
                        <m:deg/>
                        <m:e>
                          <m:f>
                            <m:fPr>
                              <m:ctrlPr>
                                <a:rPr lang="ru-RU" sz="2400" i="1">
                                  <a:latin typeface="Cambria Math" panose="02040503050406030204" pitchFamily="18" charset="0"/>
                                </a:rPr>
                              </m:ctrlPr>
                            </m:fPr>
                            <m:num>
                              <m:r>
                                <a:rPr lang="ru-RU" sz="2400" i="1">
                                  <a:latin typeface="Cambria Math" panose="02040503050406030204" pitchFamily="18" charset="0"/>
                                  <a:ea typeface="Times New Roman" panose="02020603050405020304" pitchFamily="18" charset="0"/>
                                  <a:cs typeface="Times New Roman" panose="02020603050405020304" pitchFamily="18" charset="0"/>
                                </a:rPr>
                                <m:t>𝑚</m:t>
                              </m:r>
                              <m:r>
                                <a:rPr lang="ru-RU" sz="2400" i="1">
                                  <a:latin typeface="Cambria Math" panose="02040503050406030204" pitchFamily="18" charset="0"/>
                                  <a:ea typeface="Times New Roman" panose="02020603050405020304" pitchFamily="18" charset="0"/>
                                  <a:cs typeface="Times New Roman" panose="02020603050405020304" pitchFamily="18" charset="0"/>
                                </a:rPr>
                                <m:t>(</m:t>
                              </m:r>
                              <m:r>
                                <a:rPr lang="ru-RU" sz="2400" i="1">
                                  <a:latin typeface="Cambria Math" panose="02040503050406030204" pitchFamily="18" charset="0"/>
                                  <a:ea typeface="Times New Roman" panose="02020603050405020304" pitchFamily="18" charset="0"/>
                                  <a:cs typeface="Times New Roman" panose="02020603050405020304" pitchFamily="18" charset="0"/>
                                </a:rPr>
                                <m:t>𝑛</m:t>
                              </m:r>
                              <m:r>
                                <a:rPr lang="ru-RU" sz="2400" i="1">
                                  <a:latin typeface="Cambria Math" panose="02040503050406030204" pitchFamily="18" charset="0"/>
                                  <a:ea typeface="Times New Roman" panose="02020603050405020304" pitchFamily="18" charset="0"/>
                                  <a:cs typeface="Times New Roman" panose="02020603050405020304" pitchFamily="18" charset="0"/>
                                </a:rPr>
                                <m:t>−</m:t>
                              </m:r>
                              <m:r>
                                <a:rPr lang="ru-RU" sz="2400" i="1">
                                  <a:latin typeface="Cambria Math" panose="02040503050406030204" pitchFamily="18" charset="0"/>
                                  <a:ea typeface="Times New Roman" panose="02020603050405020304" pitchFamily="18" charset="0"/>
                                  <a:cs typeface="Times New Roman" panose="02020603050405020304" pitchFamily="18" charset="0"/>
                                </a:rPr>
                                <m:t>𝑚</m:t>
                              </m:r>
                              <m:r>
                                <a:rPr lang="ru-RU" sz="2400" i="1">
                                  <a:latin typeface="Cambria Math" panose="02040503050406030204" pitchFamily="18" charset="0"/>
                                  <a:ea typeface="Times New Roman" panose="02020603050405020304" pitchFamily="18" charset="0"/>
                                  <a:cs typeface="Times New Roman" panose="02020603050405020304" pitchFamily="18" charset="0"/>
                                </a:rPr>
                                <m:t>)</m:t>
                              </m:r>
                            </m:num>
                            <m:den>
                              <m:r>
                                <a:rPr lang="ru-RU" sz="2400" i="1">
                                  <a:latin typeface="Cambria Math" panose="02040503050406030204" pitchFamily="18" charset="0"/>
                                  <a:ea typeface="Times New Roman" panose="02020603050405020304" pitchFamily="18" charset="0"/>
                                  <a:cs typeface="Times New Roman" panose="02020603050405020304" pitchFamily="18" charset="0"/>
                                </a:rPr>
                                <m:t>𝑛</m:t>
                              </m:r>
                            </m:den>
                          </m:f>
                        </m:e>
                      </m:rad>
                    </m:oMath>
                  </m:oMathPara>
                </a14:m>
                <a:endParaRPr lang="ru-RU" sz="2400" dirty="0">
                  <a:latin typeface="Arial" panose="020B0604020202020204" pitchFamily="34" charset="0"/>
                  <a:cs typeface="Arial" panose="020B0604020202020204" pitchFamily="34" charset="0"/>
                </a:endParaRPr>
              </a:p>
              <a:p>
                <a:pPr marL="0" indent="0">
                  <a:lnSpc>
                    <a:spcPct val="110000"/>
                  </a:lnSpc>
                  <a:spcBef>
                    <a:spcPts val="0"/>
                  </a:spcBef>
                  <a:buNone/>
                </a:pPr>
                <a:endParaRPr lang="ru-RU" sz="2200" dirty="0">
                  <a:latin typeface="Arial" panose="020B0604020202020204" pitchFamily="34" charset="0"/>
                  <a:cs typeface="Arial" panose="020B0604020202020204" pitchFamily="34" charset="0"/>
                </a:endParaRPr>
              </a:p>
              <a:p>
                <a:pPr marL="0" indent="0">
                  <a:lnSpc>
                    <a:spcPct val="110000"/>
                  </a:lnSpc>
                  <a:spcBef>
                    <a:spcPts val="0"/>
                  </a:spcBef>
                  <a:buNone/>
                </a:pPr>
                <a:r>
                  <a:rPr lang="ru-RU" sz="2200" dirty="0">
                    <a:latin typeface="Arial" panose="020B0604020202020204" pitchFamily="34" charset="0"/>
                    <a:cs typeface="Arial" panose="020B0604020202020204" pitchFamily="34" charset="0"/>
                  </a:rPr>
                  <a:t>Оптимальное значение порога </a:t>
                </a:r>
                <a:r>
                  <a:rPr lang="ru-RU" sz="2200" b="1" i="1" dirty="0">
                    <a:latin typeface="Arial" panose="020B0604020202020204" pitchFamily="34" charset="0"/>
                    <a:cs typeface="Arial" panose="020B0604020202020204" pitchFamily="34" charset="0"/>
                  </a:rPr>
                  <a:t>Т = 0.8 </a:t>
                </a:r>
                <a:r>
                  <a:rPr lang="ru-RU" sz="2200" dirty="0">
                    <a:latin typeface="Arial" panose="020B0604020202020204" pitchFamily="34" charset="0"/>
                    <a:cs typeface="Arial" panose="020B0604020202020204" pitchFamily="34" charset="0"/>
                  </a:rPr>
                  <a:t>было получено повторением вычислений при разных порогах.</a:t>
                </a:r>
              </a:p>
            </p:txBody>
          </p:sp>
        </mc:Choice>
        <mc:Fallback xmlns="">
          <p:sp>
            <p:nvSpPr>
              <p:cNvPr id="3" name="Объект 2">
                <a:extLst>
                  <a:ext uri="{FF2B5EF4-FFF2-40B4-BE49-F238E27FC236}">
                    <a16:creationId xmlns:a16="http://schemas.microsoft.com/office/drawing/2014/main" id="{BF574D0A-CE33-4A28-88F3-8CCFA2B7167D}"/>
                  </a:ext>
                </a:extLst>
              </p:cNvPr>
              <p:cNvSpPr>
                <a:spLocks noGrp="1" noRot="1" noChangeAspect="1" noMove="1" noResize="1" noEditPoints="1" noAdjustHandles="1" noChangeArrowheads="1" noChangeShapeType="1" noTextEdit="1"/>
              </p:cNvSpPr>
              <p:nvPr>
                <p:ph idx="1"/>
              </p:nvPr>
            </p:nvSpPr>
            <p:spPr>
              <a:xfrm>
                <a:off x="0" y="774524"/>
                <a:ext cx="12192000" cy="5616624"/>
              </a:xfrm>
              <a:blipFill>
                <a:blip r:embed="rId2"/>
                <a:stretch>
                  <a:fillRect l="-500" t="-434" r="-150"/>
                </a:stretch>
              </a:blipFill>
            </p:spPr>
            <p:txBody>
              <a:bodyPr/>
              <a:lstStyle/>
              <a:p>
                <a:r>
                  <a:rPr lang="ru-RU">
                    <a:noFill/>
                  </a:rPr>
                  <a:t> </a:t>
                </a:r>
              </a:p>
            </p:txBody>
          </p:sp>
        </mc:Fallback>
      </mc:AlternateContent>
      <p:sp>
        <p:nvSpPr>
          <p:cNvPr id="4" name="Дата 3">
            <a:extLst>
              <a:ext uri="{FF2B5EF4-FFF2-40B4-BE49-F238E27FC236}">
                <a16:creationId xmlns:a16="http://schemas.microsoft.com/office/drawing/2014/main" id="{9B1C6618-DC83-4D19-B5AF-F9937B4D12BF}"/>
              </a:ext>
            </a:extLst>
          </p:cNvPr>
          <p:cNvSpPr>
            <a:spLocks noGrp="1"/>
          </p:cNvSpPr>
          <p:nvPr>
            <p:ph type="dt" sz="half" idx="10"/>
          </p:nvPr>
        </p:nvSpPr>
        <p:spPr/>
        <p:txBody>
          <a:bodyPr/>
          <a:lstStyle/>
          <a:p>
            <a:fld id="{3904F6D8-8C7F-493D-8806-5D626AE58C13}" type="datetime1">
              <a:rPr lang="ru-RU" smtClean="0"/>
              <a:t>14.03.2023</a:t>
            </a:fld>
            <a:endParaRPr lang="ru-RU"/>
          </a:p>
        </p:txBody>
      </p:sp>
      <p:sp>
        <p:nvSpPr>
          <p:cNvPr id="5" name="Нижний колонтитул 4">
            <a:extLst>
              <a:ext uri="{FF2B5EF4-FFF2-40B4-BE49-F238E27FC236}">
                <a16:creationId xmlns:a16="http://schemas.microsoft.com/office/drawing/2014/main" id="{E67D413B-7CD8-4F84-B930-2537F361EE66}"/>
              </a:ext>
            </a:extLst>
          </p:cNvPr>
          <p:cNvSpPr>
            <a:spLocks noGrp="1"/>
          </p:cNvSpPr>
          <p:nvPr>
            <p:ph type="ftr" sz="quarter" idx="11"/>
          </p:nvPr>
        </p:nvSpPr>
        <p:spPr/>
        <p:txBody>
          <a:bodyPr/>
          <a:lstStyle/>
          <a:p>
            <a:r>
              <a:rPr lang="ru-RU"/>
              <a:t>Ососков Машинное обучение Лекция 3</a:t>
            </a:r>
          </a:p>
        </p:txBody>
      </p:sp>
      <p:sp>
        <p:nvSpPr>
          <p:cNvPr id="6" name="Номер слайда 5">
            <a:extLst>
              <a:ext uri="{FF2B5EF4-FFF2-40B4-BE49-F238E27FC236}">
                <a16:creationId xmlns:a16="http://schemas.microsoft.com/office/drawing/2014/main" id="{B517C02B-213E-4A6B-AC25-580865C1295C}"/>
              </a:ext>
            </a:extLst>
          </p:cNvPr>
          <p:cNvSpPr>
            <a:spLocks noGrp="1"/>
          </p:cNvSpPr>
          <p:nvPr>
            <p:ph type="sldNum" sz="quarter" idx="12"/>
          </p:nvPr>
        </p:nvSpPr>
        <p:spPr>
          <a:xfrm>
            <a:off x="11208568" y="6356351"/>
            <a:ext cx="373832" cy="365125"/>
          </a:xfrm>
        </p:spPr>
        <p:txBody>
          <a:bodyPr/>
          <a:lstStyle/>
          <a:p>
            <a:fld id="{725C68B6-61C2-468F-89AB-4B9F7531AA68}" type="slidenum">
              <a:rPr lang="ru-RU" smtClean="0"/>
              <a:pPr/>
              <a:t>15</a:t>
            </a:fld>
            <a:endParaRPr lang="ru-RU"/>
          </a:p>
        </p:txBody>
      </p:sp>
      <p:sp>
        <p:nvSpPr>
          <p:cNvPr id="7" name="Блок-схема: ссылка на другую страницу 6">
            <a:extLst>
              <a:ext uri="{FF2B5EF4-FFF2-40B4-BE49-F238E27FC236}">
                <a16:creationId xmlns:a16="http://schemas.microsoft.com/office/drawing/2014/main" id="{2671132A-9A43-F006-0ED1-EB5F62E10229}"/>
              </a:ext>
            </a:extLst>
          </p:cNvPr>
          <p:cNvSpPr/>
          <p:nvPr/>
        </p:nvSpPr>
        <p:spPr>
          <a:xfrm rot="5400000">
            <a:off x="9332798" y="2904622"/>
            <a:ext cx="638404" cy="3860800"/>
          </a:xfrm>
          <a:prstGeom prst="flowChartOffpage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5400000" rev="0"/>
              </a:camera>
              <a:lightRig rig="threePt" dir="t"/>
            </a:scene3d>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20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2" name="Рисунок 11">
            <a:extLst>
              <a:ext uri="{FF2B5EF4-FFF2-40B4-BE49-F238E27FC236}">
                <a16:creationId xmlns:a16="http://schemas.microsoft.com/office/drawing/2014/main" id="{722F2D1C-B5A2-9DC0-F177-1F5410357607}"/>
              </a:ext>
            </a:extLst>
          </p:cNvPr>
          <p:cNvPicPr>
            <a:picLocks noChangeAspect="1"/>
          </p:cNvPicPr>
          <p:nvPr/>
        </p:nvPicPr>
        <p:blipFill>
          <a:blip r:embed="rId3"/>
          <a:stretch>
            <a:fillRect/>
          </a:stretch>
        </p:blipFill>
        <p:spPr>
          <a:xfrm>
            <a:off x="8400256" y="4515820"/>
            <a:ext cx="2932430" cy="670618"/>
          </a:xfrm>
          <a:prstGeom prst="rect">
            <a:avLst/>
          </a:prstGeom>
        </p:spPr>
      </p:pic>
    </p:spTree>
    <p:extLst>
      <p:ext uri="{BB962C8B-B14F-4D97-AF65-F5344CB8AC3E}">
        <p14:creationId xmlns:p14="http://schemas.microsoft.com/office/powerpoint/2010/main" val="15972065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0" y="0"/>
            <a:ext cx="9144000" cy="1143000"/>
          </a:xfrm>
        </p:spPr>
        <p:txBody>
          <a:bodyPr>
            <a:noAutofit/>
          </a:bodyPr>
          <a:lstStyle/>
          <a:p>
            <a:r>
              <a:rPr lang="ru-RU" sz="2800" b="1" dirty="0">
                <a:solidFill>
                  <a:srgbClr val="0033CC"/>
                </a:solidFill>
                <a:latin typeface="Arial" pitchFamily="34" charset="0"/>
                <a:cs typeface="Arial" pitchFamily="34" charset="0"/>
              </a:rPr>
              <a:t>Вероятность, что случайная комбинация точек это ромбический меандр </a:t>
            </a:r>
          </a:p>
        </p:txBody>
      </p:sp>
      <p:pic>
        <p:nvPicPr>
          <p:cNvPr id="15" name="Picture 2" descr="C:\Users\MOR\Desktop\DQmeYjc6fNsSgVtafQTnd9ucRAPmsT4c97VahzaSj56pHKa.png"/>
          <p:cNvPicPr>
            <a:picLocks noChangeAspect="1" noChangeArrowheads="1"/>
          </p:cNvPicPr>
          <p:nvPr/>
        </p:nvPicPr>
        <p:blipFill>
          <a:blip r:embed="rId3" cstate="print"/>
          <a:srcRect/>
          <a:stretch>
            <a:fillRect/>
          </a:stretch>
        </p:blipFill>
        <p:spPr bwMode="auto">
          <a:xfrm>
            <a:off x="1524000" y="929446"/>
            <a:ext cx="9144000" cy="265491"/>
          </a:xfrm>
          <a:prstGeom prst="rect">
            <a:avLst/>
          </a:prstGeom>
          <a:noFill/>
        </p:spPr>
      </p:pic>
      <p:sp>
        <p:nvSpPr>
          <p:cNvPr id="5" name="Номер слайда 4"/>
          <p:cNvSpPr>
            <a:spLocks noGrp="1"/>
          </p:cNvSpPr>
          <p:nvPr>
            <p:ph type="sldNum" sz="quarter" idx="12"/>
          </p:nvPr>
        </p:nvSpPr>
        <p:spPr/>
        <p:txBody>
          <a:bodyPr/>
          <a:lstStyle/>
          <a:p>
            <a:fld id="{725C68B6-61C2-468F-89AB-4B9F7531AA68}" type="slidenum">
              <a:rPr lang="ru-RU" smtClean="0"/>
              <a:pPr/>
              <a:t>16</a:t>
            </a:fld>
            <a:endParaRPr lang="ru-RU"/>
          </a:p>
        </p:txBody>
      </p:sp>
      <p:pic>
        <p:nvPicPr>
          <p:cNvPr id="11" name="Picture 18" descr="https://imageog.flaticon.com/icons/png/512/653/653487.png?size=1200x630f&amp;pad=10,10,10,10&amp;ext=png&amp;bg=FFFFFFFF"/>
          <p:cNvPicPr>
            <a:picLocks noChangeAspect="1" noChangeArrowheads="1"/>
          </p:cNvPicPr>
          <p:nvPr/>
        </p:nvPicPr>
        <p:blipFill>
          <a:blip r:embed="rId4" cstate="print"/>
          <a:srcRect l="22703" r="21959"/>
          <a:stretch>
            <a:fillRect/>
          </a:stretch>
        </p:blipFill>
        <p:spPr bwMode="auto">
          <a:xfrm>
            <a:off x="8856798" y="2008737"/>
            <a:ext cx="2160240" cy="2049460"/>
          </a:xfrm>
          <a:prstGeom prst="rect">
            <a:avLst/>
          </a:prstGeom>
          <a:noFill/>
        </p:spPr>
      </p:pic>
      <p:pic>
        <p:nvPicPr>
          <p:cNvPr id="16" name="Picture 1"/>
          <p:cNvPicPr>
            <a:picLocks noChangeAspect="1" noChangeArrowheads="1"/>
          </p:cNvPicPr>
          <p:nvPr/>
        </p:nvPicPr>
        <p:blipFill>
          <a:blip r:embed="rId5" cstate="print"/>
          <a:srcRect/>
          <a:stretch>
            <a:fillRect/>
          </a:stretch>
        </p:blipFill>
        <p:spPr bwMode="auto">
          <a:xfrm>
            <a:off x="1843923" y="1992621"/>
            <a:ext cx="2740828" cy="1788309"/>
          </a:xfrm>
          <a:prstGeom prst="rect">
            <a:avLst/>
          </a:prstGeom>
          <a:noFill/>
          <a:ln w="9525">
            <a:noFill/>
            <a:miter lim="800000"/>
            <a:headEnd/>
            <a:tailEnd/>
          </a:ln>
          <a:effectLst/>
        </p:spPr>
      </p:pic>
      <p:pic>
        <p:nvPicPr>
          <p:cNvPr id="17" name="Picture 2"/>
          <p:cNvPicPr>
            <a:picLocks noChangeAspect="1" noChangeArrowheads="1"/>
          </p:cNvPicPr>
          <p:nvPr/>
        </p:nvPicPr>
        <p:blipFill>
          <a:blip r:embed="rId6" cstate="print"/>
          <a:srcRect/>
          <a:stretch>
            <a:fillRect/>
          </a:stretch>
        </p:blipFill>
        <p:spPr bwMode="auto">
          <a:xfrm>
            <a:off x="2783631" y="3429001"/>
            <a:ext cx="3037777" cy="2049460"/>
          </a:xfrm>
          <a:prstGeom prst="rect">
            <a:avLst/>
          </a:prstGeom>
          <a:noFill/>
          <a:ln w="9525">
            <a:noFill/>
            <a:miter lim="800000"/>
            <a:headEnd/>
            <a:tailEnd/>
          </a:ln>
          <a:effectLst/>
        </p:spPr>
      </p:pic>
      <p:pic>
        <p:nvPicPr>
          <p:cNvPr id="19" name="Picture 1"/>
          <p:cNvPicPr>
            <a:picLocks noChangeAspect="1" noChangeArrowheads="1"/>
          </p:cNvPicPr>
          <p:nvPr/>
        </p:nvPicPr>
        <p:blipFill>
          <a:blip r:embed="rId5" cstate="print"/>
          <a:srcRect/>
          <a:stretch>
            <a:fillRect/>
          </a:stretch>
        </p:blipFill>
        <p:spPr bwMode="auto">
          <a:xfrm>
            <a:off x="3727454" y="2219701"/>
            <a:ext cx="2670301" cy="1742292"/>
          </a:xfrm>
          <a:prstGeom prst="rect">
            <a:avLst/>
          </a:prstGeom>
          <a:noFill/>
          <a:ln w="9525">
            <a:noFill/>
            <a:miter lim="800000"/>
            <a:headEnd/>
            <a:tailEnd/>
          </a:ln>
          <a:effectLst/>
        </p:spPr>
      </p:pic>
      <p:pic>
        <p:nvPicPr>
          <p:cNvPr id="20" name="Picture 2"/>
          <p:cNvPicPr>
            <a:picLocks noChangeAspect="1" noChangeArrowheads="1"/>
          </p:cNvPicPr>
          <p:nvPr/>
        </p:nvPicPr>
        <p:blipFill>
          <a:blip r:embed="rId6" cstate="print"/>
          <a:srcRect/>
          <a:stretch>
            <a:fillRect/>
          </a:stretch>
        </p:blipFill>
        <p:spPr bwMode="auto">
          <a:xfrm>
            <a:off x="1033157" y="3068960"/>
            <a:ext cx="2698278" cy="1820413"/>
          </a:xfrm>
          <a:prstGeom prst="rect">
            <a:avLst/>
          </a:prstGeom>
          <a:noFill/>
          <a:ln w="9525">
            <a:noFill/>
            <a:miter lim="800000"/>
            <a:headEnd/>
            <a:tailEnd/>
          </a:ln>
          <a:effectLst/>
        </p:spPr>
      </p:pic>
      <p:sp>
        <p:nvSpPr>
          <p:cNvPr id="23" name="Прямоугольник 22"/>
          <p:cNvSpPr/>
          <p:nvPr/>
        </p:nvSpPr>
        <p:spPr>
          <a:xfrm>
            <a:off x="7059758" y="2543703"/>
            <a:ext cx="1083951" cy="430887"/>
          </a:xfrm>
          <a:prstGeom prst="rect">
            <a:avLst/>
          </a:prstGeom>
        </p:spPr>
        <p:txBody>
          <a:bodyPr wrap="none">
            <a:spAutoFit/>
          </a:bodyPr>
          <a:lstStyle/>
          <a:p>
            <a:r>
              <a:rPr lang="en-US" sz="2200" b="1" i="1" dirty="0"/>
              <a:t>T = 80%</a:t>
            </a:r>
            <a:endParaRPr lang="ru-RU" sz="2200" b="1" dirty="0"/>
          </a:p>
        </p:txBody>
      </p:sp>
      <p:sp>
        <p:nvSpPr>
          <p:cNvPr id="24" name="Стрелка вниз 23"/>
          <p:cNvSpPr/>
          <p:nvPr/>
        </p:nvSpPr>
        <p:spPr>
          <a:xfrm>
            <a:off x="9706745" y="4040559"/>
            <a:ext cx="504056" cy="57606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25" name="Стрелка вправо 24"/>
          <p:cNvSpPr/>
          <p:nvPr/>
        </p:nvSpPr>
        <p:spPr>
          <a:xfrm>
            <a:off x="6456038" y="3027581"/>
            <a:ext cx="2160240" cy="4320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27" name="Прямоугольник 26"/>
          <p:cNvSpPr/>
          <p:nvPr/>
        </p:nvSpPr>
        <p:spPr>
          <a:xfrm>
            <a:off x="479376" y="5480929"/>
            <a:ext cx="11449272" cy="707886"/>
          </a:xfrm>
          <a:prstGeom prst="rect">
            <a:avLst/>
          </a:prstGeom>
        </p:spPr>
        <p:txBody>
          <a:bodyPr wrap="square">
            <a:spAutoFit/>
          </a:bodyPr>
          <a:lstStyle/>
          <a:p>
            <a:r>
              <a:rPr lang="ru-RU" sz="2000" dirty="0">
                <a:latin typeface="Arial" panose="020B0604020202020204" pitchFamily="34" charset="0"/>
                <a:cs typeface="Arial" panose="020B0604020202020204" pitchFamily="34" charset="0"/>
              </a:rPr>
              <a:t>Превышение порога </a:t>
            </a:r>
            <a:r>
              <a:rPr lang="ru-RU" sz="2000" b="1" i="1" dirty="0">
                <a:latin typeface="Arial" panose="020B0604020202020204" pitchFamily="34" charset="0"/>
                <a:cs typeface="Arial" panose="020B0604020202020204" pitchFamily="34" charset="0"/>
              </a:rPr>
              <a:t>Т</a:t>
            </a:r>
            <a:r>
              <a:rPr lang="ru-RU" sz="2000" dirty="0">
                <a:latin typeface="Arial" panose="020B0604020202020204" pitchFamily="34" charset="0"/>
                <a:cs typeface="Arial" panose="020B0604020202020204" pitchFamily="34" charset="0"/>
              </a:rPr>
              <a:t> произошло в </a:t>
            </a:r>
            <a:r>
              <a:rPr lang="en-US" sz="2000" b="1" i="1" dirty="0">
                <a:latin typeface="Arial" panose="020B0604020202020204" pitchFamily="34" charset="0"/>
                <a:cs typeface="Arial" panose="020B0604020202020204" pitchFamily="34" charset="0"/>
              </a:rPr>
              <a:t>m=</a:t>
            </a:r>
            <a:r>
              <a:rPr lang="ru-RU" sz="2000" b="1" i="1" dirty="0">
                <a:latin typeface="Arial" panose="020B0604020202020204" pitchFamily="34" charset="0"/>
                <a:cs typeface="Arial" panose="020B0604020202020204" pitchFamily="34" charset="0"/>
              </a:rPr>
              <a:t>17 </a:t>
            </a:r>
            <a:r>
              <a:rPr lang="ru-RU" sz="2000" dirty="0">
                <a:latin typeface="Arial" panose="020B0604020202020204" pitchFamily="34" charset="0"/>
                <a:cs typeface="Arial" panose="020B0604020202020204" pitchFamily="34" charset="0"/>
              </a:rPr>
              <a:t>случаях из </a:t>
            </a:r>
            <a:r>
              <a:rPr lang="ru-RU" sz="2000" b="1" i="1" dirty="0">
                <a:solidFill>
                  <a:srgbClr val="0033CC"/>
                </a:solidFill>
                <a:latin typeface="Arial" panose="020B0604020202020204" pitchFamily="34" charset="0"/>
                <a:cs typeface="Arial" panose="020B0604020202020204" pitchFamily="34" charset="0"/>
              </a:rPr>
              <a:t>n=100000 </a:t>
            </a:r>
            <a:r>
              <a:rPr lang="ru-RU" sz="2000" dirty="0">
                <a:latin typeface="Arial" panose="020B0604020202020204" pitchFamily="34" charset="0"/>
                <a:cs typeface="Arial" panose="020B0604020202020204" pitchFamily="34" charset="0"/>
              </a:rPr>
              <a:t>. </a:t>
            </a:r>
          </a:p>
          <a:p>
            <a:r>
              <a:rPr lang="ru-RU" sz="2000" dirty="0">
                <a:latin typeface="Arial" panose="020B0604020202020204" pitchFamily="34" charset="0"/>
                <a:cs typeface="Arial" panose="020B0604020202020204" pitchFamily="34" charset="0"/>
              </a:rPr>
              <a:t>Таким образом, </a:t>
            </a:r>
            <a:r>
              <a:rPr lang="ru-RU" sz="2000" b="1" dirty="0">
                <a:solidFill>
                  <a:srgbClr val="0033CC"/>
                </a:solidFill>
                <a:latin typeface="Arial" panose="020B0604020202020204" pitchFamily="34" charset="0"/>
                <a:cs typeface="Arial" panose="020B0604020202020204" pitchFamily="34" charset="0"/>
              </a:rPr>
              <a:t>искомая вероятность </a:t>
            </a:r>
            <a:r>
              <a:rPr lang="en-US" sz="2000" b="1" i="1" dirty="0">
                <a:solidFill>
                  <a:srgbClr val="0033CC"/>
                </a:solidFill>
                <a:latin typeface="Arial" panose="020B0604020202020204" pitchFamily="34" charset="0"/>
                <a:cs typeface="Arial" panose="020B0604020202020204" pitchFamily="34" charset="0"/>
              </a:rPr>
              <a:t>P</a:t>
            </a:r>
            <a:r>
              <a:rPr lang="ru-RU" sz="2000" b="1" i="1" baseline="-25000" dirty="0">
                <a:solidFill>
                  <a:srgbClr val="0033CC"/>
                </a:solidFill>
                <a:latin typeface="Arial" panose="020B0604020202020204" pitchFamily="34" charset="0"/>
                <a:cs typeface="Arial" panose="020B0604020202020204" pitchFamily="34" charset="0"/>
              </a:rPr>
              <a:t>Т </a:t>
            </a:r>
            <a:r>
              <a:rPr lang="ru-RU" sz="2000" b="1" i="1" dirty="0">
                <a:solidFill>
                  <a:srgbClr val="0033CC"/>
                </a:solidFill>
                <a:latin typeface="Arial" panose="020B0604020202020204" pitchFamily="34" charset="0"/>
                <a:cs typeface="Arial" panose="020B0604020202020204" pitchFamily="34" charset="0"/>
              </a:rPr>
              <a:t>= m/n = 0.00017  </a:t>
            </a:r>
            <a:r>
              <a:rPr lang="ru-RU" sz="2000" b="1" dirty="0">
                <a:solidFill>
                  <a:srgbClr val="0033CC"/>
                </a:solidFill>
                <a:latin typeface="Arial" panose="020B0604020202020204" pitchFamily="34" charset="0"/>
                <a:cs typeface="Arial" panose="020B0604020202020204" pitchFamily="34" charset="0"/>
              </a:rPr>
              <a:t>оказалась пренебрежимо малой.</a:t>
            </a:r>
            <a:endParaRPr lang="ru-RU" dirty="0"/>
          </a:p>
        </p:txBody>
      </p:sp>
      <p:sp>
        <p:nvSpPr>
          <p:cNvPr id="28" name="Прямоугольник 27"/>
          <p:cNvSpPr/>
          <p:nvPr/>
        </p:nvSpPr>
        <p:spPr>
          <a:xfrm>
            <a:off x="5900286" y="4427708"/>
            <a:ext cx="4310515" cy="461665"/>
          </a:xfrm>
          <a:prstGeom prst="rect">
            <a:avLst/>
          </a:prstGeom>
        </p:spPr>
        <p:txBody>
          <a:bodyPr wrap="square">
            <a:spAutoFit/>
          </a:bodyPr>
          <a:lstStyle/>
          <a:p>
            <a:r>
              <a:rPr lang="ru-RU" sz="2400" b="1" i="1" dirty="0"/>
              <a:t> </a:t>
            </a:r>
            <a:endParaRPr lang="ru-RU" sz="2400" b="1" i="1" dirty="0">
              <a:solidFill>
                <a:srgbClr val="003882"/>
              </a:solidFill>
            </a:endParaRPr>
          </a:p>
        </p:txBody>
      </p:sp>
      <p:sp>
        <p:nvSpPr>
          <p:cNvPr id="18" name="Дата 3"/>
          <p:cNvSpPr>
            <a:spLocks noGrp="1"/>
          </p:cNvSpPr>
          <p:nvPr>
            <p:ph type="dt" sz="half" idx="10"/>
          </p:nvPr>
        </p:nvSpPr>
        <p:spPr>
          <a:xfrm>
            <a:off x="1981200" y="6356351"/>
            <a:ext cx="2133600" cy="365125"/>
          </a:xfrm>
        </p:spPr>
        <p:txBody>
          <a:bodyPr/>
          <a:lstStyle/>
          <a:p>
            <a:fld id="{A3369183-8A6A-4050-B255-9BECD2363F73}" type="datetime1">
              <a:rPr lang="ru-RU" smtClean="0"/>
              <a:t>14.03.2023</a:t>
            </a:fld>
            <a:endParaRPr lang="ru-RU" dirty="0"/>
          </a:p>
        </p:txBody>
      </p:sp>
      <p:sp>
        <p:nvSpPr>
          <p:cNvPr id="3" name="TextBox 2">
            <a:extLst>
              <a:ext uri="{FF2B5EF4-FFF2-40B4-BE49-F238E27FC236}">
                <a16:creationId xmlns:a16="http://schemas.microsoft.com/office/drawing/2014/main" id="{97BB31A0-1A0D-442A-8952-5540198C117A}"/>
              </a:ext>
            </a:extLst>
          </p:cNvPr>
          <p:cNvSpPr txBox="1"/>
          <p:nvPr/>
        </p:nvSpPr>
        <p:spPr>
          <a:xfrm>
            <a:off x="335360" y="1036802"/>
            <a:ext cx="11737304" cy="1015663"/>
          </a:xfrm>
          <a:prstGeom prst="rect">
            <a:avLst/>
          </a:prstGeom>
          <a:noFill/>
        </p:spPr>
        <p:txBody>
          <a:bodyPr wrap="square" rtlCol="0">
            <a:spAutoFit/>
          </a:bodyPr>
          <a:lstStyle/>
          <a:p>
            <a:r>
              <a:rPr lang="ru-RU" sz="2000" dirty="0">
                <a:latin typeface="Arial" panose="020B0604020202020204" pitchFamily="34" charset="0"/>
                <a:cs typeface="Arial" panose="020B0604020202020204" pitchFamily="34" charset="0"/>
              </a:rPr>
              <a:t>Для подсчета </a:t>
            </a:r>
            <a:r>
              <a:rPr lang="ru-RU" sz="2000" b="1" dirty="0">
                <a:solidFill>
                  <a:srgbClr val="0033CC"/>
                </a:solidFill>
                <a:latin typeface="Arial" panose="020B0604020202020204" pitchFamily="34" charset="0"/>
                <a:cs typeface="Arial" panose="020B0604020202020204" pitchFamily="34" charset="0"/>
              </a:rPr>
              <a:t>вероятности принять случайный набор точек за ромбический меандр</a:t>
            </a:r>
            <a:r>
              <a:rPr lang="ru-RU" sz="2000" dirty="0">
                <a:solidFill>
                  <a:srgbClr val="0033CC"/>
                </a:solidFill>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был проведен вычислительный эксперимент, при котором случайный набор точек разыгрывался </a:t>
            </a:r>
            <a:r>
              <a:rPr lang="ru-RU" sz="2000" b="1" i="1" dirty="0">
                <a:solidFill>
                  <a:srgbClr val="0033CC"/>
                </a:solidFill>
                <a:latin typeface="Arial" panose="020B0604020202020204" pitchFamily="34" charset="0"/>
                <a:cs typeface="Arial" panose="020B0604020202020204" pitchFamily="34" charset="0"/>
              </a:rPr>
              <a:t>n=100000 </a:t>
            </a:r>
            <a:r>
              <a:rPr lang="ru-RU" sz="2000" dirty="0">
                <a:solidFill>
                  <a:srgbClr val="0033CC"/>
                </a:solidFill>
                <a:latin typeface="Arial" panose="020B0604020202020204" pitchFamily="34" charset="0"/>
                <a:cs typeface="Arial" panose="020B0604020202020204" pitchFamily="34" charset="0"/>
              </a:rPr>
              <a:t>раз. </a:t>
            </a:r>
          </a:p>
        </p:txBody>
      </p:sp>
      <p:sp>
        <p:nvSpPr>
          <p:cNvPr id="4" name="TextBox 3">
            <a:extLst>
              <a:ext uri="{FF2B5EF4-FFF2-40B4-BE49-F238E27FC236}">
                <a16:creationId xmlns:a16="http://schemas.microsoft.com/office/drawing/2014/main" id="{804B8A76-BC47-4BA4-BCEF-5561A85A987E}"/>
              </a:ext>
            </a:extLst>
          </p:cNvPr>
          <p:cNvSpPr txBox="1"/>
          <p:nvPr/>
        </p:nvSpPr>
        <p:spPr>
          <a:xfrm>
            <a:off x="8737600" y="4623401"/>
            <a:ext cx="2881899" cy="461665"/>
          </a:xfrm>
          <a:prstGeom prst="rect">
            <a:avLst/>
          </a:prstGeom>
          <a:noFill/>
        </p:spPr>
        <p:txBody>
          <a:bodyPr wrap="square" rtlCol="0">
            <a:spAutoFit/>
          </a:bodyPr>
          <a:lstStyle/>
          <a:p>
            <a:r>
              <a:rPr lang="en-US" sz="2400" b="1" i="1" dirty="0">
                <a:solidFill>
                  <a:srgbClr val="0033CC"/>
                </a:solidFill>
                <a:latin typeface="Arial" panose="020B0604020202020204" pitchFamily="34" charset="0"/>
                <a:cs typeface="Arial" panose="020B0604020202020204" pitchFamily="34" charset="0"/>
              </a:rPr>
              <a:t>P</a:t>
            </a:r>
            <a:r>
              <a:rPr lang="ru-RU" sz="2400" b="1" i="1" baseline="-25000" dirty="0">
                <a:solidFill>
                  <a:srgbClr val="0033CC"/>
                </a:solidFill>
                <a:latin typeface="Arial" panose="020B0604020202020204" pitchFamily="34" charset="0"/>
                <a:cs typeface="Arial" panose="020B0604020202020204" pitchFamily="34" charset="0"/>
              </a:rPr>
              <a:t>Т </a:t>
            </a:r>
            <a:r>
              <a:rPr lang="ru-RU" sz="2400" b="1" i="1" dirty="0">
                <a:solidFill>
                  <a:srgbClr val="0033CC"/>
                </a:solidFill>
                <a:latin typeface="Arial" panose="020B0604020202020204" pitchFamily="34" charset="0"/>
                <a:cs typeface="Arial" panose="020B0604020202020204" pitchFamily="34" charset="0"/>
              </a:rPr>
              <a:t>= m/n = 0.00017</a:t>
            </a:r>
            <a:endParaRPr lang="ru-RU" sz="2400" dirty="0"/>
          </a:p>
        </p:txBody>
      </p:sp>
      <p:sp>
        <p:nvSpPr>
          <p:cNvPr id="6" name="Нижний колонтитул 5">
            <a:extLst>
              <a:ext uri="{FF2B5EF4-FFF2-40B4-BE49-F238E27FC236}">
                <a16:creationId xmlns:a16="http://schemas.microsoft.com/office/drawing/2014/main" id="{9D99812D-56E9-42AC-BA3C-4DA9E57F77EE}"/>
              </a:ext>
            </a:extLst>
          </p:cNvPr>
          <p:cNvSpPr>
            <a:spLocks noGrp="1"/>
          </p:cNvSpPr>
          <p:nvPr>
            <p:ph type="ftr" sz="quarter" idx="11"/>
          </p:nvPr>
        </p:nvSpPr>
        <p:spPr/>
        <p:txBody>
          <a:bodyPr/>
          <a:lstStyle/>
          <a:p>
            <a:r>
              <a:rPr lang="ru-RU"/>
              <a:t>Ососков Машинное обучение Лекция 3</a:t>
            </a:r>
          </a:p>
        </p:txBody>
      </p:sp>
    </p:spTree>
    <p:extLst>
      <p:ext uri="{BB962C8B-B14F-4D97-AF65-F5344CB8AC3E}">
        <p14:creationId xmlns:p14="http://schemas.microsoft.com/office/powerpoint/2010/main" val="213649190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9336" y="1"/>
            <a:ext cx="12025336" cy="626331"/>
          </a:xfrm>
        </p:spPr>
        <p:txBody>
          <a:bodyPr>
            <a:normAutofit/>
          </a:bodyPr>
          <a:lstStyle/>
          <a:p>
            <a:r>
              <a:rPr lang="ru-RU" sz="3200" b="1" dirty="0">
                <a:solidFill>
                  <a:srgbClr val="0033CC"/>
                </a:solidFill>
              </a:rPr>
              <a:t>Присутствует</a:t>
            </a:r>
            <a:r>
              <a:rPr lang="ru-RU" sz="3200" b="1" dirty="0">
                <a:solidFill>
                  <a:srgbClr val="0033CC"/>
                </a:solidFill>
                <a:latin typeface="Arial" pitchFamily="34" charset="0"/>
                <a:cs typeface="Arial" pitchFamily="34" charset="0"/>
              </a:rPr>
              <a:t> ли «ядерная роза»</a:t>
            </a:r>
            <a:r>
              <a:rPr lang="en-US" sz="3200" b="1" dirty="0">
                <a:solidFill>
                  <a:srgbClr val="0033CC"/>
                </a:solidFill>
                <a:latin typeface="Arial" pitchFamily="34" charset="0"/>
                <a:cs typeface="Arial" pitchFamily="34" charset="0"/>
              </a:rPr>
              <a:t> </a:t>
            </a:r>
            <a:r>
              <a:rPr lang="ru-RU" sz="3200" b="1" dirty="0">
                <a:solidFill>
                  <a:srgbClr val="0033CC"/>
                </a:solidFill>
              </a:rPr>
              <a:t>на исходном изображении</a:t>
            </a:r>
            <a:r>
              <a:rPr lang="ru-RU" sz="3200" b="1" dirty="0">
                <a:solidFill>
                  <a:srgbClr val="0033CC"/>
                </a:solidFill>
                <a:latin typeface="Arial" pitchFamily="34" charset="0"/>
                <a:cs typeface="Arial" pitchFamily="34" charset="0"/>
              </a:rPr>
              <a:t>? </a:t>
            </a:r>
          </a:p>
        </p:txBody>
      </p:sp>
      <p:sp>
        <p:nvSpPr>
          <p:cNvPr id="13" name="Содержимое 2"/>
          <p:cNvSpPr txBox="1">
            <a:spLocks/>
          </p:cNvSpPr>
          <p:nvPr/>
        </p:nvSpPr>
        <p:spPr>
          <a:xfrm>
            <a:off x="5308104" y="1988841"/>
            <a:ext cx="1575792" cy="1503783"/>
          </a:xfrm>
          <a:prstGeom prst="rect">
            <a:avLst/>
          </a:prstGeom>
        </p:spPr>
        <p:txBody>
          <a:bodyPr vert="horz" lIns="91440" tIns="45720" rIns="91440" bIns="45720" rtlCol="0">
            <a:normAutofit lnSpcReduction="10000"/>
          </a:bodyPr>
          <a:lstStyle/>
          <a:p>
            <a:pPr marL="342900" indent="-342900">
              <a:spcBef>
                <a:spcPct val="20000"/>
              </a:spcBef>
              <a:defRPr/>
            </a:pPr>
            <a:endParaRPr lang="ru-RU" sz="9600" dirty="0">
              <a:solidFill>
                <a:srgbClr val="003882"/>
              </a:solidFill>
              <a:latin typeface="Arial" pitchFamily="34" charset="0"/>
              <a:cs typeface="Arial" pitchFamily="34" charset="0"/>
            </a:endParaRPr>
          </a:p>
        </p:txBody>
      </p:sp>
      <p:pic>
        <p:nvPicPr>
          <p:cNvPr id="15" name="Picture 2" descr="C:\Users\MOR\Desktop\DQmeYjc6fNsSgVtafQTnd9ucRAPmsT4c97VahzaSj56pHKa.png"/>
          <p:cNvPicPr>
            <a:picLocks noChangeAspect="1" noChangeArrowheads="1"/>
          </p:cNvPicPr>
          <p:nvPr/>
        </p:nvPicPr>
        <p:blipFill>
          <a:blip r:embed="rId3" cstate="print"/>
          <a:srcRect/>
          <a:stretch>
            <a:fillRect/>
          </a:stretch>
        </p:blipFill>
        <p:spPr bwMode="auto">
          <a:xfrm>
            <a:off x="2028020" y="439510"/>
            <a:ext cx="8639980" cy="481840"/>
          </a:xfrm>
          <a:prstGeom prst="rect">
            <a:avLst/>
          </a:prstGeom>
          <a:noFill/>
        </p:spPr>
      </p:pic>
      <p:sp>
        <p:nvSpPr>
          <p:cNvPr id="5" name="Номер слайда 4"/>
          <p:cNvSpPr>
            <a:spLocks noGrp="1"/>
          </p:cNvSpPr>
          <p:nvPr>
            <p:ph type="sldNum" sz="quarter" idx="12"/>
          </p:nvPr>
        </p:nvSpPr>
        <p:spPr/>
        <p:txBody>
          <a:bodyPr/>
          <a:lstStyle/>
          <a:p>
            <a:fld id="{725C68B6-61C2-468F-89AB-4B9F7531AA68}" type="slidenum">
              <a:rPr lang="ru-RU" smtClean="0"/>
              <a:pPr/>
              <a:t>17</a:t>
            </a:fld>
            <a:endParaRPr lang="ru-RU"/>
          </a:p>
        </p:txBody>
      </p:sp>
      <p:sp>
        <p:nvSpPr>
          <p:cNvPr id="12" name="Прямоугольник 11"/>
          <p:cNvSpPr/>
          <p:nvPr/>
        </p:nvSpPr>
        <p:spPr>
          <a:xfrm>
            <a:off x="119336" y="5633329"/>
            <a:ext cx="11856640" cy="646331"/>
          </a:xfrm>
          <a:prstGeom prst="rect">
            <a:avLst/>
          </a:prstGeom>
        </p:spPr>
        <p:txBody>
          <a:bodyPr wrap="square">
            <a:spAutoFit/>
          </a:bodyPr>
          <a:lstStyle/>
          <a:p>
            <a:pPr algn="ctr"/>
            <a:r>
              <a:rPr lang="ru-RU" sz="3600" b="1" dirty="0"/>
              <a:t>Результат </a:t>
            </a:r>
            <a:r>
              <a:rPr lang="ru-RU" sz="3600" b="1" dirty="0" err="1"/>
              <a:t>нейроклассификатора</a:t>
            </a:r>
            <a:r>
              <a:rPr lang="ru-RU" sz="3600" b="1" dirty="0"/>
              <a:t>: вероятность =</a:t>
            </a:r>
            <a:r>
              <a:rPr lang="ru-RU" sz="3600" b="1" dirty="0">
                <a:solidFill>
                  <a:srgbClr val="003882"/>
                </a:solidFill>
              </a:rPr>
              <a:t> 99.9%</a:t>
            </a:r>
          </a:p>
        </p:txBody>
      </p:sp>
      <p:sp>
        <p:nvSpPr>
          <p:cNvPr id="11" name="Дата 3"/>
          <p:cNvSpPr>
            <a:spLocks noGrp="1"/>
          </p:cNvSpPr>
          <p:nvPr>
            <p:ph type="dt" sz="half" idx="10"/>
          </p:nvPr>
        </p:nvSpPr>
        <p:spPr>
          <a:xfrm>
            <a:off x="1981200" y="6356351"/>
            <a:ext cx="2133600" cy="365125"/>
          </a:xfrm>
        </p:spPr>
        <p:txBody>
          <a:bodyPr/>
          <a:lstStyle/>
          <a:p>
            <a:fld id="{1C04A45C-4DFA-4CDF-AB31-DD68CEEC0EF0}" type="datetime1">
              <a:rPr lang="ru-RU" smtClean="0"/>
              <a:t>14.03.2023</a:t>
            </a:fld>
            <a:endParaRPr lang="ru-RU" dirty="0"/>
          </a:p>
        </p:txBody>
      </p:sp>
      <p:pic>
        <p:nvPicPr>
          <p:cNvPr id="4" name="Рисунок 3">
            <a:extLst>
              <a:ext uri="{FF2B5EF4-FFF2-40B4-BE49-F238E27FC236}">
                <a16:creationId xmlns:a16="http://schemas.microsoft.com/office/drawing/2014/main" id="{82F931AB-752E-4B74-B11A-A2B07D3AAB60}"/>
              </a:ext>
            </a:extLst>
          </p:cNvPr>
          <p:cNvPicPr>
            <a:picLocks noChangeAspect="1"/>
          </p:cNvPicPr>
          <p:nvPr/>
        </p:nvPicPr>
        <p:blipFill>
          <a:blip r:embed="rId4" cstate="print"/>
          <a:stretch>
            <a:fillRect/>
          </a:stretch>
        </p:blipFill>
        <p:spPr>
          <a:xfrm>
            <a:off x="2028020" y="626332"/>
            <a:ext cx="8748500" cy="5106924"/>
          </a:xfrm>
          <a:prstGeom prst="rect">
            <a:avLst/>
          </a:prstGeom>
        </p:spPr>
      </p:pic>
      <p:sp>
        <p:nvSpPr>
          <p:cNvPr id="3" name="Нижний колонтитул 2">
            <a:extLst>
              <a:ext uri="{FF2B5EF4-FFF2-40B4-BE49-F238E27FC236}">
                <a16:creationId xmlns:a16="http://schemas.microsoft.com/office/drawing/2014/main" id="{8FB51DBB-5B5D-4ACD-B4CE-9031F0C28920}"/>
              </a:ext>
            </a:extLst>
          </p:cNvPr>
          <p:cNvSpPr>
            <a:spLocks noGrp="1"/>
          </p:cNvSpPr>
          <p:nvPr>
            <p:ph type="ftr" sz="quarter" idx="11"/>
          </p:nvPr>
        </p:nvSpPr>
        <p:spPr/>
        <p:txBody>
          <a:bodyPr/>
          <a:lstStyle/>
          <a:p>
            <a:r>
              <a:rPr lang="ru-RU"/>
              <a:t>Ососков Машинное обучение Лекция 3</a:t>
            </a:r>
          </a:p>
        </p:txBody>
      </p:sp>
    </p:spTree>
    <p:extLst>
      <p:ext uri="{BB962C8B-B14F-4D97-AF65-F5344CB8AC3E}">
        <p14:creationId xmlns:p14="http://schemas.microsoft.com/office/powerpoint/2010/main" val="213649190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7C0A93-07EC-44EF-A62A-6A157E21BC90}"/>
              </a:ext>
            </a:extLst>
          </p:cNvPr>
          <p:cNvSpPr txBox="1"/>
          <p:nvPr/>
        </p:nvSpPr>
        <p:spPr>
          <a:xfrm>
            <a:off x="119336" y="714734"/>
            <a:ext cx="12025335" cy="1323439"/>
          </a:xfrm>
          <a:prstGeom prst="rect">
            <a:avLst/>
          </a:prstGeom>
          <a:noFill/>
        </p:spPr>
        <p:txBody>
          <a:bodyPr wrap="square" rtlCol="0">
            <a:spAutoFit/>
          </a:bodyPr>
          <a:lstStyle/>
          <a:p>
            <a:pPr algn="just">
              <a:tabLst>
                <a:tab pos="4500880" algn="l"/>
                <a:tab pos="4591050" algn="l"/>
              </a:tabLst>
            </a:pPr>
            <a:r>
              <a:rPr lang="ru-RU" sz="2000" b="1" dirty="0">
                <a:solidFill>
                  <a:srgbClr val="0033CC"/>
                </a:solidFill>
                <a:latin typeface="Calibri" panose="020F0502020204030204" pitchFamily="34" charset="0"/>
                <a:ea typeface="Times New Roman" panose="02020603050405020304" pitchFamily="18" charset="0"/>
                <a:cs typeface="Calibri" panose="020F0502020204030204" pitchFamily="34" charset="0"/>
              </a:rPr>
              <a:t>Зависимость качества </a:t>
            </a:r>
            <a:r>
              <a:rPr lang="ru-RU" sz="2000" b="1" dirty="0" err="1">
                <a:solidFill>
                  <a:srgbClr val="0033CC"/>
                </a:solidFill>
                <a:latin typeface="Calibri" panose="020F0502020204030204" pitchFamily="34" charset="0"/>
                <a:ea typeface="Times New Roman" panose="02020603050405020304" pitchFamily="18" charset="0"/>
                <a:cs typeface="Calibri" panose="020F0502020204030204" pitchFamily="34" charset="0"/>
              </a:rPr>
              <a:t>нейроклассификации</a:t>
            </a:r>
            <a:r>
              <a:rPr lang="ru-RU" sz="2000" b="1" dirty="0">
                <a:solidFill>
                  <a:srgbClr val="0033CC"/>
                </a:solidFill>
                <a:latin typeface="Calibri" panose="020F0502020204030204" pitchFamily="34" charset="0"/>
                <a:ea typeface="Times New Roman" panose="02020603050405020304" pitchFamily="18" charset="0"/>
                <a:cs typeface="Calibri" panose="020F0502020204030204" pitchFamily="34" charset="0"/>
              </a:rPr>
              <a:t> от того, с каким из образцов «розы» происходит зашумление: </a:t>
            </a:r>
          </a:p>
          <a:p>
            <a:pPr algn="just">
              <a:tabLst>
                <a:tab pos="4500880" algn="l"/>
                <a:tab pos="4591050" algn="l"/>
              </a:tabLst>
            </a:pPr>
            <a:r>
              <a:rPr lang="ru-RU" sz="2000" b="1" dirty="0">
                <a:solidFill>
                  <a:srgbClr val="0033CC"/>
                </a:solidFill>
                <a:latin typeface="Calibri" panose="020F0502020204030204" pitchFamily="34" charset="0"/>
                <a:ea typeface="Times New Roman" panose="02020603050405020304" pitchFamily="18" charset="0"/>
                <a:cs typeface="Calibri" panose="020F0502020204030204" pitchFamily="34" charset="0"/>
              </a:rPr>
              <a:t>1. с оригинальным изображением «розы»;</a:t>
            </a:r>
          </a:p>
          <a:p>
            <a:pPr algn="just">
              <a:tabLst>
                <a:tab pos="4500880" algn="l"/>
                <a:tab pos="4591050" algn="l"/>
              </a:tabLst>
            </a:pPr>
            <a:r>
              <a:rPr lang="ru-RU" sz="2000" b="1" dirty="0">
                <a:solidFill>
                  <a:srgbClr val="0033CC"/>
                </a:solidFill>
                <a:latin typeface="Calibri" panose="020F0502020204030204" pitchFamily="34" charset="0"/>
                <a:ea typeface="Times New Roman" panose="02020603050405020304" pitchFamily="18" charset="0"/>
                <a:cs typeface="Calibri" panose="020F0502020204030204" pitchFamily="34" charset="0"/>
              </a:rPr>
              <a:t>2. с изображением «розы», сгенерированной моделью.</a:t>
            </a:r>
          </a:p>
          <a:p>
            <a:pPr algn="just">
              <a:tabLst>
                <a:tab pos="4500880" algn="l"/>
                <a:tab pos="4591050" algn="l"/>
              </a:tabLst>
            </a:pPr>
            <a:r>
              <a:rPr lang="ru-RU" sz="2000" b="1" dirty="0">
                <a:solidFill>
                  <a:srgbClr val="0033CC"/>
                </a:solidFill>
                <a:latin typeface="Calibri" panose="020F0502020204030204" pitchFamily="34" charset="0"/>
                <a:ea typeface="Times New Roman" panose="02020603050405020304" pitchFamily="18" charset="0"/>
                <a:cs typeface="Calibri" panose="020F0502020204030204" pitchFamily="34" charset="0"/>
              </a:rPr>
              <a:t>3. с изображениями, сгенерированных моделью </a:t>
            </a:r>
            <a:r>
              <a:rPr lang="ru-RU" sz="2000" b="1" dirty="0">
                <a:solidFill>
                  <a:srgbClr val="0033CC"/>
                </a:solidFill>
                <a:ea typeface="Times New Roman" panose="02020603050405020304" pitchFamily="18" charset="0"/>
              </a:rPr>
              <a:t>в каждом из </a:t>
            </a:r>
            <a:r>
              <a:rPr lang="ru-RU" sz="2000" b="1" i="1" dirty="0">
                <a:solidFill>
                  <a:srgbClr val="0033CC"/>
                </a:solidFill>
                <a:ea typeface="Times New Roman" panose="02020603050405020304" pitchFamily="18" charset="0"/>
              </a:rPr>
              <a:t>n</a:t>
            </a:r>
            <a:r>
              <a:rPr lang="ru-RU" sz="2000" b="1" dirty="0">
                <a:solidFill>
                  <a:srgbClr val="0033CC"/>
                </a:solidFill>
                <a:ea typeface="Times New Roman" panose="02020603050405020304" pitchFamily="18" charset="0"/>
              </a:rPr>
              <a:t> опытов.</a:t>
            </a:r>
            <a:r>
              <a:rPr lang="ru-RU" b="1" dirty="0">
                <a:solidFill>
                  <a:srgbClr val="0033CC"/>
                </a:solidFill>
                <a:ea typeface="Times New Roman" panose="02020603050405020304" pitchFamily="18" charset="0"/>
                <a:cs typeface="Calibri" panose="020F0502020204030204" pitchFamily="34" charset="0"/>
              </a:rPr>
              <a:t> </a:t>
            </a:r>
          </a:p>
        </p:txBody>
      </p:sp>
      <p:sp>
        <p:nvSpPr>
          <p:cNvPr id="2" name="Заголовок 1"/>
          <p:cNvSpPr>
            <a:spLocks noGrp="1"/>
          </p:cNvSpPr>
          <p:nvPr>
            <p:ph type="title"/>
          </p:nvPr>
        </p:nvSpPr>
        <p:spPr>
          <a:xfrm>
            <a:off x="2106367" y="-33186"/>
            <a:ext cx="8229600" cy="764704"/>
          </a:xfrm>
        </p:spPr>
        <p:txBody>
          <a:bodyPr>
            <a:noAutofit/>
          </a:bodyPr>
          <a:lstStyle/>
          <a:p>
            <a:r>
              <a:rPr lang="ru-RU" sz="2400" b="1" dirty="0">
                <a:solidFill>
                  <a:srgbClr val="003882"/>
                </a:solidFill>
                <a:latin typeface="Arial" pitchFamily="34" charset="0"/>
                <a:cs typeface="Arial" pitchFamily="34" charset="0"/>
              </a:rPr>
              <a:t>Проверка влияния равномерного зашумления на вероятность правильного распознавания</a:t>
            </a:r>
          </a:p>
        </p:txBody>
      </p:sp>
      <p:pic>
        <p:nvPicPr>
          <p:cNvPr id="15" name="Picture 2" descr="C:\Users\MOR\Desktop\DQmeYjc6fNsSgVtafQTnd9ucRAPmsT4c97VahzaSj56pHKa.png"/>
          <p:cNvPicPr>
            <a:picLocks noChangeAspect="1" noChangeArrowheads="1"/>
          </p:cNvPicPr>
          <p:nvPr/>
        </p:nvPicPr>
        <p:blipFill>
          <a:blip r:embed="rId3" cstate="print"/>
          <a:srcRect/>
          <a:stretch>
            <a:fillRect/>
          </a:stretch>
        </p:blipFill>
        <p:spPr bwMode="auto">
          <a:xfrm>
            <a:off x="1524000" y="87770"/>
            <a:ext cx="9144000" cy="1144071"/>
          </a:xfrm>
          <a:prstGeom prst="rect">
            <a:avLst/>
          </a:prstGeom>
          <a:noFill/>
        </p:spPr>
      </p:pic>
      <p:sp>
        <p:nvSpPr>
          <p:cNvPr id="5" name="Номер слайда 4"/>
          <p:cNvSpPr>
            <a:spLocks noGrp="1"/>
          </p:cNvSpPr>
          <p:nvPr>
            <p:ph type="sldNum" sz="quarter" idx="12"/>
          </p:nvPr>
        </p:nvSpPr>
        <p:spPr/>
        <p:txBody>
          <a:bodyPr/>
          <a:lstStyle/>
          <a:p>
            <a:fld id="{725C68B6-61C2-468F-89AB-4B9F7531AA68}" type="slidenum">
              <a:rPr lang="ru-RU" smtClean="0"/>
              <a:pPr/>
              <a:t>18</a:t>
            </a:fld>
            <a:endParaRPr lang="ru-RU"/>
          </a:p>
        </p:txBody>
      </p:sp>
      <p:pic>
        <p:nvPicPr>
          <p:cNvPr id="1026" name="Picture 2"/>
          <p:cNvPicPr>
            <a:picLocks noChangeAspect="1" noChangeArrowheads="1"/>
          </p:cNvPicPr>
          <p:nvPr/>
        </p:nvPicPr>
        <p:blipFill>
          <a:blip r:embed="rId4" cstate="print"/>
          <a:srcRect/>
          <a:stretch>
            <a:fillRect/>
          </a:stretch>
        </p:blipFill>
        <p:spPr bwMode="auto">
          <a:xfrm>
            <a:off x="5466887" y="2033922"/>
            <a:ext cx="3025601" cy="1983213"/>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cstate="print"/>
          <a:srcRect/>
          <a:stretch>
            <a:fillRect/>
          </a:stretch>
        </p:blipFill>
        <p:spPr bwMode="auto">
          <a:xfrm>
            <a:off x="8765753" y="1607131"/>
            <a:ext cx="3021818" cy="2092456"/>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cstate="print"/>
          <a:srcRect/>
          <a:stretch>
            <a:fillRect/>
          </a:stretch>
        </p:blipFill>
        <p:spPr bwMode="auto">
          <a:xfrm>
            <a:off x="677934" y="3912645"/>
            <a:ext cx="3832479" cy="2566642"/>
          </a:xfrm>
          <a:prstGeom prst="rect">
            <a:avLst/>
          </a:prstGeom>
          <a:noFill/>
          <a:ln w="9525">
            <a:noFill/>
            <a:miter lim="800000"/>
            <a:headEnd/>
            <a:tailEnd/>
          </a:ln>
          <a:effectLst/>
        </p:spPr>
      </p:pic>
      <p:pic>
        <p:nvPicPr>
          <p:cNvPr id="1032" name="Picture 8"/>
          <p:cNvPicPr>
            <a:picLocks noChangeAspect="1" noChangeArrowheads="1"/>
          </p:cNvPicPr>
          <p:nvPr/>
        </p:nvPicPr>
        <p:blipFill>
          <a:blip r:embed="rId7" cstate="print"/>
          <a:srcRect/>
          <a:stretch>
            <a:fillRect/>
          </a:stretch>
        </p:blipFill>
        <p:spPr bwMode="auto">
          <a:xfrm>
            <a:off x="4849601" y="4061537"/>
            <a:ext cx="3563333" cy="2417750"/>
          </a:xfrm>
          <a:prstGeom prst="rect">
            <a:avLst/>
          </a:prstGeom>
          <a:noFill/>
          <a:ln w="9525">
            <a:noFill/>
            <a:miter lim="800000"/>
            <a:headEnd/>
            <a:tailEnd/>
          </a:ln>
          <a:effectLst/>
        </p:spPr>
      </p:pic>
      <p:sp>
        <p:nvSpPr>
          <p:cNvPr id="29" name="Стрелка вправо 28"/>
          <p:cNvSpPr/>
          <p:nvPr/>
        </p:nvSpPr>
        <p:spPr>
          <a:xfrm>
            <a:off x="11806692" y="2853906"/>
            <a:ext cx="375372" cy="4320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30" name="Стрелка вправо 29"/>
          <p:cNvSpPr/>
          <p:nvPr/>
        </p:nvSpPr>
        <p:spPr>
          <a:xfrm>
            <a:off x="8413711" y="2827408"/>
            <a:ext cx="352042" cy="4320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32" name="Стрелка вправо 31"/>
          <p:cNvSpPr/>
          <p:nvPr/>
        </p:nvSpPr>
        <p:spPr>
          <a:xfrm>
            <a:off x="190590" y="4927342"/>
            <a:ext cx="432048" cy="4320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33" name="Стрелка вправо 32"/>
          <p:cNvSpPr/>
          <p:nvPr/>
        </p:nvSpPr>
        <p:spPr>
          <a:xfrm>
            <a:off x="4510413" y="4763918"/>
            <a:ext cx="432048" cy="4320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34" name="Прямоугольник 33"/>
          <p:cNvSpPr/>
          <p:nvPr/>
        </p:nvSpPr>
        <p:spPr>
          <a:xfrm>
            <a:off x="5730487" y="2084242"/>
            <a:ext cx="981359" cy="369332"/>
          </a:xfrm>
          <a:prstGeom prst="rect">
            <a:avLst/>
          </a:prstGeom>
        </p:spPr>
        <p:txBody>
          <a:bodyPr wrap="none">
            <a:spAutoFit/>
          </a:bodyPr>
          <a:lstStyle/>
          <a:p>
            <a:r>
              <a:rPr lang="ru-RU" b="1" i="1" dirty="0"/>
              <a:t>шум</a:t>
            </a:r>
            <a:r>
              <a:rPr lang="en-US" b="1" i="1" dirty="0"/>
              <a:t> 0%</a:t>
            </a:r>
            <a:endParaRPr lang="ru-RU" b="1" dirty="0"/>
          </a:p>
        </p:txBody>
      </p:sp>
      <p:sp>
        <p:nvSpPr>
          <p:cNvPr id="35" name="Прямоугольник 34"/>
          <p:cNvSpPr/>
          <p:nvPr/>
        </p:nvSpPr>
        <p:spPr>
          <a:xfrm>
            <a:off x="8937166" y="2072918"/>
            <a:ext cx="1098378" cy="369332"/>
          </a:xfrm>
          <a:prstGeom prst="rect">
            <a:avLst/>
          </a:prstGeom>
        </p:spPr>
        <p:txBody>
          <a:bodyPr wrap="none">
            <a:spAutoFit/>
          </a:bodyPr>
          <a:lstStyle/>
          <a:p>
            <a:r>
              <a:rPr lang="ru-RU" b="1" i="1" dirty="0"/>
              <a:t>шум</a:t>
            </a:r>
            <a:r>
              <a:rPr lang="en-US" b="1" i="1" dirty="0"/>
              <a:t> </a:t>
            </a:r>
            <a:r>
              <a:rPr lang="ru-RU" b="1" i="1" dirty="0"/>
              <a:t>10</a:t>
            </a:r>
            <a:r>
              <a:rPr lang="en-US" b="1" i="1" dirty="0"/>
              <a:t>%</a:t>
            </a:r>
            <a:endParaRPr lang="ru-RU" b="1" dirty="0"/>
          </a:p>
        </p:txBody>
      </p:sp>
      <p:sp>
        <p:nvSpPr>
          <p:cNvPr id="36" name="Прямоугольник 35"/>
          <p:cNvSpPr/>
          <p:nvPr/>
        </p:nvSpPr>
        <p:spPr>
          <a:xfrm>
            <a:off x="1231051" y="4061537"/>
            <a:ext cx="994183" cy="338554"/>
          </a:xfrm>
          <a:prstGeom prst="rect">
            <a:avLst/>
          </a:prstGeom>
        </p:spPr>
        <p:txBody>
          <a:bodyPr wrap="none">
            <a:spAutoFit/>
          </a:bodyPr>
          <a:lstStyle/>
          <a:p>
            <a:r>
              <a:rPr lang="ru-RU" sz="1600" b="1" i="1" dirty="0"/>
              <a:t>шум</a:t>
            </a:r>
            <a:r>
              <a:rPr lang="en-US" sz="1600" b="1" i="1" dirty="0"/>
              <a:t> </a:t>
            </a:r>
            <a:r>
              <a:rPr lang="ru-RU" sz="1600" b="1" i="1" dirty="0"/>
              <a:t>30</a:t>
            </a:r>
            <a:r>
              <a:rPr lang="en-US" sz="1600" b="1" i="1" dirty="0"/>
              <a:t>%</a:t>
            </a:r>
            <a:endParaRPr lang="ru-RU" sz="1600" b="1" dirty="0"/>
          </a:p>
        </p:txBody>
      </p:sp>
      <p:sp>
        <p:nvSpPr>
          <p:cNvPr id="37" name="Прямоугольник 36"/>
          <p:cNvSpPr/>
          <p:nvPr/>
        </p:nvSpPr>
        <p:spPr>
          <a:xfrm>
            <a:off x="5122789" y="4089660"/>
            <a:ext cx="1098378" cy="369332"/>
          </a:xfrm>
          <a:prstGeom prst="rect">
            <a:avLst/>
          </a:prstGeom>
        </p:spPr>
        <p:txBody>
          <a:bodyPr wrap="none">
            <a:spAutoFit/>
          </a:bodyPr>
          <a:lstStyle/>
          <a:p>
            <a:r>
              <a:rPr lang="ru-RU" b="1" i="1" dirty="0"/>
              <a:t>шум</a:t>
            </a:r>
            <a:r>
              <a:rPr lang="en-US" b="1" i="1" dirty="0"/>
              <a:t> </a:t>
            </a:r>
            <a:r>
              <a:rPr lang="ru-RU" b="1" i="1" dirty="0"/>
              <a:t>50</a:t>
            </a:r>
            <a:r>
              <a:rPr lang="en-US" b="1" i="1" dirty="0"/>
              <a:t>%</a:t>
            </a:r>
            <a:endParaRPr lang="ru-RU" b="1" dirty="0"/>
          </a:p>
        </p:txBody>
      </p:sp>
      <p:sp>
        <p:nvSpPr>
          <p:cNvPr id="4" name="Дата 3">
            <a:extLst>
              <a:ext uri="{FF2B5EF4-FFF2-40B4-BE49-F238E27FC236}">
                <a16:creationId xmlns:a16="http://schemas.microsoft.com/office/drawing/2014/main" id="{606A1301-320D-460B-9695-99E986FDF134}"/>
              </a:ext>
            </a:extLst>
          </p:cNvPr>
          <p:cNvSpPr>
            <a:spLocks noGrp="1"/>
          </p:cNvSpPr>
          <p:nvPr>
            <p:ph type="dt" sz="half" idx="10"/>
          </p:nvPr>
        </p:nvSpPr>
        <p:spPr/>
        <p:txBody>
          <a:bodyPr/>
          <a:lstStyle/>
          <a:p>
            <a:fld id="{B85FABAA-3894-438D-8E5B-9F5A4A54C5C8}" type="datetime1">
              <a:rPr lang="ru-RU" smtClean="0"/>
              <a:t>14.03.2023</a:t>
            </a:fld>
            <a:endParaRPr lang="ru-RU"/>
          </a:p>
        </p:txBody>
      </p:sp>
      <p:sp>
        <p:nvSpPr>
          <p:cNvPr id="6" name="Нижний колонтитул 5">
            <a:extLst>
              <a:ext uri="{FF2B5EF4-FFF2-40B4-BE49-F238E27FC236}">
                <a16:creationId xmlns:a16="http://schemas.microsoft.com/office/drawing/2014/main" id="{C1E913D3-AE9D-4BF0-838E-CFFBB0FA8483}"/>
              </a:ext>
            </a:extLst>
          </p:cNvPr>
          <p:cNvSpPr>
            <a:spLocks noGrp="1"/>
          </p:cNvSpPr>
          <p:nvPr>
            <p:ph type="ftr" sz="quarter" idx="11"/>
          </p:nvPr>
        </p:nvSpPr>
        <p:spPr/>
        <p:txBody>
          <a:bodyPr/>
          <a:lstStyle/>
          <a:p>
            <a:r>
              <a:rPr lang="ru-RU"/>
              <a:t>Ососков Машинное обучение Лекция 3</a:t>
            </a:r>
          </a:p>
        </p:txBody>
      </p:sp>
      <p:sp>
        <p:nvSpPr>
          <p:cNvPr id="8" name="TextBox 7">
            <a:extLst>
              <a:ext uri="{FF2B5EF4-FFF2-40B4-BE49-F238E27FC236}">
                <a16:creationId xmlns:a16="http://schemas.microsoft.com/office/drawing/2014/main" id="{0BF97CE3-5FEE-E44E-DE86-AA1CB02ADA3D}"/>
              </a:ext>
            </a:extLst>
          </p:cNvPr>
          <p:cNvSpPr txBox="1"/>
          <p:nvPr/>
        </p:nvSpPr>
        <p:spPr>
          <a:xfrm>
            <a:off x="115006" y="2017749"/>
            <a:ext cx="5116009" cy="1323439"/>
          </a:xfrm>
          <a:prstGeom prst="rect">
            <a:avLst/>
          </a:prstGeom>
          <a:noFill/>
        </p:spPr>
        <p:txBody>
          <a:bodyPr wrap="square">
            <a:spAutoFit/>
          </a:bodyPr>
          <a:lstStyle/>
          <a:p>
            <a:r>
              <a:rPr lang="ru-RU" sz="2000" b="1" dirty="0"/>
              <a:t>Мы повторили числовой эксперимент по </a:t>
            </a:r>
          </a:p>
          <a:p>
            <a:r>
              <a:rPr lang="ru-RU" sz="2000" b="1" dirty="0"/>
              <a:t>определению изменения вероятности правильной классификации при нарастании шума три раза  в n=1000  экспериментах </a:t>
            </a:r>
          </a:p>
        </p:txBody>
      </p:sp>
      <p:sp>
        <p:nvSpPr>
          <p:cNvPr id="7" name="TextBox 6">
            <a:extLst>
              <a:ext uri="{FF2B5EF4-FFF2-40B4-BE49-F238E27FC236}">
                <a16:creationId xmlns:a16="http://schemas.microsoft.com/office/drawing/2014/main" id="{34C4A28E-FBF5-49DA-E191-962CE93D4603}"/>
              </a:ext>
            </a:extLst>
          </p:cNvPr>
          <p:cNvSpPr txBox="1"/>
          <p:nvPr/>
        </p:nvSpPr>
        <p:spPr>
          <a:xfrm>
            <a:off x="8543413" y="3793690"/>
            <a:ext cx="3832479" cy="2585323"/>
          </a:xfrm>
          <a:prstGeom prst="rect">
            <a:avLst/>
          </a:prstGeom>
          <a:noFill/>
        </p:spPr>
        <p:txBody>
          <a:bodyPr wrap="square" rtlCol="0">
            <a:spAutoFit/>
          </a:bodyPr>
          <a:lstStyle/>
          <a:p>
            <a:pPr algn="l"/>
            <a:r>
              <a:rPr lang="ru-RU" b="1" dirty="0"/>
              <a:t>После этого для нарастающих градаций шума подсчитывались вероятности правильной классификации, которые затем аппроксимировались гладкой функцией, чтобы посмотреть насколько хорошо измеренные значения вероятностей укладываются в коридор ошибок</a:t>
            </a:r>
          </a:p>
        </p:txBody>
      </p:sp>
    </p:spTree>
    <p:extLst>
      <p:ext uri="{BB962C8B-B14F-4D97-AF65-F5344CB8AC3E}">
        <p14:creationId xmlns:p14="http://schemas.microsoft.com/office/powerpoint/2010/main" val="213649190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3552" y="0"/>
            <a:ext cx="8229600" cy="548680"/>
          </a:xfrm>
        </p:spPr>
        <p:txBody>
          <a:bodyPr>
            <a:noAutofit/>
          </a:bodyPr>
          <a:lstStyle/>
          <a:p>
            <a:r>
              <a:rPr lang="ru-RU" sz="3600" b="1" dirty="0">
                <a:solidFill>
                  <a:srgbClr val="003882"/>
                </a:solidFill>
                <a:latin typeface="Arial" pitchFamily="34" charset="0"/>
                <a:cs typeface="Arial" pitchFamily="34" charset="0"/>
              </a:rPr>
              <a:t>Оригинальная «роза»</a:t>
            </a:r>
          </a:p>
        </p:txBody>
      </p:sp>
      <p:pic>
        <p:nvPicPr>
          <p:cNvPr id="15" name="Picture 2" descr="C:\Users\MOR\Desktop\DQmeYjc6fNsSgVtafQTnd9ucRAPmsT4c97VahzaSj56pHKa.png"/>
          <p:cNvPicPr>
            <a:picLocks noChangeAspect="1" noChangeArrowheads="1"/>
          </p:cNvPicPr>
          <p:nvPr/>
        </p:nvPicPr>
        <p:blipFill>
          <a:blip r:embed="rId3" cstate="print"/>
          <a:srcRect/>
          <a:stretch>
            <a:fillRect/>
          </a:stretch>
        </p:blipFill>
        <p:spPr bwMode="auto">
          <a:xfrm>
            <a:off x="1540923" y="17853"/>
            <a:ext cx="9144000" cy="1400018"/>
          </a:xfrm>
          <a:prstGeom prst="rect">
            <a:avLst/>
          </a:prstGeom>
          <a:noFill/>
        </p:spPr>
      </p:pic>
      <p:sp>
        <p:nvSpPr>
          <p:cNvPr id="5" name="Номер слайда 4"/>
          <p:cNvSpPr>
            <a:spLocks noGrp="1"/>
          </p:cNvSpPr>
          <p:nvPr>
            <p:ph type="sldNum" sz="quarter" idx="12"/>
          </p:nvPr>
        </p:nvSpPr>
        <p:spPr/>
        <p:txBody>
          <a:bodyPr/>
          <a:lstStyle/>
          <a:p>
            <a:fld id="{725C68B6-61C2-468F-89AB-4B9F7531AA68}" type="slidenum">
              <a:rPr lang="ru-RU" smtClean="0"/>
              <a:pPr/>
              <a:t>19</a:t>
            </a:fld>
            <a:endParaRPr lang="ru-RU"/>
          </a:p>
        </p:txBody>
      </p:sp>
      <p:pic>
        <p:nvPicPr>
          <p:cNvPr id="2050" name="Picture 2"/>
          <p:cNvPicPr>
            <a:picLocks noChangeAspect="1" noChangeArrowheads="1"/>
          </p:cNvPicPr>
          <p:nvPr/>
        </p:nvPicPr>
        <p:blipFill>
          <a:blip r:embed="rId4" cstate="print"/>
          <a:srcRect/>
          <a:stretch>
            <a:fillRect/>
          </a:stretch>
        </p:blipFill>
        <p:spPr bwMode="auto">
          <a:xfrm>
            <a:off x="566067" y="1414733"/>
            <a:ext cx="10399002" cy="4161847"/>
          </a:xfrm>
          <a:prstGeom prst="rect">
            <a:avLst/>
          </a:prstGeom>
          <a:noFill/>
          <a:ln w="9525">
            <a:noFill/>
            <a:miter lim="800000"/>
            <a:headEnd/>
            <a:tailEnd/>
          </a:ln>
          <a:effectLst/>
        </p:spPr>
      </p:pic>
      <p:sp>
        <p:nvSpPr>
          <p:cNvPr id="19" name="Прямоугольник 18"/>
          <p:cNvSpPr/>
          <p:nvPr/>
        </p:nvSpPr>
        <p:spPr>
          <a:xfrm>
            <a:off x="273696" y="663706"/>
            <a:ext cx="11809312" cy="707886"/>
          </a:xfrm>
          <a:prstGeom prst="rect">
            <a:avLst/>
          </a:prstGeom>
        </p:spPr>
        <p:txBody>
          <a:bodyPr wrap="square">
            <a:spAutoFit/>
          </a:bodyPr>
          <a:lstStyle/>
          <a:p>
            <a:r>
              <a:rPr lang="ru-RU" sz="2000" b="1" dirty="0">
                <a:latin typeface="Arial" pitchFamily="34" charset="0"/>
                <a:cs typeface="Arial" pitchFamily="34" charset="0"/>
              </a:rPr>
              <a:t>1000 Монте-Карло экспериментов                                зашумление от 0% - 50% с шагом в 5%</a:t>
            </a:r>
          </a:p>
          <a:p>
            <a:r>
              <a:rPr lang="ru-RU" sz="2000" b="1" dirty="0">
                <a:latin typeface="Arial" pitchFamily="34" charset="0"/>
                <a:cs typeface="Arial" pitchFamily="34" charset="0"/>
              </a:rPr>
              <a:t>Аппроксимирующая функция</a:t>
            </a:r>
          </a:p>
        </p:txBody>
      </p:sp>
      <p:pic>
        <p:nvPicPr>
          <p:cNvPr id="2051" name="Picture 3"/>
          <p:cNvPicPr>
            <a:picLocks noChangeAspect="1" noChangeArrowheads="1"/>
          </p:cNvPicPr>
          <p:nvPr/>
        </p:nvPicPr>
        <p:blipFill>
          <a:blip r:embed="rId5" cstate="print"/>
          <a:srcRect l="2474"/>
          <a:stretch>
            <a:fillRect/>
          </a:stretch>
        </p:blipFill>
        <p:spPr bwMode="auto">
          <a:xfrm>
            <a:off x="4655840" y="778578"/>
            <a:ext cx="2052632" cy="599662"/>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BB5412CE-3099-4FE7-8F16-989C550A02AD}"/>
              </a:ext>
            </a:extLst>
          </p:cNvPr>
          <p:cNvSpPr txBox="1"/>
          <p:nvPr/>
        </p:nvSpPr>
        <p:spPr>
          <a:xfrm>
            <a:off x="1540923" y="5576866"/>
            <a:ext cx="2808313" cy="338554"/>
          </a:xfrm>
          <a:prstGeom prst="rect">
            <a:avLst/>
          </a:prstGeom>
          <a:noFill/>
        </p:spPr>
        <p:txBody>
          <a:bodyPr wrap="square" rtlCol="0">
            <a:spAutoFit/>
          </a:bodyPr>
          <a:lstStyle/>
          <a:p>
            <a:r>
              <a:rPr lang="ru-RU" sz="1600" b="1" dirty="0"/>
              <a:t>Результат подгонки МНК</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6E6DED2-AAED-4C1A-891C-E4CA0670A875}"/>
                  </a:ext>
                </a:extLst>
              </p:cNvPr>
              <p:cNvSpPr txBox="1"/>
              <p:nvPr/>
            </p:nvSpPr>
            <p:spPr>
              <a:xfrm>
                <a:off x="6316979" y="5510982"/>
                <a:ext cx="5619441" cy="1055097"/>
              </a:xfrm>
              <a:prstGeom prst="rect">
                <a:avLst/>
              </a:prstGeom>
              <a:noFill/>
            </p:spPr>
            <p:txBody>
              <a:bodyPr wrap="square" rtlCol="0">
                <a:spAutoFit/>
              </a:bodyPr>
              <a:lstStyle/>
              <a:p>
                <a:r>
                  <a:rPr lang="ru-RU" sz="1400" b="1" dirty="0"/>
                  <a:t>График невязок, расстояние между горизонтальными линиями указывает коридор ошибок, а вертикальные «усы» - значения  </a:t>
                </a:r>
              </a:p>
              <a:p>
                <a:r>
                  <a:rPr lang="ru-RU" sz="1400" b="1" dirty="0"/>
                  <a:t>                                                   </a:t>
                </a:r>
                <a:r>
                  <a:rPr lang="ru-RU" sz="1600" b="1" dirty="0"/>
                  <a:t>± </a:t>
                </a:r>
                <a14:m>
                  <m:oMath xmlns:m="http://schemas.openxmlformats.org/officeDocument/2006/math">
                    <m:sSub>
                      <m:sSubPr>
                        <m:ctrlPr>
                          <a:rPr lang="ru-RU" sz="1600" b="1" i="1">
                            <a:latin typeface="Cambria Math" panose="02040503050406030204" pitchFamily="18" charset="0"/>
                          </a:rPr>
                        </m:ctrlPr>
                      </m:sSubPr>
                      <m:e>
                        <m:r>
                          <a:rPr lang="ru-RU" sz="1600" b="1" i="1">
                            <a:latin typeface="Cambria Math" panose="02040503050406030204" pitchFamily="18" charset="0"/>
                            <a:ea typeface="Times New Roman" panose="02020603050405020304" pitchFamily="18" charset="0"/>
                            <a:cs typeface="Times New Roman" panose="02020603050405020304" pitchFamily="18" charset="0"/>
                          </a:rPr>
                          <m:t>𝝈</m:t>
                        </m:r>
                      </m:e>
                      <m:sub>
                        <m:r>
                          <a:rPr lang="ru-RU" sz="1600" b="1" i="1">
                            <a:latin typeface="Cambria Math" panose="02040503050406030204" pitchFamily="18" charset="0"/>
                            <a:ea typeface="Times New Roman" panose="02020603050405020304" pitchFamily="18" charset="0"/>
                            <a:cs typeface="Times New Roman" panose="02020603050405020304" pitchFamily="18" charset="0"/>
                          </a:rPr>
                          <m:t>𝑻</m:t>
                        </m:r>
                      </m:sub>
                    </m:sSub>
                    <m:r>
                      <a:rPr lang="ru-RU" sz="1600" b="1" i="1">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600" b="1" i="1">
                            <a:latin typeface="Cambria Math" panose="02040503050406030204" pitchFamily="18" charset="0"/>
                          </a:rPr>
                        </m:ctrlPr>
                      </m:fPr>
                      <m:num>
                        <m:r>
                          <a:rPr lang="ru-RU" sz="1600" b="1" i="1">
                            <a:latin typeface="Cambria Math" panose="02040503050406030204" pitchFamily="18" charset="0"/>
                            <a:ea typeface="Times New Roman" panose="02020603050405020304" pitchFamily="18" charset="0"/>
                            <a:cs typeface="Times New Roman" panose="02020603050405020304" pitchFamily="18" charset="0"/>
                          </a:rPr>
                          <m:t>𝟏</m:t>
                        </m:r>
                      </m:num>
                      <m:den>
                        <m:r>
                          <a:rPr lang="ru-RU" sz="1600" b="1" i="1">
                            <a:latin typeface="Cambria Math" panose="02040503050406030204" pitchFamily="18" charset="0"/>
                            <a:ea typeface="Times New Roman" panose="02020603050405020304" pitchFamily="18" charset="0"/>
                            <a:cs typeface="Times New Roman" panose="02020603050405020304" pitchFamily="18" charset="0"/>
                          </a:rPr>
                          <m:t>𝒏</m:t>
                        </m:r>
                      </m:den>
                    </m:f>
                    <m:rad>
                      <m:radPr>
                        <m:degHide m:val="on"/>
                        <m:ctrlPr>
                          <a:rPr lang="ru-RU" sz="1600" b="1" i="1">
                            <a:latin typeface="Cambria Math" panose="02040503050406030204" pitchFamily="18" charset="0"/>
                          </a:rPr>
                        </m:ctrlPr>
                      </m:radPr>
                      <m:deg/>
                      <m:e>
                        <m:f>
                          <m:fPr>
                            <m:ctrlPr>
                              <a:rPr lang="ru-RU" sz="1600" b="1" i="1">
                                <a:latin typeface="Cambria Math" panose="02040503050406030204" pitchFamily="18" charset="0"/>
                              </a:rPr>
                            </m:ctrlPr>
                          </m:fPr>
                          <m:num>
                            <m:r>
                              <a:rPr lang="ru-RU" sz="1600" b="1" i="1">
                                <a:latin typeface="Cambria Math" panose="02040503050406030204" pitchFamily="18" charset="0"/>
                                <a:ea typeface="Times New Roman" panose="02020603050405020304" pitchFamily="18" charset="0"/>
                                <a:cs typeface="Times New Roman" panose="02020603050405020304" pitchFamily="18" charset="0"/>
                              </a:rPr>
                              <m:t>𝒎</m:t>
                            </m:r>
                            <m:r>
                              <a:rPr lang="ru-RU" sz="1600" b="1" i="1">
                                <a:latin typeface="Cambria Math" panose="02040503050406030204" pitchFamily="18" charset="0"/>
                                <a:ea typeface="Times New Roman" panose="02020603050405020304" pitchFamily="18" charset="0"/>
                                <a:cs typeface="Times New Roman" panose="02020603050405020304" pitchFamily="18" charset="0"/>
                              </a:rPr>
                              <m:t>(</m:t>
                            </m:r>
                            <m:r>
                              <a:rPr lang="ru-RU" sz="1600" b="1" i="1">
                                <a:latin typeface="Cambria Math" panose="02040503050406030204" pitchFamily="18" charset="0"/>
                                <a:ea typeface="Times New Roman" panose="02020603050405020304" pitchFamily="18" charset="0"/>
                                <a:cs typeface="Times New Roman" panose="02020603050405020304" pitchFamily="18" charset="0"/>
                              </a:rPr>
                              <m:t>𝒏</m:t>
                            </m:r>
                            <m:r>
                              <a:rPr lang="ru-RU" sz="1600" b="1" i="1">
                                <a:latin typeface="Cambria Math" panose="02040503050406030204" pitchFamily="18" charset="0"/>
                                <a:ea typeface="Times New Roman" panose="02020603050405020304" pitchFamily="18" charset="0"/>
                                <a:cs typeface="Times New Roman" panose="02020603050405020304" pitchFamily="18" charset="0"/>
                              </a:rPr>
                              <m:t>−</m:t>
                            </m:r>
                            <m:r>
                              <a:rPr lang="ru-RU" sz="1600" b="1" i="1">
                                <a:latin typeface="Cambria Math" panose="02040503050406030204" pitchFamily="18" charset="0"/>
                                <a:ea typeface="Times New Roman" panose="02020603050405020304" pitchFamily="18" charset="0"/>
                                <a:cs typeface="Times New Roman" panose="02020603050405020304" pitchFamily="18" charset="0"/>
                              </a:rPr>
                              <m:t>𝒎</m:t>
                            </m:r>
                            <m:r>
                              <a:rPr lang="ru-RU" sz="1600" b="1" i="1">
                                <a:latin typeface="Cambria Math" panose="02040503050406030204" pitchFamily="18" charset="0"/>
                                <a:ea typeface="Times New Roman" panose="02020603050405020304" pitchFamily="18" charset="0"/>
                                <a:cs typeface="Times New Roman" panose="02020603050405020304" pitchFamily="18" charset="0"/>
                              </a:rPr>
                              <m:t>)</m:t>
                            </m:r>
                          </m:num>
                          <m:den>
                            <m:r>
                              <a:rPr lang="ru-RU" sz="1600" b="1" i="1">
                                <a:latin typeface="Cambria Math" panose="02040503050406030204" pitchFamily="18" charset="0"/>
                                <a:ea typeface="Times New Roman" panose="02020603050405020304" pitchFamily="18" charset="0"/>
                                <a:cs typeface="Times New Roman" panose="02020603050405020304" pitchFamily="18" charset="0"/>
                              </a:rPr>
                              <m:t>𝒏</m:t>
                            </m:r>
                          </m:den>
                        </m:f>
                      </m:e>
                    </m:rad>
                  </m:oMath>
                </a14:m>
                <a:endParaRPr lang="ru-RU" sz="1600" b="1" dirty="0"/>
              </a:p>
            </p:txBody>
          </p:sp>
        </mc:Choice>
        <mc:Fallback xmlns="">
          <p:sp>
            <p:nvSpPr>
              <p:cNvPr id="4" name="TextBox 3">
                <a:extLst>
                  <a:ext uri="{FF2B5EF4-FFF2-40B4-BE49-F238E27FC236}">
                    <a16:creationId xmlns:a16="http://schemas.microsoft.com/office/drawing/2014/main" id="{06E6DED2-AAED-4C1A-891C-E4CA0670A875}"/>
                  </a:ext>
                </a:extLst>
              </p:cNvPr>
              <p:cNvSpPr txBox="1">
                <a:spLocks noRot="1" noChangeAspect="1" noMove="1" noResize="1" noEditPoints="1" noAdjustHandles="1" noChangeArrowheads="1" noChangeShapeType="1" noTextEdit="1"/>
              </p:cNvSpPr>
              <p:nvPr/>
            </p:nvSpPr>
            <p:spPr>
              <a:xfrm>
                <a:off x="6316979" y="5510982"/>
                <a:ext cx="5619441" cy="1055097"/>
              </a:xfrm>
              <a:prstGeom prst="rect">
                <a:avLst/>
              </a:prstGeom>
              <a:blipFill>
                <a:blip r:embed="rId6"/>
                <a:stretch>
                  <a:fillRect l="-325" t="-1156"/>
                </a:stretch>
              </a:blipFill>
            </p:spPr>
            <p:txBody>
              <a:bodyPr/>
              <a:lstStyle/>
              <a:p>
                <a:r>
                  <a:rPr lang="ru-RU">
                    <a:noFill/>
                  </a:rPr>
                  <a:t> </a:t>
                </a:r>
              </a:p>
            </p:txBody>
          </p:sp>
        </mc:Fallback>
      </mc:AlternateContent>
      <p:sp>
        <p:nvSpPr>
          <p:cNvPr id="6" name="Дата 5">
            <a:extLst>
              <a:ext uri="{FF2B5EF4-FFF2-40B4-BE49-F238E27FC236}">
                <a16:creationId xmlns:a16="http://schemas.microsoft.com/office/drawing/2014/main" id="{3723372A-C564-450F-B41E-550956461D0F}"/>
              </a:ext>
            </a:extLst>
          </p:cNvPr>
          <p:cNvSpPr>
            <a:spLocks noGrp="1"/>
          </p:cNvSpPr>
          <p:nvPr>
            <p:ph type="dt" sz="half" idx="10"/>
          </p:nvPr>
        </p:nvSpPr>
        <p:spPr/>
        <p:txBody>
          <a:bodyPr/>
          <a:lstStyle/>
          <a:p>
            <a:fld id="{1DAF74A0-12CE-4293-9DAA-E3F56C64DED2}" type="datetime1">
              <a:rPr lang="ru-RU" smtClean="0"/>
              <a:t>14.03.2023</a:t>
            </a:fld>
            <a:endParaRPr lang="ru-RU"/>
          </a:p>
        </p:txBody>
      </p:sp>
      <p:sp>
        <p:nvSpPr>
          <p:cNvPr id="7" name="Нижний колонтитул 6">
            <a:extLst>
              <a:ext uri="{FF2B5EF4-FFF2-40B4-BE49-F238E27FC236}">
                <a16:creationId xmlns:a16="http://schemas.microsoft.com/office/drawing/2014/main" id="{A3556B71-E570-49E4-93F2-3D1C67A451C2}"/>
              </a:ext>
            </a:extLst>
          </p:cNvPr>
          <p:cNvSpPr>
            <a:spLocks noGrp="1"/>
          </p:cNvSpPr>
          <p:nvPr>
            <p:ph type="ftr" sz="quarter" idx="11"/>
          </p:nvPr>
        </p:nvSpPr>
        <p:spPr>
          <a:xfrm>
            <a:off x="3470280" y="6370414"/>
            <a:ext cx="3860800" cy="365125"/>
          </a:xfrm>
        </p:spPr>
        <p:txBody>
          <a:bodyPr/>
          <a:lstStyle/>
          <a:p>
            <a:r>
              <a:rPr lang="ru-RU"/>
              <a:t>Ососков Машинное обучение Лекция 3</a:t>
            </a:r>
            <a:endParaRPr lang="ru-RU" dirty="0"/>
          </a:p>
        </p:txBody>
      </p:sp>
    </p:spTree>
    <p:extLst>
      <p:ext uri="{BB962C8B-B14F-4D97-AF65-F5344CB8AC3E}">
        <p14:creationId xmlns:p14="http://schemas.microsoft.com/office/powerpoint/2010/main" val="213649190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169" y="3920567"/>
            <a:ext cx="11856640" cy="2304256"/>
          </a:xfrm>
        </p:spPr>
        <p:txBody>
          <a:bodyPr>
            <a:normAutofit/>
          </a:bodyPr>
          <a:lstStyle/>
          <a:p>
            <a:r>
              <a:rPr lang="ru-RU" sz="2600" b="1" dirty="0"/>
              <a:t>Наиболее «энергичный» из изотопов </a:t>
            </a:r>
            <a:r>
              <a:rPr lang="ru-RU" sz="2600" b="1" baseline="30000" dirty="0"/>
              <a:t>252</a:t>
            </a:r>
            <a:r>
              <a:rPr lang="ru-RU" sz="2600" b="1" dirty="0"/>
              <a:t>Cf (1 грамм излучает 10</a:t>
            </a:r>
            <a:r>
              <a:rPr lang="ru-RU" sz="2600" b="1" baseline="30000" dirty="0"/>
              <a:t>9</a:t>
            </a:r>
            <a:r>
              <a:rPr lang="ru-RU" sz="2600" b="1" dirty="0"/>
              <a:t> нейтронов в сек) - </a:t>
            </a:r>
            <a:r>
              <a:rPr lang="ru-RU" sz="2600" b="1" u="sng" dirty="0">
                <a:solidFill>
                  <a:srgbClr val="C00000"/>
                </a:solidFill>
              </a:rPr>
              <a:t>самый дорогой металл в мире </a:t>
            </a:r>
            <a:r>
              <a:rPr lang="ru-RU" sz="2600" b="1" dirty="0"/>
              <a:t>(27 млн $ за грамм), т.к. на производство этого грамма уходит 10 кг плутония. </a:t>
            </a:r>
          </a:p>
          <a:p>
            <a:r>
              <a:rPr lang="ru-RU" sz="2600" b="1" dirty="0"/>
              <a:t>Пока в мире (США и РФ) накопили всего 5 гр. </a:t>
            </a:r>
          </a:p>
          <a:p>
            <a:r>
              <a:rPr lang="ru-RU" sz="2600" b="1" baseline="30000" dirty="0"/>
              <a:t>252</a:t>
            </a:r>
            <a:r>
              <a:rPr lang="ru-RU" sz="2600" b="1" dirty="0"/>
              <a:t>Cf применяется в лучевой терапии, геологоразведке</a:t>
            </a:r>
            <a:endParaRPr lang="ru-RU" sz="2400" b="1" dirty="0"/>
          </a:p>
          <a:p>
            <a:pPr marL="0" indent="0">
              <a:buNone/>
            </a:pPr>
            <a:endParaRPr lang="ru-RU" sz="24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660" y="260648"/>
            <a:ext cx="3528392"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Номер слайда 6"/>
          <p:cNvSpPr>
            <a:spLocks noGrp="1"/>
          </p:cNvSpPr>
          <p:nvPr>
            <p:ph type="sldNum" sz="quarter" idx="12"/>
          </p:nvPr>
        </p:nvSpPr>
        <p:spPr/>
        <p:txBody>
          <a:bodyPr/>
          <a:lstStyle/>
          <a:p>
            <a:fld id="{725C68B6-61C2-468F-89AB-4B9F7531AA68}" type="slidenum">
              <a:rPr lang="ru-RU" smtClean="0"/>
              <a:pPr/>
              <a:t>2</a:t>
            </a:fld>
            <a:endParaRPr lang="ru-RU"/>
          </a:p>
        </p:txBody>
      </p:sp>
      <p:pic>
        <p:nvPicPr>
          <p:cNvPr id="13" name="Picture 2" descr="C:\Users\MOR\Desktop\DQmeYjc6fNsSgVtafQTnd9ucRAPmsT4c97VahzaSj56pHKa.png"/>
          <p:cNvPicPr>
            <a:picLocks noChangeAspect="1" noChangeArrowheads="1"/>
          </p:cNvPicPr>
          <p:nvPr/>
        </p:nvPicPr>
        <p:blipFill>
          <a:blip r:embed="rId4" cstate="print"/>
          <a:srcRect/>
          <a:stretch>
            <a:fillRect/>
          </a:stretch>
        </p:blipFill>
        <p:spPr bwMode="auto">
          <a:xfrm>
            <a:off x="2067034" y="496317"/>
            <a:ext cx="9144000" cy="1400018"/>
          </a:xfrm>
          <a:prstGeom prst="rect">
            <a:avLst/>
          </a:prstGeom>
          <a:noFill/>
        </p:spPr>
      </p:pic>
      <p:sp>
        <p:nvSpPr>
          <p:cNvPr id="14" name="Заголовок 1"/>
          <p:cNvSpPr txBox="1">
            <a:spLocks/>
          </p:cNvSpPr>
          <p:nvPr/>
        </p:nvSpPr>
        <p:spPr>
          <a:xfrm>
            <a:off x="3454400" y="155434"/>
            <a:ext cx="8229600" cy="1143000"/>
          </a:xfrm>
          <a:prstGeom prst="rect">
            <a:avLst/>
          </a:prstGeom>
        </p:spPr>
        <p:txBody>
          <a:bodyPr vert="horz" lIns="91440" tIns="45720" rIns="91440" bIns="45720" rtlCol="0" anchor="ctr">
            <a:normAutofit/>
          </a:bodyPr>
          <a:lstStyle/>
          <a:p>
            <a:pPr algn="ctr">
              <a:spcBef>
                <a:spcPct val="0"/>
              </a:spcBef>
              <a:defRPr/>
            </a:pPr>
            <a:r>
              <a:rPr lang="ru-RU" sz="4400" b="1" dirty="0">
                <a:solidFill>
                  <a:srgbClr val="003882"/>
                </a:solidFill>
                <a:latin typeface="Arial" pitchFamily="34" charset="0"/>
                <a:ea typeface="+mj-ea"/>
                <a:cs typeface="Arial" pitchFamily="34" charset="0"/>
              </a:rPr>
              <a:t>Калифорний </a:t>
            </a:r>
            <a:r>
              <a:rPr lang="ru-RU" sz="4400" b="1" baseline="30000" dirty="0"/>
              <a:t>252</a:t>
            </a:r>
            <a:r>
              <a:rPr lang="ru-RU" sz="4400" b="1" dirty="0"/>
              <a:t>Cf</a:t>
            </a:r>
            <a:r>
              <a:rPr lang="ru-RU" sz="4400" dirty="0"/>
              <a:t> </a:t>
            </a:r>
            <a:endParaRPr lang="ru-RU" sz="4400" b="1" dirty="0">
              <a:solidFill>
                <a:srgbClr val="003882"/>
              </a:solidFill>
              <a:latin typeface="Arial" pitchFamily="34" charset="0"/>
              <a:ea typeface="+mj-ea"/>
              <a:cs typeface="Arial" pitchFamily="34" charset="0"/>
            </a:endParaRPr>
          </a:p>
        </p:txBody>
      </p:sp>
      <p:sp>
        <p:nvSpPr>
          <p:cNvPr id="2" name="Дата 1">
            <a:extLst>
              <a:ext uri="{FF2B5EF4-FFF2-40B4-BE49-F238E27FC236}">
                <a16:creationId xmlns:a16="http://schemas.microsoft.com/office/drawing/2014/main" id="{C1EC0544-3976-48C2-8C54-A63F7B52B1DE}"/>
              </a:ext>
            </a:extLst>
          </p:cNvPr>
          <p:cNvSpPr>
            <a:spLocks noGrp="1"/>
          </p:cNvSpPr>
          <p:nvPr>
            <p:ph type="dt" sz="half" idx="10"/>
          </p:nvPr>
        </p:nvSpPr>
        <p:spPr/>
        <p:txBody>
          <a:bodyPr/>
          <a:lstStyle/>
          <a:p>
            <a:fld id="{9C31BDE2-62DE-4E97-8E24-8DCC0AFD4DC8}" type="datetime1">
              <a:rPr lang="ru-RU" smtClean="0"/>
              <a:t>14.03.2023</a:t>
            </a:fld>
            <a:endParaRPr lang="ru-RU"/>
          </a:p>
        </p:txBody>
      </p:sp>
      <p:sp>
        <p:nvSpPr>
          <p:cNvPr id="5" name="Нижний колонтитул 4">
            <a:extLst>
              <a:ext uri="{FF2B5EF4-FFF2-40B4-BE49-F238E27FC236}">
                <a16:creationId xmlns:a16="http://schemas.microsoft.com/office/drawing/2014/main" id="{ED2C3F77-2C72-4E73-8039-717B5183636B}"/>
              </a:ext>
            </a:extLst>
          </p:cNvPr>
          <p:cNvSpPr>
            <a:spLocks noGrp="1"/>
          </p:cNvSpPr>
          <p:nvPr>
            <p:ph type="ftr" sz="quarter" idx="11"/>
          </p:nvPr>
        </p:nvSpPr>
        <p:spPr/>
        <p:txBody>
          <a:bodyPr/>
          <a:lstStyle/>
          <a:p>
            <a:r>
              <a:rPr lang="ru-RU"/>
              <a:t>Ососков Машинное обучение Лекция 3</a:t>
            </a:r>
          </a:p>
        </p:txBody>
      </p:sp>
      <p:sp>
        <p:nvSpPr>
          <p:cNvPr id="4" name="TextBox 3"/>
          <p:cNvSpPr txBox="1"/>
          <p:nvPr/>
        </p:nvSpPr>
        <p:spPr>
          <a:xfrm>
            <a:off x="4183336" y="1420642"/>
            <a:ext cx="7169248" cy="2123658"/>
          </a:xfrm>
          <a:prstGeom prst="rect">
            <a:avLst/>
          </a:prstGeom>
          <a:noFill/>
        </p:spPr>
        <p:txBody>
          <a:bodyPr wrap="square" rtlCol="0">
            <a:spAutoFit/>
          </a:bodyPr>
          <a:lstStyle/>
          <a:p>
            <a:r>
              <a:rPr lang="ru-RU" sz="2200" b="1" dirty="0" err="1"/>
              <a:t>Cf</a:t>
            </a:r>
            <a:r>
              <a:rPr lang="ru-RU" sz="2200" b="1" dirty="0"/>
              <a:t> - искусственно полученный радиоактивный металл с атомным номером 98 , впервые созданный в 1950 г. имеет радиоактивные изотопы с массовыми числами от 242 до 256 и периодом полураспада от 25 мин. до сотен лет; </a:t>
            </a:r>
            <a:r>
              <a:rPr lang="ru-RU" sz="2200" b="1" dirty="0">
                <a:solidFill>
                  <a:srgbClr val="0033CC"/>
                </a:solidFill>
              </a:rPr>
              <a:t>наиболее устойчивый изотоп </a:t>
            </a:r>
            <a:r>
              <a:rPr lang="ru-RU" sz="2200" b="1" baseline="30000" dirty="0">
                <a:solidFill>
                  <a:srgbClr val="0033CC"/>
                </a:solidFill>
              </a:rPr>
              <a:t>251</a:t>
            </a:r>
            <a:r>
              <a:rPr lang="ru-RU" sz="2200" b="1" dirty="0">
                <a:solidFill>
                  <a:srgbClr val="0033CC"/>
                </a:solidFill>
              </a:rPr>
              <a:t>Cf </a:t>
            </a:r>
            <a:r>
              <a:rPr lang="ru-RU" sz="2200" b="1" dirty="0"/>
              <a:t>(период полураспада 900 лет)</a:t>
            </a:r>
          </a:p>
        </p:txBody>
      </p:sp>
    </p:spTree>
    <p:extLst>
      <p:ext uri="{BB962C8B-B14F-4D97-AF65-F5344CB8AC3E}">
        <p14:creationId xmlns:p14="http://schemas.microsoft.com/office/powerpoint/2010/main" val="39389398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3552" y="1"/>
            <a:ext cx="8229600" cy="641185"/>
          </a:xfrm>
        </p:spPr>
        <p:txBody>
          <a:bodyPr>
            <a:noAutofit/>
          </a:bodyPr>
          <a:lstStyle/>
          <a:p>
            <a:r>
              <a:rPr lang="ru-RU" sz="3200" b="1" dirty="0">
                <a:solidFill>
                  <a:srgbClr val="003882"/>
                </a:solidFill>
                <a:latin typeface="Arial" pitchFamily="34" charset="0"/>
                <a:cs typeface="Arial" pitchFamily="34" charset="0"/>
              </a:rPr>
              <a:t>«Роза», сгенерированная моделью</a:t>
            </a:r>
          </a:p>
        </p:txBody>
      </p:sp>
      <p:pic>
        <p:nvPicPr>
          <p:cNvPr id="15" name="Picture 2" descr="C:\Users\MOR\Desktop\DQmeYjc6fNsSgVtafQTnd9ucRAPmsT4c97VahzaSj56pHKa.png"/>
          <p:cNvPicPr>
            <a:picLocks noChangeAspect="1" noChangeArrowheads="1"/>
          </p:cNvPicPr>
          <p:nvPr/>
        </p:nvPicPr>
        <p:blipFill>
          <a:blip r:embed="rId3" cstate="print"/>
          <a:srcRect/>
          <a:stretch>
            <a:fillRect/>
          </a:stretch>
        </p:blipFill>
        <p:spPr bwMode="auto">
          <a:xfrm>
            <a:off x="1596008" y="619860"/>
            <a:ext cx="9144000" cy="193483"/>
          </a:xfrm>
          <a:prstGeom prst="rect">
            <a:avLst/>
          </a:prstGeom>
          <a:noFill/>
        </p:spPr>
      </p:pic>
      <p:sp>
        <p:nvSpPr>
          <p:cNvPr id="5" name="Номер слайда 4"/>
          <p:cNvSpPr>
            <a:spLocks noGrp="1"/>
          </p:cNvSpPr>
          <p:nvPr>
            <p:ph type="sldNum" sz="quarter" idx="12"/>
          </p:nvPr>
        </p:nvSpPr>
        <p:spPr/>
        <p:txBody>
          <a:bodyPr/>
          <a:lstStyle/>
          <a:p>
            <a:fld id="{725C68B6-61C2-468F-89AB-4B9F7531AA68}" type="slidenum">
              <a:rPr lang="ru-RU" smtClean="0"/>
              <a:pPr/>
              <a:t>20</a:t>
            </a:fld>
            <a:endParaRPr lang="ru-RU"/>
          </a:p>
        </p:txBody>
      </p:sp>
      <p:sp>
        <p:nvSpPr>
          <p:cNvPr id="19" name="Прямоугольник 18"/>
          <p:cNvSpPr/>
          <p:nvPr/>
        </p:nvSpPr>
        <p:spPr>
          <a:xfrm>
            <a:off x="1596008" y="813763"/>
            <a:ext cx="8856984" cy="923330"/>
          </a:xfrm>
          <a:prstGeom prst="rect">
            <a:avLst/>
          </a:prstGeom>
        </p:spPr>
        <p:txBody>
          <a:bodyPr wrap="square">
            <a:spAutoFit/>
          </a:bodyPr>
          <a:lstStyle/>
          <a:p>
            <a:r>
              <a:rPr lang="ru-RU" dirty="0">
                <a:latin typeface="Arial" pitchFamily="34" charset="0"/>
                <a:cs typeface="Arial" pitchFamily="34" charset="0"/>
              </a:rPr>
              <a:t>1000 Монте-Карло экспериментов             зашумление от 0% - 50% с шагом в 5%</a:t>
            </a:r>
          </a:p>
          <a:p>
            <a:endParaRPr lang="ru-RU" dirty="0">
              <a:latin typeface="Arial" pitchFamily="34" charset="0"/>
              <a:cs typeface="Arial" pitchFamily="34" charset="0"/>
            </a:endParaRPr>
          </a:p>
          <a:p>
            <a:r>
              <a:rPr lang="ru-RU" dirty="0">
                <a:latin typeface="Arial" pitchFamily="34" charset="0"/>
                <a:cs typeface="Arial" pitchFamily="34" charset="0"/>
              </a:rPr>
              <a:t>Аппроксимирующие функции</a:t>
            </a:r>
          </a:p>
        </p:txBody>
      </p:sp>
      <p:pic>
        <p:nvPicPr>
          <p:cNvPr id="3074" name="Picture 2"/>
          <p:cNvPicPr>
            <a:picLocks noChangeAspect="1" noChangeArrowheads="1"/>
          </p:cNvPicPr>
          <p:nvPr/>
        </p:nvPicPr>
        <p:blipFill>
          <a:blip r:embed="rId4" cstate="print"/>
          <a:srcRect/>
          <a:stretch>
            <a:fillRect/>
          </a:stretch>
        </p:blipFill>
        <p:spPr bwMode="auto">
          <a:xfrm>
            <a:off x="609600" y="1979957"/>
            <a:ext cx="10742984" cy="3896485"/>
          </a:xfrm>
          <a:prstGeom prst="rect">
            <a:avLst/>
          </a:prstGeom>
          <a:noFill/>
          <a:ln w="9525">
            <a:noFill/>
            <a:miter lim="800000"/>
            <a:headEnd/>
            <a:tailEnd/>
          </a:ln>
          <a:effectLst/>
        </p:spPr>
      </p:pic>
      <p:pic>
        <p:nvPicPr>
          <p:cNvPr id="3075" name="Picture 3"/>
          <p:cNvPicPr>
            <a:picLocks noChangeAspect="1" noChangeArrowheads="1"/>
          </p:cNvPicPr>
          <p:nvPr/>
        </p:nvPicPr>
        <p:blipFill>
          <a:blip r:embed="rId5" cstate="print"/>
          <a:srcRect t="11396" b="13017"/>
          <a:stretch>
            <a:fillRect/>
          </a:stretch>
        </p:blipFill>
        <p:spPr bwMode="auto">
          <a:xfrm>
            <a:off x="5087888" y="1292397"/>
            <a:ext cx="1224136" cy="260818"/>
          </a:xfrm>
          <a:prstGeom prst="rect">
            <a:avLst/>
          </a:prstGeom>
          <a:noFill/>
          <a:ln w="9525">
            <a:noFill/>
            <a:miter lim="800000"/>
            <a:headEnd/>
            <a:tailEnd/>
          </a:ln>
          <a:effectLst/>
        </p:spPr>
      </p:pic>
      <p:pic>
        <p:nvPicPr>
          <p:cNvPr id="3076" name="Picture 4"/>
          <p:cNvPicPr>
            <a:picLocks noChangeAspect="1" noChangeArrowheads="1"/>
          </p:cNvPicPr>
          <p:nvPr/>
        </p:nvPicPr>
        <p:blipFill>
          <a:blip r:embed="rId6" cstate="print"/>
          <a:srcRect/>
          <a:stretch>
            <a:fillRect/>
          </a:stretch>
        </p:blipFill>
        <p:spPr bwMode="auto">
          <a:xfrm>
            <a:off x="5087888" y="1635077"/>
            <a:ext cx="1512168" cy="344880"/>
          </a:xfrm>
          <a:prstGeom prst="rect">
            <a:avLst/>
          </a:prstGeom>
          <a:noFill/>
          <a:ln w="9525">
            <a:noFill/>
            <a:miter lim="800000"/>
            <a:headEnd/>
            <a:tailEnd/>
          </a:ln>
          <a:effectLst/>
        </p:spPr>
      </p:pic>
      <p:pic>
        <p:nvPicPr>
          <p:cNvPr id="3077" name="Picture 5"/>
          <p:cNvPicPr>
            <a:picLocks noChangeAspect="1" noChangeArrowheads="1"/>
          </p:cNvPicPr>
          <p:nvPr/>
        </p:nvPicPr>
        <p:blipFill>
          <a:blip r:embed="rId7" cstate="print"/>
          <a:srcRect/>
          <a:stretch>
            <a:fillRect/>
          </a:stretch>
        </p:blipFill>
        <p:spPr bwMode="auto">
          <a:xfrm>
            <a:off x="6459852" y="1192052"/>
            <a:ext cx="1944216" cy="373289"/>
          </a:xfrm>
          <a:prstGeom prst="rect">
            <a:avLst/>
          </a:prstGeom>
          <a:noFill/>
          <a:ln w="9525">
            <a:noFill/>
            <a:miter lim="800000"/>
            <a:headEnd/>
            <a:tailEnd/>
          </a:ln>
          <a:effectLst/>
        </p:spPr>
      </p:pic>
      <p:pic>
        <p:nvPicPr>
          <p:cNvPr id="3078" name="Picture 6"/>
          <p:cNvPicPr>
            <a:picLocks noChangeAspect="1" noChangeArrowheads="1"/>
          </p:cNvPicPr>
          <p:nvPr/>
        </p:nvPicPr>
        <p:blipFill>
          <a:blip r:embed="rId8" cstate="print"/>
          <a:srcRect/>
          <a:stretch>
            <a:fillRect/>
          </a:stretch>
        </p:blipFill>
        <p:spPr bwMode="auto">
          <a:xfrm>
            <a:off x="6587100" y="1476125"/>
            <a:ext cx="2016224" cy="469294"/>
          </a:xfrm>
          <a:prstGeom prst="rect">
            <a:avLst/>
          </a:prstGeom>
          <a:noFill/>
          <a:ln w="9525">
            <a:noFill/>
            <a:miter lim="800000"/>
            <a:headEnd/>
            <a:tailEnd/>
          </a:ln>
          <a:effectLst/>
        </p:spPr>
      </p:pic>
      <p:sp>
        <p:nvSpPr>
          <p:cNvPr id="12" name="TextBox 11">
            <a:extLst>
              <a:ext uri="{FF2B5EF4-FFF2-40B4-BE49-F238E27FC236}">
                <a16:creationId xmlns:a16="http://schemas.microsoft.com/office/drawing/2014/main" id="{05EF0F72-73B7-4A62-A51B-BD3395CD7F9C}"/>
              </a:ext>
            </a:extLst>
          </p:cNvPr>
          <p:cNvSpPr txBox="1"/>
          <p:nvPr/>
        </p:nvSpPr>
        <p:spPr>
          <a:xfrm>
            <a:off x="2495600" y="5780753"/>
            <a:ext cx="2736304" cy="338554"/>
          </a:xfrm>
          <a:prstGeom prst="rect">
            <a:avLst/>
          </a:prstGeom>
          <a:noFill/>
        </p:spPr>
        <p:txBody>
          <a:bodyPr wrap="square">
            <a:spAutoFit/>
          </a:bodyPr>
          <a:lstStyle/>
          <a:p>
            <a:r>
              <a:rPr lang="ru-RU" sz="1600" b="1" dirty="0"/>
              <a:t>Результат подгонки МНК</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0E8815E-FF90-46BB-97A6-A4CDE54A11AF}"/>
                  </a:ext>
                </a:extLst>
              </p:cNvPr>
              <p:cNvSpPr txBox="1"/>
              <p:nvPr/>
            </p:nvSpPr>
            <p:spPr>
              <a:xfrm>
                <a:off x="6459852" y="5233771"/>
                <a:ext cx="5396788" cy="961610"/>
              </a:xfrm>
              <a:prstGeom prst="rect">
                <a:avLst/>
              </a:prstGeom>
              <a:noFill/>
            </p:spPr>
            <p:txBody>
              <a:bodyPr wrap="square">
                <a:spAutoFit/>
              </a:bodyPr>
              <a:lstStyle/>
              <a:p>
                <a:r>
                  <a:rPr lang="ru-RU" sz="1400" b="1" dirty="0"/>
                  <a:t>График невязок, расстояние между горизонтальными линиями указывает коридор ошибок, а вертикальные «усы» - значения </a:t>
                </a:r>
              </a:p>
              <a:p>
                <a:r>
                  <a:rPr lang="ru-RU" sz="1400" dirty="0"/>
                  <a:t>                                                          ± </a:t>
                </a:r>
                <a14:m>
                  <m:oMath xmlns:m="http://schemas.openxmlformats.org/officeDocument/2006/math">
                    <m:sSub>
                      <m:sSubPr>
                        <m:ctrlPr>
                          <a:rPr lang="ru-RU" sz="1400" i="1">
                            <a:latin typeface="Cambria Math" panose="02040503050406030204" pitchFamily="18" charset="0"/>
                          </a:rPr>
                        </m:ctrlPr>
                      </m:sSubPr>
                      <m:e>
                        <m:r>
                          <a:rPr lang="ru-RU" sz="1400" i="1">
                            <a:latin typeface="Cambria Math" panose="02040503050406030204" pitchFamily="18" charset="0"/>
                            <a:ea typeface="Times New Roman" panose="02020603050405020304" pitchFamily="18" charset="0"/>
                            <a:cs typeface="Times New Roman" panose="02020603050405020304" pitchFamily="18" charset="0"/>
                          </a:rPr>
                          <m:t>𝜎</m:t>
                        </m:r>
                      </m:e>
                      <m:sub>
                        <m:r>
                          <a:rPr lang="ru-RU" sz="1400" i="1">
                            <a:latin typeface="Cambria Math" panose="02040503050406030204" pitchFamily="18" charset="0"/>
                            <a:ea typeface="Times New Roman" panose="02020603050405020304" pitchFamily="18" charset="0"/>
                            <a:cs typeface="Times New Roman" panose="02020603050405020304" pitchFamily="18" charset="0"/>
                          </a:rPr>
                          <m:t>𝑇</m:t>
                        </m:r>
                      </m:sub>
                    </m:sSub>
                    <m:r>
                      <a:rPr lang="ru-RU" sz="1400" i="1">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400" i="1">
                            <a:latin typeface="Cambria Math" panose="02040503050406030204" pitchFamily="18" charset="0"/>
                          </a:rPr>
                        </m:ctrlPr>
                      </m:fPr>
                      <m:num>
                        <m:r>
                          <a:rPr lang="ru-RU" sz="1400" i="1">
                            <a:latin typeface="Cambria Math" panose="02040503050406030204" pitchFamily="18" charset="0"/>
                            <a:ea typeface="Times New Roman" panose="02020603050405020304" pitchFamily="18" charset="0"/>
                            <a:cs typeface="Times New Roman" panose="02020603050405020304" pitchFamily="18" charset="0"/>
                          </a:rPr>
                          <m:t>1</m:t>
                        </m:r>
                      </m:num>
                      <m:den>
                        <m:r>
                          <a:rPr lang="ru-RU" sz="1400" i="1">
                            <a:latin typeface="Cambria Math" panose="02040503050406030204" pitchFamily="18" charset="0"/>
                            <a:ea typeface="Times New Roman" panose="02020603050405020304" pitchFamily="18" charset="0"/>
                            <a:cs typeface="Times New Roman" panose="02020603050405020304" pitchFamily="18" charset="0"/>
                          </a:rPr>
                          <m:t>𝑛</m:t>
                        </m:r>
                      </m:den>
                    </m:f>
                    <m:rad>
                      <m:radPr>
                        <m:degHide m:val="on"/>
                        <m:ctrlPr>
                          <a:rPr lang="ru-RU" sz="1400" i="1">
                            <a:latin typeface="Cambria Math" panose="02040503050406030204" pitchFamily="18" charset="0"/>
                          </a:rPr>
                        </m:ctrlPr>
                      </m:radPr>
                      <m:deg/>
                      <m:e>
                        <m:f>
                          <m:fPr>
                            <m:ctrlPr>
                              <a:rPr lang="ru-RU" sz="1400" i="1">
                                <a:latin typeface="Cambria Math" panose="02040503050406030204" pitchFamily="18" charset="0"/>
                              </a:rPr>
                            </m:ctrlPr>
                          </m:fPr>
                          <m:num>
                            <m:r>
                              <a:rPr lang="ru-RU" sz="1400" i="1">
                                <a:latin typeface="Cambria Math" panose="02040503050406030204" pitchFamily="18" charset="0"/>
                                <a:ea typeface="Times New Roman" panose="02020603050405020304" pitchFamily="18" charset="0"/>
                                <a:cs typeface="Times New Roman" panose="02020603050405020304" pitchFamily="18" charset="0"/>
                              </a:rPr>
                              <m:t>𝑚</m:t>
                            </m:r>
                            <m:r>
                              <a:rPr lang="ru-RU" sz="1400" i="1">
                                <a:latin typeface="Cambria Math" panose="02040503050406030204" pitchFamily="18" charset="0"/>
                                <a:ea typeface="Times New Roman" panose="02020603050405020304" pitchFamily="18" charset="0"/>
                                <a:cs typeface="Times New Roman" panose="02020603050405020304" pitchFamily="18" charset="0"/>
                              </a:rPr>
                              <m:t>(</m:t>
                            </m:r>
                            <m:r>
                              <a:rPr lang="ru-RU" sz="1400" i="1">
                                <a:latin typeface="Cambria Math" panose="02040503050406030204" pitchFamily="18" charset="0"/>
                                <a:ea typeface="Times New Roman" panose="02020603050405020304" pitchFamily="18" charset="0"/>
                                <a:cs typeface="Times New Roman" panose="02020603050405020304" pitchFamily="18" charset="0"/>
                              </a:rPr>
                              <m:t>𝑛</m:t>
                            </m:r>
                            <m:r>
                              <a:rPr lang="ru-RU" sz="1400" i="1">
                                <a:latin typeface="Cambria Math" panose="02040503050406030204" pitchFamily="18" charset="0"/>
                                <a:ea typeface="Times New Roman" panose="02020603050405020304" pitchFamily="18" charset="0"/>
                                <a:cs typeface="Times New Roman" panose="02020603050405020304" pitchFamily="18" charset="0"/>
                              </a:rPr>
                              <m:t>−</m:t>
                            </m:r>
                            <m:r>
                              <a:rPr lang="ru-RU" sz="1400" i="1">
                                <a:latin typeface="Cambria Math" panose="02040503050406030204" pitchFamily="18" charset="0"/>
                                <a:ea typeface="Times New Roman" panose="02020603050405020304" pitchFamily="18" charset="0"/>
                                <a:cs typeface="Times New Roman" panose="02020603050405020304" pitchFamily="18" charset="0"/>
                              </a:rPr>
                              <m:t>𝑚</m:t>
                            </m:r>
                            <m:r>
                              <a:rPr lang="ru-RU" sz="1400" i="1">
                                <a:latin typeface="Cambria Math" panose="02040503050406030204" pitchFamily="18" charset="0"/>
                                <a:ea typeface="Times New Roman" panose="02020603050405020304" pitchFamily="18" charset="0"/>
                                <a:cs typeface="Times New Roman" panose="02020603050405020304" pitchFamily="18" charset="0"/>
                              </a:rPr>
                              <m:t>)</m:t>
                            </m:r>
                          </m:num>
                          <m:den>
                            <m:r>
                              <a:rPr lang="ru-RU" sz="1400" i="1">
                                <a:latin typeface="Cambria Math" panose="02040503050406030204" pitchFamily="18" charset="0"/>
                                <a:ea typeface="Times New Roman" panose="02020603050405020304" pitchFamily="18" charset="0"/>
                                <a:cs typeface="Times New Roman" panose="02020603050405020304" pitchFamily="18" charset="0"/>
                              </a:rPr>
                              <m:t>𝑛</m:t>
                            </m:r>
                          </m:den>
                        </m:f>
                      </m:e>
                    </m:rad>
                  </m:oMath>
                </a14:m>
                <a:endParaRPr lang="ru-RU" sz="1400" dirty="0"/>
              </a:p>
            </p:txBody>
          </p:sp>
        </mc:Choice>
        <mc:Fallback xmlns="">
          <p:sp>
            <p:nvSpPr>
              <p:cNvPr id="14" name="TextBox 13">
                <a:extLst>
                  <a:ext uri="{FF2B5EF4-FFF2-40B4-BE49-F238E27FC236}">
                    <a16:creationId xmlns:a16="http://schemas.microsoft.com/office/drawing/2014/main" id="{A0E8815E-FF90-46BB-97A6-A4CDE54A11AF}"/>
                  </a:ext>
                </a:extLst>
              </p:cNvPr>
              <p:cNvSpPr txBox="1">
                <a:spLocks noRot="1" noChangeAspect="1" noMove="1" noResize="1" noEditPoints="1" noAdjustHandles="1" noChangeArrowheads="1" noChangeShapeType="1" noTextEdit="1"/>
              </p:cNvSpPr>
              <p:nvPr/>
            </p:nvSpPr>
            <p:spPr>
              <a:xfrm>
                <a:off x="6459852" y="5233771"/>
                <a:ext cx="5396788" cy="961610"/>
              </a:xfrm>
              <a:prstGeom prst="rect">
                <a:avLst/>
              </a:prstGeom>
              <a:blipFill>
                <a:blip r:embed="rId9"/>
                <a:stretch>
                  <a:fillRect l="-339" t="-1274"/>
                </a:stretch>
              </a:blipFill>
            </p:spPr>
            <p:txBody>
              <a:bodyPr/>
              <a:lstStyle/>
              <a:p>
                <a:r>
                  <a:rPr lang="ru-RU">
                    <a:noFill/>
                  </a:rPr>
                  <a:t> </a:t>
                </a:r>
              </a:p>
            </p:txBody>
          </p:sp>
        </mc:Fallback>
      </mc:AlternateContent>
      <p:sp>
        <p:nvSpPr>
          <p:cNvPr id="6" name="Дата 5">
            <a:extLst>
              <a:ext uri="{FF2B5EF4-FFF2-40B4-BE49-F238E27FC236}">
                <a16:creationId xmlns:a16="http://schemas.microsoft.com/office/drawing/2014/main" id="{7CD4FAB6-9ABF-4A50-8E56-8CD27976F201}"/>
              </a:ext>
            </a:extLst>
          </p:cNvPr>
          <p:cNvSpPr>
            <a:spLocks noGrp="1"/>
          </p:cNvSpPr>
          <p:nvPr>
            <p:ph type="dt" sz="half" idx="10"/>
          </p:nvPr>
        </p:nvSpPr>
        <p:spPr/>
        <p:txBody>
          <a:bodyPr/>
          <a:lstStyle/>
          <a:p>
            <a:fld id="{842B6D5C-0A55-4C75-921E-F1075A5A1F72}" type="datetime1">
              <a:rPr lang="ru-RU" smtClean="0"/>
              <a:t>14.03.2023</a:t>
            </a:fld>
            <a:endParaRPr lang="ru-RU"/>
          </a:p>
        </p:txBody>
      </p:sp>
      <p:sp>
        <p:nvSpPr>
          <p:cNvPr id="7" name="Нижний колонтитул 6">
            <a:extLst>
              <a:ext uri="{FF2B5EF4-FFF2-40B4-BE49-F238E27FC236}">
                <a16:creationId xmlns:a16="http://schemas.microsoft.com/office/drawing/2014/main" id="{6AB2BCE8-1821-40C8-9728-4110250EB0BB}"/>
              </a:ext>
            </a:extLst>
          </p:cNvPr>
          <p:cNvSpPr>
            <a:spLocks noGrp="1"/>
          </p:cNvSpPr>
          <p:nvPr>
            <p:ph type="ftr" sz="quarter" idx="11"/>
          </p:nvPr>
        </p:nvSpPr>
        <p:spPr/>
        <p:txBody>
          <a:bodyPr/>
          <a:lstStyle/>
          <a:p>
            <a:r>
              <a:rPr lang="ru-RU"/>
              <a:t>Ососков Машинное обучение Лекция 3</a:t>
            </a:r>
          </a:p>
        </p:txBody>
      </p:sp>
      <p:sp>
        <p:nvSpPr>
          <p:cNvPr id="8" name="TextBox 7">
            <a:extLst>
              <a:ext uri="{FF2B5EF4-FFF2-40B4-BE49-F238E27FC236}">
                <a16:creationId xmlns:a16="http://schemas.microsoft.com/office/drawing/2014/main" id="{F4D2CE2E-3BB4-4E7E-9CF4-E59AD32CB064}"/>
              </a:ext>
            </a:extLst>
          </p:cNvPr>
          <p:cNvSpPr txBox="1"/>
          <p:nvPr/>
        </p:nvSpPr>
        <p:spPr>
          <a:xfrm>
            <a:off x="1545129" y="6119306"/>
            <a:ext cx="9015367" cy="400110"/>
          </a:xfrm>
          <a:prstGeom prst="rect">
            <a:avLst/>
          </a:prstGeom>
          <a:noFill/>
        </p:spPr>
        <p:txBody>
          <a:bodyPr wrap="square" rtlCol="0">
            <a:spAutoFit/>
          </a:bodyPr>
          <a:lstStyle/>
          <a:p>
            <a:pPr algn="ctr"/>
            <a:r>
              <a:rPr lang="ru-RU" sz="2000" b="1" dirty="0">
                <a:solidFill>
                  <a:srgbClr val="FF0000"/>
                </a:solidFill>
              </a:rPr>
              <a:t>Заметьте, модель более устойчива к зашумлению, не замечает их до 15%</a:t>
            </a:r>
          </a:p>
        </p:txBody>
      </p:sp>
    </p:spTree>
    <p:extLst>
      <p:ext uri="{BB962C8B-B14F-4D97-AF65-F5344CB8AC3E}">
        <p14:creationId xmlns:p14="http://schemas.microsoft.com/office/powerpoint/2010/main" val="213649190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3552" y="0"/>
            <a:ext cx="8229600" cy="620688"/>
          </a:xfrm>
        </p:spPr>
        <p:txBody>
          <a:bodyPr>
            <a:noAutofit/>
          </a:bodyPr>
          <a:lstStyle/>
          <a:p>
            <a:r>
              <a:rPr lang="ru-RU" sz="2800" b="1" dirty="0">
                <a:solidFill>
                  <a:srgbClr val="003882"/>
                </a:solidFill>
                <a:latin typeface="Arial" pitchFamily="34" charset="0"/>
                <a:cs typeface="Arial" pitchFamily="34" charset="0"/>
              </a:rPr>
              <a:t>Генерация «розы» при каждом из </a:t>
            </a:r>
            <a:r>
              <a:rPr lang="ru-RU" sz="2800" b="1" i="1" dirty="0" err="1">
                <a:solidFill>
                  <a:srgbClr val="003882"/>
                </a:solidFill>
                <a:latin typeface="Arial" pitchFamily="34" charset="0"/>
                <a:cs typeface="Arial" pitchFamily="34" charset="0"/>
              </a:rPr>
              <a:t>n</a:t>
            </a:r>
            <a:r>
              <a:rPr lang="ru-RU" sz="2800" b="1" dirty="0">
                <a:solidFill>
                  <a:srgbClr val="003882"/>
                </a:solidFill>
                <a:latin typeface="Arial" pitchFamily="34" charset="0"/>
                <a:cs typeface="Arial" pitchFamily="34" charset="0"/>
              </a:rPr>
              <a:t> опытов</a:t>
            </a:r>
          </a:p>
        </p:txBody>
      </p:sp>
      <p:pic>
        <p:nvPicPr>
          <p:cNvPr id="15" name="Picture 2" descr="C:\Users\MOR\Desktop\DQmeYjc6fNsSgVtafQTnd9ucRAPmsT4c97VahzaSj56pHKa.png"/>
          <p:cNvPicPr>
            <a:picLocks noChangeAspect="1" noChangeArrowheads="1"/>
          </p:cNvPicPr>
          <p:nvPr/>
        </p:nvPicPr>
        <p:blipFill>
          <a:blip r:embed="rId3" cstate="print"/>
          <a:srcRect/>
          <a:stretch>
            <a:fillRect/>
          </a:stretch>
        </p:blipFill>
        <p:spPr bwMode="auto">
          <a:xfrm>
            <a:off x="1682500" y="121993"/>
            <a:ext cx="9144000" cy="851734"/>
          </a:xfrm>
          <a:prstGeom prst="rect">
            <a:avLst/>
          </a:prstGeom>
          <a:noFill/>
        </p:spPr>
      </p:pic>
      <p:sp>
        <p:nvSpPr>
          <p:cNvPr id="19" name="Прямоугольник 18"/>
          <p:cNvSpPr/>
          <p:nvPr/>
        </p:nvSpPr>
        <p:spPr>
          <a:xfrm>
            <a:off x="335359" y="629228"/>
            <a:ext cx="11665297" cy="769441"/>
          </a:xfrm>
          <a:prstGeom prst="rect">
            <a:avLst/>
          </a:prstGeom>
        </p:spPr>
        <p:txBody>
          <a:bodyPr wrap="square">
            <a:spAutoFit/>
          </a:bodyPr>
          <a:lstStyle/>
          <a:p>
            <a:r>
              <a:rPr lang="ru-RU" b="1" dirty="0">
                <a:latin typeface="Arial" pitchFamily="34" charset="0"/>
                <a:cs typeface="Arial" pitchFamily="34" charset="0"/>
              </a:rPr>
              <a:t>1000 Монте-Карло экспериментов                                                   зашумление от 0% - 50% с шагом в 5% </a:t>
            </a:r>
          </a:p>
          <a:p>
            <a:endParaRPr lang="ru-RU" sz="800" b="1" dirty="0">
              <a:latin typeface="Arial" pitchFamily="34" charset="0"/>
              <a:cs typeface="Arial" pitchFamily="34" charset="0"/>
            </a:endParaRPr>
          </a:p>
          <a:p>
            <a:r>
              <a:rPr lang="ru-RU" b="1" dirty="0">
                <a:latin typeface="Arial" pitchFamily="34" charset="0"/>
                <a:cs typeface="Arial" pitchFamily="34" charset="0"/>
              </a:rPr>
              <a:t>Аппроксимирующая функция</a:t>
            </a:r>
          </a:p>
        </p:txBody>
      </p:sp>
      <p:pic>
        <p:nvPicPr>
          <p:cNvPr id="9" name="Picture 6"/>
          <p:cNvPicPr>
            <a:picLocks noChangeAspect="1" noChangeArrowheads="1"/>
          </p:cNvPicPr>
          <p:nvPr/>
        </p:nvPicPr>
        <p:blipFill>
          <a:blip r:embed="rId4" cstate="print"/>
          <a:srcRect/>
          <a:stretch>
            <a:fillRect/>
          </a:stretch>
        </p:blipFill>
        <p:spPr bwMode="auto">
          <a:xfrm>
            <a:off x="4286796" y="900420"/>
            <a:ext cx="2165572" cy="504056"/>
          </a:xfrm>
          <a:prstGeom prst="rect">
            <a:avLst/>
          </a:prstGeom>
          <a:noFill/>
          <a:ln w="9525">
            <a:noFill/>
            <a:miter lim="800000"/>
            <a:headEnd/>
            <a:tailEnd/>
          </a:ln>
          <a:effectLst/>
        </p:spPr>
      </p:pic>
      <p:pic>
        <p:nvPicPr>
          <p:cNvPr id="4099" name="Picture 3"/>
          <p:cNvPicPr>
            <a:picLocks noChangeAspect="1" noChangeArrowheads="1"/>
          </p:cNvPicPr>
          <p:nvPr/>
        </p:nvPicPr>
        <p:blipFill>
          <a:blip r:embed="rId5" cstate="print"/>
          <a:srcRect/>
          <a:stretch>
            <a:fillRect/>
          </a:stretch>
        </p:blipFill>
        <p:spPr bwMode="auto">
          <a:xfrm>
            <a:off x="1141932" y="1466343"/>
            <a:ext cx="10225136" cy="4294995"/>
          </a:xfrm>
          <a:prstGeom prst="rect">
            <a:avLst/>
          </a:prstGeom>
          <a:noFill/>
          <a:ln w="9525">
            <a:noFill/>
            <a:miter lim="800000"/>
            <a:headEnd/>
            <a:tailEnd/>
          </a:ln>
          <a:effectLst/>
        </p:spPr>
      </p:pic>
      <p:sp>
        <p:nvSpPr>
          <p:cNvPr id="5" name="Номер слайда 4"/>
          <p:cNvSpPr>
            <a:spLocks noGrp="1"/>
          </p:cNvSpPr>
          <p:nvPr>
            <p:ph type="sldNum" sz="quarter" idx="12"/>
          </p:nvPr>
        </p:nvSpPr>
        <p:spPr/>
        <p:txBody>
          <a:bodyPr/>
          <a:lstStyle/>
          <a:p>
            <a:fld id="{725C68B6-61C2-468F-89AB-4B9F7531AA68}" type="slidenum">
              <a:rPr lang="ru-RU" smtClean="0"/>
              <a:pPr/>
              <a:t>21</a:t>
            </a:fld>
            <a:endParaRPr lang="ru-RU"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091FC5E-C490-4730-867E-77430B512DB8}"/>
                  </a:ext>
                </a:extLst>
              </p:cNvPr>
              <p:cNvSpPr txBox="1"/>
              <p:nvPr/>
            </p:nvSpPr>
            <p:spPr>
              <a:xfrm>
                <a:off x="6478512" y="5377039"/>
                <a:ext cx="5378127" cy="1024319"/>
              </a:xfrm>
              <a:prstGeom prst="rect">
                <a:avLst/>
              </a:prstGeom>
              <a:noFill/>
            </p:spPr>
            <p:txBody>
              <a:bodyPr wrap="square" rtlCol="0">
                <a:spAutoFit/>
              </a:bodyPr>
              <a:lstStyle/>
              <a:p>
                <a:r>
                  <a:rPr lang="ru-RU" sz="1400" b="1" dirty="0">
                    <a:solidFill>
                      <a:schemeClr val="tx1"/>
                    </a:solidFill>
                  </a:rPr>
                  <a:t>График невязок, </a:t>
                </a:r>
                <a:r>
                  <a:rPr lang="ru-RU" sz="1400" b="1" dirty="0"/>
                  <a:t>расстояние между горизонтальными линиями указывает </a:t>
                </a:r>
                <a:r>
                  <a:rPr lang="ru-RU" sz="1400" b="1" dirty="0">
                    <a:solidFill>
                      <a:schemeClr val="tx1"/>
                    </a:solidFill>
                  </a:rPr>
                  <a:t>коридор ошибок, а вертикальные «усы» - значения  </a:t>
                </a:r>
                <a:r>
                  <a:rPr lang="ru-RU" sz="1400" dirty="0">
                    <a:solidFill>
                      <a:schemeClr val="tx1"/>
                    </a:solidFill>
                  </a:rPr>
                  <a:t>  </a:t>
                </a:r>
              </a:p>
              <a:p>
                <a:r>
                  <a:rPr lang="ru-RU" sz="1400" dirty="0"/>
                  <a:t>                                                 </a:t>
                </a:r>
                <a:r>
                  <a:rPr lang="ru-RU" sz="1400" dirty="0">
                    <a:solidFill>
                      <a:schemeClr val="tx1"/>
                    </a:solidFill>
                  </a:rPr>
                  <a:t> ± </a:t>
                </a:r>
                <a14:m>
                  <m:oMath xmlns:m="http://schemas.openxmlformats.org/officeDocument/2006/math">
                    <m:sSub>
                      <m:sSubPr>
                        <m:ctrlPr>
                          <a:rPr lang="ru-RU" sz="1600" b="1" i="1" smtClean="0">
                            <a:solidFill>
                              <a:schemeClr val="tx1"/>
                            </a:solidFill>
                            <a:latin typeface="Cambria Math" panose="02040503050406030204" pitchFamily="18" charset="0"/>
                          </a:rPr>
                        </m:ctrlPr>
                      </m:sSubPr>
                      <m:e>
                        <m:r>
                          <a:rPr lang="ru-RU" sz="1600" b="1"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𝝈</m:t>
                        </m:r>
                      </m:e>
                      <m:sub>
                        <m:r>
                          <a:rPr lang="ru-RU" sz="1600" b="1"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𝑻</m:t>
                        </m:r>
                      </m:sub>
                    </m:sSub>
                    <m:r>
                      <a:rPr lang="ru-RU" sz="1600" b="1"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600" b="1" i="1">
                            <a:solidFill>
                              <a:schemeClr val="tx1"/>
                            </a:solidFill>
                            <a:latin typeface="Cambria Math" panose="02040503050406030204" pitchFamily="18" charset="0"/>
                          </a:rPr>
                        </m:ctrlPr>
                      </m:fPr>
                      <m:num>
                        <m:r>
                          <a:rPr lang="ru-RU" sz="1600" b="1"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𝟏</m:t>
                        </m:r>
                      </m:num>
                      <m:den>
                        <m:r>
                          <a:rPr lang="ru-RU" sz="1600" b="1"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𝒏</m:t>
                        </m:r>
                      </m:den>
                    </m:f>
                    <m:rad>
                      <m:radPr>
                        <m:degHide m:val="on"/>
                        <m:ctrlPr>
                          <a:rPr lang="ru-RU" sz="1600" b="1" i="1">
                            <a:solidFill>
                              <a:schemeClr val="tx1"/>
                            </a:solidFill>
                            <a:latin typeface="Cambria Math" panose="02040503050406030204" pitchFamily="18" charset="0"/>
                          </a:rPr>
                        </m:ctrlPr>
                      </m:radPr>
                      <m:deg/>
                      <m:e>
                        <m:f>
                          <m:fPr>
                            <m:ctrlPr>
                              <a:rPr lang="ru-RU" sz="1600" b="1" i="1">
                                <a:solidFill>
                                  <a:schemeClr val="tx1"/>
                                </a:solidFill>
                                <a:latin typeface="Cambria Math" panose="02040503050406030204" pitchFamily="18" charset="0"/>
                              </a:rPr>
                            </m:ctrlPr>
                          </m:fPr>
                          <m:num>
                            <m:r>
                              <a:rPr lang="ru-RU" sz="1600" b="1"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𝒎</m:t>
                            </m:r>
                            <m:r>
                              <a:rPr lang="ru-RU" sz="1600" b="1"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ru-RU" sz="1600" b="1"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𝒏</m:t>
                            </m:r>
                            <m:r>
                              <a:rPr lang="ru-RU" sz="1600" b="1"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ru-RU" sz="1600" b="1"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𝒎</m:t>
                            </m:r>
                            <m:r>
                              <a:rPr lang="ru-RU" sz="1600" b="1"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num>
                          <m:den>
                            <m:r>
                              <a:rPr lang="ru-RU" sz="1600" b="1"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𝒏</m:t>
                            </m:r>
                          </m:den>
                        </m:f>
                      </m:e>
                    </m:rad>
                  </m:oMath>
                </a14:m>
                <a:endParaRPr lang="ru-RU" sz="1600" b="1" dirty="0"/>
              </a:p>
            </p:txBody>
          </p:sp>
        </mc:Choice>
        <mc:Fallback xmlns="">
          <p:sp>
            <p:nvSpPr>
              <p:cNvPr id="3" name="TextBox 2">
                <a:extLst>
                  <a:ext uri="{FF2B5EF4-FFF2-40B4-BE49-F238E27FC236}">
                    <a16:creationId xmlns:a16="http://schemas.microsoft.com/office/drawing/2014/main" id="{5091FC5E-C490-4730-867E-77430B512DB8}"/>
                  </a:ext>
                </a:extLst>
              </p:cNvPr>
              <p:cNvSpPr txBox="1">
                <a:spLocks noRot="1" noChangeAspect="1" noMove="1" noResize="1" noEditPoints="1" noAdjustHandles="1" noChangeArrowheads="1" noChangeShapeType="1" noTextEdit="1"/>
              </p:cNvSpPr>
              <p:nvPr/>
            </p:nvSpPr>
            <p:spPr>
              <a:xfrm>
                <a:off x="6478512" y="5377039"/>
                <a:ext cx="5378127" cy="1024319"/>
              </a:xfrm>
              <a:prstGeom prst="rect">
                <a:avLst/>
              </a:prstGeom>
              <a:blipFill>
                <a:blip r:embed="rId6"/>
                <a:stretch>
                  <a:fillRect l="-340" t="-1190"/>
                </a:stretch>
              </a:blipFill>
            </p:spPr>
            <p:txBody>
              <a:bodyPr/>
              <a:lstStyle/>
              <a:p>
                <a:r>
                  <a:rPr lang="ru-RU">
                    <a:noFill/>
                  </a:rPr>
                  <a:t> </a:t>
                </a:r>
              </a:p>
            </p:txBody>
          </p:sp>
        </mc:Fallback>
      </mc:AlternateContent>
      <p:sp>
        <p:nvSpPr>
          <p:cNvPr id="10" name="TextBox 9">
            <a:extLst>
              <a:ext uri="{FF2B5EF4-FFF2-40B4-BE49-F238E27FC236}">
                <a16:creationId xmlns:a16="http://schemas.microsoft.com/office/drawing/2014/main" id="{A4E80757-11AB-40C9-953B-CADF44A971EF}"/>
              </a:ext>
            </a:extLst>
          </p:cNvPr>
          <p:cNvSpPr txBox="1"/>
          <p:nvPr/>
        </p:nvSpPr>
        <p:spPr>
          <a:xfrm>
            <a:off x="1796738" y="5807058"/>
            <a:ext cx="2844800" cy="369332"/>
          </a:xfrm>
          <a:prstGeom prst="rect">
            <a:avLst/>
          </a:prstGeom>
          <a:noFill/>
        </p:spPr>
        <p:txBody>
          <a:bodyPr wrap="square">
            <a:spAutoFit/>
          </a:bodyPr>
          <a:lstStyle/>
          <a:p>
            <a:r>
              <a:rPr lang="ru-RU" b="1" dirty="0"/>
              <a:t>Результат подгонки МНК</a:t>
            </a:r>
          </a:p>
        </p:txBody>
      </p:sp>
      <p:sp>
        <p:nvSpPr>
          <p:cNvPr id="6" name="Дата 5">
            <a:extLst>
              <a:ext uri="{FF2B5EF4-FFF2-40B4-BE49-F238E27FC236}">
                <a16:creationId xmlns:a16="http://schemas.microsoft.com/office/drawing/2014/main" id="{48858CB2-93A0-4EB4-BB3B-4293F967C8FD}"/>
              </a:ext>
            </a:extLst>
          </p:cNvPr>
          <p:cNvSpPr>
            <a:spLocks noGrp="1"/>
          </p:cNvSpPr>
          <p:nvPr>
            <p:ph type="dt" sz="half" idx="10"/>
          </p:nvPr>
        </p:nvSpPr>
        <p:spPr/>
        <p:txBody>
          <a:bodyPr/>
          <a:lstStyle/>
          <a:p>
            <a:fld id="{73EE290B-614E-4154-950D-A8F7E65BA938}" type="datetime1">
              <a:rPr lang="ru-RU" smtClean="0"/>
              <a:t>14.03.2023</a:t>
            </a:fld>
            <a:endParaRPr lang="ru-RU"/>
          </a:p>
        </p:txBody>
      </p:sp>
      <p:sp>
        <p:nvSpPr>
          <p:cNvPr id="7" name="Нижний колонтитул 6">
            <a:extLst>
              <a:ext uri="{FF2B5EF4-FFF2-40B4-BE49-F238E27FC236}">
                <a16:creationId xmlns:a16="http://schemas.microsoft.com/office/drawing/2014/main" id="{DDEDD701-C14E-41A3-9C45-80C7B3C578EC}"/>
              </a:ext>
            </a:extLst>
          </p:cNvPr>
          <p:cNvSpPr>
            <a:spLocks noGrp="1"/>
          </p:cNvSpPr>
          <p:nvPr>
            <p:ph type="ftr" sz="quarter" idx="11"/>
          </p:nvPr>
        </p:nvSpPr>
        <p:spPr/>
        <p:txBody>
          <a:bodyPr/>
          <a:lstStyle/>
          <a:p>
            <a:r>
              <a:rPr lang="ru-RU"/>
              <a:t>Ососков Машинное обучение Лекция 3</a:t>
            </a:r>
          </a:p>
        </p:txBody>
      </p:sp>
    </p:spTree>
    <p:extLst>
      <p:ext uri="{BB962C8B-B14F-4D97-AF65-F5344CB8AC3E}">
        <p14:creationId xmlns:p14="http://schemas.microsoft.com/office/powerpoint/2010/main" val="213649190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3552" y="0"/>
            <a:ext cx="8229600" cy="692696"/>
          </a:xfrm>
        </p:spPr>
        <p:txBody>
          <a:bodyPr>
            <a:noAutofit/>
          </a:bodyPr>
          <a:lstStyle/>
          <a:p>
            <a:r>
              <a:rPr lang="ru-RU" sz="1800" b="1" dirty="0">
                <a:solidFill>
                  <a:srgbClr val="003882"/>
                </a:solidFill>
                <a:latin typeface="Arial" pitchFamily="34" charset="0"/>
                <a:cs typeface="Arial" pitchFamily="34" charset="0"/>
              </a:rPr>
              <a:t>Проверка влияния разброса точек вокруг прямых, образующих меандр, на вероятность правильного распознавания</a:t>
            </a:r>
          </a:p>
        </p:txBody>
      </p:sp>
      <p:pic>
        <p:nvPicPr>
          <p:cNvPr id="15" name="Picture 2" descr="C:\Users\MOR\Desktop\DQmeYjc6fNsSgVtafQTnd9ucRAPmsT4c97VahzaSj56pHKa.png"/>
          <p:cNvPicPr>
            <a:picLocks noChangeAspect="1" noChangeArrowheads="1"/>
          </p:cNvPicPr>
          <p:nvPr/>
        </p:nvPicPr>
        <p:blipFill>
          <a:blip r:embed="rId3" cstate="print"/>
          <a:srcRect/>
          <a:stretch>
            <a:fillRect/>
          </a:stretch>
        </p:blipFill>
        <p:spPr bwMode="auto">
          <a:xfrm>
            <a:off x="47328" y="52015"/>
            <a:ext cx="11665295" cy="1156158"/>
          </a:xfrm>
          <a:prstGeom prst="rect">
            <a:avLst/>
          </a:prstGeom>
          <a:noFill/>
        </p:spPr>
      </p:pic>
      <p:sp>
        <p:nvSpPr>
          <p:cNvPr id="29" name="Стрелка вправо 28"/>
          <p:cNvSpPr/>
          <p:nvPr/>
        </p:nvSpPr>
        <p:spPr>
          <a:xfrm>
            <a:off x="11064552" y="3042297"/>
            <a:ext cx="432048" cy="4320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30" name="Стрелка вправо 29"/>
          <p:cNvSpPr/>
          <p:nvPr/>
        </p:nvSpPr>
        <p:spPr>
          <a:xfrm>
            <a:off x="7398052" y="2948527"/>
            <a:ext cx="432048" cy="4320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32" name="Стрелка вправо 31"/>
          <p:cNvSpPr/>
          <p:nvPr/>
        </p:nvSpPr>
        <p:spPr>
          <a:xfrm>
            <a:off x="4581136" y="5154762"/>
            <a:ext cx="432048" cy="4320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33" name="Стрелка вправо 32"/>
          <p:cNvSpPr/>
          <p:nvPr/>
        </p:nvSpPr>
        <p:spPr>
          <a:xfrm>
            <a:off x="8008666" y="5117448"/>
            <a:ext cx="432048" cy="4320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34" name="Прямоугольник 33"/>
          <p:cNvSpPr/>
          <p:nvPr/>
        </p:nvSpPr>
        <p:spPr>
          <a:xfrm>
            <a:off x="4914224" y="1875386"/>
            <a:ext cx="2528256" cy="400110"/>
          </a:xfrm>
          <a:prstGeom prst="rect">
            <a:avLst/>
          </a:prstGeom>
        </p:spPr>
        <p:txBody>
          <a:bodyPr wrap="none">
            <a:spAutoFit/>
          </a:bodyPr>
          <a:lstStyle/>
          <a:p>
            <a:r>
              <a:rPr lang="ru-RU" sz="2000" i="1" dirty="0"/>
              <a:t>Оригинальная </a:t>
            </a:r>
            <a:r>
              <a:rPr lang="ru-RU" sz="2000" b="1" i="1" dirty="0" err="1"/>
              <a:t>σ </a:t>
            </a:r>
            <a:r>
              <a:rPr lang="ru-RU" sz="2000" i="1" dirty="0"/>
              <a:t>= 0.2</a:t>
            </a:r>
            <a:endParaRPr lang="ru-RU" sz="2000" dirty="0"/>
          </a:p>
        </p:txBody>
      </p:sp>
      <p:sp>
        <p:nvSpPr>
          <p:cNvPr id="35" name="Прямоугольник 34"/>
          <p:cNvSpPr/>
          <p:nvPr/>
        </p:nvSpPr>
        <p:spPr>
          <a:xfrm>
            <a:off x="8278860" y="1842448"/>
            <a:ext cx="2624052" cy="400110"/>
          </a:xfrm>
          <a:prstGeom prst="rect">
            <a:avLst/>
          </a:prstGeom>
        </p:spPr>
        <p:txBody>
          <a:bodyPr wrap="none">
            <a:spAutoFit/>
          </a:bodyPr>
          <a:lstStyle/>
          <a:p>
            <a:r>
              <a:rPr lang="ru-RU" sz="2000" i="1" dirty="0"/>
              <a:t>Увеличение </a:t>
            </a:r>
            <a:r>
              <a:rPr lang="ru-RU" sz="2000" b="1" i="1" dirty="0" err="1"/>
              <a:t>σ  </a:t>
            </a:r>
            <a:r>
              <a:rPr lang="ru-RU" sz="2000" i="1" dirty="0"/>
              <a:t>в 4 раза</a:t>
            </a:r>
            <a:endParaRPr lang="ru-RU" sz="2000" dirty="0"/>
          </a:p>
        </p:txBody>
      </p:sp>
      <p:sp>
        <p:nvSpPr>
          <p:cNvPr id="36" name="Прямоугольник 35"/>
          <p:cNvSpPr/>
          <p:nvPr/>
        </p:nvSpPr>
        <p:spPr>
          <a:xfrm>
            <a:off x="4880447" y="3947797"/>
            <a:ext cx="2622449" cy="400110"/>
          </a:xfrm>
          <a:prstGeom prst="rect">
            <a:avLst/>
          </a:prstGeom>
        </p:spPr>
        <p:txBody>
          <a:bodyPr wrap="none">
            <a:spAutoFit/>
          </a:bodyPr>
          <a:lstStyle/>
          <a:p>
            <a:r>
              <a:rPr lang="ru-RU" sz="2000" i="1" dirty="0"/>
              <a:t>Увеличение </a:t>
            </a:r>
            <a:r>
              <a:rPr lang="ru-RU" sz="2000" b="1" i="1" dirty="0" err="1"/>
              <a:t>σ  </a:t>
            </a:r>
            <a:r>
              <a:rPr lang="ru-RU" sz="2000" i="1" dirty="0"/>
              <a:t>в 10 раз</a:t>
            </a:r>
            <a:endParaRPr lang="ru-RU" sz="2000" dirty="0"/>
          </a:p>
        </p:txBody>
      </p:sp>
      <p:sp>
        <p:nvSpPr>
          <p:cNvPr id="37" name="Прямоугольник 36"/>
          <p:cNvSpPr/>
          <p:nvPr/>
        </p:nvSpPr>
        <p:spPr>
          <a:xfrm>
            <a:off x="8442103" y="4079583"/>
            <a:ext cx="2622449" cy="400110"/>
          </a:xfrm>
          <a:prstGeom prst="rect">
            <a:avLst/>
          </a:prstGeom>
        </p:spPr>
        <p:txBody>
          <a:bodyPr wrap="none">
            <a:spAutoFit/>
          </a:bodyPr>
          <a:lstStyle/>
          <a:p>
            <a:r>
              <a:rPr lang="ru-RU" sz="2000" i="1" dirty="0"/>
              <a:t>Увеличение </a:t>
            </a:r>
            <a:r>
              <a:rPr lang="ru-RU" sz="2000" b="1" i="1" dirty="0" err="1"/>
              <a:t>σ  </a:t>
            </a:r>
            <a:r>
              <a:rPr lang="ru-RU" sz="2000" i="1" dirty="0"/>
              <a:t>в 20 раз</a:t>
            </a:r>
            <a:endParaRPr lang="ru-RU" sz="2000" dirty="0"/>
          </a:p>
        </p:txBody>
      </p:sp>
      <p:pic>
        <p:nvPicPr>
          <p:cNvPr id="5122" name="Picture 2"/>
          <p:cNvPicPr>
            <a:picLocks noChangeAspect="1" noChangeArrowheads="1"/>
          </p:cNvPicPr>
          <p:nvPr/>
        </p:nvPicPr>
        <p:blipFill>
          <a:blip r:embed="rId4" cstate="print"/>
          <a:srcRect/>
          <a:stretch>
            <a:fillRect/>
          </a:stretch>
        </p:blipFill>
        <p:spPr bwMode="auto">
          <a:xfrm>
            <a:off x="4503721" y="2242558"/>
            <a:ext cx="2799514" cy="1811743"/>
          </a:xfrm>
          <a:prstGeom prst="rect">
            <a:avLst/>
          </a:prstGeom>
          <a:noFill/>
          <a:ln w="9525">
            <a:noFill/>
            <a:miter lim="800000"/>
            <a:headEnd/>
            <a:tailEnd/>
          </a:ln>
          <a:effectLst/>
        </p:spPr>
      </p:pic>
      <p:pic>
        <p:nvPicPr>
          <p:cNvPr id="5124" name="Picture 4"/>
          <p:cNvPicPr>
            <a:picLocks noChangeAspect="1" noChangeArrowheads="1"/>
          </p:cNvPicPr>
          <p:nvPr/>
        </p:nvPicPr>
        <p:blipFill>
          <a:blip r:embed="rId5" cstate="print"/>
          <a:srcRect/>
          <a:stretch>
            <a:fillRect/>
          </a:stretch>
        </p:blipFill>
        <p:spPr bwMode="auto">
          <a:xfrm>
            <a:off x="7946468" y="2235804"/>
            <a:ext cx="3001716" cy="1985262"/>
          </a:xfrm>
          <a:prstGeom prst="rect">
            <a:avLst/>
          </a:prstGeom>
          <a:noFill/>
          <a:ln w="9525">
            <a:noFill/>
            <a:miter lim="800000"/>
            <a:headEnd/>
            <a:tailEnd/>
          </a:ln>
          <a:effectLst/>
        </p:spPr>
      </p:pic>
      <p:pic>
        <p:nvPicPr>
          <p:cNvPr id="5125" name="Picture 5"/>
          <p:cNvPicPr>
            <a:picLocks noChangeAspect="1" noChangeArrowheads="1"/>
          </p:cNvPicPr>
          <p:nvPr/>
        </p:nvPicPr>
        <p:blipFill>
          <a:blip r:embed="rId6" cstate="print"/>
          <a:srcRect/>
          <a:stretch>
            <a:fillRect/>
          </a:stretch>
        </p:blipFill>
        <p:spPr bwMode="auto">
          <a:xfrm>
            <a:off x="5005011" y="4329250"/>
            <a:ext cx="2927910" cy="2008444"/>
          </a:xfrm>
          <a:prstGeom prst="rect">
            <a:avLst/>
          </a:prstGeom>
          <a:noFill/>
          <a:ln w="9525">
            <a:noFill/>
            <a:miter lim="800000"/>
            <a:headEnd/>
            <a:tailEnd/>
          </a:ln>
          <a:effectLst/>
        </p:spPr>
      </p:pic>
      <p:pic>
        <p:nvPicPr>
          <p:cNvPr id="5126" name="Picture 6"/>
          <p:cNvPicPr>
            <a:picLocks noChangeAspect="1" noChangeArrowheads="1"/>
          </p:cNvPicPr>
          <p:nvPr/>
        </p:nvPicPr>
        <p:blipFill>
          <a:blip r:embed="rId7" cstate="print"/>
          <a:srcRect/>
          <a:stretch>
            <a:fillRect/>
          </a:stretch>
        </p:blipFill>
        <p:spPr bwMode="auto">
          <a:xfrm>
            <a:off x="8442103" y="4471182"/>
            <a:ext cx="3001716" cy="2015212"/>
          </a:xfrm>
          <a:prstGeom prst="rect">
            <a:avLst/>
          </a:prstGeom>
          <a:noFill/>
          <a:ln w="9525">
            <a:noFill/>
            <a:miter lim="800000"/>
            <a:headEnd/>
            <a:tailEnd/>
          </a:ln>
          <a:effectLst/>
        </p:spPr>
      </p:pic>
      <p:sp>
        <p:nvSpPr>
          <p:cNvPr id="5" name="Номер слайда 4"/>
          <p:cNvSpPr>
            <a:spLocks noGrp="1"/>
          </p:cNvSpPr>
          <p:nvPr>
            <p:ph type="sldNum" sz="quarter" idx="12"/>
          </p:nvPr>
        </p:nvSpPr>
        <p:spPr/>
        <p:txBody>
          <a:bodyPr/>
          <a:lstStyle/>
          <a:p>
            <a:fld id="{725C68B6-61C2-468F-89AB-4B9F7531AA68}" type="slidenum">
              <a:rPr lang="ru-RU" smtClean="0"/>
              <a:pPr/>
              <a:t>22</a:t>
            </a:fld>
            <a:endParaRPr lang="ru-RU" dirty="0"/>
          </a:p>
        </p:txBody>
      </p:sp>
      <p:sp>
        <p:nvSpPr>
          <p:cNvPr id="3" name="TextBox 2">
            <a:extLst>
              <a:ext uri="{FF2B5EF4-FFF2-40B4-BE49-F238E27FC236}">
                <a16:creationId xmlns:a16="http://schemas.microsoft.com/office/drawing/2014/main" id="{08E738B6-6C4C-4EEE-81C2-48ABAB6134D0}"/>
              </a:ext>
            </a:extLst>
          </p:cNvPr>
          <p:cNvSpPr txBox="1"/>
          <p:nvPr/>
        </p:nvSpPr>
        <p:spPr>
          <a:xfrm>
            <a:off x="191344" y="632163"/>
            <a:ext cx="12000656" cy="1200329"/>
          </a:xfrm>
          <a:prstGeom prst="rect">
            <a:avLst/>
          </a:prstGeom>
          <a:noFill/>
        </p:spPr>
        <p:txBody>
          <a:bodyPr wrap="square" rtlCol="0">
            <a:spAutoFit/>
          </a:bodyPr>
          <a:lstStyle/>
          <a:p>
            <a:r>
              <a:rPr lang="ru-RU" b="1" dirty="0"/>
              <a:t>Для оценки зависимости вероятности правильного распознавания меандра от величины среднеквадратичного разброса точек, его образующих, было выполнено </a:t>
            </a:r>
            <a:r>
              <a:rPr lang="ru-RU" b="1" i="1" dirty="0"/>
              <a:t>n=1000 </a:t>
            </a:r>
            <a:r>
              <a:rPr lang="ru-RU" b="1" dirty="0"/>
              <a:t>вычислительных экспериментов при нарастающих величинах разброса точек </a:t>
            </a:r>
            <a:r>
              <a:rPr lang="ru-RU" b="1" i="1" dirty="0"/>
              <a:t>σ</a:t>
            </a:r>
            <a:r>
              <a:rPr lang="ru-RU" b="1" dirty="0"/>
              <a:t> с двумя вариантами генерации модельных «роз», - (1) при увеличении разброса для одной фиксированной модели и (2) при генерации новой модели при каждом из </a:t>
            </a:r>
            <a:r>
              <a:rPr lang="ru-RU" b="1" i="1" dirty="0"/>
              <a:t>n</a:t>
            </a:r>
            <a:r>
              <a:rPr lang="ru-RU" b="1" dirty="0"/>
              <a:t> опытов.</a:t>
            </a:r>
          </a:p>
        </p:txBody>
      </p:sp>
      <p:sp>
        <p:nvSpPr>
          <p:cNvPr id="4" name="Дата 3">
            <a:extLst>
              <a:ext uri="{FF2B5EF4-FFF2-40B4-BE49-F238E27FC236}">
                <a16:creationId xmlns:a16="http://schemas.microsoft.com/office/drawing/2014/main" id="{D5D51FEF-0362-4533-BD66-010A23A49D57}"/>
              </a:ext>
            </a:extLst>
          </p:cNvPr>
          <p:cNvSpPr>
            <a:spLocks noGrp="1"/>
          </p:cNvSpPr>
          <p:nvPr>
            <p:ph type="dt" sz="half" idx="10"/>
          </p:nvPr>
        </p:nvSpPr>
        <p:spPr/>
        <p:txBody>
          <a:bodyPr/>
          <a:lstStyle/>
          <a:p>
            <a:fld id="{3B8303B1-CD4A-4DF7-AE77-29EA5511383A}" type="datetime1">
              <a:rPr lang="ru-RU" smtClean="0"/>
              <a:t>14.03.2023</a:t>
            </a:fld>
            <a:endParaRPr lang="ru-RU" dirty="0"/>
          </a:p>
        </p:txBody>
      </p:sp>
      <p:sp>
        <p:nvSpPr>
          <p:cNvPr id="6" name="Нижний колонтитул 5">
            <a:extLst>
              <a:ext uri="{FF2B5EF4-FFF2-40B4-BE49-F238E27FC236}">
                <a16:creationId xmlns:a16="http://schemas.microsoft.com/office/drawing/2014/main" id="{07279005-D7AE-447F-833F-17F23CA3F451}"/>
              </a:ext>
            </a:extLst>
          </p:cNvPr>
          <p:cNvSpPr>
            <a:spLocks noGrp="1"/>
          </p:cNvSpPr>
          <p:nvPr>
            <p:ph type="ftr" sz="quarter" idx="11"/>
          </p:nvPr>
        </p:nvSpPr>
        <p:spPr/>
        <p:txBody>
          <a:bodyPr/>
          <a:lstStyle/>
          <a:p>
            <a:r>
              <a:rPr lang="ru-RU"/>
              <a:t>Ососков Машинное обучение Лекция 3</a:t>
            </a:r>
          </a:p>
        </p:txBody>
      </p:sp>
      <p:sp>
        <p:nvSpPr>
          <p:cNvPr id="7" name="TextBox 6">
            <a:extLst>
              <a:ext uri="{FF2B5EF4-FFF2-40B4-BE49-F238E27FC236}">
                <a16:creationId xmlns:a16="http://schemas.microsoft.com/office/drawing/2014/main" id="{78E575EA-41DB-C62F-6E31-364F2485E2BC}"/>
              </a:ext>
            </a:extLst>
          </p:cNvPr>
          <p:cNvSpPr txBox="1"/>
          <p:nvPr/>
        </p:nvSpPr>
        <p:spPr>
          <a:xfrm>
            <a:off x="145565" y="2755593"/>
            <a:ext cx="4247208" cy="3170099"/>
          </a:xfrm>
          <a:prstGeom prst="rect">
            <a:avLst/>
          </a:prstGeom>
          <a:noFill/>
        </p:spPr>
        <p:txBody>
          <a:bodyPr wrap="square" rtlCol="0">
            <a:spAutoFit/>
          </a:bodyPr>
          <a:lstStyle/>
          <a:p>
            <a:r>
              <a:rPr lang="ru-RU" sz="2000" b="1" dirty="0">
                <a:solidFill>
                  <a:srgbClr val="1706BA"/>
                </a:solidFill>
              </a:rPr>
              <a:t>Это исследование важно, потому, что позволяет проверить зависимость получаемой в эксперименте картинки с меандром от точности используемого оборудования. Величина разброса точек </a:t>
            </a:r>
            <a:r>
              <a:rPr lang="ru-RU" sz="2000" b="1" i="1" dirty="0">
                <a:solidFill>
                  <a:srgbClr val="1706BA"/>
                </a:solidFill>
              </a:rPr>
              <a:t>σ</a:t>
            </a:r>
            <a:r>
              <a:rPr lang="ru-RU" sz="2000" b="1" dirty="0">
                <a:solidFill>
                  <a:srgbClr val="1706BA"/>
                </a:solidFill>
              </a:rPr>
              <a:t> как раз и определяется тем, какое разрешения по массе обеспечивают применяемые детекторы.</a:t>
            </a:r>
          </a:p>
        </p:txBody>
      </p:sp>
    </p:spTree>
    <p:extLst>
      <p:ext uri="{BB962C8B-B14F-4D97-AF65-F5344CB8AC3E}">
        <p14:creationId xmlns:p14="http://schemas.microsoft.com/office/powerpoint/2010/main" val="213649190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3552" y="0"/>
            <a:ext cx="8229600" cy="692696"/>
          </a:xfrm>
        </p:spPr>
        <p:txBody>
          <a:bodyPr>
            <a:noAutofit/>
          </a:bodyPr>
          <a:lstStyle/>
          <a:p>
            <a:r>
              <a:rPr lang="ru-RU" sz="3200" b="1" dirty="0">
                <a:solidFill>
                  <a:srgbClr val="003882"/>
                </a:solidFill>
                <a:latin typeface="Arial" pitchFamily="34" charset="0"/>
                <a:cs typeface="Arial" pitchFamily="34" charset="0"/>
              </a:rPr>
              <a:t>«Роза», сгенерированная моделью</a:t>
            </a:r>
          </a:p>
        </p:txBody>
      </p:sp>
      <p:pic>
        <p:nvPicPr>
          <p:cNvPr id="15" name="Picture 2" descr="C:\Users\MOR\Desktop\DQmeYjc6fNsSgVtafQTnd9ucRAPmsT4c97VahzaSj56pHKa.png"/>
          <p:cNvPicPr>
            <a:picLocks noChangeAspect="1" noChangeArrowheads="1"/>
          </p:cNvPicPr>
          <p:nvPr/>
        </p:nvPicPr>
        <p:blipFill>
          <a:blip r:embed="rId3" cstate="print"/>
          <a:srcRect/>
          <a:stretch>
            <a:fillRect/>
          </a:stretch>
        </p:blipFill>
        <p:spPr bwMode="auto">
          <a:xfrm>
            <a:off x="1524000" y="308944"/>
            <a:ext cx="9144000" cy="839452"/>
          </a:xfrm>
          <a:prstGeom prst="rect">
            <a:avLst/>
          </a:prstGeom>
          <a:noFill/>
        </p:spPr>
      </p:pic>
      <p:sp>
        <p:nvSpPr>
          <p:cNvPr id="19" name="Прямоугольник 18"/>
          <p:cNvSpPr/>
          <p:nvPr/>
        </p:nvSpPr>
        <p:spPr>
          <a:xfrm>
            <a:off x="256780" y="779670"/>
            <a:ext cx="11599860" cy="800219"/>
          </a:xfrm>
          <a:prstGeom prst="rect">
            <a:avLst/>
          </a:prstGeom>
        </p:spPr>
        <p:txBody>
          <a:bodyPr wrap="square">
            <a:spAutoFit/>
          </a:bodyPr>
          <a:lstStyle/>
          <a:p>
            <a:r>
              <a:rPr lang="ru-RU" b="1" dirty="0">
                <a:latin typeface="Arial" pitchFamily="34" charset="0"/>
                <a:cs typeface="Arial" pitchFamily="34" charset="0"/>
              </a:rPr>
              <a:t>1000 Монте-Карло экспериментов                                                          увеличение </a:t>
            </a:r>
            <a:r>
              <a:rPr lang="ru-RU" sz="2000" b="1" i="1" dirty="0"/>
              <a:t>σ</a:t>
            </a:r>
            <a:r>
              <a:rPr lang="ru-RU" b="1" i="1" dirty="0"/>
              <a:t>  </a:t>
            </a:r>
            <a:r>
              <a:rPr lang="ru-RU" b="1" dirty="0">
                <a:latin typeface="Arial" pitchFamily="34" charset="0"/>
                <a:cs typeface="Arial" pitchFamily="34" charset="0"/>
              </a:rPr>
              <a:t>от 1 - 20 с шагом  2</a:t>
            </a:r>
          </a:p>
          <a:p>
            <a:endParaRPr lang="ru-RU" sz="800" b="1" dirty="0">
              <a:latin typeface="Arial" pitchFamily="34" charset="0"/>
              <a:cs typeface="Arial" pitchFamily="34" charset="0"/>
            </a:endParaRPr>
          </a:p>
          <a:p>
            <a:r>
              <a:rPr lang="ru-RU" b="1" dirty="0">
                <a:latin typeface="Arial" pitchFamily="34" charset="0"/>
                <a:cs typeface="Arial" pitchFamily="34" charset="0"/>
              </a:rPr>
              <a:t>Аппроксимирующая функция</a:t>
            </a:r>
          </a:p>
        </p:txBody>
      </p:sp>
      <p:pic>
        <p:nvPicPr>
          <p:cNvPr id="6146" name="Picture 2"/>
          <p:cNvPicPr>
            <a:picLocks noChangeAspect="1" noChangeArrowheads="1"/>
          </p:cNvPicPr>
          <p:nvPr/>
        </p:nvPicPr>
        <p:blipFill>
          <a:blip r:embed="rId4" cstate="print"/>
          <a:srcRect/>
          <a:stretch>
            <a:fillRect/>
          </a:stretch>
        </p:blipFill>
        <p:spPr bwMode="auto">
          <a:xfrm>
            <a:off x="609600" y="1579889"/>
            <a:ext cx="10972800" cy="3804599"/>
          </a:xfrm>
          <a:prstGeom prst="rect">
            <a:avLst/>
          </a:prstGeom>
          <a:noFill/>
          <a:ln w="9525">
            <a:noFill/>
            <a:miter lim="800000"/>
            <a:headEnd/>
            <a:tailEnd/>
          </a:ln>
          <a:effectLst/>
        </p:spPr>
      </p:pic>
      <p:sp>
        <p:nvSpPr>
          <p:cNvPr id="5" name="Номер слайда 4"/>
          <p:cNvSpPr>
            <a:spLocks noGrp="1"/>
          </p:cNvSpPr>
          <p:nvPr>
            <p:ph type="sldNum" sz="quarter" idx="12"/>
          </p:nvPr>
        </p:nvSpPr>
        <p:spPr/>
        <p:txBody>
          <a:bodyPr/>
          <a:lstStyle/>
          <a:p>
            <a:fld id="{725C68B6-61C2-468F-89AB-4B9F7531AA68}" type="slidenum">
              <a:rPr lang="ru-RU" smtClean="0"/>
              <a:pPr/>
              <a:t>23</a:t>
            </a:fld>
            <a:endParaRPr lang="ru-RU" dirty="0"/>
          </a:p>
        </p:txBody>
      </p:sp>
      <p:sp>
        <p:nvSpPr>
          <p:cNvPr id="3" name="Дата 2">
            <a:extLst>
              <a:ext uri="{FF2B5EF4-FFF2-40B4-BE49-F238E27FC236}">
                <a16:creationId xmlns:a16="http://schemas.microsoft.com/office/drawing/2014/main" id="{CD9710E4-B395-4A74-AADF-D71152EE6C84}"/>
              </a:ext>
            </a:extLst>
          </p:cNvPr>
          <p:cNvSpPr>
            <a:spLocks noGrp="1"/>
          </p:cNvSpPr>
          <p:nvPr>
            <p:ph type="dt" sz="half" idx="10"/>
          </p:nvPr>
        </p:nvSpPr>
        <p:spPr>
          <a:xfrm>
            <a:off x="609600" y="6467078"/>
            <a:ext cx="1140260" cy="254398"/>
          </a:xfrm>
        </p:spPr>
        <p:txBody>
          <a:bodyPr/>
          <a:lstStyle/>
          <a:p>
            <a:fld id="{B216FA5A-33E2-4000-825D-C413EC6E98C9}" type="datetime1">
              <a:rPr lang="ru-RU" smtClean="0"/>
              <a:t>14.03.2023</a:t>
            </a:fld>
            <a:endParaRPr lang="ru-RU" dirty="0"/>
          </a:p>
        </p:txBody>
      </p:sp>
      <p:sp>
        <p:nvSpPr>
          <p:cNvPr id="4" name="Нижний колонтитул 3">
            <a:extLst>
              <a:ext uri="{FF2B5EF4-FFF2-40B4-BE49-F238E27FC236}">
                <a16:creationId xmlns:a16="http://schemas.microsoft.com/office/drawing/2014/main" id="{CB2A8460-8051-47A9-B268-79445E614D28}"/>
              </a:ext>
            </a:extLst>
          </p:cNvPr>
          <p:cNvSpPr>
            <a:spLocks noGrp="1"/>
          </p:cNvSpPr>
          <p:nvPr>
            <p:ph type="ftr" sz="quarter" idx="11"/>
          </p:nvPr>
        </p:nvSpPr>
        <p:spPr/>
        <p:txBody>
          <a:bodyPr/>
          <a:lstStyle/>
          <a:p>
            <a:r>
              <a:rPr lang="ru-RU"/>
              <a:t>Ососков Машинное обучение Лекция 3</a:t>
            </a:r>
          </a:p>
        </p:txBody>
      </p:sp>
      <p:sp>
        <p:nvSpPr>
          <p:cNvPr id="11" name="TextBox 10">
            <a:extLst>
              <a:ext uri="{FF2B5EF4-FFF2-40B4-BE49-F238E27FC236}">
                <a16:creationId xmlns:a16="http://schemas.microsoft.com/office/drawing/2014/main" id="{444C17AA-1448-46F5-87F1-AD4E7E4BD81E}"/>
              </a:ext>
            </a:extLst>
          </p:cNvPr>
          <p:cNvSpPr txBox="1"/>
          <p:nvPr/>
        </p:nvSpPr>
        <p:spPr>
          <a:xfrm>
            <a:off x="2272894" y="5344079"/>
            <a:ext cx="4572000" cy="369332"/>
          </a:xfrm>
          <a:prstGeom prst="rect">
            <a:avLst/>
          </a:prstGeom>
          <a:noFill/>
        </p:spPr>
        <p:txBody>
          <a:bodyPr wrap="square">
            <a:spAutoFit/>
          </a:bodyPr>
          <a:lstStyle/>
          <a:p>
            <a:r>
              <a:rPr lang="ru-RU" b="1" dirty="0"/>
              <a:t>Результат подгонки МНК</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36F7FA3-CC76-400F-B779-F5642395E38D}"/>
                  </a:ext>
                </a:extLst>
              </p:cNvPr>
              <p:cNvSpPr txBox="1"/>
              <p:nvPr/>
            </p:nvSpPr>
            <p:spPr>
              <a:xfrm>
                <a:off x="6096000" y="5197523"/>
                <a:ext cx="5947958" cy="746166"/>
              </a:xfrm>
              <a:prstGeom prst="rect">
                <a:avLst/>
              </a:prstGeom>
              <a:noFill/>
            </p:spPr>
            <p:txBody>
              <a:bodyPr wrap="square">
                <a:spAutoFit/>
              </a:bodyPr>
              <a:lstStyle/>
              <a:p>
                <a:r>
                  <a:rPr lang="ru-RU" sz="1400" b="1" dirty="0"/>
                  <a:t>График невязок, расстояние между горизонтальными линиями указывает коридор ошибок, а вертикальные «усы» - значения     </a:t>
                </a:r>
                <a:r>
                  <a:rPr lang="ru-RU" sz="1400" dirty="0"/>
                  <a:t>± </a:t>
                </a:r>
                <a14:m>
                  <m:oMath xmlns:m="http://schemas.openxmlformats.org/officeDocument/2006/math">
                    <m:sSub>
                      <m:sSubPr>
                        <m:ctrlPr>
                          <a:rPr lang="ru-RU" sz="1400" i="1">
                            <a:latin typeface="Cambria Math" panose="02040503050406030204" pitchFamily="18" charset="0"/>
                          </a:rPr>
                        </m:ctrlPr>
                      </m:sSubPr>
                      <m:e>
                        <m:r>
                          <a:rPr lang="ru-RU" sz="1400" i="1">
                            <a:latin typeface="Cambria Math" panose="02040503050406030204" pitchFamily="18" charset="0"/>
                            <a:ea typeface="Times New Roman" panose="02020603050405020304" pitchFamily="18" charset="0"/>
                            <a:cs typeface="Times New Roman" panose="02020603050405020304" pitchFamily="18" charset="0"/>
                          </a:rPr>
                          <m:t>𝜎</m:t>
                        </m:r>
                      </m:e>
                      <m:sub>
                        <m:r>
                          <a:rPr lang="ru-RU" sz="1400" i="1">
                            <a:latin typeface="Cambria Math" panose="02040503050406030204" pitchFamily="18" charset="0"/>
                            <a:ea typeface="Times New Roman" panose="02020603050405020304" pitchFamily="18" charset="0"/>
                            <a:cs typeface="Times New Roman" panose="02020603050405020304" pitchFamily="18" charset="0"/>
                          </a:rPr>
                          <m:t>𝑇</m:t>
                        </m:r>
                      </m:sub>
                    </m:sSub>
                    <m:r>
                      <a:rPr lang="ru-RU" sz="1400" i="1">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400" i="1">
                            <a:latin typeface="Cambria Math" panose="02040503050406030204" pitchFamily="18" charset="0"/>
                          </a:rPr>
                        </m:ctrlPr>
                      </m:fPr>
                      <m:num>
                        <m:r>
                          <a:rPr lang="ru-RU" sz="1400" i="1">
                            <a:latin typeface="Cambria Math" panose="02040503050406030204" pitchFamily="18" charset="0"/>
                            <a:ea typeface="Times New Roman" panose="02020603050405020304" pitchFamily="18" charset="0"/>
                            <a:cs typeface="Times New Roman" panose="02020603050405020304" pitchFamily="18" charset="0"/>
                          </a:rPr>
                          <m:t>1</m:t>
                        </m:r>
                      </m:num>
                      <m:den>
                        <m:r>
                          <a:rPr lang="ru-RU" sz="1400" i="1">
                            <a:latin typeface="Cambria Math" panose="02040503050406030204" pitchFamily="18" charset="0"/>
                            <a:ea typeface="Times New Roman" panose="02020603050405020304" pitchFamily="18" charset="0"/>
                            <a:cs typeface="Times New Roman" panose="02020603050405020304" pitchFamily="18" charset="0"/>
                          </a:rPr>
                          <m:t>𝑛</m:t>
                        </m:r>
                      </m:den>
                    </m:f>
                    <m:rad>
                      <m:radPr>
                        <m:degHide m:val="on"/>
                        <m:ctrlPr>
                          <a:rPr lang="ru-RU" sz="1400" i="1">
                            <a:latin typeface="Cambria Math" panose="02040503050406030204" pitchFamily="18" charset="0"/>
                          </a:rPr>
                        </m:ctrlPr>
                      </m:radPr>
                      <m:deg/>
                      <m:e>
                        <m:f>
                          <m:fPr>
                            <m:ctrlPr>
                              <a:rPr lang="ru-RU" sz="1400" i="1">
                                <a:latin typeface="Cambria Math" panose="02040503050406030204" pitchFamily="18" charset="0"/>
                              </a:rPr>
                            </m:ctrlPr>
                          </m:fPr>
                          <m:num>
                            <m:r>
                              <a:rPr lang="ru-RU" sz="1400" i="1">
                                <a:latin typeface="Cambria Math" panose="02040503050406030204" pitchFamily="18" charset="0"/>
                                <a:ea typeface="Times New Roman" panose="02020603050405020304" pitchFamily="18" charset="0"/>
                                <a:cs typeface="Times New Roman" panose="02020603050405020304" pitchFamily="18" charset="0"/>
                              </a:rPr>
                              <m:t>𝑚</m:t>
                            </m:r>
                            <m:r>
                              <a:rPr lang="ru-RU" sz="1400" i="1">
                                <a:latin typeface="Cambria Math" panose="02040503050406030204" pitchFamily="18" charset="0"/>
                                <a:ea typeface="Times New Roman" panose="02020603050405020304" pitchFamily="18" charset="0"/>
                                <a:cs typeface="Times New Roman" panose="02020603050405020304" pitchFamily="18" charset="0"/>
                              </a:rPr>
                              <m:t>(</m:t>
                            </m:r>
                            <m:r>
                              <a:rPr lang="ru-RU" sz="1400" i="1">
                                <a:latin typeface="Cambria Math" panose="02040503050406030204" pitchFamily="18" charset="0"/>
                                <a:ea typeface="Times New Roman" panose="02020603050405020304" pitchFamily="18" charset="0"/>
                                <a:cs typeface="Times New Roman" panose="02020603050405020304" pitchFamily="18" charset="0"/>
                              </a:rPr>
                              <m:t>𝑛</m:t>
                            </m:r>
                            <m:r>
                              <a:rPr lang="ru-RU" sz="1400" i="1">
                                <a:latin typeface="Cambria Math" panose="02040503050406030204" pitchFamily="18" charset="0"/>
                                <a:ea typeface="Times New Roman" panose="02020603050405020304" pitchFamily="18" charset="0"/>
                                <a:cs typeface="Times New Roman" panose="02020603050405020304" pitchFamily="18" charset="0"/>
                              </a:rPr>
                              <m:t>−</m:t>
                            </m:r>
                            <m:r>
                              <a:rPr lang="ru-RU" sz="1400" i="1">
                                <a:latin typeface="Cambria Math" panose="02040503050406030204" pitchFamily="18" charset="0"/>
                                <a:ea typeface="Times New Roman" panose="02020603050405020304" pitchFamily="18" charset="0"/>
                                <a:cs typeface="Times New Roman" panose="02020603050405020304" pitchFamily="18" charset="0"/>
                              </a:rPr>
                              <m:t>𝑚</m:t>
                            </m:r>
                            <m:r>
                              <a:rPr lang="ru-RU" sz="1400" i="1">
                                <a:latin typeface="Cambria Math" panose="02040503050406030204" pitchFamily="18" charset="0"/>
                                <a:ea typeface="Times New Roman" panose="02020603050405020304" pitchFamily="18" charset="0"/>
                                <a:cs typeface="Times New Roman" panose="02020603050405020304" pitchFamily="18" charset="0"/>
                              </a:rPr>
                              <m:t>)</m:t>
                            </m:r>
                          </m:num>
                          <m:den>
                            <m:r>
                              <a:rPr lang="ru-RU" sz="1400" i="1">
                                <a:latin typeface="Cambria Math" panose="02040503050406030204" pitchFamily="18" charset="0"/>
                                <a:ea typeface="Times New Roman" panose="02020603050405020304" pitchFamily="18" charset="0"/>
                                <a:cs typeface="Times New Roman" panose="02020603050405020304" pitchFamily="18" charset="0"/>
                              </a:rPr>
                              <m:t>𝑛</m:t>
                            </m:r>
                          </m:den>
                        </m:f>
                      </m:e>
                    </m:rad>
                  </m:oMath>
                </a14:m>
                <a:r>
                  <a:rPr lang="ru-RU" sz="1400" dirty="0"/>
                  <a:t>                                                                                           </a:t>
                </a:r>
              </a:p>
            </p:txBody>
          </p:sp>
        </mc:Choice>
        <mc:Fallback xmlns="">
          <p:sp>
            <p:nvSpPr>
              <p:cNvPr id="13" name="TextBox 12">
                <a:extLst>
                  <a:ext uri="{FF2B5EF4-FFF2-40B4-BE49-F238E27FC236}">
                    <a16:creationId xmlns:a16="http://schemas.microsoft.com/office/drawing/2014/main" id="{436F7FA3-CC76-400F-B779-F5642395E38D}"/>
                  </a:ext>
                </a:extLst>
              </p:cNvPr>
              <p:cNvSpPr txBox="1">
                <a:spLocks noRot="1" noChangeAspect="1" noMove="1" noResize="1" noEditPoints="1" noAdjustHandles="1" noChangeArrowheads="1" noChangeShapeType="1" noTextEdit="1"/>
              </p:cNvSpPr>
              <p:nvPr/>
            </p:nvSpPr>
            <p:spPr>
              <a:xfrm>
                <a:off x="6096000" y="5197523"/>
                <a:ext cx="5947958" cy="746166"/>
              </a:xfrm>
              <a:prstGeom prst="rect">
                <a:avLst/>
              </a:prstGeom>
              <a:blipFill>
                <a:blip r:embed="rId5"/>
                <a:stretch>
                  <a:fillRect l="-307" t="-1639" r="-820"/>
                </a:stretch>
              </a:blipFill>
            </p:spPr>
            <p:txBody>
              <a:bodyPr/>
              <a:lstStyle/>
              <a:p>
                <a:r>
                  <a:rPr lang="ru-RU">
                    <a:noFill/>
                  </a:rPr>
                  <a:t> </a:t>
                </a:r>
              </a:p>
            </p:txBody>
          </p:sp>
        </mc:Fallback>
      </mc:AlternateContent>
      <p:sp>
        <p:nvSpPr>
          <p:cNvPr id="8" name="TextBox 7">
            <a:extLst>
              <a:ext uri="{FF2B5EF4-FFF2-40B4-BE49-F238E27FC236}">
                <a16:creationId xmlns:a16="http://schemas.microsoft.com/office/drawing/2014/main" id="{15DD6143-DE0B-4F29-863D-FDC516181F23}"/>
              </a:ext>
            </a:extLst>
          </p:cNvPr>
          <p:cNvSpPr txBox="1"/>
          <p:nvPr/>
        </p:nvSpPr>
        <p:spPr>
          <a:xfrm>
            <a:off x="123858" y="5828200"/>
            <a:ext cx="12192000" cy="646331"/>
          </a:xfrm>
          <a:prstGeom prst="rect">
            <a:avLst/>
          </a:prstGeom>
          <a:noFill/>
        </p:spPr>
        <p:txBody>
          <a:bodyPr wrap="square" rtlCol="0">
            <a:spAutoFit/>
          </a:bodyPr>
          <a:lstStyle/>
          <a:p>
            <a:r>
              <a:rPr lang="ru-RU" b="1" dirty="0">
                <a:solidFill>
                  <a:srgbClr val="C00000"/>
                </a:solidFill>
              </a:rPr>
              <a:t>Заметим,</a:t>
            </a:r>
            <a:r>
              <a:rPr lang="ru-RU" dirty="0">
                <a:solidFill>
                  <a:srgbClr val="C00000"/>
                </a:solidFill>
              </a:rPr>
              <a:t> </a:t>
            </a:r>
            <a:r>
              <a:rPr lang="ru-RU" b="1" i="1" dirty="0">
                <a:solidFill>
                  <a:srgbClr val="C00000"/>
                </a:solidFill>
              </a:rPr>
              <a:t>σ </a:t>
            </a:r>
            <a:r>
              <a:rPr lang="ru-RU" b="1" dirty="0">
                <a:solidFill>
                  <a:srgbClr val="C00000"/>
                </a:solidFill>
              </a:rPr>
              <a:t>– это экспериментальное разрешения по массе,  увеличение </a:t>
            </a:r>
            <a:r>
              <a:rPr lang="ru-RU" b="1" i="1" dirty="0">
                <a:solidFill>
                  <a:srgbClr val="C00000"/>
                </a:solidFill>
              </a:rPr>
              <a:t>σ </a:t>
            </a:r>
            <a:r>
              <a:rPr lang="ru-RU" b="1" dirty="0">
                <a:solidFill>
                  <a:srgbClr val="C00000"/>
                </a:solidFill>
              </a:rPr>
              <a:t>до 5 раз практически не влияет на вероятность идентификации «розы»</a:t>
            </a:r>
          </a:p>
        </p:txBody>
      </p:sp>
      <p:pic>
        <p:nvPicPr>
          <p:cNvPr id="6147" name="Picture 3"/>
          <p:cNvPicPr>
            <a:picLocks noChangeAspect="1" noChangeArrowheads="1"/>
          </p:cNvPicPr>
          <p:nvPr/>
        </p:nvPicPr>
        <p:blipFill>
          <a:blip r:embed="rId6" cstate="print"/>
          <a:srcRect/>
          <a:stretch>
            <a:fillRect/>
          </a:stretch>
        </p:blipFill>
        <p:spPr bwMode="auto">
          <a:xfrm>
            <a:off x="4424063" y="759650"/>
            <a:ext cx="1671937" cy="831022"/>
          </a:xfrm>
          <a:prstGeom prst="rect">
            <a:avLst/>
          </a:prstGeom>
          <a:noFill/>
          <a:ln w="9525">
            <a:noFill/>
            <a:miter lim="800000"/>
            <a:headEnd/>
            <a:tailEnd/>
          </a:ln>
          <a:effectLst/>
        </p:spPr>
      </p:pic>
    </p:spTree>
    <p:extLst>
      <p:ext uri="{BB962C8B-B14F-4D97-AF65-F5344CB8AC3E}">
        <p14:creationId xmlns:p14="http://schemas.microsoft.com/office/powerpoint/2010/main" val="213649190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3552" y="0"/>
            <a:ext cx="8229600" cy="1143000"/>
          </a:xfrm>
        </p:spPr>
        <p:txBody>
          <a:bodyPr>
            <a:noAutofit/>
          </a:bodyPr>
          <a:lstStyle/>
          <a:p>
            <a:r>
              <a:rPr lang="ru-RU" sz="2800" b="1" dirty="0">
                <a:solidFill>
                  <a:srgbClr val="003882"/>
                </a:solidFill>
                <a:latin typeface="Arial" pitchFamily="34" charset="0"/>
                <a:cs typeface="Arial" pitchFamily="34" charset="0"/>
              </a:rPr>
              <a:t>Генерация «розы» при каждом из </a:t>
            </a:r>
            <a:r>
              <a:rPr lang="ru-RU" sz="2800" b="1" i="1" dirty="0" err="1">
                <a:solidFill>
                  <a:srgbClr val="003882"/>
                </a:solidFill>
                <a:latin typeface="Arial" pitchFamily="34" charset="0"/>
                <a:cs typeface="Arial" pitchFamily="34" charset="0"/>
              </a:rPr>
              <a:t>n</a:t>
            </a:r>
            <a:r>
              <a:rPr lang="ru-RU" sz="2800" b="1" dirty="0">
                <a:solidFill>
                  <a:srgbClr val="003882"/>
                </a:solidFill>
                <a:latin typeface="Arial" pitchFamily="34" charset="0"/>
                <a:cs typeface="Arial" pitchFamily="34" charset="0"/>
              </a:rPr>
              <a:t> опытов</a:t>
            </a:r>
          </a:p>
        </p:txBody>
      </p:sp>
      <p:pic>
        <p:nvPicPr>
          <p:cNvPr id="15" name="Picture 2" descr="C:\Users\MOR\Desktop\DQmeYjc6fNsSgVtafQTnd9ucRAPmsT4c97VahzaSj56pHKa.png"/>
          <p:cNvPicPr>
            <a:picLocks noChangeAspect="1" noChangeArrowheads="1"/>
          </p:cNvPicPr>
          <p:nvPr/>
        </p:nvPicPr>
        <p:blipFill>
          <a:blip r:embed="rId3" cstate="print"/>
          <a:srcRect/>
          <a:stretch>
            <a:fillRect/>
          </a:stretch>
        </p:blipFill>
        <p:spPr bwMode="auto">
          <a:xfrm>
            <a:off x="1524000" y="404664"/>
            <a:ext cx="9144000" cy="1400018"/>
          </a:xfrm>
          <a:prstGeom prst="rect">
            <a:avLst/>
          </a:prstGeom>
          <a:noFill/>
        </p:spPr>
      </p:pic>
      <p:sp>
        <p:nvSpPr>
          <p:cNvPr id="19" name="Прямоугольник 18"/>
          <p:cNvSpPr/>
          <p:nvPr/>
        </p:nvSpPr>
        <p:spPr>
          <a:xfrm>
            <a:off x="119336" y="1143000"/>
            <a:ext cx="11953328" cy="723275"/>
          </a:xfrm>
          <a:prstGeom prst="rect">
            <a:avLst/>
          </a:prstGeom>
        </p:spPr>
        <p:txBody>
          <a:bodyPr wrap="square">
            <a:spAutoFit/>
          </a:bodyPr>
          <a:lstStyle/>
          <a:p>
            <a:r>
              <a:rPr lang="ru-RU" b="1" dirty="0">
                <a:latin typeface="Arial" pitchFamily="34" charset="0"/>
                <a:cs typeface="Arial" pitchFamily="34" charset="0"/>
              </a:rPr>
              <a:t>1000 Монте-Карло экспериментов                                                         увеличение сигмы от 1 - 20 с шагом 2</a:t>
            </a:r>
          </a:p>
          <a:p>
            <a:endParaRPr lang="ru-RU" sz="500" b="1" dirty="0">
              <a:latin typeface="Arial" pitchFamily="34" charset="0"/>
              <a:cs typeface="Arial" pitchFamily="34" charset="0"/>
            </a:endParaRPr>
          </a:p>
          <a:p>
            <a:r>
              <a:rPr lang="ru-RU" b="1" dirty="0">
                <a:latin typeface="Arial" pitchFamily="34" charset="0"/>
                <a:cs typeface="Arial" pitchFamily="34" charset="0"/>
              </a:rPr>
              <a:t>Аппроксимирующая функция</a:t>
            </a:r>
          </a:p>
        </p:txBody>
      </p:sp>
      <p:sp>
        <p:nvSpPr>
          <p:cNvPr id="5" name="Номер слайда 4"/>
          <p:cNvSpPr>
            <a:spLocks noGrp="1"/>
          </p:cNvSpPr>
          <p:nvPr>
            <p:ph type="sldNum" sz="quarter" idx="12"/>
          </p:nvPr>
        </p:nvSpPr>
        <p:spPr/>
        <p:txBody>
          <a:bodyPr/>
          <a:lstStyle/>
          <a:p>
            <a:fld id="{725C68B6-61C2-468F-89AB-4B9F7531AA68}" type="slidenum">
              <a:rPr lang="ru-RU" smtClean="0"/>
              <a:pPr/>
              <a:t>24</a:t>
            </a:fld>
            <a:endParaRPr lang="ru-RU" dirty="0"/>
          </a:p>
        </p:txBody>
      </p:sp>
      <p:pic>
        <p:nvPicPr>
          <p:cNvPr id="6147" name="Picture 3"/>
          <p:cNvPicPr>
            <a:picLocks noChangeAspect="1" noChangeArrowheads="1"/>
          </p:cNvPicPr>
          <p:nvPr/>
        </p:nvPicPr>
        <p:blipFill>
          <a:blip r:embed="rId4" cstate="print"/>
          <a:srcRect/>
          <a:stretch>
            <a:fillRect/>
          </a:stretch>
        </p:blipFill>
        <p:spPr bwMode="auto">
          <a:xfrm>
            <a:off x="4344076" y="1256256"/>
            <a:ext cx="1857652" cy="923330"/>
          </a:xfrm>
          <a:prstGeom prst="rect">
            <a:avLst/>
          </a:prstGeom>
          <a:noFill/>
          <a:ln w="9525">
            <a:noFill/>
            <a:miter lim="800000"/>
            <a:headEnd/>
            <a:tailEnd/>
          </a:ln>
          <a:effectLst/>
        </p:spPr>
      </p:pic>
      <p:pic>
        <p:nvPicPr>
          <p:cNvPr id="7170" name="Picture 2"/>
          <p:cNvPicPr>
            <a:picLocks noChangeAspect="1" noChangeArrowheads="1"/>
          </p:cNvPicPr>
          <p:nvPr/>
        </p:nvPicPr>
        <p:blipFill>
          <a:blip r:embed="rId5" cstate="print"/>
          <a:srcRect/>
          <a:stretch>
            <a:fillRect/>
          </a:stretch>
        </p:blipFill>
        <p:spPr bwMode="auto">
          <a:xfrm>
            <a:off x="911424" y="1883983"/>
            <a:ext cx="10513168" cy="4584757"/>
          </a:xfrm>
          <a:prstGeom prst="rect">
            <a:avLst/>
          </a:prstGeom>
          <a:noFill/>
          <a:ln w="9525">
            <a:noFill/>
            <a:miter lim="800000"/>
            <a:headEnd/>
            <a:tailEnd/>
          </a:ln>
          <a:effectLst/>
        </p:spPr>
      </p:pic>
      <p:sp>
        <p:nvSpPr>
          <p:cNvPr id="3" name="Дата 2">
            <a:extLst>
              <a:ext uri="{FF2B5EF4-FFF2-40B4-BE49-F238E27FC236}">
                <a16:creationId xmlns:a16="http://schemas.microsoft.com/office/drawing/2014/main" id="{0806AD7C-5958-4382-BB75-DF63AB1C1DEE}"/>
              </a:ext>
            </a:extLst>
          </p:cNvPr>
          <p:cNvSpPr>
            <a:spLocks noGrp="1"/>
          </p:cNvSpPr>
          <p:nvPr>
            <p:ph type="dt" sz="half" idx="10"/>
          </p:nvPr>
        </p:nvSpPr>
        <p:spPr/>
        <p:txBody>
          <a:bodyPr/>
          <a:lstStyle/>
          <a:p>
            <a:fld id="{79DD1FB3-36C3-498B-B587-A0223A085CC9}" type="datetime1">
              <a:rPr lang="ru-RU" smtClean="0"/>
              <a:t>14.03.2023</a:t>
            </a:fld>
            <a:endParaRPr lang="ru-RU"/>
          </a:p>
        </p:txBody>
      </p:sp>
      <p:sp>
        <p:nvSpPr>
          <p:cNvPr id="4" name="Нижний колонтитул 3">
            <a:extLst>
              <a:ext uri="{FF2B5EF4-FFF2-40B4-BE49-F238E27FC236}">
                <a16:creationId xmlns:a16="http://schemas.microsoft.com/office/drawing/2014/main" id="{90BC1464-430A-4574-9207-346BBE8A5763}"/>
              </a:ext>
            </a:extLst>
          </p:cNvPr>
          <p:cNvSpPr>
            <a:spLocks noGrp="1"/>
          </p:cNvSpPr>
          <p:nvPr>
            <p:ph type="ftr" sz="quarter" idx="11"/>
          </p:nvPr>
        </p:nvSpPr>
        <p:spPr/>
        <p:txBody>
          <a:bodyPr/>
          <a:lstStyle/>
          <a:p>
            <a:r>
              <a:rPr lang="ru-RU"/>
              <a:t>Ососков Машинное обучение Лекция 3</a:t>
            </a:r>
          </a:p>
        </p:txBody>
      </p:sp>
    </p:spTree>
    <p:extLst>
      <p:ext uri="{BB962C8B-B14F-4D97-AF65-F5344CB8AC3E}">
        <p14:creationId xmlns:p14="http://schemas.microsoft.com/office/powerpoint/2010/main" val="213649190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MOR\Desktop\365630-768x480.png"/>
          <p:cNvPicPr>
            <a:picLocks noChangeAspect="1" noChangeArrowheads="1"/>
          </p:cNvPicPr>
          <p:nvPr/>
        </p:nvPicPr>
        <p:blipFill>
          <a:blip r:embed="rId3" cstate="print"/>
          <a:srcRect/>
          <a:stretch>
            <a:fillRect/>
          </a:stretch>
        </p:blipFill>
        <p:spPr bwMode="auto">
          <a:xfrm>
            <a:off x="1775520" y="3429000"/>
            <a:ext cx="2736304" cy="1710190"/>
          </a:xfrm>
          <a:prstGeom prst="rect">
            <a:avLst/>
          </a:prstGeom>
          <a:noFill/>
        </p:spPr>
      </p:pic>
      <p:pic>
        <p:nvPicPr>
          <p:cNvPr id="3077" name="Picture 5" descr="C:\Users\MOR\Desktop\154684230649995051.png"/>
          <p:cNvPicPr>
            <a:picLocks noChangeAspect="1" noChangeArrowheads="1"/>
          </p:cNvPicPr>
          <p:nvPr/>
        </p:nvPicPr>
        <p:blipFill>
          <a:blip r:embed="rId4" cstate="print"/>
          <a:srcRect/>
          <a:stretch>
            <a:fillRect/>
          </a:stretch>
        </p:blipFill>
        <p:spPr bwMode="auto">
          <a:xfrm>
            <a:off x="8040217" y="4941168"/>
            <a:ext cx="2364893" cy="936104"/>
          </a:xfrm>
          <a:prstGeom prst="rect">
            <a:avLst/>
          </a:prstGeom>
          <a:noFill/>
        </p:spPr>
      </p:pic>
      <p:pic>
        <p:nvPicPr>
          <p:cNvPr id="3078" name="Picture 6" descr="C:\Users\MOR\Desktop\matplotliblogo.da9fb710a95657990c795230d3207471ed3613e5.png"/>
          <p:cNvPicPr>
            <a:picLocks noChangeAspect="1" noChangeArrowheads="1"/>
          </p:cNvPicPr>
          <p:nvPr/>
        </p:nvPicPr>
        <p:blipFill>
          <a:blip r:embed="rId5" cstate="print"/>
          <a:srcRect/>
          <a:stretch>
            <a:fillRect/>
          </a:stretch>
        </p:blipFill>
        <p:spPr bwMode="auto">
          <a:xfrm>
            <a:off x="1524000" y="5301208"/>
            <a:ext cx="3816424" cy="887052"/>
          </a:xfrm>
          <a:prstGeom prst="rect">
            <a:avLst/>
          </a:prstGeom>
          <a:noFill/>
        </p:spPr>
      </p:pic>
      <p:sp>
        <p:nvSpPr>
          <p:cNvPr id="11" name="Заголовок 1"/>
          <p:cNvSpPr txBox="1">
            <a:spLocks/>
          </p:cNvSpPr>
          <p:nvPr/>
        </p:nvSpPr>
        <p:spPr>
          <a:xfrm>
            <a:off x="1981200" y="188640"/>
            <a:ext cx="8229600" cy="1143000"/>
          </a:xfrm>
          <a:prstGeom prst="rect">
            <a:avLst/>
          </a:prstGeom>
        </p:spPr>
        <p:txBody>
          <a:bodyPr vert="horz" lIns="91440" tIns="45720" rIns="91440" bIns="45720" rtlCol="0" anchor="ctr">
            <a:noAutofit/>
          </a:bodyPr>
          <a:lstStyle/>
          <a:p>
            <a:pPr algn="ctr">
              <a:spcBef>
                <a:spcPct val="0"/>
              </a:spcBef>
              <a:defRPr/>
            </a:pPr>
            <a:r>
              <a:rPr lang="ru-RU" sz="3600" b="1" dirty="0">
                <a:solidFill>
                  <a:srgbClr val="003882"/>
                </a:solidFill>
                <a:latin typeface="Arial" pitchFamily="34" charset="0"/>
                <a:ea typeface="+mj-ea"/>
                <a:cs typeface="Arial" pitchFamily="34" charset="0"/>
              </a:rPr>
              <a:t>Средства разработки</a:t>
            </a:r>
          </a:p>
        </p:txBody>
      </p:sp>
      <p:pic>
        <p:nvPicPr>
          <p:cNvPr id="5" name="Picture 2" descr="C:\Users\MOR\Desktop\DQmeYjc6fNsSgVtafQTnd9ucRAPmsT4c97VahzaSj56pHKa.png"/>
          <p:cNvPicPr>
            <a:picLocks noChangeAspect="1" noChangeArrowheads="1"/>
          </p:cNvPicPr>
          <p:nvPr/>
        </p:nvPicPr>
        <p:blipFill>
          <a:blip r:embed="rId6" cstate="print"/>
          <a:srcRect/>
          <a:stretch>
            <a:fillRect/>
          </a:stretch>
        </p:blipFill>
        <p:spPr bwMode="auto">
          <a:xfrm>
            <a:off x="1631504" y="836712"/>
            <a:ext cx="9144000" cy="1400018"/>
          </a:xfrm>
          <a:prstGeom prst="rect">
            <a:avLst/>
          </a:prstGeom>
          <a:noFill/>
        </p:spPr>
      </p:pic>
      <p:pic>
        <p:nvPicPr>
          <p:cNvPr id="4098" name="Picture 2" descr="https://upload.wikimedia.org/wikipedia/commons/thumb/3/32/OpenCV_Logo_with_text_svg_version.svg/1200px-OpenCV_Logo_with_text_svg_version.svg.png"/>
          <p:cNvPicPr>
            <a:picLocks noChangeAspect="1" noChangeArrowheads="1"/>
          </p:cNvPicPr>
          <p:nvPr/>
        </p:nvPicPr>
        <p:blipFill>
          <a:blip r:embed="rId7" cstate="print"/>
          <a:srcRect/>
          <a:stretch>
            <a:fillRect/>
          </a:stretch>
        </p:blipFill>
        <p:spPr bwMode="auto">
          <a:xfrm>
            <a:off x="8544273" y="1700808"/>
            <a:ext cx="1286205" cy="1584176"/>
          </a:xfrm>
          <a:prstGeom prst="rect">
            <a:avLst/>
          </a:prstGeom>
          <a:noFill/>
        </p:spPr>
      </p:pic>
      <p:pic>
        <p:nvPicPr>
          <p:cNvPr id="4100" name="Picture 4" descr="https://i0.wp.com/ykubot.com/wp-content/uploads/2017/10/eye-catch.001.png?fit=1024%2C768"/>
          <p:cNvPicPr>
            <a:picLocks noChangeAspect="1" noChangeArrowheads="1"/>
          </p:cNvPicPr>
          <p:nvPr/>
        </p:nvPicPr>
        <p:blipFill>
          <a:blip r:embed="rId8" cstate="print"/>
          <a:srcRect l="6481" t="30864" r="51814" b="30864"/>
          <a:stretch>
            <a:fillRect/>
          </a:stretch>
        </p:blipFill>
        <p:spPr bwMode="auto">
          <a:xfrm>
            <a:off x="1847528" y="1988841"/>
            <a:ext cx="2304256" cy="1585905"/>
          </a:xfrm>
          <a:prstGeom prst="rect">
            <a:avLst/>
          </a:prstGeom>
          <a:noFill/>
        </p:spPr>
      </p:pic>
      <p:sp>
        <p:nvSpPr>
          <p:cNvPr id="12" name="Номер слайда 3"/>
          <p:cNvSpPr>
            <a:spLocks noGrp="1"/>
          </p:cNvSpPr>
          <p:nvPr>
            <p:ph type="sldNum" sz="quarter" idx="12"/>
          </p:nvPr>
        </p:nvSpPr>
        <p:spPr>
          <a:xfrm>
            <a:off x="8077200" y="6356351"/>
            <a:ext cx="2133600" cy="365125"/>
          </a:xfrm>
        </p:spPr>
        <p:txBody>
          <a:bodyPr/>
          <a:lstStyle/>
          <a:p>
            <a:fld id="{725C68B6-61C2-468F-89AB-4B9F7531AA68}" type="slidenum">
              <a:rPr lang="ru-RU" smtClean="0"/>
              <a:pPr/>
              <a:t>25</a:t>
            </a:fld>
            <a:endParaRPr lang="ru-RU"/>
          </a:p>
        </p:txBody>
      </p:sp>
      <p:pic>
        <p:nvPicPr>
          <p:cNvPr id="3074" name="Picture 2" descr="C:\Users\MOR\Desktop\highres_259058213.png"/>
          <p:cNvPicPr>
            <a:picLocks noChangeAspect="1" noChangeArrowheads="1"/>
          </p:cNvPicPr>
          <p:nvPr/>
        </p:nvPicPr>
        <p:blipFill>
          <a:blip r:embed="rId9" cstate="print"/>
          <a:srcRect/>
          <a:stretch>
            <a:fillRect/>
          </a:stretch>
        </p:blipFill>
        <p:spPr bwMode="auto">
          <a:xfrm>
            <a:off x="4235138" y="1810732"/>
            <a:ext cx="4104456" cy="4104456"/>
          </a:xfrm>
          <a:prstGeom prst="rect">
            <a:avLst/>
          </a:prstGeom>
          <a:noFill/>
        </p:spPr>
      </p:pic>
      <p:sp>
        <p:nvSpPr>
          <p:cNvPr id="2" name="Дата 1">
            <a:extLst>
              <a:ext uri="{FF2B5EF4-FFF2-40B4-BE49-F238E27FC236}">
                <a16:creationId xmlns:a16="http://schemas.microsoft.com/office/drawing/2014/main" id="{E2C7A35E-F679-42CB-8902-457273DA179E}"/>
              </a:ext>
            </a:extLst>
          </p:cNvPr>
          <p:cNvSpPr>
            <a:spLocks noGrp="1"/>
          </p:cNvSpPr>
          <p:nvPr>
            <p:ph type="dt" sz="half" idx="10"/>
          </p:nvPr>
        </p:nvSpPr>
        <p:spPr/>
        <p:txBody>
          <a:bodyPr/>
          <a:lstStyle/>
          <a:p>
            <a:fld id="{878B3CF3-E3C9-4A89-ADE2-EE64E9D68631}" type="datetime1">
              <a:rPr lang="ru-RU" smtClean="0"/>
              <a:t>14.03.2023</a:t>
            </a:fld>
            <a:endParaRPr lang="ru-RU"/>
          </a:p>
        </p:txBody>
      </p:sp>
      <p:sp>
        <p:nvSpPr>
          <p:cNvPr id="3" name="Нижний колонтитул 2">
            <a:extLst>
              <a:ext uri="{FF2B5EF4-FFF2-40B4-BE49-F238E27FC236}">
                <a16:creationId xmlns:a16="http://schemas.microsoft.com/office/drawing/2014/main" id="{CCAA526A-3EB2-4FF7-8515-19619FE39F13}"/>
              </a:ext>
            </a:extLst>
          </p:cNvPr>
          <p:cNvSpPr>
            <a:spLocks noGrp="1"/>
          </p:cNvSpPr>
          <p:nvPr>
            <p:ph type="ftr" sz="quarter" idx="11"/>
          </p:nvPr>
        </p:nvSpPr>
        <p:spPr/>
        <p:txBody>
          <a:bodyPr/>
          <a:lstStyle/>
          <a:p>
            <a:r>
              <a:rPr lang="ru-RU"/>
              <a:t>Ососков Машинное обучение Лекция 3</a:t>
            </a:r>
          </a:p>
        </p:txBody>
      </p:sp>
      <p:sp>
        <p:nvSpPr>
          <p:cNvPr id="4" name="TextBox 3">
            <a:extLst>
              <a:ext uri="{FF2B5EF4-FFF2-40B4-BE49-F238E27FC236}">
                <a16:creationId xmlns:a16="http://schemas.microsoft.com/office/drawing/2014/main" id="{34B05019-FC7A-45E3-B1E3-8BCA64D3F2E2}"/>
              </a:ext>
            </a:extLst>
          </p:cNvPr>
          <p:cNvSpPr txBox="1"/>
          <p:nvPr/>
        </p:nvSpPr>
        <p:spPr>
          <a:xfrm>
            <a:off x="5340425" y="3478240"/>
            <a:ext cx="2580917" cy="769441"/>
          </a:xfrm>
          <a:prstGeom prst="rect">
            <a:avLst/>
          </a:prstGeom>
          <a:noFill/>
        </p:spPr>
        <p:txBody>
          <a:bodyPr wrap="square" rtlCol="0">
            <a:spAutoFit/>
          </a:bodyPr>
          <a:lstStyle/>
          <a:p>
            <a:r>
              <a:rPr lang="en-US" sz="4400" b="1" dirty="0"/>
              <a:t>PYTHON</a:t>
            </a:r>
            <a:endParaRPr lang="ru-RU" sz="4400" b="1" dirty="0"/>
          </a:p>
        </p:txBody>
      </p:sp>
    </p:spTree>
    <p:extLst>
      <p:ext uri="{BB962C8B-B14F-4D97-AF65-F5344CB8AC3E}">
        <p14:creationId xmlns:p14="http://schemas.microsoft.com/office/powerpoint/2010/main" val="43544030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01537" y="0"/>
            <a:ext cx="8229600" cy="620688"/>
          </a:xfrm>
        </p:spPr>
        <p:txBody>
          <a:bodyPr>
            <a:normAutofit fontScale="90000"/>
          </a:bodyPr>
          <a:lstStyle/>
          <a:p>
            <a:r>
              <a:rPr lang="ru-RU" b="1" dirty="0">
                <a:solidFill>
                  <a:srgbClr val="003882"/>
                </a:solidFill>
                <a:latin typeface="Arial" pitchFamily="34" charset="0"/>
                <a:cs typeface="Arial" pitchFamily="34" charset="0"/>
              </a:rPr>
              <a:t>Заключение</a:t>
            </a:r>
          </a:p>
        </p:txBody>
      </p:sp>
      <p:pic>
        <p:nvPicPr>
          <p:cNvPr id="7" name="Picture 2" descr="C:\Users\MOR\Desktop\DQmeYjc6fNsSgVtafQTnd9ucRAPmsT4c97VahzaSj56pHKa.png"/>
          <p:cNvPicPr>
            <a:picLocks noChangeAspect="1" noChangeArrowheads="1"/>
          </p:cNvPicPr>
          <p:nvPr/>
        </p:nvPicPr>
        <p:blipFill>
          <a:blip r:embed="rId3" cstate="print"/>
          <a:srcRect/>
          <a:stretch>
            <a:fillRect/>
          </a:stretch>
        </p:blipFill>
        <p:spPr bwMode="auto">
          <a:xfrm>
            <a:off x="1775520" y="109744"/>
            <a:ext cx="9144000" cy="1087008"/>
          </a:xfrm>
          <a:prstGeom prst="rect">
            <a:avLst/>
          </a:prstGeom>
          <a:noFill/>
        </p:spPr>
      </p:pic>
      <p:sp>
        <p:nvSpPr>
          <p:cNvPr id="8" name="Содержимое 2"/>
          <p:cNvSpPr txBox="1">
            <a:spLocks/>
          </p:cNvSpPr>
          <p:nvPr/>
        </p:nvSpPr>
        <p:spPr>
          <a:xfrm>
            <a:off x="119336" y="749584"/>
            <a:ext cx="12072664" cy="5606766"/>
          </a:xfrm>
          <a:prstGeom prst="rect">
            <a:avLst/>
          </a:prstGeom>
        </p:spPr>
        <p:txBody>
          <a:bodyPr vert="horz" lIns="91440" tIns="45720" rIns="91440" bIns="45720" rtlCol="0">
            <a:noAutofit/>
          </a:bodyPr>
          <a:lstStyle/>
          <a:p>
            <a:pPr lvl="0">
              <a:spcBef>
                <a:spcPct val="20000"/>
              </a:spcBef>
            </a:pPr>
            <a:r>
              <a:rPr lang="ru-RU" sz="2000" b="1" dirty="0"/>
              <a:t>Применены различные методы машинного обучения для построения и анализа числовых моделей проявлений кластеризации в редких </a:t>
            </a:r>
            <a:r>
              <a:rPr lang="ru-RU" sz="2000" b="1" dirty="0" err="1"/>
              <a:t>многотельных</a:t>
            </a:r>
            <a:r>
              <a:rPr lang="ru-RU" sz="2000" b="1" dirty="0"/>
              <a:t> распадах тяжелых ядер на примере  исследования спонтанного деления калифорния. </a:t>
            </a:r>
          </a:p>
          <a:p>
            <a:pPr marL="342900" indent="-342900">
              <a:spcBef>
                <a:spcPct val="20000"/>
              </a:spcBef>
              <a:buFont typeface="Arial" panose="020B0604020202020204" pitchFamily="34" charset="0"/>
              <a:buChar char="•"/>
            </a:pPr>
            <a:r>
              <a:rPr lang="ru-RU" sz="2000" b="1" dirty="0"/>
              <a:t>На основе статистического анализа реализована числовая модель тонкой структуры и разработана программа-генератор как тонкой структуры, так и её альтернативной стохастической модели. </a:t>
            </a:r>
          </a:p>
          <a:p>
            <a:pPr marL="342900" indent="-342900">
              <a:spcBef>
                <a:spcPct val="20000"/>
              </a:spcBef>
              <a:buFont typeface="Arial" panose="020B0604020202020204" pitchFamily="34" charset="0"/>
              <a:buChar char="•"/>
            </a:pPr>
            <a:r>
              <a:rPr lang="ru-RU" sz="2000" b="1" dirty="0"/>
              <a:t>Построена и обучена модель искусственной </a:t>
            </a:r>
            <a:r>
              <a:rPr lang="ru-RU" sz="2000" b="1" dirty="0" err="1"/>
              <a:t>сверточной</a:t>
            </a:r>
            <a:r>
              <a:rPr lang="ru-RU" sz="2000" b="1" dirty="0"/>
              <a:t> нейронной сети, для решения задачи классификации. Полученные результаты тестирования </a:t>
            </a:r>
            <a:r>
              <a:rPr lang="ru-RU" sz="2000" b="1" dirty="0" err="1"/>
              <a:t>нейроклассификатора</a:t>
            </a:r>
            <a:r>
              <a:rPr lang="ru-RU" sz="2000" b="1" dirty="0"/>
              <a:t> доказывают статистическую обусловленность и 99,9% достоверность предложенной модели тонкой структуры в виде ромбического меандра в корреляционных массовых распределениях осколков деления </a:t>
            </a:r>
            <a:r>
              <a:rPr lang="ru-RU" sz="2000" b="1" baseline="30000" dirty="0">
                <a:latin typeface="Times New Roman" panose="02020603050405020304" pitchFamily="18" charset="0"/>
                <a:ea typeface="Times New Roman" panose="02020603050405020304" pitchFamily="18" charset="0"/>
              </a:rPr>
              <a:t>252</a:t>
            </a:r>
            <a:r>
              <a:rPr lang="ru-RU" sz="2000" b="1" dirty="0">
                <a:latin typeface="Times New Roman" panose="02020603050405020304" pitchFamily="18" charset="0"/>
                <a:ea typeface="Times New Roman" panose="02020603050405020304" pitchFamily="18" charset="0"/>
              </a:rPr>
              <a:t>Cf(</a:t>
            </a:r>
            <a:r>
              <a:rPr lang="ru-RU" sz="2000" b="1" dirty="0" err="1">
                <a:latin typeface="Times New Roman" panose="02020603050405020304" pitchFamily="18" charset="0"/>
                <a:ea typeface="Times New Roman" panose="02020603050405020304" pitchFamily="18" charset="0"/>
              </a:rPr>
              <a:t>sf</a:t>
            </a:r>
            <a:r>
              <a:rPr lang="ru-RU" sz="2000" b="1" dirty="0">
                <a:latin typeface="Times New Roman" panose="02020603050405020304" pitchFamily="18" charset="0"/>
                <a:ea typeface="Times New Roman" panose="02020603050405020304" pitchFamily="18" charset="0"/>
              </a:rPr>
              <a:t>). </a:t>
            </a:r>
            <a:endParaRPr lang="ru-RU" sz="2000" b="1" dirty="0"/>
          </a:p>
          <a:p>
            <a:pPr marL="342900" indent="-342900">
              <a:spcBef>
                <a:spcPct val="20000"/>
              </a:spcBef>
              <a:buFont typeface="Arial" panose="020B0604020202020204" pitchFamily="34" charset="0"/>
              <a:buChar char="•"/>
            </a:pPr>
            <a:r>
              <a:rPr lang="ru-RU" sz="2000" b="1" dirty="0"/>
              <a:t>Разработанный </a:t>
            </a:r>
            <a:r>
              <a:rPr lang="ru-RU" sz="2000" b="1" dirty="0" err="1"/>
              <a:t>нейроклассификатор</a:t>
            </a:r>
            <a:r>
              <a:rPr lang="ru-RU" sz="2000" b="1" dirty="0"/>
              <a:t> позволяет идентифицировать  ромбический меандр при «засеве» поля зрения равномерно распределенными «шумовыми» точками в количестве до 15% от числа точек в исходном изображении. </a:t>
            </a:r>
          </a:p>
          <a:p>
            <a:pPr marL="342900" indent="-342900">
              <a:spcBef>
                <a:spcPct val="20000"/>
              </a:spcBef>
              <a:buFont typeface="Arial" panose="020B0604020202020204" pitchFamily="34" charset="0"/>
              <a:buChar char="•"/>
            </a:pPr>
            <a:r>
              <a:rPr lang="ru-RU" sz="2000" b="1" dirty="0"/>
              <a:t>Ухудшение разрешения по массе до 5 раз не оказывает сильного влияния на вероятность идентификации структуры</a:t>
            </a:r>
            <a:r>
              <a:rPr lang="ru-RU" sz="2000" b="1"/>
              <a:t>. </a:t>
            </a:r>
          </a:p>
          <a:p>
            <a:pPr marL="342900" indent="-342900">
              <a:spcBef>
                <a:spcPct val="20000"/>
              </a:spcBef>
              <a:buFont typeface="Arial" panose="020B0604020202020204" pitchFamily="34" charset="0"/>
              <a:buChar char="•"/>
            </a:pPr>
            <a:r>
              <a:rPr lang="ru-RU" sz="2000" b="1"/>
              <a:t>Проведенные </a:t>
            </a:r>
            <a:r>
              <a:rPr lang="ru-RU" sz="2000" b="1" dirty="0"/>
              <a:t>исследования показали эффективность использования искусственных нейронных сетей в исследуемой физической проблеме.</a:t>
            </a:r>
          </a:p>
        </p:txBody>
      </p:sp>
      <p:sp>
        <p:nvSpPr>
          <p:cNvPr id="5" name="Номер слайда 4"/>
          <p:cNvSpPr>
            <a:spLocks noGrp="1"/>
          </p:cNvSpPr>
          <p:nvPr>
            <p:ph type="sldNum" sz="quarter" idx="12"/>
          </p:nvPr>
        </p:nvSpPr>
        <p:spPr/>
        <p:txBody>
          <a:bodyPr/>
          <a:lstStyle/>
          <a:p>
            <a:fld id="{725C68B6-61C2-468F-89AB-4B9F7531AA68}" type="slidenum">
              <a:rPr lang="ru-RU" smtClean="0"/>
              <a:pPr/>
              <a:t>26</a:t>
            </a:fld>
            <a:endParaRPr lang="ru-RU"/>
          </a:p>
        </p:txBody>
      </p:sp>
      <p:sp>
        <p:nvSpPr>
          <p:cNvPr id="3" name="Дата 2">
            <a:extLst>
              <a:ext uri="{FF2B5EF4-FFF2-40B4-BE49-F238E27FC236}">
                <a16:creationId xmlns:a16="http://schemas.microsoft.com/office/drawing/2014/main" id="{7F121B61-E5F9-41F7-BA1D-3E27FFE07DFC}"/>
              </a:ext>
            </a:extLst>
          </p:cNvPr>
          <p:cNvSpPr>
            <a:spLocks noGrp="1"/>
          </p:cNvSpPr>
          <p:nvPr>
            <p:ph type="dt" sz="half" idx="10"/>
          </p:nvPr>
        </p:nvSpPr>
        <p:spPr/>
        <p:txBody>
          <a:bodyPr/>
          <a:lstStyle/>
          <a:p>
            <a:fld id="{44BD1380-C090-4A6F-8231-67E0F78E72A4}" type="datetime1">
              <a:rPr lang="ru-RU" smtClean="0"/>
              <a:t>14.03.2023</a:t>
            </a:fld>
            <a:endParaRPr lang="ru-RU"/>
          </a:p>
        </p:txBody>
      </p:sp>
      <p:sp>
        <p:nvSpPr>
          <p:cNvPr id="4" name="Нижний колонтитул 3">
            <a:extLst>
              <a:ext uri="{FF2B5EF4-FFF2-40B4-BE49-F238E27FC236}">
                <a16:creationId xmlns:a16="http://schemas.microsoft.com/office/drawing/2014/main" id="{D8C72D65-334E-4D29-B956-D923E666C147}"/>
              </a:ext>
            </a:extLst>
          </p:cNvPr>
          <p:cNvSpPr>
            <a:spLocks noGrp="1"/>
          </p:cNvSpPr>
          <p:nvPr>
            <p:ph type="ftr" sz="quarter" idx="11"/>
          </p:nvPr>
        </p:nvSpPr>
        <p:spPr/>
        <p:txBody>
          <a:bodyPr/>
          <a:lstStyle/>
          <a:p>
            <a:r>
              <a:rPr lang="ru-RU"/>
              <a:t>Ососков Машинное обучение Лекция 3</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Блок-схема: ссылка на другую страницу 8">
            <a:extLst>
              <a:ext uri="{FF2B5EF4-FFF2-40B4-BE49-F238E27FC236}">
                <a16:creationId xmlns:a16="http://schemas.microsoft.com/office/drawing/2014/main" id="{B07A8514-DC78-545E-91B5-64C6BB700604}"/>
              </a:ext>
            </a:extLst>
          </p:cNvPr>
          <p:cNvSpPr/>
          <p:nvPr/>
        </p:nvSpPr>
        <p:spPr>
          <a:xfrm rot="5400000">
            <a:off x="7908034" y="2022062"/>
            <a:ext cx="1539934" cy="6389369"/>
          </a:xfrm>
          <a:prstGeom prst="flowChartOffpageConnector">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5400000" rev="0"/>
              </a:camera>
              <a:lightRig rig="threePt" dir="t"/>
            </a:scene3d>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2000" b="0" i="0" u="none" strike="noStrike" kern="1200" cap="none" spc="0" normalizeH="0" baseline="0" noProof="0" dirty="0">
                <a:ln>
                  <a:noFill/>
                </a:ln>
                <a:solidFill>
                  <a:prstClr val="black"/>
                </a:solidFill>
                <a:effectLst/>
                <a:uLnTx/>
                <a:uFillTx/>
                <a:latin typeface="Calibri"/>
                <a:ea typeface="+mn-ea"/>
                <a:cs typeface="+mn-cs"/>
              </a:rPr>
              <a:t>Изображение корреляционно-массового распределения осколков спонтанного деления калифорния, предоставленное командой проф. Ю.В. Пяткова (ЛЯР ОИЯИ –МИФИ) </a:t>
            </a:r>
          </a:p>
        </p:txBody>
      </p:sp>
      <p:sp>
        <p:nvSpPr>
          <p:cNvPr id="2" name="Заголовок 1"/>
          <p:cNvSpPr>
            <a:spLocks noGrp="1"/>
          </p:cNvSpPr>
          <p:nvPr>
            <p:ph type="title"/>
          </p:nvPr>
        </p:nvSpPr>
        <p:spPr>
          <a:xfrm>
            <a:off x="1981200" y="35186"/>
            <a:ext cx="8229600" cy="718481"/>
          </a:xfrm>
        </p:spPr>
        <p:txBody>
          <a:bodyPr>
            <a:normAutofit/>
          </a:bodyPr>
          <a:lstStyle/>
          <a:p>
            <a:r>
              <a:rPr lang="ru-RU" sz="3600" b="1" dirty="0">
                <a:solidFill>
                  <a:srgbClr val="003882"/>
                </a:solidFill>
                <a:latin typeface="Arial" pitchFamily="34" charset="0"/>
                <a:cs typeface="Arial" pitchFamily="34" charset="0"/>
              </a:rPr>
              <a:t>Анализ деления калифорния</a:t>
            </a:r>
            <a:r>
              <a:rPr lang="en-US" sz="3600" b="1" dirty="0">
                <a:solidFill>
                  <a:srgbClr val="003882"/>
                </a:solidFill>
                <a:latin typeface="Arial" pitchFamily="34" charset="0"/>
                <a:cs typeface="Arial" pitchFamily="34" charset="0"/>
              </a:rPr>
              <a:t> </a:t>
            </a:r>
            <a:r>
              <a:rPr lang="ru-RU" sz="3600" b="1" baseline="30000" dirty="0"/>
              <a:t>252</a:t>
            </a:r>
            <a:r>
              <a:rPr lang="ru-RU" sz="3600" b="1" dirty="0"/>
              <a:t>Cf</a:t>
            </a:r>
            <a:endParaRPr lang="ru-RU" sz="3600" b="1" dirty="0">
              <a:solidFill>
                <a:srgbClr val="003882"/>
              </a:solidFill>
              <a:latin typeface="Arial" pitchFamily="34" charset="0"/>
              <a:cs typeface="Arial" pitchFamily="34" charset="0"/>
            </a:endParaRPr>
          </a:p>
        </p:txBody>
      </p:sp>
      <p:sp>
        <p:nvSpPr>
          <p:cNvPr id="13" name="Содержимое 2"/>
          <p:cNvSpPr txBox="1">
            <a:spLocks/>
          </p:cNvSpPr>
          <p:nvPr/>
        </p:nvSpPr>
        <p:spPr>
          <a:xfrm>
            <a:off x="5308104" y="1988841"/>
            <a:ext cx="1575792" cy="1503783"/>
          </a:xfrm>
          <a:prstGeom prst="rect">
            <a:avLst/>
          </a:prstGeom>
        </p:spPr>
        <p:txBody>
          <a:bodyPr vert="horz" lIns="91440" tIns="45720" rIns="91440" bIns="45720" rtlCol="0">
            <a:normAutofit lnSpcReduction="10000"/>
          </a:bodyPr>
          <a:lstStyle/>
          <a:p>
            <a:pPr marL="342900" indent="-342900">
              <a:spcBef>
                <a:spcPct val="20000"/>
              </a:spcBef>
              <a:defRPr/>
            </a:pPr>
            <a:endParaRPr lang="ru-RU" sz="9600" dirty="0">
              <a:solidFill>
                <a:srgbClr val="003882"/>
              </a:solidFill>
              <a:latin typeface="Arial" pitchFamily="34" charset="0"/>
              <a:cs typeface="Arial" pitchFamily="34" charset="0"/>
            </a:endParaRPr>
          </a:p>
        </p:txBody>
      </p:sp>
      <p:pic>
        <p:nvPicPr>
          <p:cNvPr id="15" name="Picture 2" descr="C:\Users\MOR\Desktop\DQmeYjc6fNsSgVtafQTnd9ucRAPmsT4c97VahzaSj56pHKa.png"/>
          <p:cNvPicPr>
            <a:picLocks noChangeAspect="1" noChangeArrowheads="1"/>
          </p:cNvPicPr>
          <p:nvPr/>
        </p:nvPicPr>
        <p:blipFill>
          <a:blip r:embed="rId3" cstate="print"/>
          <a:srcRect/>
          <a:stretch>
            <a:fillRect/>
          </a:stretch>
        </p:blipFill>
        <p:spPr bwMode="auto">
          <a:xfrm>
            <a:off x="2311896" y="28281"/>
            <a:ext cx="9144000" cy="1503783"/>
          </a:xfrm>
          <a:prstGeom prst="rect">
            <a:avLst/>
          </a:prstGeom>
          <a:noFill/>
        </p:spPr>
      </p:pic>
      <p:sp>
        <p:nvSpPr>
          <p:cNvPr id="5" name="Номер слайда 4"/>
          <p:cNvSpPr>
            <a:spLocks noGrp="1"/>
          </p:cNvSpPr>
          <p:nvPr>
            <p:ph type="sldNum" sz="quarter" idx="12"/>
          </p:nvPr>
        </p:nvSpPr>
        <p:spPr>
          <a:xfrm>
            <a:off x="9552384" y="6356351"/>
            <a:ext cx="2030016" cy="365125"/>
          </a:xfrm>
        </p:spPr>
        <p:txBody>
          <a:bodyPr/>
          <a:lstStyle/>
          <a:p>
            <a:fld id="{725C68B6-61C2-468F-89AB-4B9F7531AA68}" type="slidenum">
              <a:rPr lang="ru-RU" smtClean="0"/>
              <a:pPr/>
              <a:t>3</a:t>
            </a:fld>
            <a:endParaRPr lang="ru-RU"/>
          </a:p>
        </p:txBody>
      </p:sp>
      <p:pic>
        <p:nvPicPr>
          <p:cNvPr id="12" name="Picture 2"/>
          <p:cNvPicPr>
            <a:picLocks noChangeAspect="1" noChangeArrowheads="1"/>
          </p:cNvPicPr>
          <p:nvPr/>
        </p:nvPicPr>
        <p:blipFill>
          <a:blip r:embed="rId4" cstate="print"/>
          <a:srcRect/>
          <a:stretch>
            <a:fillRect/>
          </a:stretch>
        </p:blipFill>
        <p:spPr bwMode="auto">
          <a:xfrm>
            <a:off x="-139383" y="753667"/>
            <a:ext cx="5567734" cy="5815189"/>
          </a:xfrm>
          <a:prstGeom prst="rect">
            <a:avLst/>
          </a:prstGeom>
          <a:noFill/>
          <a:ln w="9525">
            <a:noFill/>
            <a:miter lim="800000"/>
            <a:headEnd/>
            <a:tailEnd/>
          </a:ln>
          <a:effectLst/>
        </p:spPr>
      </p:pic>
      <p:sp>
        <p:nvSpPr>
          <p:cNvPr id="14" name="TextBox 13"/>
          <p:cNvSpPr txBox="1"/>
          <p:nvPr/>
        </p:nvSpPr>
        <p:spPr>
          <a:xfrm>
            <a:off x="5407860" y="3022683"/>
            <a:ext cx="6379399" cy="1323439"/>
          </a:xfrm>
          <a:prstGeom prst="rect">
            <a:avLst/>
          </a:prstGeom>
          <a:noFill/>
        </p:spPr>
        <p:txBody>
          <a:bodyPr wrap="square" rtlCol="0">
            <a:spAutoFit/>
          </a:bodyPr>
          <a:lstStyle/>
          <a:p>
            <a:r>
              <a:rPr lang="ru-RU" sz="2000" b="1" dirty="0"/>
              <a:t>Затратный эксперимент был проведен более 10 лет назад и повторить его для накопления статистики подобных изображений не представлялось возможным </a:t>
            </a:r>
            <a:endParaRPr lang="ru-RU" sz="500" b="1" dirty="0"/>
          </a:p>
        </p:txBody>
      </p:sp>
      <p:sp>
        <p:nvSpPr>
          <p:cNvPr id="3" name="Дата 2">
            <a:extLst>
              <a:ext uri="{FF2B5EF4-FFF2-40B4-BE49-F238E27FC236}">
                <a16:creationId xmlns:a16="http://schemas.microsoft.com/office/drawing/2014/main" id="{D6B4FC9E-7D02-460F-B838-D3680E76B219}"/>
              </a:ext>
            </a:extLst>
          </p:cNvPr>
          <p:cNvSpPr>
            <a:spLocks noGrp="1"/>
          </p:cNvSpPr>
          <p:nvPr>
            <p:ph type="dt" sz="half" idx="10"/>
          </p:nvPr>
        </p:nvSpPr>
        <p:spPr/>
        <p:txBody>
          <a:bodyPr/>
          <a:lstStyle/>
          <a:p>
            <a:fld id="{1B76F338-8218-401C-828B-3216F4E6DE17}" type="datetime1">
              <a:rPr lang="ru-RU" smtClean="0"/>
              <a:t>14.03.2023</a:t>
            </a:fld>
            <a:endParaRPr lang="ru-RU"/>
          </a:p>
        </p:txBody>
      </p:sp>
      <p:sp>
        <p:nvSpPr>
          <p:cNvPr id="4" name="Нижний колонтитул 3">
            <a:extLst>
              <a:ext uri="{FF2B5EF4-FFF2-40B4-BE49-F238E27FC236}">
                <a16:creationId xmlns:a16="http://schemas.microsoft.com/office/drawing/2014/main" id="{D1EC8A58-7D88-4AD1-9488-520028B7CC20}"/>
              </a:ext>
            </a:extLst>
          </p:cNvPr>
          <p:cNvSpPr>
            <a:spLocks noGrp="1"/>
          </p:cNvSpPr>
          <p:nvPr>
            <p:ph type="ftr" sz="quarter" idx="11"/>
          </p:nvPr>
        </p:nvSpPr>
        <p:spPr/>
        <p:txBody>
          <a:bodyPr/>
          <a:lstStyle/>
          <a:p>
            <a:r>
              <a:rPr lang="ru-RU"/>
              <a:t>Ососков Машинное обучение Лекция 3</a:t>
            </a:r>
          </a:p>
        </p:txBody>
      </p:sp>
      <p:sp>
        <p:nvSpPr>
          <p:cNvPr id="7" name="TextBox 6">
            <a:extLst>
              <a:ext uri="{FF2B5EF4-FFF2-40B4-BE49-F238E27FC236}">
                <a16:creationId xmlns:a16="http://schemas.microsoft.com/office/drawing/2014/main" id="{0182C60F-4DB9-6604-6042-6FFB01BF4DE1}"/>
              </a:ext>
            </a:extLst>
          </p:cNvPr>
          <p:cNvSpPr txBox="1"/>
          <p:nvPr/>
        </p:nvSpPr>
        <p:spPr>
          <a:xfrm>
            <a:off x="5428351" y="717385"/>
            <a:ext cx="5852225" cy="2246769"/>
          </a:xfrm>
          <a:prstGeom prst="rect">
            <a:avLst/>
          </a:prstGeom>
          <a:noFill/>
        </p:spPr>
        <p:txBody>
          <a:bodyPr wrap="square">
            <a:spAutoFit/>
          </a:bodyPr>
          <a:lstStyle/>
          <a:p>
            <a:r>
              <a:rPr lang="ru-RU" sz="2000" dirty="0"/>
              <a:t>В эксперименте с использованием двух-плечевого время-пролетного спектрометра два продукта распада (фрагменты) регистрируются по совпадении во времени, а массы фрагментов, рассчитанные по их энергии и скорости, откладываются на графике, чтобы увидеть их распределение и наличие зависимости </a:t>
            </a:r>
          </a:p>
        </p:txBody>
      </p:sp>
      <p:sp>
        <p:nvSpPr>
          <p:cNvPr id="8" name="TextBox 7">
            <a:extLst>
              <a:ext uri="{FF2B5EF4-FFF2-40B4-BE49-F238E27FC236}">
                <a16:creationId xmlns:a16="http://schemas.microsoft.com/office/drawing/2014/main" id="{00FD27E5-C6FB-FD1A-A142-4C23C740A0AF}"/>
              </a:ext>
            </a:extLst>
          </p:cNvPr>
          <p:cNvSpPr txBox="1"/>
          <p:nvPr/>
        </p:nvSpPr>
        <p:spPr>
          <a:xfrm>
            <a:off x="6786568" y="4569877"/>
            <a:ext cx="5000691" cy="1200329"/>
          </a:xfrm>
          <a:prstGeom prst="rect">
            <a:avLst/>
          </a:prstGeom>
          <a:noFill/>
        </p:spPr>
        <p:txBody>
          <a:bodyPr wrap="square">
            <a:spAutoFit/>
          </a:bodyPr>
          <a:lstStyle/>
          <a:p>
            <a:r>
              <a:rPr lang="ru-RU" b="1" dirty="0"/>
              <a:t>Изображение корреляционно-массового распределения осколков спонтанного деления калифорния, предоставленное командой проф. Ю.В. Пяткова (ЛЯР ОИЯИ –МИФИ) </a:t>
            </a:r>
          </a:p>
        </p:txBody>
      </p:sp>
    </p:spTree>
    <p:extLst>
      <p:ext uri="{BB962C8B-B14F-4D97-AF65-F5344CB8AC3E}">
        <p14:creationId xmlns:p14="http://schemas.microsoft.com/office/powerpoint/2010/main" val="354140106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18184" y="1"/>
            <a:ext cx="9123465" cy="602097"/>
          </a:xfrm>
        </p:spPr>
        <p:txBody>
          <a:bodyPr>
            <a:noAutofit/>
          </a:bodyPr>
          <a:lstStyle/>
          <a:p>
            <a:r>
              <a:rPr lang="ru-RU" sz="3200" b="1" dirty="0">
                <a:solidFill>
                  <a:srgbClr val="0033CC"/>
                </a:solidFill>
                <a:latin typeface="Arial" pitchFamily="34" charset="0"/>
                <a:cs typeface="Arial" pitchFamily="34" charset="0"/>
              </a:rPr>
              <a:t>Ромбический меандр или «Ядерная роза» </a:t>
            </a:r>
          </a:p>
        </p:txBody>
      </p:sp>
      <p:sp>
        <p:nvSpPr>
          <p:cNvPr id="13" name="Содержимое 2"/>
          <p:cNvSpPr txBox="1">
            <a:spLocks/>
          </p:cNvSpPr>
          <p:nvPr/>
        </p:nvSpPr>
        <p:spPr>
          <a:xfrm>
            <a:off x="5308104" y="1988841"/>
            <a:ext cx="1575792" cy="1503783"/>
          </a:xfrm>
          <a:prstGeom prst="rect">
            <a:avLst/>
          </a:prstGeom>
        </p:spPr>
        <p:txBody>
          <a:bodyPr vert="horz" lIns="91440" tIns="45720" rIns="91440" bIns="45720" rtlCol="0">
            <a:normAutofit lnSpcReduction="10000"/>
          </a:bodyPr>
          <a:lstStyle/>
          <a:p>
            <a:pPr marL="342900" indent="-342900">
              <a:spcBef>
                <a:spcPct val="20000"/>
              </a:spcBef>
              <a:defRPr/>
            </a:pPr>
            <a:endParaRPr lang="ru-RU" sz="9600" dirty="0">
              <a:solidFill>
                <a:srgbClr val="003882"/>
              </a:solidFill>
              <a:latin typeface="Arial" pitchFamily="34" charset="0"/>
              <a:cs typeface="Arial" pitchFamily="34" charset="0"/>
            </a:endParaRPr>
          </a:p>
        </p:txBody>
      </p:sp>
      <p:pic>
        <p:nvPicPr>
          <p:cNvPr id="15" name="Picture 2" descr="C:\Users\MOR\Desktop\DQmeYjc6fNsSgVtafQTnd9ucRAPmsT4c97VahzaSj56pHKa.png"/>
          <p:cNvPicPr>
            <a:picLocks noChangeAspect="1" noChangeArrowheads="1"/>
          </p:cNvPicPr>
          <p:nvPr/>
        </p:nvPicPr>
        <p:blipFill>
          <a:blip r:embed="rId3" cstate="print"/>
          <a:srcRect/>
          <a:stretch>
            <a:fillRect/>
          </a:stretch>
        </p:blipFill>
        <p:spPr bwMode="auto">
          <a:xfrm>
            <a:off x="1631505" y="-55017"/>
            <a:ext cx="9144000" cy="1125678"/>
          </a:xfrm>
          <a:prstGeom prst="rect">
            <a:avLst/>
          </a:prstGeom>
          <a:noFill/>
        </p:spPr>
      </p:pic>
      <p:sp>
        <p:nvSpPr>
          <p:cNvPr id="5" name="Номер слайда 4"/>
          <p:cNvSpPr>
            <a:spLocks noGrp="1"/>
          </p:cNvSpPr>
          <p:nvPr>
            <p:ph type="sldNum" sz="quarter" idx="12"/>
          </p:nvPr>
        </p:nvSpPr>
        <p:spPr/>
        <p:txBody>
          <a:bodyPr/>
          <a:lstStyle/>
          <a:p>
            <a:fld id="{725C68B6-61C2-468F-89AB-4B9F7531AA68}" type="slidenum">
              <a:rPr lang="ru-RU" smtClean="0"/>
              <a:pPr/>
              <a:t>4</a:t>
            </a:fld>
            <a:endParaRPr lang="ru-RU"/>
          </a:p>
        </p:txBody>
      </p:sp>
      <p:pic>
        <p:nvPicPr>
          <p:cNvPr id="4" name="Picture 3"/>
          <p:cNvPicPr>
            <a:picLocks noChangeAspect="1" noChangeArrowheads="1"/>
          </p:cNvPicPr>
          <p:nvPr/>
        </p:nvPicPr>
        <p:blipFill>
          <a:blip r:embed="rId4" cstate="print"/>
          <a:srcRect/>
          <a:stretch>
            <a:fillRect/>
          </a:stretch>
        </p:blipFill>
        <p:spPr bwMode="auto">
          <a:xfrm>
            <a:off x="106153" y="517290"/>
            <a:ext cx="5308976" cy="4567893"/>
          </a:xfrm>
          <a:prstGeom prst="rect">
            <a:avLst/>
          </a:prstGeom>
          <a:noFill/>
          <a:ln w="9525">
            <a:noFill/>
            <a:miter lim="800000"/>
            <a:headEnd/>
            <a:tailEnd/>
          </a:ln>
          <a:effectLst/>
        </p:spPr>
      </p:pic>
      <p:sp>
        <p:nvSpPr>
          <p:cNvPr id="17" name="Прямоугольник 16"/>
          <p:cNvSpPr/>
          <p:nvPr/>
        </p:nvSpPr>
        <p:spPr>
          <a:xfrm>
            <a:off x="5447792" y="4507582"/>
            <a:ext cx="6613480" cy="830997"/>
          </a:xfrm>
          <a:prstGeom prst="rect">
            <a:avLst/>
          </a:prstGeom>
        </p:spPr>
        <p:txBody>
          <a:bodyPr wrap="square">
            <a:spAutoFit/>
          </a:bodyPr>
          <a:lstStyle/>
          <a:p>
            <a:r>
              <a:rPr lang="ru-RU" sz="1600" b="1" dirty="0">
                <a:latin typeface="Arial" panose="020B0604020202020204" pitchFamily="34" charset="0"/>
                <a:cs typeface="Arial" panose="020B0604020202020204" pitchFamily="34" charset="0"/>
              </a:rPr>
              <a:t>Ромбо-спиральная структура</a:t>
            </a:r>
            <a:r>
              <a:rPr lang="en-US" sz="1600" b="1" dirty="0">
                <a:latin typeface="Arial" panose="020B0604020202020204" pitchFamily="34" charset="0"/>
                <a:cs typeface="Arial" panose="020B0604020202020204" pitchFamily="34" charset="0"/>
              </a:rPr>
              <a:t> </a:t>
            </a:r>
            <a:r>
              <a:rPr lang="ru-RU" sz="1600" b="1" dirty="0">
                <a:latin typeface="Arial" panose="020B0604020202020204" pitchFamily="34" charset="0"/>
                <a:cs typeface="Arial" panose="020B0604020202020204" pitchFamily="34" charset="0"/>
              </a:rPr>
              <a:t>состоит из </a:t>
            </a:r>
            <a:r>
              <a:rPr lang="ru-RU" sz="1600" b="1" i="1" dirty="0">
                <a:latin typeface="Arial" panose="020B0604020202020204" pitchFamily="34" charset="0"/>
                <a:cs typeface="Arial" panose="020B0604020202020204" pitchFamily="34" charset="0"/>
              </a:rPr>
              <a:t>линий </a:t>
            </a:r>
            <a:r>
              <a:rPr lang="en-US" sz="1600" b="1" i="1" dirty="0">
                <a:latin typeface="Arial" panose="020B0604020202020204" pitchFamily="34" charset="0"/>
                <a:cs typeface="Arial" panose="020B0604020202020204" pitchFamily="34" charset="0"/>
              </a:rPr>
              <a:t>M1 + M2 = const</a:t>
            </a:r>
            <a:r>
              <a:rPr lang="ru-RU" sz="1600" b="1" i="1" dirty="0">
                <a:latin typeface="Arial" panose="020B0604020202020204" pitchFamily="34" charset="0"/>
                <a:cs typeface="Arial" panose="020B0604020202020204" pitchFamily="34" charset="0"/>
              </a:rPr>
              <a:t> </a:t>
            </a:r>
            <a:r>
              <a:rPr lang="en-US" sz="1600" b="1" i="1" dirty="0">
                <a:latin typeface="Arial" panose="020B0604020202020204" pitchFamily="34" charset="0"/>
                <a:cs typeface="Arial" panose="020B0604020202020204" pitchFamily="34" charset="0"/>
              </a:rPr>
              <a:t> </a:t>
            </a:r>
            <a:r>
              <a:rPr lang="ru-RU" sz="1600" b="1" dirty="0">
                <a:latin typeface="Arial" panose="020B0604020202020204" pitchFamily="34" charset="0"/>
                <a:cs typeface="Arial" panose="020B0604020202020204" pitchFamily="34" charset="0"/>
              </a:rPr>
              <a:t>и линий, перпендикулярных им. </a:t>
            </a:r>
            <a:r>
              <a:rPr lang="ru-RU" sz="1600" b="1" dirty="0">
                <a:solidFill>
                  <a:srgbClr val="0033CC"/>
                </a:solidFill>
                <a:latin typeface="Arial" panose="020B0604020202020204" pitchFamily="34" charset="0"/>
                <a:cs typeface="Arial" panose="020B0604020202020204" pitchFamily="34" charset="0"/>
              </a:rPr>
              <a:t>Синие линии</a:t>
            </a:r>
            <a:r>
              <a:rPr lang="ru-RU" sz="1600" b="1" dirty="0">
                <a:latin typeface="Arial" panose="020B0604020202020204" pitchFamily="34" charset="0"/>
                <a:cs typeface="Arial" panose="020B0604020202020204" pitchFamily="34" charset="0"/>
              </a:rPr>
              <a:t>, проведенные по экспериментальным точкам, способствуют зрительному </a:t>
            </a:r>
          </a:p>
        </p:txBody>
      </p:sp>
      <p:pic>
        <p:nvPicPr>
          <p:cNvPr id="10" name="Рисунок 9">
            <a:extLst>
              <a:ext uri="{FF2B5EF4-FFF2-40B4-BE49-F238E27FC236}">
                <a16:creationId xmlns:a16="http://schemas.microsoft.com/office/drawing/2014/main" id="{9756F4DE-2912-4B68-9277-B9DF0C1364F6}"/>
              </a:ext>
            </a:extLst>
          </p:cNvPr>
          <p:cNvPicPr/>
          <p:nvPr/>
        </p:nvPicPr>
        <p:blipFill rotWithShape="1">
          <a:blip r:embed="rId5" cstate="print">
            <a:extLst>
              <a:ext uri="{BEBA8EAE-BF5A-486C-A8C5-ECC9F3942E4B}">
                <a14:imgProps xmlns:a14="http://schemas.microsoft.com/office/drawing/2010/main">
                  <a14:imgLayer r:embed="rId6">
                    <a14:imgEffect>
                      <a14:saturation sat="275000"/>
                    </a14:imgEffect>
                    <a14:imgEffect>
                      <a14:brightnessContrast bright="-41000" contrast="91000"/>
                    </a14:imgEffect>
                  </a14:imgLayer>
                </a14:imgProps>
              </a:ext>
              <a:ext uri="{28A0092B-C50C-407E-A947-70E740481C1C}">
                <a14:useLocalDpi xmlns:a14="http://schemas.microsoft.com/office/drawing/2010/main" val="0"/>
              </a:ext>
            </a:extLst>
          </a:blip>
          <a:srcRect l="8659" t="19099" r="37626" b="14291"/>
          <a:stretch/>
        </p:blipFill>
        <p:spPr bwMode="auto">
          <a:xfrm>
            <a:off x="6524844" y="527987"/>
            <a:ext cx="5308976" cy="4043624"/>
          </a:xfrm>
          <a:prstGeom prst="rect">
            <a:avLst/>
          </a:prstGeom>
          <a:ln>
            <a:noFill/>
          </a:ln>
          <a:extLst>
            <a:ext uri="{53640926-AAD7-44D8-BBD7-CCE9431645EC}">
              <a14:shadowObscured xmlns:a14="http://schemas.microsoft.com/office/drawing/2010/main"/>
            </a:ext>
          </a:extLst>
        </p:spPr>
      </p:pic>
      <p:cxnSp>
        <p:nvCxnSpPr>
          <p:cNvPr id="16" name="Прямая со стрелкой 15"/>
          <p:cNvCxnSpPr>
            <a:cxnSpLocks/>
          </p:cNvCxnSpPr>
          <p:nvPr/>
        </p:nvCxnSpPr>
        <p:spPr>
          <a:xfrm flipH="1">
            <a:off x="4763852" y="2346977"/>
            <a:ext cx="2412268" cy="645857"/>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19021C5D-EF08-403E-AA37-6028D7554D1D}"/>
              </a:ext>
            </a:extLst>
          </p:cNvPr>
          <p:cNvSpPr txBox="1"/>
          <p:nvPr/>
        </p:nvSpPr>
        <p:spPr>
          <a:xfrm>
            <a:off x="106153" y="5237503"/>
            <a:ext cx="11953328" cy="1169551"/>
          </a:xfrm>
          <a:prstGeom prst="rect">
            <a:avLst/>
          </a:prstGeom>
          <a:noFill/>
        </p:spPr>
        <p:txBody>
          <a:bodyPr wrap="square" rtlCol="0">
            <a:spAutoFit/>
          </a:bodyPr>
          <a:lstStyle/>
          <a:p>
            <a:r>
              <a:rPr lang="ru-RU" sz="1600" b="1" dirty="0">
                <a:latin typeface="Arial" pitchFamily="34" charset="0"/>
                <a:cs typeface="Arial" pitchFamily="34" charset="0"/>
              </a:rPr>
              <a:t>восприятию структуры. </a:t>
            </a:r>
            <a:r>
              <a:rPr lang="ru-RU" sz="1600" b="1" dirty="0">
                <a:solidFill>
                  <a:srgbClr val="FF0000"/>
                </a:solidFill>
                <a:latin typeface="Arial" pitchFamily="34" charset="0"/>
                <a:cs typeface="Arial" pitchFamily="34" charset="0"/>
              </a:rPr>
              <a:t>Красными пунктирными линиями отмечены массы магических ядер</a:t>
            </a:r>
            <a:r>
              <a:rPr lang="ru-RU" sz="1600" b="1" dirty="0">
                <a:latin typeface="Arial" pitchFamily="34" charset="0"/>
                <a:cs typeface="Arial" pitchFamily="34" charset="0"/>
              </a:rPr>
              <a:t>.</a:t>
            </a:r>
            <a:r>
              <a:rPr lang="ru-RU" sz="1600" dirty="0">
                <a:latin typeface="Arial" pitchFamily="34" charset="0"/>
                <a:cs typeface="Arial" pitchFamily="34" charset="0"/>
              </a:rPr>
              <a:t> </a:t>
            </a:r>
          </a:p>
          <a:p>
            <a:endParaRPr lang="ru-RU" sz="800" dirty="0">
              <a:latin typeface="Arial" pitchFamily="34" charset="0"/>
              <a:cs typeface="Arial" pitchFamily="34" charset="0"/>
            </a:endParaRPr>
          </a:p>
          <a:p>
            <a:r>
              <a:rPr lang="ru-RU" sz="1500" b="1" dirty="0">
                <a:solidFill>
                  <a:srgbClr val="FF0000"/>
                </a:solidFill>
                <a:latin typeface="Arial" pitchFamily="34" charset="0"/>
                <a:cs typeface="Arial" pitchFamily="34" charset="0"/>
              </a:rPr>
              <a:t>Магические ядра </a:t>
            </a:r>
            <a:r>
              <a:rPr lang="ru-RU" sz="1500" dirty="0">
                <a:latin typeface="Arial" pitchFamily="34" charset="0"/>
                <a:cs typeface="Arial" pitchFamily="34" charset="0"/>
              </a:rPr>
              <a:t>− атомные ядра, содержащие так называемые </a:t>
            </a:r>
            <a:r>
              <a:rPr lang="ru-RU" sz="1500" b="1" dirty="0">
                <a:solidFill>
                  <a:srgbClr val="FF0000"/>
                </a:solidFill>
                <a:latin typeface="Arial" pitchFamily="34" charset="0"/>
                <a:cs typeface="Arial" pitchFamily="34" charset="0"/>
              </a:rPr>
              <a:t>магические числа нуклонов </a:t>
            </a:r>
            <a:r>
              <a:rPr lang="ru-RU" sz="1500" b="1" dirty="0">
                <a:latin typeface="Arial" pitchFamily="34" charset="0"/>
                <a:cs typeface="Arial" pitchFamily="34" charset="0"/>
              </a:rPr>
              <a:t>(</a:t>
            </a:r>
            <a:r>
              <a:rPr lang="ru-RU" sz="1500" dirty="0">
                <a:latin typeface="Arial" pitchFamily="34" charset="0"/>
                <a:cs typeface="Arial" pitchFamily="34" charset="0"/>
              </a:rPr>
              <a:t>протонов или нейтронов). Магическим числам нуклонов отвечают ядра, число нуклонов которых такое, что они полностью заполняют одну из оболочек ядра. Такие ядра имеют энергию связи больше, чем соседние, имеют повышенную устойчивость и распространённость в природе</a:t>
            </a:r>
            <a:r>
              <a:rPr lang="ru-RU" sz="1600" dirty="0">
                <a:latin typeface="Arial" pitchFamily="34" charset="0"/>
                <a:cs typeface="Arial" pitchFamily="34" charset="0"/>
              </a:rPr>
              <a:t>. </a:t>
            </a:r>
            <a:endParaRPr lang="ru-RU" sz="1600" dirty="0"/>
          </a:p>
        </p:txBody>
      </p:sp>
      <p:sp>
        <p:nvSpPr>
          <p:cNvPr id="8" name="Дата 7">
            <a:extLst>
              <a:ext uri="{FF2B5EF4-FFF2-40B4-BE49-F238E27FC236}">
                <a16:creationId xmlns:a16="http://schemas.microsoft.com/office/drawing/2014/main" id="{71D23333-5DBE-498F-B547-9B19F41B3A54}"/>
              </a:ext>
            </a:extLst>
          </p:cNvPr>
          <p:cNvSpPr>
            <a:spLocks noGrp="1"/>
          </p:cNvSpPr>
          <p:nvPr>
            <p:ph type="dt" sz="half" idx="10"/>
          </p:nvPr>
        </p:nvSpPr>
        <p:spPr/>
        <p:txBody>
          <a:bodyPr/>
          <a:lstStyle/>
          <a:p>
            <a:fld id="{4A1A46E0-BB10-4841-B57F-06FCC8DDE09A}" type="datetime1">
              <a:rPr lang="ru-RU" smtClean="0"/>
              <a:t>14.03.2023</a:t>
            </a:fld>
            <a:endParaRPr lang="ru-RU"/>
          </a:p>
        </p:txBody>
      </p:sp>
      <p:sp>
        <p:nvSpPr>
          <p:cNvPr id="9" name="Нижний колонтитул 8">
            <a:extLst>
              <a:ext uri="{FF2B5EF4-FFF2-40B4-BE49-F238E27FC236}">
                <a16:creationId xmlns:a16="http://schemas.microsoft.com/office/drawing/2014/main" id="{471AEE5C-23F4-444A-BB76-4F4DB7D54065}"/>
              </a:ext>
            </a:extLst>
          </p:cNvPr>
          <p:cNvSpPr>
            <a:spLocks noGrp="1"/>
          </p:cNvSpPr>
          <p:nvPr>
            <p:ph type="ftr" sz="quarter" idx="11"/>
          </p:nvPr>
        </p:nvSpPr>
        <p:spPr/>
        <p:txBody>
          <a:bodyPr/>
          <a:lstStyle/>
          <a:p>
            <a:r>
              <a:rPr lang="ru-RU"/>
              <a:t>Ососков Машинное обучение Лекция 3</a:t>
            </a:r>
          </a:p>
        </p:txBody>
      </p:sp>
    </p:spTree>
    <p:extLst>
      <p:ext uri="{BB962C8B-B14F-4D97-AF65-F5344CB8AC3E}">
        <p14:creationId xmlns:p14="http://schemas.microsoft.com/office/powerpoint/2010/main" val="21364919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31504" y="196719"/>
            <a:ext cx="5472608" cy="432048"/>
          </a:xfrm>
        </p:spPr>
        <p:txBody>
          <a:bodyPr>
            <a:normAutofit fontScale="90000"/>
          </a:bodyPr>
          <a:lstStyle/>
          <a:p>
            <a:pPr algn="l"/>
            <a:r>
              <a:rPr lang="ru-RU" b="1" dirty="0">
                <a:solidFill>
                  <a:srgbClr val="0033CC"/>
                </a:solidFill>
                <a:latin typeface="Arial" pitchFamily="34" charset="0"/>
                <a:cs typeface="Arial" pitchFamily="34" charset="0"/>
              </a:rPr>
              <a:t>Совместный проект</a:t>
            </a:r>
          </a:p>
        </p:txBody>
      </p:sp>
      <p:pic>
        <p:nvPicPr>
          <p:cNvPr id="12" name="Рисунок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5893" y="124086"/>
            <a:ext cx="1492108" cy="1216682"/>
          </a:xfrm>
          <a:prstGeom prst="rect">
            <a:avLst/>
          </a:prstGeom>
        </p:spPr>
      </p:pic>
      <p:sp>
        <p:nvSpPr>
          <p:cNvPr id="13" name="Содержимое 2"/>
          <p:cNvSpPr txBox="1">
            <a:spLocks/>
          </p:cNvSpPr>
          <p:nvPr/>
        </p:nvSpPr>
        <p:spPr>
          <a:xfrm>
            <a:off x="8296331" y="452134"/>
            <a:ext cx="988890" cy="675929"/>
          </a:xfrm>
          <a:prstGeom prst="rect">
            <a:avLst/>
          </a:prstGeom>
        </p:spPr>
        <p:txBody>
          <a:bodyPr vert="horz" lIns="91440" tIns="45720" rIns="91440" bIns="45720" rtlCol="0">
            <a:normAutofit fontScale="47500" lnSpcReduction="20000"/>
          </a:bodyPr>
          <a:lstStyle/>
          <a:p>
            <a:pPr marL="342900" indent="-342900">
              <a:spcBef>
                <a:spcPct val="20000"/>
              </a:spcBef>
              <a:defRPr/>
            </a:pPr>
            <a:r>
              <a:rPr lang="en-US" sz="3200" dirty="0">
                <a:latin typeface="Arial" pitchFamily="34" charset="0"/>
                <a:cs typeface="Arial" pitchFamily="34" charset="0"/>
              </a:rPr>
              <a:t>	</a:t>
            </a:r>
            <a:r>
              <a:rPr lang="en-US" sz="9600" dirty="0">
                <a:solidFill>
                  <a:srgbClr val="003882"/>
                </a:solidFill>
                <a:latin typeface="Arial" pitchFamily="34" charset="0"/>
                <a:cs typeface="Arial" pitchFamily="34" charset="0"/>
              </a:rPr>
              <a:t>+</a:t>
            </a:r>
            <a:endParaRPr lang="ru-RU" sz="9600" dirty="0">
              <a:solidFill>
                <a:srgbClr val="003882"/>
              </a:solidFill>
              <a:latin typeface="Arial" pitchFamily="34" charset="0"/>
              <a:cs typeface="Arial" pitchFamily="34" charset="0"/>
            </a:endParaRPr>
          </a:p>
        </p:txBody>
      </p:sp>
      <p:sp>
        <p:nvSpPr>
          <p:cNvPr id="3" name="Содержимое 2"/>
          <p:cNvSpPr>
            <a:spLocks noGrp="1"/>
          </p:cNvSpPr>
          <p:nvPr>
            <p:ph idx="1"/>
          </p:nvPr>
        </p:nvSpPr>
        <p:spPr>
          <a:xfrm>
            <a:off x="155340" y="1090706"/>
            <a:ext cx="11881319" cy="5388601"/>
          </a:xfrm>
        </p:spPr>
        <p:txBody>
          <a:bodyPr>
            <a:normAutofit fontScale="85000" lnSpcReduction="20000"/>
          </a:bodyPr>
          <a:lstStyle/>
          <a:p>
            <a:pPr algn="just">
              <a:buNone/>
            </a:pPr>
            <a:r>
              <a:rPr lang="en-US" dirty="0">
                <a:latin typeface="Arial" pitchFamily="34" charset="0"/>
                <a:cs typeface="Arial" pitchFamily="34" charset="0"/>
              </a:rPr>
              <a:t>	</a:t>
            </a:r>
            <a:r>
              <a:rPr lang="ru-RU" sz="3300" b="1" dirty="0">
                <a:solidFill>
                  <a:srgbClr val="0033CC"/>
                </a:solidFill>
                <a:latin typeface="Arial" pitchFamily="34" charset="0"/>
                <a:cs typeface="Arial" pitchFamily="34" charset="0"/>
              </a:rPr>
              <a:t>Цель исследования</a:t>
            </a:r>
            <a:r>
              <a:rPr lang="en-US" sz="3300" b="1" dirty="0">
                <a:solidFill>
                  <a:srgbClr val="0033CC"/>
                </a:solidFill>
                <a:latin typeface="Arial" pitchFamily="34" charset="0"/>
                <a:cs typeface="Arial" pitchFamily="34" charset="0"/>
              </a:rPr>
              <a:t>:</a:t>
            </a:r>
          </a:p>
          <a:p>
            <a:pPr algn="just">
              <a:buNone/>
            </a:pPr>
            <a:r>
              <a:rPr lang="ru-RU" sz="2400" b="1" dirty="0">
                <a:latin typeface="Arial" panose="020B0604020202020204" pitchFamily="34" charset="0"/>
                <a:cs typeface="Arial" panose="020B0604020202020204" pitchFamily="34" charset="0"/>
              </a:rPr>
              <a:t>поиск и анализ проявлений кластеризации в редких </a:t>
            </a:r>
            <a:r>
              <a:rPr lang="ru-RU" sz="2400" b="1" dirty="0" err="1">
                <a:latin typeface="Arial" panose="020B0604020202020204" pitchFamily="34" charset="0"/>
                <a:cs typeface="Arial" panose="020B0604020202020204" pitchFamily="34" charset="0"/>
              </a:rPr>
              <a:t>многотельных</a:t>
            </a:r>
            <a:r>
              <a:rPr lang="ru-RU" sz="2400" b="1" dirty="0">
                <a:latin typeface="Arial" panose="020B0604020202020204" pitchFamily="34" charset="0"/>
                <a:cs typeface="Arial" panose="020B0604020202020204" pitchFamily="34" charset="0"/>
              </a:rPr>
              <a:t> распадах</a:t>
            </a:r>
          </a:p>
          <a:p>
            <a:pPr algn="just">
              <a:buNone/>
            </a:pPr>
            <a:r>
              <a:rPr lang="ru-RU" sz="2400" b="1" dirty="0">
                <a:latin typeface="Arial" panose="020B0604020202020204" pitchFamily="34" charset="0"/>
                <a:cs typeface="Arial" panose="020B0604020202020204" pitchFamily="34" charset="0"/>
              </a:rPr>
              <a:t>тяжелых ядер на примере </a:t>
            </a:r>
            <a:r>
              <a:rPr lang="ru-RU" sz="2400" b="1" dirty="0">
                <a:solidFill>
                  <a:srgbClr val="FF0000"/>
                </a:solidFill>
                <a:latin typeface="Arial" panose="020B0604020202020204" pitchFamily="34" charset="0"/>
                <a:cs typeface="Arial" panose="020B0604020202020204" pitchFamily="34" charset="0"/>
              </a:rPr>
              <a:t> </a:t>
            </a:r>
            <a:r>
              <a:rPr lang="ru-RU" sz="2400" b="1" dirty="0">
                <a:latin typeface="Arial" panose="020B0604020202020204" pitchFamily="34" charset="0"/>
                <a:cs typeface="Arial" panose="020B0604020202020204" pitchFamily="34" charset="0"/>
              </a:rPr>
              <a:t>исследования спонтанного деления калифорния</a:t>
            </a:r>
          </a:p>
          <a:p>
            <a:pPr indent="14288">
              <a:buNone/>
            </a:pPr>
            <a:r>
              <a:rPr lang="ru-RU" sz="3300" b="1" dirty="0">
                <a:solidFill>
                  <a:srgbClr val="0033CC"/>
                </a:solidFill>
                <a:latin typeface="Arial" panose="020B0604020202020204" pitchFamily="34" charset="0"/>
                <a:cs typeface="Arial" panose="020B0604020202020204" pitchFamily="34" charset="0"/>
              </a:rPr>
              <a:t>Задачи</a:t>
            </a:r>
            <a:r>
              <a:rPr lang="en-US" sz="3300" b="1" dirty="0">
                <a:solidFill>
                  <a:srgbClr val="0033CC"/>
                </a:solidFill>
                <a:latin typeface="Arial" panose="020B0604020202020204" pitchFamily="34" charset="0"/>
                <a:cs typeface="Arial" panose="020B0604020202020204" pitchFamily="34" charset="0"/>
              </a:rPr>
              <a:t>:</a:t>
            </a:r>
          </a:p>
          <a:p>
            <a:pPr>
              <a:lnSpc>
                <a:spcPct val="120000"/>
              </a:lnSpc>
              <a:spcBef>
                <a:spcPts val="0"/>
              </a:spcBef>
            </a:pPr>
            <a:r>
              <a:rPr lang="ru-RU" sz="2400" b="1" dirty="0"/>
              <a:t>Выявить </a:t>
            </a:r>
            <a:r>
              <a:rPr lang="ru-RU" sz="2400" b="1" dirty="0">
                <a:solidFill>
                  <a:srgbClr val="C00000"/>
                </a:solidFill>
              </a:rPr>
              <a:t>методами математической статистики </a:t>
            </a:r>
            <a:r>
              <a:rPr lang="ru-RU" sz="2400" b="1" dirty="0"/>
              <a:t>характеристики тонкой структуры корреляционно-массовом распределении осколков деления  калифорния </a:t>
            </a:r>
            <a:r>
              <a:rPr lang="ru-RU" sz="2400" b="1" i="1" baseline="30000" dirty="0"/>
              <a:t>252</a:t>
            </a:r>
            <a:r>
              <a:rPr lang="ru-RU" sz="2400" b="1" i="1" dirty="0"/>
              <a:t>Cf;</a:t>
            </a:r>
            <a:endParaRPr lang="ru-RU" sz="2400" b="1" dirty="0"/>
          </a:p>
          <a:p>
            <a:pPr>
              <a:lnSpc>
                <a:spcPct val="120000"/>
              </a:lnSpc>
              <a:spcBef>
                <a:spcPts val="0"/>
              </a:spcBef>
            </a:pPr>
            <a:r>
              <a:rPr lang="ru-RU" sz="2400" b="1" dirty="0"/>
              <a:t>Создать числовую модель тонкой структуры (</a:t>
            </a:r>
            <a:r>
              <a:rPr lang="ru-RU" sz="2400" b="1" dirty="0" err="1">
                <a:solidFill>
                  <a:srgbClr val="C00000"/>
                </a:solidFill>
              </a:rPr>
              <a:t>пребразование</a:t>
            </a:r>
            <a:r>
              <a:rPr lang="ru-RU" sz="2400" b="1" dirty="0">
                <a:solidFill>
                  <a:srgbClr val="C00000"/>
                </a:solidFill>
              </a:rPr>
              <a:t> </a:t>
            </a:r>
            <a:r>
              <a:rPr lang="ru-RU" sz="2400" b="1" dirty="0" err="1">
                <a:solidFill>
                  <a:srgbClr val="C00000"/>
                </a:solidFill>
              </a:rPr>
              <a:t>Хафа</a:t>
            </a:r>
            <a:r>
              <a:rPr lang="ru-RU" sz="2400" b="1" dirty="0">
                <a:solidFill>
                  <a:srgbClr val="C00000"/>
                </a:solidFill>
              </a:rPr>
              <a:t>, МНК</a:t>
            </a:r>
            <a:r>
              <a:rPr lang="ru-RU" sz="2400" b="1" dirty="0"/>
              <a:t>);</a:t>
            </a:r>
          </a:p>
          <a:p>
            <a:pPr>
              <a:lnSpc>
                <a:spcPct val="120000"/>
              </a:lnSpc>
              <a:spcBef>
                <a:spcPts val="0"/>
              </a:spcBef>
            </a:pPr>
            <a:r>
              <a:rPr lang="ru-RU" sz="2400" b="1" dirty="0"/>
              <a:t>Создать программный генератор изображений модельных реализаций тонкой структуры и альтернативных изображений наборов случайных точек;</a:t>
            </a:r>
          </a:p>
          <a:p>
            <a:pPr>
              <a:lnSpc>
                <a:spcPct val="120000"/>
              </a:lnSpc>
              <a:spcBef>
                <a:spcPts val="0"/>
              </a:spcBef>
            </a:pPr>
            <a:r>
              <a:rPr lang="ru-RU" sz="2400" b="1" dirty="0"/>
              <a:t>Создать набор данных для обучения </a:t>
            </a:r>
            <a:r>
              <a:rPr lang="ru-RU" sz="2400" b="1" dirty="0" err="1"/>
              <a:t>нейроклассификатора</a:t>
            </a:r>
            <a:r>
              <a:rPr lang="ru-RU" sz="2400" b="1" dirty="0"/>
              <a:t>;</a:t>
            </a:r>
          </a:p>
          <a:p>
            <a:pPr>
              <a:lnSpc>
                <a:spcPct val="120000"/>
              </a:lnSpc>
              <a:spcBef>
                <a:spcPts val="0"/>
              </a:spcBef>
            </a:pPr>
            <a:r>
              <a:rPr lang="ru-RU" sz="2400" b="1" dirty="0"/>
              <a:t>Создать и обучить </a:t>
            </a:r>
            <a:r>
              <a:rPr lang="ru-RU" sz="2400" b="1" dirty="0" err="1"/>
              <a:t>нейроклассифиактор</a:t>
            </a:r>
            <a:r>
              <a:rPr lang="ru-RU" sz="2400" b="1" dirty="0"/>
              <a:t> в виде глубокой </a:t>
            </a:r>
            <a:r>
              <a:rPr lang="ru-RU" sz="2400" b="1" dirty="0" err="1"/>
              <a:t>сверточной</a:t>
            </a:r>
            <a:r>
              <a:rPr lang="ru-RU" sz="2400" b="1" dirty="0"/>
              <a:t> нейронной сети (</a:t>
            </a:r>
            <a:r>
              <a:rPr lang="ru-RU" sz="2400" b="1" dirty="0">
                <a:solidFill>
                  <a:srgbClr val="C00000"/>
                </a:solidFill>
              </a:rPr>
              <a:t>глубокое обучение, </a:t>
            </a:r>
            <a:r>
              <a:rPr lang="en-US" sz="2400" b="1" dirty="0">
                <a:solidFill>
                  <a:srgbClr val="C00000"/>
                </a:solidFill>
              </a:rPr>
              <a:t>python,</a:t>
            </a:r>
            <a:r>
              <a:rPr lang="ru-RU" sz="2400" b="1" dirty="0">
                <a:solidFill>
                  <a:srgbClr val="C00000"/>
                </a:solidFill>
              </a:rPr>
              <a:t> библиотеки </a:t>
            </a:r>
            <a:r>
              <a:rPr lang="en-US" sz="2400" b="1" dirty="0">
                <a:solidFill>
                  <a:srgbClr val="C00000"/>
                </a:solidFill>
              </a:rPr>
              <a:t>KERAS, TensorFlow</a:t>
            </a:r>
            <a:r>
              <a:rPr lang="ru-RU" sz="2400" b="1" dirty="0"/>
              <a:t>);</a:t>
            </a:r>
          </a:p>
          <a:p>
            <a:pPr>
              <a:lnSpc>
                <a:spcPct val="120000"/>
              </a:lnSpc>
              <a:spcBef>
                <a:spcPts val="0"/>
              </a:spcBef>
            </a:pPr>
            <a:r>
              <a:rPr lang="ru-RU" sz="2400" b="1" dirty="0"/>
              <a:t>Проверить гипотезу о том, что найденная структура объективно существует, а не является шумовым артефактом (</a:t>
            </a:r>
            <a:r>
              <a:rPr lang="ru-RU" sz="2400" b="1" dirty="0">
                <a:solidFill>
                  <a:srgbClr val="C00000"/>
                </a:solidFill>
              </a:rPr>
              <a:t>проверка статистических гипотез</a:t>
            </a:r>
            <a:r>
              <a:rPr lang="ru-RU" sz="2400" b="1" dirty="0"/>
              <a:t>);</a:t>
            </a:r>
          </a:p>
          <a:p>
            <a:pPr>
              <a:lnSpc>
                <a:spcPct val="120000"/>
              </a:lnSpc>
              <a:spcBef>
                <a:spcPts val="0"/>
              </a:spcBef>
            </a:pPr>
            <a:r>
              <a:rPr lang="ru-RU" sz="2400" b="1" dirty="0"/>
              <a:t>Проанализировать зависимость модели тонкой структуры от зашумления и разброса точек, ее образующих (</a:t>
            </a:r>
            <a:r>
              <a:rPr lang="ru-RU" sz="2400" b="1" dirty="0">
                <a:solidFill>
                  <a:srgbClr val="C00000"/>
                </a:solidFill>
              </a:rPr>
              <a:t>метод Монте-Карло</a:t>
            </a:r>
            <a:r>
              <a:rPr lang="ru-RU" sz="2400" b="1" dirty="0"/>
              <a:t>).</a:t>
            </a:r>
          </a:p>
          <a:p>
            <a:pPr algn="just">
              <a:buNone/>
            </a:pPr>
            <a:endParaRPr lang="ru-RU" sz="2000" b="1" dirty="0">
              <a:latin typeface="Arial" pitchFamily="34" charset="0"/>
              <a:cs typeface="Arial" pitchFamily="34" charset="0"/>
            </a:endParaRPr>
          </a:p>
        </p:txBody>
      </p:sp>
      <p:pic>
        <p:nvPicPr>
          <p:cNvPr id="15" name="Picture 2" descr="C:\Users\MOR\Desktop\DQmeYjc6fNsSgVtafQTnd9ucRAPmsT4c97VahzaSj56pHKa.png"/>
          <p:cNvPicPr>
            <a:picLocks noChangeAspect="1" noChangeArrowheads="1"/>
          </p:cNvPicPr>
          <p:nvPr/>
        </p:nvPicPr>
        <p:blipFill>
          <a:blip r:embed="rId4" cstate="print"/>
          <a:srcRect/>
          <a:stretch>
            <a:fillRect/>
          </a:stretch>
        </p:blipFill>
        <p:spPr bwMode="auto">
          <a:xfrm>
            <a:off x="1343472" y="755171"/>
            <a:ext cx="9144000" cy="535720"/>
          </a:xfrm>
          <a:prstGeom prst="rect">
            <a:avLst/>
          </a:prstGeom>
          <a:noFill/>
        </p:spPr>
      </p:pic>
      <p:sp>
        <p:nvSpPr>
          <p:cNvPr id="6" name="Номер слайда 5"/>
          <p:cNvSpPr>
            <a:spLocks noGrp="1"/>
          </p:cNvSpPr>
          <p:nvPr>
            <p:ph type="sldNum" sz="quarter" idx="12"/>
          </p:nvPr>
        </p:nvSpPr>
        <p:spPr>
          <a:xfrm>
            <a:off x="8077200" y="6356351"/>
            <a:ext cx="2133600" cy="365125"/>
          </a:xfrm>
        </p:spPr>
        <p:txBody>
          <a:bodyPr/>
          <a:lstStyle/>
          <a:p>
            <a:fld id="{725C68B6-61C2-468F-89AB-4B9F7531AA68}" type="slidenum">
              <a:rPr lang="ru-RU" smtClean="0"/>
              <a:pPr/>
              <a:t>5</a:t>
            </a:fld>
            <a:endParaRPr lang="ru-RU"/>
          </a:p>
        </p:txBody>
      </p:sp>
      <p:pic>
        <p:nvPicPr>
          <p:cNvPr id="5" name="Рисунок 4">
            <a:extLst>
              <a:ext uri="{FF2B5EF4-FFF2-40B4-BE49-F238E27FC236}">
                <a16:creationId xmlns:a16="http://schemas.microsoft.com/office/drawing/2014/main" id="{3739D9C3-8BEC-485F-B00C-34E8987BA58A}"/>
              </a:ext>
            </a:extLst>
          </p:cNvPr>
          <p:cNvPicPr>
            <a:picLocks noChangeAspect="1"/>
          </p:cNvPicPr>
          <p:nvPr/>
        </p:nvPicPr>
        <p:blipFill>
          <a:blip r:embed="rId5"/>
          <a:stretch>
            <a:fillRect/>
          </a:stretch>
        </p:blipFill>
        <p:spPr>
          <a:xfrm>
            <a:off x="6876527" y="41733"/>
            <a:ext cx="1823984" cy="1325181"/>
          </a:xfrm>
          <a:prstGeom prst="rect">
            <a:avLst/>
          </a:prstGeom>
        </p:spPr>
      </p:pic>
      <p:sp>
        <p:nvSpPr>
          <p:cNvPr id="7" name="Дата 6">
            <a:extLst>
              <a:ext uri="{FF2B5EF4-FFF2-40B4-BE49-F238E27FC236}">
                <a16:creationId xmlns:a16="http://schemas.microsoft.com/office/drawing/2014/main" id="{06E0BC58-66F5-4CF3-9FEF-7EF55AE97658}"/>
              </a:ext>
            </a:extLst>
          </p:cNvPr>
          <p:cNvSpPr>
            <a:spLocks noGrp="1"/>
          </p:cNvSpPr>
          <p:nvPr>
            <p:ph type="dt" sz="half" idx="10"/>
          </p:nvPr>
        </p:nvSpPr>
        <p:spPr/>
        <p:txBody>
          <a:bodyPr/>
          <a:lstStyle/>
          <a:p>
            <a:fld id="{8DB2324D-991C-4B4E-8AE5-E1C11B6DC5C3}" type="datetime1">
              <a:rPr lang="ru-RU" smtClean="0"/>
              <a:t>14.03.2023</a:t>
            </a:fld>
            <a:endParaRPr lang="ru-RU"/>
          </a:p>
        </p:txBody>
      </p:sp>
      <p:sp>
        <p:nvSpPr>
          <p:cNvPr id="8" name="Нижний колонтитул 7">
            <a:extLst>
              <a:ext uri="{FF2B5EF4-FFF2-40B4-BE49-F238E27FC236}">
                <a16:creationId xmlns:a16="http://schemas.microsoft.com/office/drawing/2014/main" id="{1CFA6235-0891-4BBA-933D-B2145D052E05}"/>
              </a:ext>
            </a:extLst>
          </p:cNvPr>
          <p:cNvSpPr>
            <a:spLocks noGrp="1"/>
          </p:cNvSpPr>
          <p:nvPr>
            <p:ph type="ftr" sz="quarter" idx="11"/>
          </p:nvPr>
        </p:nvSpPr>
        <p:spPr/>
        <p:txBody>
          <a:bodyPr/>
          <a:lstStyle/>
          <a:p>
            <a:r>
              <a:rPr lang="ru-RU"/>
              <a:t>Ососков Машинное обучение Лекция 3</a:t>
            </a:r>
          </a:p>
        </p:txBody>
      </p:sp>
    </p:spTree>
    <p:extLst>
      <p:ext uri="{BB962C8B-B14F-4D97-AF65-F5344CB8AC3E}">
        <p14:creationId xmlns:p14="http://schemas.microsoft.com/office/powerpoint/2010/main" val="40786069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a:extLst>
              <a:ext uri="{FF2B5EF4-FFF2-40B4-BE49-F238E27FC236}">
                <a16:creationId xmlns:a16="http://schemas.microsoft.com/office/drawing/2014/main" id="{9BEB25E8-BF02-4B3D-A98A-986118F21344}"/>
              </a:ext>
            </a:extLst>
          </p:cNvPr>
          <p:cNvPicPr>
            <a:picLocks noChangeAspect="1"/>
          </p:cNvPicPr>
          <p:nvPr/>
        </p:nvPicPr>
        <p:blipFill>
          <a:blip r:embed="rId3">
            <a:extLst>
              <a:ext uri="{BEBA8EAE-BF5A-486C-A8C5-ECC9F3942E4B}">
                <a14:imgProps xmlns:a14="http://schemas.microsoft.com/office/drawing/2010/main">
                  <a14:imgLayer r:embed="rId4">
                    <a14:imgEffect>
                      <a14:saturation sat="202000"/>
                    </a14:imgEffect>
                    <a14:imgEffect>
                      <a14:brightnessContrast bright="-25000" contrast="80000"/>
                    </a14:imgEffect>
                  </a14:imgLayer>
                </a14:imgProps>
              </a:ext>
            </a:extLst>
          </a:blip>
          <a:stretch>
            <a:fillRect/>
          </a:stretch>
        </p:blipFill>
        <p:spPr>
          <a:xfrm>
            <a:off x="3454400" y="1996391"/>
            <a:ext cx="6912767" cy="2741076"/>
          </a:xfrm>
          <a:prstGeom prst="rect">
            <a:avLst/>
          </a:prstGeom>
        </p:spPr>
      </p:pic>
      <p:sp>
        <p:nvSpPr>
          <p:cNvPr id="2" name="Заголовок 1"/>
          <p:cNvSpPr>
            <a:spLocks noGrp="1"/>
          </p:cNvSpPr>
          <p:nvPr>
            <p:ph type="title"/>
          </p:nvPr>
        </p:nvSpPr>
        <p:spPr>
          <a:xfrm>
            <a:off x="2093462" y="25040"/>
            <a:ext cx="8229600" cy="955688"/>
          </a:xfrm>
        </p:spPr>
        <p:txBody>
          <a:bodyPr>
            <a:noAutofit/>
          </a:bodyPr>
          <a:lstStyle/>
          <a:p>
            <a:r>
              <a:rPr lang="ru-RU" sz="3600" b="1" dirty="0">
                <a:solidFill>
                  <a:srgbClr val="003882"/>
                </a:solidFill>
                <a:latin typeface="Arial" pitchFamily="34" charset="0"/>
                <a:cs typeface="Arial" pitchFamily="34" charset="0"/>
              </a:rPr>
              <a:t>Преобразование </a:t>
            </a:r>
            <a:r>
              <a:rPr lang="ru-RU" sz="3600" b="1" dirty="0" err="1">
                <a:solidFill>
                  <a:srgbClr val="003882"/>
                </a:solidFill>
                <a:latin typeface="Arial" pitchFamily="34" charset="0"/>
                <a:cs typeface="Arial" pitchFamily="34" charset="0"/>
              </a:rPr>
              <a:t>Хафа</a:t>
            </a:r>
            <a:br>
              <a:rPr lang="ru-RU" sz="3600" b="1" dirty="0">
                <a:solidFill>
                  <a:srgbClr val="003882"/>
                </a:solidFill>
                <a:latin typeface="Arial" pitchFamily="34" charset="0"/>
                <a:cs typeface="Arial" pitchFamily="34" charset="0"/>
              </a:rPr>
            </a:br>
            <a:r>
              <a:rPr lang="ru-RU" sz="2800" b="1" dirty="0">
                <a:solidFill>
                  <a:srgbClr val="003882"/>
                </a:solidFill>
                <a:latin typeface="Arial" pitchFamily="34" charset="0"/>
                <a:cs typeface="Arial" pitchFamily="34" charset="0"/>
              </a:rPr>
              <a:t>для распознавания прямых линий</a:t>
            </a:r>
            <a:endParaRPr lang="ru-RU" sz="3600" b="1" dirty="0">
              <a:solidFill>
                <a:srgbClr val="003882"/>
              </a:solidFill>
              <a:latin typeface="Arial" pitchFamily="34" charset="0"/>
              <a:cs typeface="Arial" pitchFamily="34" charset="0"/>
            </a:endParaRPr>
          </a:p>
        </p:txBody>
      </p:sp>
      <p:pic>
        <p:nvPicPr>
          <p:cNvPr id="5" name="Picture 2" descr="C:\Users\MOR\Desktop\DQmeYjc6fNsSgVtafQTnd9ucRAPmsT4c97VahzaSj56pHKa.png"/>
          <p:cNvPicPr>
            <a:picLocks noChangeAspect="1" noChangeArrowheads="1"/>
          </p:cNvPicPr>
          <p:nvPr/>
        </p:nvPicPr>
        <p:blipFill>
          <a:blip r:embed="rId5" cstate="print"/>
          <a:srcRect/>
          <a:stretch>
            <a:fillRect/>
          </a:stretch>
        </p:blipFill>
        <p:spPr bwMode="auto">
          <a:xfrm>
            <a:off x="1676491" y="296526"/>
            <a:ext cx="9144000" cy="1260267"/>
          </a:xfrm>
          <a:prstGeom prst="rect">
            <a:avLst/>
          </a:prstGeom>
          <a:noFill/>
        </p:spPr>
      </p:pic>
      <p:sp>
        <p:nvSpPr>
          <p:cNvPr id="6" name="Номер слайда 5"/>
          <p:cNvSpPr>
            <a:spLocks noGrp="1"/>
          </p:cNvSpPr>
          <p:nvPr>
            <p:ph type="sldNum" sz="quarter" idx="12"/>
          </p:nvPr>
        </p:nvSpPr>
        <p:spPr/>
        <p:txBody>
          <a:bodyPr/>
          <a:lstStyle/>
          <a:p>
            <a:fld id="{725C68B6-61C2-468F-89AB-4B9F7531AA68}" type="slidenum">
              <a:rPr lang="ru-RU" smtClean="0"/>
              <a:pPr/>
              <a:t>6</a:t>
            </a:fld>
            <a:endParaRPr lang="ru-RU"/>
          </a:p>
        </p:txBody>
      </p:sp>
      <p:sp>
        <p:nvSpPr>
          <p:cNvPr id="7" name="TextBox 6"/>
          <p:cNvSpPr txBox="1"/>
          <p:nvPr/>
        </p:nvSpPr>
        <p:spPr>
          <a:xfrm>
            <a:off x="119336" y="980728"/>
            <a:ext cx="11881320" cy="1015663"/>
          </a:xfrm>
          <a:prstGeom prst="rect">
            <a:avLst/>
          </a:prstGeom>
          <a:noFill/>
        </p:spPr>
        <p:txBody>
          <a:bodyPr wrap="square" rtlCol="0">
            <a:spAutoFit/>
          </a:bodyPr>
          <a:lstStyle/>
          <a:p>
            <a:r>
              <a:rPr lang="ru-RU" sz="2000" dirty="0">
                <a:cs typeface="Arial" pitchFamily="34" charset="0"/>
              </a:rPr>
              <a:t>Обычное уравнение прямой линии y=</a:t>
            </a:r>
            <a:r>
              <a:rPr lang="ru-RU" sz="2000" dirty="0" err="1">
                <a:cs typeface="Arial" pitchFamily="34" charset="0"/>
              </a:rPr>
              <a:t>ax+b</a:t>
            </a:r>
            <a:r>
              <a:rPr lang="ru-RU" sz="2000" dirty="0">
                <a:cs typeface="Arial" pitchFamily="34" charset="0"/>
              </a:rPr>
              <a:t> не работает в случае вертикальной прямой, когда коэффициент а =</a:t>
            </a:r>
            <a:r>
              <a:rPr lang="ru-RU" dirty="0">
                <a:latin typeface="Arial" panose="020B0604020202020204" pitchFamily="34" charset="0"/>
                <a:ea typeface="Calibri" panose="020F0502020204030204" pitchFamily="34" charset="0"/>
              </a:rPr>
              <a:t> ∞. Поэтому физик </a:t>
            </a:r>
            <a:r>
              <a:rPr lang="ru-RU" dirty="0" err="1">
                <a:latin typeface="Arial" panose="020B0604020202020204" pitchFamily="34" charset="0"/>
                <a:ea typeface="Calibri" panose="020F0502020204030204" pitchFamily="34" charset="0"/>
              </a:rPr>
              <a:t>Хаф</a:t>
            </a:r>
            <a:r>
              <a:rPr lang="ru-RU" dirty="0">
                <a:latin typeface="Arial" panose="020B0604020202020204" pitchFamily="34" charset="0"/>
                <a:ea typeface="Calibri" panose="020F0502020204030204" pitchFamily="34" charset="0"/>
              </a:rPr>
              <a:t> предложил</a:t>
            </a:r>
            <a:r>
              <a:rPr lang="ru-RU" sz="2000" dirty="0">
                <a:latin typeface="Arial" panose="020B0604020202020204" pitchFamily="34" charset="0"/>
                <a:ea typeface="Calibri" panose="020F0502020204030204" pitchFamily="34" charset="0"/>
                <a:cs typeface="Arial" pitchFamily="34" charset="0"/>
              </a:rPr>
              <a:t> </a:t>
            </a:r>
            <a:r>
              <a:rPr lang="ru-RU" sz="2000" dirty="0">
                <a:cs typeface="Arial" pitchFamily="34" charset="0"/>
              </a:rPr>
              <a:t>универсальную параметризацию в виде  </a:t>
            </a:r>
            <a:r>
              <a:rPr lang="el-GR" sz="2000" dirty="0">
                <a:cs typeface="Arial" pitchFamily="34" charset="0"/>
              </a:rPr>
              <a:t>ρ</a:t>
            </a:r>
            <a:r>
              <a:rPr lang="ru-RU" sz="2000" dirty="0">
                <a:cs typeface="Arial" pitchFamily="34" charset="0"/>
              </a:rPr>
              <a:t> =</a:t>
            </a:r>
            <a:r>
              <a:rPr lang="en-US" sz="2000" dirty="0" err="1">
                <a:cs typeface="Arial" pitchFamily="34" charset="0"/>
              </a:rPr>
              <a:t>xcos</a:t>
            </a:r>
            <a:r>
              <a:rPr lang="en-US" sz="2000" dirty="0">
                <a:cs typeface="Arial" pitchFamily="34" charset="0"/>
              </a:rPr>
              <a:t>(</a:t>
            </a:r>
            <a:r>
              <a:rPr lang="el-GR" sz="2000" dirty="0">
                <a:cs typeface="Arial" pitchFamily="34" charset="0"/>
              </a:rPr>
              <a:t>θ</a:t>
            </a:r>
            <a:r>
              <a:rPr lang="en-US" sz="2000" dirty="0">
                <a:cs typeface="Arial" pitchFamily="34" charset="0"/>
              </a:rPr>
              <a:t>)+</a:t>
            </a:r>
            <a:r>
              <a:rPr lang="en-US" sz="2000" dirty="0" err="1">
                <a:cs typeface="Arial" pitchFamily="34" charset="0"/>
              </a:rPr>
              <a:t>ysin</a:t>
            </a:r>
            <a:r>
              <a:rPr lang="en-US" sz="2000" dirty="0">
                <a:cs typeface="Arial" pitchFamily="34" charset="0"/>
              </a:rPr>
              <a:t>(</a:t>
            </a:r>
            <a:r>
              <a:rPr lang="el-GR" sz="2000" dirty="0">
                <a:cs typeface="Arial" pitchFamily="34" charset="0"/>
              </a:rPr>
              <a:t>θ</a:t>
            </a:r>
            <a:r>
              <a:rPr lang="en-US" sz="2000" dirty="0">
                <a:cs typeface="Arial" pitchFamily="34" charset="0"/>
              </a:rPr>
              <a:t>)</a:t>
            </a:r>
            <a:r>
              <a:rPr lang="ru-RU" sz="2000" dirty="0">
                <a:cs typeface="Arial" pitchFamily="34" charset="0"/>
              </a:rPr>
              <a:t>. Преобразование </a:t>
            </a:r>
            <a:r>
              <a:rPr lang="ru-RU" sz="2000" dirty="0" err="1">
                <a:cs typeface="Arial" pitchFamily="34" charset="0"/>
              </a:rPr>
              <a:t>Хафа</a:t>
            </a:r>
            <a:r>
              <a:rPr lang="ru-RU" sz="2000" dirty="0">
                <a:cs typeface="Arial" pitchFamily="34" charset="0"/>
              </a:rPr>
              <a:t> состоит в переходе из пространства измерений </a:t>
            </a:r>
            <a:r>
              <a:rPr lang="en-US" sz="2000" dirty="0" err="1">
                <a:cs typeface="Arial" pitchFamily="34" charset="0"/>
              </a:rPr>
              <a:t>x,y</a:t>
            </a:r>
            <a:r>
              <a:rPr lang="en-US" sz="2000" dirty="0">
                <a:cs typeface="Arial" pitchFamily="34" charset="0"/>
              </a:rPr>
              <a:t> </a:t>
            </a:r>
            <a:r>
              <a:rPr lang="ru-RU" sz="2000" dirty="0">
                <a:cs typeface="Arial" pitchFamily="34" charset="0"/>
              </a:rPr>
              <a:t>в пространство параметров </a:t>
            </a:r>
            <a:r>
              <a:rPr lang="en-US" sz="2000" dirty="0">
                <a:cs typeface="Arial" pitchFamily="34" charset="0"/>
              </a:rPr>
              <a:t>(</a:t>
            </a:r>
            <a:r>
              <a:rPr lang="el-GR" sz="2000" dirty="0">
                <a:cs typeface="Arial" pitchFamily="34" charset="0"/>
              </a:rPr>
              <a:t>ρ</a:t>
            </a:r>
            <a:r>
              <a:rPr lang="en-US" sz="2000" dirty="0">
                <a:cs typeface="Arial" pitchFamily="34" charset="0"/>
              </a:rPr>
              <a:t>,</a:t>
            </a:r>
            <a:r>
              <a:rPr lang="el-GR" sz="2000" dirty="0">
                <a:cs typeface="Arial" pitchFamily="34" charset="0"/>
              </a:rPr>
              <a:t>θ</a:t>
            </a:r>
            <a:r>
              <a:rPr lang="en-US" sz="2000" dirty="0">
                <a:cs typeface="Arial" pitchFamily="34" charset="0"/>
              </a:rPr>
              <a:t>)</a:t>
            </a:r>
            <a:endParaRPr lang="ru-RU" sz="2000" dirty="0">
              <a:cs typeface="Arial" pitchFamily="34" charset="0"/>
            </a:endParaRPr>
          </a:p>
        </p:txBody>
      </p:sp>
      <p:sp>
        <p:nvSpPr>
          <p:cNvPr id="8" name="TextBox 7"/>
          <p:cNvSpPr txBox="1"/>
          <p:nvPr/>
        </p:nvSpPr>
        <p:spPr>
          <a:xfrm>
            <a:off x="609600" y="4808245"/>
            <a:ext cx="11175031" cy="1477328"/>
          </a:xfrm>
          <a:prstGeom prst="rect">
            <a:avLst/>
          </a:prstGeom>
          <a:noFill/>
        </p:spPr>
        <p:txBody>
          <a:bodyPr wrap="square" rtlCol="0">
            <a:spAutoFit/>
          </a:bodyPr>
          <a:lstStyle/>
          <a:p>
            <a:r>
              <a:rPr lang="ru-RU" dirty="0">
                <a:latin typeface="Arial" panose="020B0604020202020204" pitchFamily="34" charset="0"/>
                <a:cs typeface="Arial" panose="020B0604020202020204" pitchFamily="34" charset="0"/>
              </a:rPr>
              <a:t>Тем не менее, </a:t>
            </a:r>
            <a:r>
              <a:rPr lang="ru-RU" b="1" dirty="0">
                <a:latin typeface="Arial" panose="020B0604020202020204" pitchFamily="34" charset="0"/>
                <a:cs typeface="Arial" panose="020B0604020202020204" pitchFamily="34" charset="0"/>
              </a:rPr>
              <a:t>оригинальную параметризацию </a:t>
            </a:r>
            <a:r>
              <a:rPr lang="ru-RU" b="1" dirty="0" err="1">
                <a:latin typeface="Arial" panose="020B0604020202020204" pitchFamily="34" charset="0"/>
                <a:cs typeface="Arial" panose="020B0604020202020204" pitchFamily="34" charset="0"/>
              </a:rPr>
              <a:t>Хафа</a:t>
            </a:r>
            <a:r>
              <a:rPr lang="ru-RU" b="1" dirty="0">
                <a:latin typeface="Arial" panose="020B0604020202020204" pitchFamily="34" charset="0"/>
                <a:cs typeface="Arial" panose="020B0604020202020204" pitchFamily="34" charset="0"/>
              </a:rPr>
              <a:t> мы не  использовали</a:t>
            </a:r>
            <a:r>
              <a:rPr lang="ru-RU" dirty="0">
                <a:latin typeface="Arial" panose="020B0604020202020204" pitchFamily="34" charset="0"/>
                <a:cs typeface="Arial" panose="020B0604020202020204" pitchFamily="34" charset="0"/>
              </a:rPr>
              <a:t>, т.к. не предполагался поиск вертикальных прямых и из-за сложности реализации самого алгоритма. Мы использовали </a:t>
            </a:r>
            <a:r>
              <a:rPr lang="ru-RU" b="1" dirty="0">
                <a:latin typeface="Arial" panose="020B0604020202020204" pitchFamily="34" charset="0"/>
                <a:cs typeface="Arial" panose="020B0604020202020204" pitchFamily="34" charset="0"/>
              </a:rPr>
              <a:t>простое уравнении прямой линии вида y=</a:t>
            </a:r>
            <a:r>
              <a:rPr lang="ru-RU" b="1" dirty="0" err="1">
                <a:latin typeface="Arial" panose="020B0604020202020204" pitchFamily="34" charset="0"/>
                <a:cs typeface="Arial" panose="020B0604020202020204" pitchFamily="34" charset="0"/>
              </a:rPr>
              <a:t>ax+b</a:t>
            </a:r>
            <a:r>
              <a:rPr lang="ru-RU" dirty="0">
                <a:latin typeface="Arial" panose="020B0604020202020204" pitchFamily="34" charset="0"/>
                <a:cs typeface="Arial" panose="020B0604020202020204" pitchFamily="34" charset="0"/>
              </a:rPr>
              <a:t>, т.к. в случае с моделированием ромбического меандра </a:t>
            </a:r>
            <a:r>
              <a:rPr lang="ru-RU" b="1" dirty="0">
                <a:latin typeface="Arial" panose="020B0604020202020204" pitchFamily="34" charset="0"/>
                <a:cs typeface="Arial" panose="020B0604020202020204" pitchFamily="34" charset="0"/>
              </a:rPr>
              <a:t>ориентация всех отрезков прямых близка к </a:t>
            </a:r>
            <a:r>
              <a:rPr lang="ru-RU" b="1" dirty="0">
                <a:latin typeface="Arial" panose="020B0604020202020204" pitchFamily="34" charset="0"/>
                <a:ea typeface="Times New Roman" panose="02020603050405020304" pitchFamily="18" charset="0"/>
                <a:cs typeface="Arial" panose="020B0604020202020204" pitchFamily="34" charset="0"/>
              </a:rPr>
              <a:t>±45</a:t>
            </a:r>
            <a:r>
              <a:rPr lang="ru-RU" b="1" baseline="30000" dirty="0">
                <a:latin typeface="Arial" panose="020B0604020202020204" pitchFamily="34" charset="0"/>
                <a:ea typeface="Times New Roman" panose="02020603050405020304" pitchFamily="18" charset="0"/>
                <a:cs typeface="Arial" panose="020B0604020202020204" pitchFamily="34" charset="0"/>
              </a:rPr>
              <a:t>о</a:t>
            </a:r>
            <a:r>
              <a:rPr lang="ru-RU" dirty="0">
                <a:latin typeface="Arial" pitchFamily="34" charset="0"/>
                <a:cs typeface="Arial" pitchFamily="34" charset="0"/>
              </a:rPr>
              <a:t>.</a:t>
            </a:r>
          </a:p>
          <a:p>
            <a:endParaRPr lang="ru-RU" dirty="0">
              <a:latin typeface="Arial" pitchFamily="34" charset="0"/>
              <a:cs typeface="Arial" pitchFamily="34" charset="0"/>
            </a:endParaRPr>
          </a:p>
        </p:txBody>
      </p:sp>
      <p:sp>
        <p:nvSpPr>
          <p:cNvPr id="10" name="Дата 9">
            <a:extLst>
              <a:ext uri="{FF2B5EF4-FFF2-40B4-BE49-F238E27FC236}">
                <a16:creationId xmlns:a16="http://schemas.microsoft.com/office/drawing/2014/main" id="{199792F3-602F-4430-AF54-444C5365D794}"/>
              </a:ext>
            </a:extLst>
          </p:cNvPr>
          <p:cNvSpPr>
            <a:spLocks noGrp="1"/>
          </p:cNvSpPr>
          <p:nvPr>
            <p:ph type="dt" sz="half" idx="10"/>
          </p:nvPr>
        </p:nvSpPr>
        <p:spPr/>
        <p:txBody>
          <a:bodyPr/>
          <a:lstStyle/>
          <a:p>
            <a:fld id="{EDBD84C5-5069-4494-BD90-C65C2AD9A215}" type="datetime1">
              <a:rPr lang="ru-RU" smtClean="0"/>
              <a:t>14.03.2023</a:t>
            </a:fld>
            <a:endParaRPr lang="ru-RU"/>
          </a:p>
        </p:txBody>
      </p:sp>
      <p:sp>
        <p:nvSpPr>
          <p:cNvPr id="11" name="Нижний колонтитул 10">
            <a:extLst>
              <a:ext uri="{FF2B5EF4-FFF2-40B4-BE49-F238E27FC236}">
                <a16:creationId xmlns:a16="http://schemas.microsoft.com/office/drawing/2014/main" id="{09143A62-B7B9-46B2-AAC0-EC23D9B4EE12}"/>
              </a:ext>
            </a:extLst>
          </p:cNvPr>
          <p:cNvSpPr>
            <a:spLocks noGrp="1"/>
          </p:cNvSpPr>
          <p:nvPr>
            <p:ph type="ftr" sz="quarter" idx="11"/>
          </p:nvPr>
        </p:nvSpPr>
        <p:spPr/>
        <p:txBody>
          <a:bodyPr/>
          <a:lstStyle/>
          <a:p>
            <a:r>
              <a:rPr lang="ru-RU"/>
              <a:t>Ососков Машинное обучение Лекция 3</a:t>
            </a:r>
          </a:p>
        </p:txBody>
      </p:sp>
    </p:spTree>
    <p:extLst>
      <p:ext uri="{BB962C8B-B14F-4D97-AF65-F5344CB8AC3E}">
        <p14:creationId xmlns:p14="http://schemas.microsoft.com/office/powerpoint/2010/main" val="56785498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1"/>
            <a:ext cx="8229600" cy="768133"/>
          </a:xfrm>
        </p:spPr>
        <p:txBody>
          <a:bodyPr>
            <a:noAutofit/>
          </a:bodyPr>
          <a:lstStyle/>
          <a:p>
            <a:r>
              <a:rPr lang="ru-RU" sz="3600" b="1" dirty="0">
                <a:solidFill>
                  <a:srgbClr val="003882"/>
                </a:solidFill>
                <a:latin typeface="Arial" pitchFamily="34" charset="0"/>
                <a:cs typeface="Arial" pitchFamily="34" charset="0"/>
              </a:rPr>
              <a:t>Метод поворотных гистограмм</a:t>
            </a:r>
            <a:br>
              <a:rPr lang="ru-RU" sz="3600" b="1" dirty="0">
                <a:solidFill>
                  <a:srgbClr val="003882"/>
                </a:solidFill>
                <a:latin typeface="Arial" pitchFamily="34" charset="0"/>
                <a:cs typeface="Arial" pitchFamily="34" charset="0"/>
              </a:rPr>
            </a:br>
            <a:r>
              <a:rPr lang="ru-RU" sz="2400" b="1" dirty="0">
                <a:solidFill>
                  <a:srgbClr val="003882"/>
                </a:solidFill>
                <a:latin typeface="Arial" pitchFamily="34" charset="0"/>
                <a:cs typeface="Arial" pitchFamily="34" charset="0"/>
              </a:rPr>
              <a:t>для создания модели «ядерной розы»</a:t>
            </a:r>
          </a:p>
        </p:txBody>
      </p:sp>
      <p:pic>
        <p:nvPicPr>
          <p:cNvPr id="1026" name="Picture 2" descr="C:\Users\MOR\Desktop\CGguQT5ZDFI.jpg"/>
          <p:cNvPicPr>
            <a:picLocks noChangeAspect="1" noChangeArrowheads="1"/>
          </p:cNvPicPr>
          <p:nvPr/>
        </p:nvPicPr>
        <p:blipFill>
          <a:blip r:embed="rId3" cstate="print"/>
          <a:srcRect/>
          <a:stretch>
            <a:fillRect/>
          </a:stretch>
        </p:blipFill>
        <p:spPr bwMode="auto">
          <a:xfrm>
            <a:off x="132267" y="2171038"/>
            <a:ext cx="2181342" cy="1607342"/>
          </a:xfrm>
          <a:prstGeom prst="rect">
            <a:avLst/>
          </a:prstGeom>
          <a:noFill/>
        </p:spPr>
      </p:pic>
      <p:pic>
        <p:nvPicPr>
          <p:cNvPr id="5" name="Picture 2" descr="C:\Users\MOR\Desktop\DQmeYjc6fNsSgVtafQTnd9ucRAPmsT4c97VahzaSj56pHKa.png"/>
          <p:cNvPicPr>
            <a:picLocks noChangeAspect="1" noChangeArrowheads="1"/>
          </p:cNvPicPr>
          <p:nvPr/>
        </p:nvPicPr>
        <p:blipFill>
          <a:blip r:embed="rId4" cstate="print"/>
          <a:srcRect/>
          <a:stretch>
            <a:fillRect/>
          </a:stretch>
        </p:blipFill>
        <p:spPr bwMode="auto">
          <a:xfrm>
            <a:off x="1703512" y="651054"/>
            <a:ext cx="9144000" cy="745636"/>
          </a:xfrm>
          <a:prstGeom prst="rect">
            <a:avLst/>
          </a:prstGeom>
          <a:noFill/>
        </p:spPr>
      </p:pic>
      <p:pic>
        <p:nvPicPr>
          <p:cNvPr id="2051" name="Picture 3" descr="C:\Users\MOR\Desktop\UgI8Sy4LUHA.jpg"/>
          <p:cNvPicPr>
            <a:picLocks noChangeAspect="1" noChangeArrowheads="1"/>
          </p:cNvPicPr>
          <p:nvPr/>
        </p:nvPicPr>
        <p:blipFill>
          <a:blip r:embed="rId5" cstate="print"/>
          <a:srcRect/>
          <a:stretch>
            <a:fillRect/>
          </a:stretch>
        </p:blipFill>
        <p:spPr bwMode="auto">
          <a:xfrm>
            <a:off x="9432588" y="2024436"/>
            <a:ext cx="2526304" cy="1735186"/>
          </a:xfrm>
          <a:prstGeom prst="rect">
            <a:avLst/>
          </a:prstGeom>
          <a:noFill/>
        </p:spPr>
      </p:pic>
      <p:pic>
        <p:nvPicPr>
          <p:cNvPr id="1029" name="Picture 5" descr="C:\Users\MOR\Desktop\CGguQT5ZDFI2.png"/>
          <p:cNvPicPr>
            <a:picLocks noChangeAspect="1" noChangeArrowheads="1"/>
          </p:cNvPicPr>
          <p:nvPr/>
        </p:nvPicPr>
        <p:blipFill>
          <a:blip r:embed="rId6" cstate="print"/>
          <a:srcRect/>
          <a:stretch>
            <a:fillRect/>
          </a:stretch>
        </p:blipFill>
        <p:spPr bwMode="auto">
          <a:xfrm>
            <a:off x="6156612" y="1808166"/>
            <a:ext cx="2516510" cy="2313716"/>
          </a:xfrm>
          <a:prstGeom prst="rect">
            <a:avLst/>
          </a:prstGeom>
          <a:noFill/>
        </p:spPr>
      </p:pic>
      <p:sp>
        <p:nvSpPr>
          <p:cNvPr id="6" name="Номер слайда 5"/>
          <p:cNvSpPr>
            <a:spLocks noGrp="1"/>
          </p:cNvSpPr>
          <p:nvPr>
            <p:ph type="sldNum" sz="quarter" idx="12"/>
          </p:nvPr>
        </p:nvSpPr>
        <p:spPr/>
        <p:txBody>
          <a:bodyPr/>
          <a:lstStyle/>
          <a:p>
            <a:fld id="{725C68B6-61C2-468F-89AB-4B9F7531AA68}" type="slidenum">
              <a:rPr lang="ru-RU" smtClean="0"/>
              <a:pPr/>
              <a:t>7</a:t>
            </a:fld>
            <a:endParaRPr lang="ru-RU"/>
          </a:p>
        </p:txBody>
      </p:sp>
      <p:sp>
        <p:nvSpPr>
          <p:cNvPr id="3" name="Дата 2">
            <a:extLst>
              <a:ext uri="{FF2B5EF4-FFF2-40B4-BE49-F238E27FC236}">
                <a16:creationId xmlns:a16="http://schemas.microsoft.com/office/drawing/2014/main" id="{DF82B366-15D5-4F7C-BFFF-08DA59B4657F}"/>
              </a:ext>
            </a:extLst>
          </p:cNvPr>
          <p:cNvSpPr>
            <a:spLocks noGrp="1"/>
          </p:cNvSpPr>
          <p:nvPr>
            <p:ph type="dt" sz="half" idx="10"/>
          </p:nvPr>
        </p:nvSpPr>
        <p:spPr/>
        <p:txBody>
          <a:bodyPr/>
          <a:lstStyle/>
          <a:p>
            <a:fld id="{C9729E22-545D-4E45-B82D-786991D49FAE}" type="datetime1">
              <a:rPr lang="ru-RU" smtClean="0"/>
              <a:t>14.03.2023</a:t>
            </a:fld>
            <a:endParaRPr lang="ru-RU"/>
          </a:p>
        </p:txBody>
      </p:sp>
      <p:sp>
        <p:nvSpPr>
          <p:cNvPr id="4" name="Нижний колонтитул 3">
            <a:extLst>
              <a:ext uri="{FF2B5EF4-FFF2-40B4-BE49-F238E27FC236}">
                <a16:creationId xmlns:a16="http://schemas.microsoft.com/office/drawing/2014/main" id="{9D8E7E28-60A7-41F5-AE25-AF126A367EA2}"/>
              </a:ext>
            </a:extLst>
          </p:cNvPr>
          <p:cNvSpPr>
            <a:spLocks noGrp="1"/>
          </p:cNvSpPr>
          <p:nvPr>
            <p:ph type="ftr" sz="quarter" idx="11"/>
          </p:nvPr>
        </p:nvSpPr>
        <p:spPr/>
        <p:txBody>
          <a:bodyPr/>
          <a:lstStyle/>
          <a:p>
            <a:r>
              <a:rPr lang="ru-RU"/>
              <a:t>Ососков Машинное обучение Лекция 3</a:t>
            </a:r>
          </a:p>
        </p:txBody>
      </p:sp>
      <p:sp>
        <p:nvSpPr>
          <p:cNvPr id="7" name="TextBox 6">
            <a:extLst>
              <a:ext uri="{FF2B5EF4-FFF2-40B4-BE49-F238E27FC236}">
                <a16:creationId xmlns:a16="http://schemas.microsoft.com/office/drawing/2014/main" id="{EFFD6E52-D989-47AE-8712-31BCB9934869}"/>
              </a:ext>
            </a:extLst>
          </p:cNvPr>
          <p:cNvSpPr txBox="1"/>
          <p:nvPr/>
        </p:nvSpPr>
        <p:spPr>
          <a:xfrm>
            <a:off x="119336" y="1115643"/>
            <a:ext cx="11953328" cy="707886"/>
          </a:xfrm>
          <a:prstGeom prst="rect">
            <a:avLst/>
          </a:prstGeom>
          <a:noFill/>
        </p:spPr>
        <p:txBody>
          <a:bodyPr wrap="square" rtlCol="0">
            <a:spAutoFit/>
          </a:bodyPr>
          <a:lstStyle/>
          <a:p>
            <a:r>
              <a:rPr lang="ru-RU" sz="2000" b="1" dirty="0">
                <a:cs typeface="Arial" pitchFamily="34" charset="0"/>
              </a:rPr>
              <a:t>Для поиска прямых линий использовался более простой метод поворотных гистограмм, предложенный еще в 60-х годах для распознавания треков на снимках пузырьковых камер</a:t>
            </a:r>
            <a:endParaRPr lang="ru-RU" sz="2000" b="1" dirty="0"/>
          </a:p>
        </p:txBody>
      </p:sp>
      <p:cxnSp>
        <p:nvCxnSpPr>
          <p:cNvPr id="9" name="Прямая соединительная линия 8">
            <a:extLst>
              <a:ext uri="{FF2B5EF4-FFF2-40B4-BE49-F238E27FC236}">
                <a16:creationId xmlns:a16="http://schemas.microsoft.com/office/drawing/2014/main" id="{A8B6CDF5-C559-48C4-93E7-79693E48C10C}"/>
              </a:ext>
            </a:extLst>
          </p:cNvPr>
          <p:cNvCxnSpPr>
            <a:cxnSpLocks/>
          </p:cNvCxnSpPr>
          <p:nvPr/>
        </p:nvCxnSpPr>
        <p:spPr>
          <a:xfrm>
            <a:off x="9768408" y="2412841"/>
            <a:ext cx="20162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027" name="Picture 3" descr="C:\Users\MOR\Desktop\7265340c62cc43ac3db0d64011522a56.png"/>
          <p:cNvPicPr>
            <a:picLocks noChangeAspect="1" noChangeArrowheads="1"/>
          </p:cNvPicPr>
          <p:nvPr/>
        </p:nvPicPr>
        <p:blipFill>
          <a:blip r:embed="rId7" cstate="print"/>
          <a:srcRect/>
          <a:stretch>
            <a:fillRect/>
          </a:stretch>
        </p:blipFill>
        <p:spPr bwMode="auto">
          <a:xfrm>
            <a:off x="2356784" y="2558857"/>
            <a:ext cx="816151" cy="707886"/>
          </a:xfrm>
          <a:prstGeom prst="rect">
            <a:avLst/>
          </a:prstGeom>
          <a:noFill/>
        </p:spPr>
      </p:pic>
      <p:pic>
        <p:nvPicPr>
          <p:cNvPr id="17" name="Picture 3" descr="C:\Users\MOR\Desktop\7265340c62cc43ac3db0d64011522a56.png"/>
          <p:cNvPicPr>
            <a:picLocks noChangeAspect="1" noChangeArrowheads="1"/>
          </p:cNvPicPr>
          <p:nvPr/>
        </p:nvPicPr>
        <p:blipFill>
          <a:blip r:embed="rId7" cstate="print"/>
          <a:srcRect/>
          <a:stretch>
            <a:fillRect/>
          </a:stretch>
        </p:blipFill>
        <p:spPr bwMode="auto">
          <a:xfrm>
            <a:off x="5465969" y="2572370"/>
            <a:ext cx="816151" cy="707886"/>
          </a:xfrm>
          <a:prstGeom prst="rect">
            <a:avLst/>
          </a:prstGeom>
          <a:noFill/>
        </p:spPr>
      </p:pic>
      <p:pic>
        <p:nvPicPr>
          <p:cNvPr id="10" name="Рисунок 9">
            <a:extLst>
              <a:ext uri="{FF2B5EF4-FFF2-40B4-BE49-F238E27FC236}">
                <a16:creationId xmlns:a16="http://schemas.microsoft.com/office/drawing/2014/main" id="{4CB72CE3-22CE-A27A-C6FC-FB7D628FE003}"/>
              </a:ext>
            </a:extLst>
          </p:cNvPr>
          <p:cNvPicPr>
            <a:picLocks noChangeAspect="1"/>
          </p:cNvPicPr>
          <p:nvPr/>
        </p:nvPicPr>
        <p:blipFill>
          <a:blip r:embed="rId8"/>
          <a:stretch>
            <a:fillRect/>
          </a:stretch>
        </p:blipFill>
        <p:spPr>
          <a:xfrm>
            <a:off x="3158825" y="2064172"/>
            <a:ext cx="2181342" cy="1695450"/>
          </a:xfrm>
          <a:prstGeom prst="rect">
            <a:avLst/>
          </a:prstGeom>
        </p:spPr>
      </p:pic>
      <p:sp>
        <p:nvSpPr>
          <p:cNvPr id="13" name="TextBox 12">
            <a:extLst>
              <a:ext uri="{FF2B5EF4-FFF2-40B4-BE49-F238E27FC236}">
                <a16:creationId xmlns:a16="http://schemas.microsoft.com/office/drawing/2014/main" id="{58B555BC-DF25-B088-7C97-2464F39C408A}"/>
              </a:ext>
            </a:extLst>
          </p:cNvPr>
          <p:cNvSpPr txBox="1"/>
          <p:nvPr/>
        </p:nvSpPr>
        <p:spPr>
          <a:xfrm>
            <a:off x="0" y="4071856"/>
            <a:ext cx="12072664" cy="2031325"/>
          </a:xfrm>
          <a:prstGeom prst="rect">
            <a:avLst/>
          </a:prstGeom>
          <a:noFill/>
        </p:spPr>
        <p:txBody>
          <a:bodyPr wrap="square">
            <a:spAutoFit/>
          </a:bodyPr>
          <a:lstStyle/>
          <a:p>
            <a:r>
              <a:rPr lang="ru-RU" dirty="0"/>
              <a:t>Граница коридора в методе поворотных гистограмм может разрезать прямую пополам так, что ее половинки попадут в соседние коридоры и число точек в обеих половинках не превысят порог так, что линия не будет найдена. </a:t>
            </a:r>
          </a:p>
          <a:p>
            <a:r>
              <a:rPr lang="ru-RU" dirty="0"/>
              <a:t>Решить эту проблему можно одним из следующих способов:</a:t>
            </a:r>
          </a:p>
          <a:p>
            <a:pPr marL="342900" indent="-342900">
              <a:buFont typeface="+mj-lt"/>
              <a:buAutoNum type="arabicPeriod"/>
            </a:pPr>
            <a:r>
              <a:rPr lang="ru-RU" dirty="0"/>
              <a:t>вычислять направление линии как центр тяжести трех соседних полос;</a:t>
            </a:r>
          </a:p>
          <a:p>
            <a:pPr marL="342900" indent="-342900">
              <a:buFont typeface="+mj-lt"/>
              <a:buAutoNum type="arabicPeriod"/>
            </a:pPr>
            <a:r>
              <a:rPr lang="ru-RU" dirty="0"/>
              <a:t>увеличить ширину полос гистограммы на небольшую величину так, </a:t>
            </a:r>
          </a:p>
          <a:p>
            <a:r>
              <a:rPr lang="ru-RU" dirty="0"/>
              <a:t>       чтобы полосы немного перекрывались  и  устранить потом  </a:t>
            </a:r>
          </a:p>
          <a:p>
            <a:r>
              <a:rPr lang="ru-RU" dirty="0"/>
              <a:t>        возникающие дубликаты </a:t>
            </a:r>
          </a:p>
        </p:txBody>
      </p:sp>
      <p:pic>
        <p:nvPicPr>
          <p:cNvPr id="16" name="Picture 3" descr="C:\Users\MOR\Desktop\7265340c62cc43ac3db0d64011522a56.png"/>
          <p:cNvPicPr>
            <a:picLocks noChangeAspect="1" noChangeArrowheads="1"/>
          </p:cNvPicPr>
          <p:nvPr/>
        </p:nvPicPr>
        <p:blipFill>
          <a:blip r:embed="rId7" cstate="print"/>
          <a:srcRect/>
          <a:stretch>
            <a:fillRect/>
          </a:stretch>
        </p:blipFill>
        <p:spPr bwMode="auto">
          <a:xfrm>
            <a:off x="8533431" y="2531935"/>
            <a:ext cx="830334" cy="720188"/>
          </a:xfrm>
          <a:prstGeom prst="rect">
            <a:avLst/>
          </a:prstGeom>
          <a:noFill/>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2CFC119-8ABA-49DA-08AA-68360327D015}"/>
                  </a:ext>
                </a:extLst>
              </p:cNvPr>
              <p:cNvSpPr txBox="1"/>
              <p:nvPr/>
            </p:nvSpPr>
            <p:spPr>
              <a:xfrm>
                <a:off x="7500144" y="4830288"/>
                <a:ext cx="4536528" cy="1231106"/>
              </a:xfrm>
              <a:prstGeom prst="rect">
                <a:avLst/>
              </a:prstGeom>
              <a:solidFill>
                <a:srgbClr val="FFC000">
                  <a:alpha val="34000"/>
                </a:srgbClr>
              </a:solidFill>
              <a:ln w="15875">
                <a:solidFill>
                  <a:srgbClr val="C00000">
                    <a:alpha val="78000"/>
                  </a:srgbClr>
                </a:solidFill>
              </a:ln>
            </p:spPr>
            <p:txBody>
              <a:bodyPr wrap="square" rtlCol="0">
                <a:spAutoFit/>
              </a:bodyPr>
              <a:lstStyle/>
              <a:p>
                <a:r>
                  <a:rPr lang="ru-RU" b="1" dirty="0"/>
                  <a:t>Параметры прямой определялись ее подгонкой к найденным точкам по  методу наименьших квадратов с вычислением среднеквадратичного отклонения точек  </a:t>
                </a:r>
                <a14:m>
                  <m:oMath xmlns:m="http://schemas.openxmlformats.org/officeDocument/2006/math">
                    <m:r>
                      <a:rPr lang="ru-RU" sz="2000" b="1" i="1" smtClean="0">
                        <a:effectLst/>
                        <a:latin typeface="Cambria Math" panose="02040503050406030204" pitchFamily="18" charset="0"/>
                        <a:ea typeface="Calibri" panose="020F0502020204030204" pitchFamily="34" charset="0"/>
                        <a:cs typeface="Times New Roman" panose="02020603050405020304" pitchFamily="18" charset="0"/>
                      </a:rPr>
                      <m:t>𝝈</m:t>
                    </m:r>
                  </m:oMath>
                </a14:m>
                <a:endParaRPr lang="ru-RU" sz="2000" b="1" dirty="0"/>
              </a:p>
            </p:txBody>
          </p:sp>
        </mc:Choice>
        <mc:Fallback xmlns="">
          <p:sp>
            <p:nvSpPr>
              <p:cNvPr id="19" name="TextBox 18">
                <a:extLst>
                  <a:ext uri="{FF2B5EF4-FFF2-40B4-BE49-F238E27FC236}">
                    <a16:creationId xmlns:a16="http://schemas.microsoft.com/office/drawing/2014/main" id="{82CFC119-8ABA-49DA-08AA-68360327D015}"/>
                  </a:ext>
                </a:extLst>
              </p:cNvPr>
              <p:cNvSpPr txBox="1">
                <a:spLocks noRot="1" noChangeAspect="1" noMove="1" noResize="1" noEditPoints="1" noAdjustHandles="1" noChangeArrowheads="1" noChangeShapeType="1" noTextEdit="1"/>
              </p:cNvSpPr>
              <p:nvPr/>
            </p:nvSpPr>
            <p:spPr>
              <a:xfrm>
                <a:off x="7500144" y="4830288"/>
                <a:ext cx="4536528" cy="1231106"/>
              </a:xfrm>
              <a:prstGeom prst="rect">
                <a:avLst/>
              </a:prstGeom>
              <a:blipFill>
                <a:blip r:embed="rId9"/>
                <a:stretch>
                  <a:fillRect l="-936" t="-1951" r="-1738" b="-5366"/>
                </a:stretch>
              </a:blipFill>
              <a:ln w="15875">
                <a:solidFill>
                  <a:srgbClr val="C00000">
                    <a:alpha val="78000"/>
                  </a:srgbClr>
                </a:solidFill>
              </a:ln>
            </p:spPr>
            <p:txBody>
              <a:bodyPr/>
              <a:lstStyle/>
              <a:p>
                <a:r>
                  <a:rPr lang="ru-RU">
                    <a:noFill/>
                  </a:rPr>
                  <a:t> </a:t>
                </a:r>
              </a:p>
            </p:txBody>
          </p:sp>
        </mc:Fallback>
      </mc:AlternateContent>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7"/>
                                        </p:tgtEl>
                                        <p:attrNameLst>
                                          <p:attrName>style.visibility</p:attrName>
                                        </p:attrNameLst>
                                      </p:cBhvr>
                                      <p:to>
                                        <p:strVal val="visible"/>
                                      </p:to>
                                    </p:set>
                                    <p:animEffect transition="in" filter="fade">
                                      <p:cBhvr>
                                        <p:cTn id="11" dur="500"/>
                                        <p:tgtEl>
                                          <p:spTgt spid="10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29"/>
                                        </p:tgtEl>
                                        <p:attrNameLst>
                                          <p:attrName>style.visibility</p:attrName>
                                        </p:attrNameLst>
                                      </p:cBhvr>
                                      <p:to>
                                        <p:strVal val="visible"/>
                                      </p:to>
                                    </p:set>
                                    <p:animEffect transition="in" filter="fade">
                                      <p:cBhvr>
                                        <p:cTn id="19" dur="500"/>
                                        <p:tgtEl>
                                          <p:spTgt spid="102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051"/>
                                        </p:tgtEl>
                                        <p:attrNameLst>
                                          <p:attrName>style.visibility</p:attrName>
                                        </p:attrNameLst>
                                      </p:cBhvr>
                                      <p:to>
                                        <p:strVal val="visible"/>
                                      </p:to>
                                    </p:set>
                                    <p:animEffect transition="in" filter="fade">
                                      <p:cBhvr>
                                        <p:cTn id="2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63B46D-B4FB-698A-7ACA-2520E0AC3C44}"/>
              </a:ext>
            </a:extLst>
          </p:cNvPr>
          <p:cNvSpPr>
            <a:spLocks noGrp="1"/>
          </p:cNvSpPr>
          <p:nvPr>
            <p:ph type="title"/>
          </p:nvPr>
        </p:nvSpPr>
        <p:spPr>
          <a:xfrm>
            <a:off x="5767218" y="-50024"/>
            <a:ext cx="6285384" cy="704465"/>
          </a:xfrm>
        </p:spPr>
        <p:txBody>
          <a:bodyPr>
            <a:normAutofit fontScale="90000"/>
          </a:bodyPr>
          <a:lstStyle/>
          <a:p>
            <a:r>
              <a:rPr lang="ru-RU" b="1" dirty="0">
                <a:solidFill>
                  <a:srgbClr val="0033CC"/>
                </a:solidFill>
              </a:rPr>
              <a:t>МНК и робастная подгонка</a:t>
            </a:r>
          </a:p>
        </p:txBody>
      </p:sp>
      <p:sp>
        <p:nvSpPr>
          <p:cNvPr id="3" name="Объект 2">
            <a:extLst>
              <a:ext uri="{FF2B5EF4-FFF2-40B4-BE49-F238E27FC236}">
                <a16:creationId xmlns:a16="http://schemas.microsoft.com/office/drawing/2014/main" id="{F4DA9C07-7756-8F5B-0DF0-4AA805F3407E}"/>
              </a:ext>
            </a:extLst>
          </p:cNvPr>
          <p:cNvSpPr>
            <a:spLocks noGrp="1"/>
          </p:cNvSpPr>
          <p:nvPr>
            <p:ph idx="1"/>
          </p:nvPr>
        </p:nvSpPr>
        <p:spPr>
          <a:xfrm>
            <a:off x="5519936" y="586765"/>
            <a:ext cx="6480720" cy="3637020"/>
          </a:xfrm>
        </p:spPr>
        <p:txBody>
          <a:bodyPr>
            <a:normAutofit/>
          </a:bodyPr>
          <a:lstStyle/>
          <a:p>
            <a:pPr marL="0" indent="0">
              <a:lnSpc>
                <a:spcPct val="120000"/>
              </a:lnSpc>
              <a:spcBef>
                <a:spcPts val="0"/>
              </a:spcBef>
              <a:buNone/>
            </a:pPr>
            <a:r>
              <a:rPr lang="ru-RU" sz="1800" b="1" i="1" dirty="0">
                <a:latin typeface="Arial" panose="020B0604020202020204" pitchFamily="34" charset="0"/>
                <a:ea typeface="Times New Roman" panose="02020603050405020304" pitchFamily="18" charset="0"/>
              </a:rPr>
              <a:t>  </a:t>
            </a:r>
            <a:r>
              <a:rPr lang="ru-RU" sz="1800" dirty="0">
                <a:latin typeface="Arial" panose="020B0604020202020204" pitchFamily="34" charset="0"/>
                <a:ea typeface="Times New Roman" panose="02020603050405020304" pitchFamily="18" charset="0"/>
                <a:cs typeface="Arial" panose="020B0604020202020204" pitchFamily="34" charset="0"/>
              </a:rPr>
              <a:t>Есть измеренные точки </a:t>
            </a:r>
            <a:r>
              <a:rPr lang="ru-RU" sz="1800" b="1" i="1" dirty="0">
                <a:latin typeface="Arial" panose="020B0604020202020204" pitchFamily="34" charset="0"/>
                <a:ea typeface="Times New Roman" panose="02020603050405020304" pitchFamily="18" charset="0"/>
                <a:cs typeface="Arial" panose="020B0604020202020204" pitchFamily="34" charset="0"/>
              </a:rPr>
              <a:t>(</a:t>
            </a:r>
            <a:r>
              <a:rPr lang="en-US" sz="1800" b="1" i="1" dirty="0">
                <a:latin typeface="Arial" panose="020B0604020202020204" pitchFamily="34" charset="0"/>
                <a:ea typeface="Times New Roman" panose="02020603050405020304" pitchFamily="18" charset="0"/>
                <a:cs typeface="Arial" panose="020B0604020202020204" pitchFamily="34" charset="0"/>
              </a:rPr>
              <a:t>x</a:t>
            </a:r>
            <a:r>
              <a:rPr lang="en-US" sz="1800" b="1" i="1" baseline="-25000" dirty="0">
                <a:latin typeface="Arial" panose="020B0604020202020204" pitchFamily="34" charset="0"/>
                <a:ea typeface="Times New Roman" panose="02020603050405020304" pitchFamily="18" charset="0"/>
                <a:cs typeface="Arial" panose="020B0604020202020204" pitchFamily="34" charset="0"/>
              </a:rPr>
              <a:t>i</a:t>
            </a:r>
            <a:r>
              <a:rPr lang="ru-RU" sz="1800" b="1" i="1" dirty="0">
                <a:latin typeface="Arial" panose="020B0604020202020204" pitchFamily="34" charset="0"/>
                <a:ea typeface="Times New Roman" panose="02020603050405020304" pitchFamily="18" charset="0"/>
                <a:cs typeface="Arial" panose="020B0604020202020204" pitchFamily="34" charset="0"/>
              </a:rPr>
              <a:t>,</a:t>
            </a:r>
            <a:r>
              <a:rPr lang="en-US" sz="1800" b="1" i="1" dirty="0" err="1">
                <a:latin typeface="Arial" panose="020B0604020202020204" pitchFamily="34" charset="0"/>
                <a:ea typeface="Times New Roman" panose="02020603050405020304" pitchFamily="18" charset="0"/>
                <a:cs typeface="Arial" panose="020B0604020202020204" pitchFamily="34" charset="0"/>
              </a:rPr>
              <a:t>y</a:t>
            </a:r>
            <a:r>
              <a:rPr lang="en-US" sz="1800" b="1" i="1" baseline="-25000" dirty="0" err="1">
                <a:latin typeface="Arial" panose="020B0604020202020204" pitchFamily="34" charset="0"/>
                <a:ea typeface="Times New Roman" panose="02020603050405020304" pitchFamily="18" charset="0"/>
                <a:cs typeface="Arial" panose="020B0604020202020204" pitchFamily="34" charset="0"/>
              </a:rPr>
              <a:t>i</a:t>
            </a:r>
            <a:r>
              <a:rPr lang="ru-RU" sz="1800" b="1" i="1" dirty="0">
                <a:latin typeface="Arial" panose="020B0604020202020204" pitchFamily="34" charset="0"/>
                <a:ea typeface="Times New Roman" panose="02020603050405020304" pitchFamily="18" charset="0"/>
                <a:cs typeface="Arial" panose="020B0604020202020204" pitchFamily="34" charset="0"/>
              </a:rPr>
              <a:t>) </a:t>
            </a:r>
            <a:r>
              <a:rPr lang="en-US" sz="1800" b="1" i="1" dirty="0" err="1">
                <a:latin typeface="Arial" panose="020B0604020202020204" pitchFamily="34" charset="0"/>
                <a:ea typeface="Times New Roman" panose="02020603050405020304" pitchFamily="18" charset="0"/>
                <a:cs typeface="Arial" panose="020B0604020202020204" pitchFamily="34" charset="0"/>
              </a:rPr>
              <a:t>i</a:t>
            </a:r>
            <a:r>
              <a:rPr lang="ru-RU" sz="1800" b="1" i="1" dirty="0">
                <a:latin typeface="Arial" panose="020B0604020202020204" pitchFamily="34" charset="0"/>
                <a:ea typeface="Times New Roman" panose="02020603050405020304" pitchFamily="18" charset="0"/>
                <a:cs typeface="Arial" panose="020B0604020202020204" pitchFamily="34" charset="0"/>
              </a:rPr>
              <a:t>=1,…,</a:t>
            </a:r>
            <a:r>
              <a:rPr lang="en-US" sz="1800" b="1" i="1" dirty="0">
                <a:latin typeface="Arial" panose="020B0604020202020204" pitchFamily="34" charset="0"/>
                <a:ea typeface="Times New Roman" panose="02020603050405020304" pitchFamily="18" charset="0"/>
                <a:cs typeface="Arial" panose="020B0604020202020204" pitchFamily="34" charset="0"/>
              </a:rPr>
              <a:t>n</a:t>
            </a:r>
            <a:r>
              <a:rPr lang="ru-RU" sz="1800" b="1" i="1" dirty="0">
                <a:latin typeface="Arial" panose="020B0604020202020204" pitchFamily="34" charset="0"/>
                <a:ea typeface="Times New Roman" panose="02020603050405020304" pitchFamily="18" charset="0"/>
                <a:cs typeface="Arial" panose="020B0604020202020204" pitchFamily="34" charset="0"/>
              </a:rPr>
              <a:t>  . </a:t>
            </a:r>
            <a:r>
              <a:rPr lang="ru-RU" sz="1800" dirty="0">
                <a:latin typeface="Arial" panose="020B0604020202020204" pitchFamily="34" charset="0"/>
                <a:ea typeface="Times New Roman" panose="02020603050405020304" pitchFamily="18" charset="0"/>
                <a:cs typeface="Arial" panose="020B0604020202020204" pitchFamily="34" charset="0"/>
              </a:rPr>
              <a:t>Чтобы </a:t>
            </a:r>
            <a:r>
              <a:rPr lang="ru-RU" sz="1800" dirty="0">
                <a:effectLst/>
                <a:latin typeface="Arial" panose="020B0604020202020204" pitchFamily="34" charset="0"/>
                <a:ea typeface="Times New Roman" panose="02020603050405020304" pitchFamily="18" charset="0"/>
                <a:cs typeface="Arial" panose="020B0604020202020204" pitchFamily="34" charset="0"/>
              </a:rPr>
              <a:t>определить вид функциональной зависимости </a:t>
            </a:r>
            <a:r>
              <a:rPr lang="en-US" sz="1800" b="1" i="1" dirty="0">
                <a:effectLst/>
                <a:latin typeface="Arial" panose="020B0604020202020204" pitchFamily="34" charset="0"/>
                <a:ea typeface="Times New Roman" panose="02020603050405020304" pitchFamily="18" charset="0"/>
                <a:cs typeface="Arial" panose="020B0604020202020204" pitchFamily="34" charset="0"/>
              </a:rPr>
              <a:t>y</a:t>
            </a:r>
            <a:r>
              <a:rPr lang="ru-RU" sz="1800" dirty="0">
                <a:effectLst/>
                <a:latin typeface="Arial" panose="020B0604020202020204" pitchFamily="34" charset="0"/>
                <a:ea typeface="Times New Roman" panose="02020603050405020304" pitchFamily="18" charset="0"/>
                <a:cs typeface="Arial" panose="020B0604020202020204" pitchFamily="34" charset="0"/>
              </a:rPr>
              <a:t> от </a:t>
            </a:r>
            <a:r>
              <a:rPr lang="en-US" sz="1800" b="1" i="1" dirty="0">
                <a:effectLst/>
                <a:latin typeface="Arial" panose="020B0604020202020204" pitchFamily="34" charset="0"/>
                <a:ea typeface="Times New Roman" panose="02020603050405020304" pitchFamily="18" charset="0"/>
                <a:cs typeface="Arial" panose="020B0604020202020204" pitchFamily="34" charset="0"/>
              </a:rPr>
              <a:t>x</a:t>
            </a:r>
            <a:r>
              <a:rPr lang="ru-RU" sz="1800" b="1" i="1" dirty="0">
                <a:latin typeface="Arial" panose="020B0604020202020204" pitchFamily="34" charset="0"/>
                <a:ea typeface="Times New Roman" panose="02020603050405020304" pitchFamily="18" charset="0"/>
                <a:cs typeface="Arial" panose="020B0604020202020204" pitchFamily="34" charset="0"/>
              </a:rPr>
              <a:t>, </a:t>
            </a:r>
            <a:r>
              <a:rPr lang="ru-RU" sz="1800" dirty="0">
                <a:latin typeface="Arial" panose="020B0604020202020204" pitchFamily="34" charset="0"/>
                <a:ea typeface="Times New Roman" panose="02020603050405020304" pitchFamily="18" charset="0"/>
                <a:cs typeface="Arial" panose="020B0604020202020204" pitchFamily="34" charset="0"/>
              </a:rPr>
              <a:t>надо </a:t>
            </a:r>
            <a:r>
              <a:rPr lang="ru-RU" sz="1800" dirty="0">
                <a:effectLst/>
                <a:latin typeface="Arial" panose="020B0604020202020204" pitchFamily="34" charset="0"/>
                <a:ea typeface="Times New Roman" panose="02020603050405020304" pitchFamily="18" charset="0"/>
                <a:cs typeface="Arial" panose="020B0604020202020204" pitchFamily="34" charset="0"/>
              </a:rPr>
              <a:t>подогнать к этим точкам кривую</a:t>
            </a:r>
            <a:r>
              <a:rPr lang="ru-RU" sz="1800" b="1" i="1" dirty="0">
                <a:latin typeface="Arial" panose="020B0604020202020204" pitchFamily="34" charset="0"/>
                <a:ea typeface="Times New Roman" panose="02020603050405020304" pitchFamily="18" charset="0"/>
                <a:cs typeface="Arial" panose="020B0604020202020204" pitchFamily="34" charset="0"/>
              </a:rPr>
              <a:t> </a:t>
            </a:r>
            <a:r>
              <a:rPr lang="en-US" sz="1800" b="1" i="1" dirty="0">
                <a:latin typeface="Arial" panose="020B0604020202020204" pitchFamily="34" charset="0"/>
                <a:ea typeface="Times New Roman" panose="02020603050405020304" pitchFamily="18" charset="0"/>
                <a:cs typeface="Arial" panose="020B0604020202020204" pitchFamily="34" charset="0"/>
              </a:rPr>
              <a:t>y=F(x,</a:t>
            </a:r>
            <a:r>
              <a:rPr lang="el-GR" sz="1800" b="1" i="1" dirty="0">
                <a:latin typeface="Arial" panose="020B0604020202020204" pitchFamily="34" charset="0"/>
                <a:ea typeface="Times New Roman" panose="02020603050405020304" pitchFamily="18" charset="0"/>
                <a:cs typeface="Arial" panose="020B0604020202020204" pitchFamily="34" charset="0"/>
              </a:rPr>
              <a:t>ϑ</a:t>
            </a:r>
            <a:r>
              <a:rPr lang="en-US" sz="1800" b="1" i="1" dirty="0">
                <a:latin typeface="Arial" panose="020B0604020202020204" pitchFamily="34" charset="0"/>
                <a:ea typeface="Times New Roman" panose="02020603050405020304" pitchFamily="18" charset="0"/>
                <a:cs typeface="Arial" panose="020B0604020202020204" pitchFamily="34" charset="0"/>
              </a:rPr>
              <a:t>)</a:t>
            </a:r>
            <a:r>
              <a:rPr lang="ru-RU" sz="1800" b="1" i="1" dirty="0">
                <a:latin typeface="Arial" panose="020B0604020202020204" pitchFamily="34" charset="0"/>
                <a:ea typeface="Times New Roman" panose="02020603050405020304" pitchFamily="18" charset="0"/>
                <a:cs typeface="Arial" panose="020B0604020202020204" pitchFamily="34" charset="0"/>
              </a:rPr>
              <a:t>, </a:t>
            </a:r>
            <a:r>
              <a:rPr lang="ru-RU" sz="1800" dirty="0">
                <a:latin typeface="Arial" panose="020B0604020202020204" pitchFamily="34" charset="0"/>
                <a:ea typeface="Times New Roman" panose="02020603050405020304" pitchFamily="18" charset="0"/>
                <a:cs typeface="Arial" panose="020B0604020202020204" pitchFamily="34" charset="0"/>
              </a:rPr>
              <a:t>где </a:t>
            </a:r>
            <a:r>
              <a:rPr lang="el-GR" sz="1800" dirty="0">
                <a:latin typeface="Arial" panose="020B0604020202020204" pitchFamily="34" charset="0"/>
                <a:ea typeface="Times New Roman" panose="02020603050405020304" pitchFamily="18" charset="0"/>
                <a:cs typeface="Arial" panose="020B0604020202020204" pitchFamily="34" charset="0"/>
              </a:rPr>
              <a:t>ϑ</a:t>
            </a:r>
            <a:r>
              <a:rPr lang="en-US" sz="1800" dirty="0">
                <a:latin typeface="Arial" panose="020B0604020202020204" pitchFamily="34" charset="0"/>
                <a:ea typeface="Times New Roman" panose="02020603050405020304" pitchFamily="18" charset="0"/>
                <a:cs typeface="Arial" panose="020B0604020202020204" pitchFamily="34" charset="0"/>
              </a:rPr>
              <a:t> – </a:t>
            </a:r>
            <a:r>
              <a:rPr lang="ru-RU" sz="1800" dirty="0">
                <a:latin typeface="Arial" panose="020B0604020202020204" pitchFamily="34" charset="0"/>
                <a:ea typeface="Times New Roman" panose="02020603050405020304" pitchFamily="18" charset="0"/>
                <a:cs typeface="Arial" panose="020B0604020202020204" pitchFamily="34" charset="0"/>
              </a:rPr>
              <a:t>вектор</a:t>
            </a:r>
            <a:r>
              <a:rPr lang="en-US" sz="1800" dirty="0">
                <a:latin typeface="Arial" panose="020B0604020202020204" pitchFamily="34" charset="0"/>
                <a:ea typeface="Times New Roman" panose="02020603050405020304" pitchFamily="18" charset="0"/>
                <a:cs typeface="Arial" panose="020B0604020202020204" pitchFamily="34" charset="0"/>
              </a:rPr>
              <a:t> </a:t>
            </a:r>
            <a:r>
              <a:rPr lang="ru-RU" sz="1800" dirty="0">
                <a:latin typeface="Arial" panose="020B0604020202020204" pitchFamily="34" charset="0"/>
                <a:ea typeface="Times New Roman" panose="02020603050405020304" pitchFamily="18" charset="0"/>
                <a:cs typeface="Arial" panose="020B0604020202020204" pitchFamily="34" charset="0"/>
              </a:rPr>
              <a:t>параметров. Для этого применяют Метод Наименьших Квадратов (МНК), т.е. минимизируют по </a:t>
            </a:r>
            <a:r>
              <a:rPr lang="el-GR" sz="1800" dirty="0">
                <a:latin typeface="Arial" panose="020B0604020202020204" pitchFamily="34" charset="0"/>
                <a:ea typeface="Times New Roman" panose="02020603050405020304" pitchFamily="18" charset="0"/>
                <a:cs typeface="Arial" panose="020B0604020202020204" pitchFamily="34" charset="0"/>
              </a:rPr>
              <a:t>ϑ </a:t>
            </a:r>
            <a:r>
              <a:rPr lang="ru-RU" sz="1800" dirty="0">
                <a:latin typeface="Arial" panose="020B0604020202020204" pitchFamily="34" charset="0"/>
                <a:ea typeface="Times New Roman" panose="02020603050405020304" pitchFamily="18" charset="0"/>
                <a:cs typeface="Arial" panose="020B0604020202020204" pitchFamily="34" charset="0"/>
              </a:rPr>
              <a:t> сумму          квадратов невязок                              в </a:t>
            </a:r>
            <a:r>
              <a:rPr lang="en-US" sz="1800" b="1" i="1" dirty="0" err="1">
                <a:latin typeface="Arial" panose="020B0604020202020204" pitchFamily="34" charset="0"/>
                <a:ea typeface="Times New Roman" panose="02020603050405020304" pitchFamily="18" charset="0"/>
                <a:cs typeface="Arial" panose="020B0604020202020204" pitchFamily="34" charset="0"/>
              </a:rPr>
              <a:t>i</a:t>
            </a:r>
            <a:r>
              <a:rPr lang="ru-RU" sz="1800" dirty="0">
                <a:latin typeface="Arial" panose="020B0604020202020204" pitchFamily="34" charset="0"/>
                <a:ea typeface="Times New Roman" panose="02020603050405020304" pitchFamily="18" charset="0"/>
                <a:cs typeface="Arial" panose="020B0604020202020204" pitchFamily="34" charset="0"/>
              </a:rPr>
              <a:t>-ой  точке, для чего</a:t>
            </a:r>
          </a:p>
          <a:p>
            <a:pPr marL="0" indent="0">
              <a:lnSpc>
                <a:spcPct val="120000"/>
              </a:lnSpc>
              <a:spcBef>
                <a:spcPts val="0"/>
              </a:spcBef>
              <a:buNone/>
            </a:pPr>
            <a:r>
              <a:rPr lang="ru-RU" sz="1800" dirty="0">
                <a:latin typeface="Arial" panose="020B0604020202020204" pitchFamily="34" charset="0"/>
                <a:cs typeface="Arial" panose="020B0604020202020204" pitchFamily="34" charset="0"/>
              </a:rPr>
              <a:t>решают </a:t>
            </a:r>
            <a:r>
              <a:rPr lang="ru-RU" altLang="ru-RU" sz="1800" b="1" dirty="0">
                <a:latin typeface="Arial" panose="020B0604020202020204" pitchFamily="34" charset="0"/>
                <a:ea typeface="Times New Roman" panose="02020603050405020304" pitchFamily="18" charset="0"/>
                <a:cs typeface="Arial" panose="020B0604020202020204" pitchFamily="34" charset="0"/>
              </a:rPr>
              <a:t>нормальное уравнение </a:t>
            </a:r>
            <a:r>
              <a:rPr lang="ru-RU" altLang="ru-RU" sz="1600" b="1" dirty="0">
                <a:latin typeface="Arial" panose="020B0604020202020204" pitchFamily="34" charset="0"/>
                <a:ea typeface="Times New Roman" panose="02020603050405020304" pitchFamily="18" charset="0"/>
              </a:rPr>
              <a:t>                 </a:t>
            </a:r>
            <a:r>
              <a:rPr lang="ru-RU" sz="1800" dirty="0">
                <a:latin typeface="Arial" panose="020B0604020202020204" pitchFamily="34" charset="0"/>
                <a:cs typeface="Arial" panose="020B0604020202020204" pitchFamily="34" charset="0"/>
              </a:rPr>
              <a:t>. </a:t>
            </a:r>
            <a:endParaRPr lang="ru-RU" sz="1800" b="1" i="1" baseline="30000" dirty="0">
              <a:effectLst/>
              <a:latin typeface="Arial" panose="020B0604020202020204" pitchFamily="34" charset="0"/>
              <a:ea typeface="Times New Roman" panose="02020603050405020304" pitchFamily="18" charset="0"/>
            </a:endParaRPr>
          </a:p>
        </p:txBody>
      </p:sp>
      <p:sp>
        <p:nvSpPr>
          <p:cNvPr id="4" name="Дата 3">
            <a:extLst>
              <a:ext uri="{FF2B5EF4-FFF2-40B4-BE49-F238E27FC236}">
                <a16:creationId xmlns:a16="http://schemas.microsoft.com/office/drawing/2014/main" id="{62443C59-1A6F-1A4A-7B35-851194B3289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886204C-9C3C-4B28-B131-31DE1DBB2DA4}" type="datetime1">
              <a:rPr kumimoji="0" lang="ru-RU" sz="1200" b="0" i="0" u="none" strike="noStrike" kern="1200" cap="none" spc="0" normalizeH="0" baseline="0" noProof="0" smtClean="0">
                <a:ln>
                  <a:noFill/>
                </a:ln>
                <a:solidFill>
                  <a:prstClr val="black">
                    <a:tint val="75000"/>
                  </a:prstClr>
                </a:solidFill>
                <a:effectLst/>
                <a:uLnTx/>
                <a:uFillTx/>
                <a:latin typeface="Calibri"/>
                <a:ea typeface="+mn-ea"/>
                <a:cs typeface="+mn-cs"/>
              </a:rPr>
              <a:t>14.03.2023</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Нижний колонтитул 4">
            <a:extLst>
              <a:ext uri="{FF2B5EF4-FFF2-40B4-BE49-F238E27FC236}">
                <a16:creationId xmlns:a16="http://schemas.microsoft.com/office/drawing/2014/main" id="{28A3499D-ECC4-047D-10AA-FF7C25CA8FD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200" b="0" i="0" u="none" strike="noStrike" kern="1200" cap="none" spc="0" normalizeH="0" baseline="0" noProof="0">
                <a:ln>
                  <a:noFill/>
                </a:ln>
                <a:solidFill>
                  <a:prstClr val="black">
                    <a:tint val="75000"/>
                  </a:prstClr>
                </a:solidFill>
                <a:effectLst/>
                <a:uLnTx/>
                <a:uFillTx/>
                <a:latin typeface="Calibri"/>
                <a:ea typeface="+mn-ea"/>
                <a:cs typeface="+mn-cs"/>
              </a:rPr>
              <a:t>Ососков Машинное обучение Лекция 3</a:t>
            </a:r>
          </a:p>
        </p:txBody>
      </p:sp>
      <p:sp>
        <p:nvSpPr>
          <p:cNvPr id="6" name="Номер слайда 5">
            <a:extLst>
              <a:ext uri="{FF2B5EF4-FFF2-40B4-BE49-F238E27FC236}">
                <a16:creationId xmlns:a16="http://schemas.microsoft.com/office/drawing/2014/main" id="{EF01F244-D1F9-DA92-EAE4-21C31F5C635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5C68B6-61C2-468F-89AB-4B9F7531AA68}" type="slidenum">
              <a:rPr kumimoji="0" lang="ru-RU"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16" name="Рисунок 15">
            <a:extLst>
              <a:ext uri="{FF2B5EF4-FFF2-40B4-BE49-F238E27FC236}">
                <a16:creationId xmlns:a16="http://schemas.microsoft.com/office/drawing/2014/main" id="{B10D6682-3781-1452-9C3E-B6CA38144071}"/>
              </a:ext>
            </a:extLst>
          </p:cNvPr>
          <p:cNvPicPr>
            <a:picLocks noChangeAspect="1"/>
          </p:cNvPicPr>
          <p:nvPr/>
        </p:nvPicPr>
        <p:blipFill>
          <a:blip r:embed="rId2"/>
          <a:stretch>
            <a:fillRect/>
          </a:stretch>
        </p:blipFill>
        <p:spPr>
          <a:xfrm>
            <a:off x="117824" y="87726"/>
            <a:ext cx="5380538" cy="2885043"/>
          </a:xfrm>
          <a:prstGeom prst="rect">
            <a:avLst/>
          </a:prstGeom>
        </p:spPr>
      </p:pic>
      <p:pic>
        <p:nvPicPr>
          <p:cNvPr id="32" name="Рисунок 31">
            <a:extLst>
              <a:ext uri="{FF2B5EF4-FFF2-40B4-BE49-F238E27FC236}">
                <a16:creationId xmlns:a16="http://schemas.microsoft.com/office/drawing/2014/main" id="{51A544E6-F437-F159-C0B7-15E61457678A}"/>
              </a:ext>
            </a:extLst>
          </p:cNvPr>
          <p:cNvPicPr>
            <a:picLocks noChangeAspect="1"/>
          </p:cNvPicPr>
          <p:nvPr/>
        </p:nvPicPr>
        <p:blipFill>
          <a:blip r:embed="rId3"/>
          <a:stretch>
            <a:fillRect/>
          </a:stretch>
        </p:blipFill>
        <p:spPr>
          <a:xfrm>
            <a:off x="7752184" y="2287532"/>
            <a:ext cx="1526213" cy="366292"/>
          </a:xfrm>
          <a:prstGeom prst="rect">
            <a:avLst/>
          </a:prstGeom>
        </p:spPr>
      </p:pic>
      <p:sp>
        <p:nvSpPr>
          <p:cNvPr id="44" name="Rectangle 23">
            <a:extLst>
              <a:ext uri="{FF2B5EF4-FFF2-40B4-BE49-F238E27FC236}">
                <a16:creationId xmlns:a16="http://schemas.microsoft.com/office/drawing/2014/main" id="{4F1C4E63-F7B9-948B-F184-62B6D2763BF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a:ea typeface="+mn-ea"/>
              <a:cs typeface="+mn-cs"/>
            </a:endParaRPr>
          </a:p>
        </p:txBody>
      </p:sp>
      <p:graphicFrame>
        <p:nvGraphicFramePr>
          <p:cNvPr id="45" name="Объект 44">
            <a:extLst>
              <a:ext uri="{FF2B5EF4-FFF2-40B4-BE49-F238E27FC236}">
                <a16:creationId xmlns:a16="http://schemas.microsoft.com/office/drawing/2014/main" id="{62892AA0-90A6-4CE3-700A-BC5A223552B7}"/>
              </a:ext>
            </a:extLst>
          </p:cNvPr>
          <p:cNvGraphicFramePr>
            <a:graphicFrameLocks noChangeAspect="1"/>
          </p:cNvGraphicFramePr>
          <p:nvPr/>
        </p:nvGraphicFramePr>
        <p:xfrm>
          <a:off x="11002838" y="1842315"/>
          <a:ext cx="800100" cy="571500"/>
        </p:xfrm>
        <a:graphic>
          <a:graphicData uri="http://schemas.openxmlformats.org/presentationml/2006/ole">
            <mc:AlternateContent xmlns:mc="http://schemas.openxmlformats.org/markup-compatibility/2006">
              <mc:Choice xmlns:v="urn:schemas-microsoft-com:vml" Requires="v">
                <p:oleObj r:id="rId4" imgW="609336" imgH="431613" progId="Equation.3">
                  <p:embed/>
                </p:oleObj>
              </mc:Choice>
              <mc:Fallback>
                <p:oleObj r:id="rId4" imgW="609336" imgH="431613" progId="Equation.3">
                  <p:embed/>
                  <p:pic>
                    <p:nvPicPr>
                      <p:cNvPr id="45" name="Объект 44">
                        <a:extLst>
                          <a:ext uri="{FF2B5EF4-FFF2-40B4-BE49-F238E27FC236}">
                            <a16:creationId xmlns:a16="http://schemas.microsoft.com/office/drawing/2014/main" id="{62892AA0-90A6-4CE3-700A-BC5A223552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02838" y="1842315"/>
                        <a:ext cx="8001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Объект 46">
            <a:extLst>
              <a:ext uri="{FF2B5EF4-FFF2-40B4-BE49-F238E27FC236}">
                <a16:creationId xmlns:a16="http://schemas.microsoft.com/office/drawing/2014/main" id="{46C31DA6-F813-ACAD-8A0D-14EBBFC61C75}"/>
              </a:ext>
            </a:extLst>
          </p:cNvPr>
          <p:cNvGraphicFramePr>
            <a:graphicFrameLocks noChangeAspect="1"/>
          </p:cNvGraphicFramePr>
          <p:nvPr/>
        </p:nvGraphicFramePr>
        <p:xfrm>
          <a:off x="9279909" y="2470678"/>
          <a:ext cx="914400" cy="593725"/>
        </p:xfrm>
        <a:graphic>
          <a:graphicData uri="http://schemas.openxmlformats.org/presentationml/2006/ole">
            <mc:AlternateContent xmlns:mc="http://schemas.openxmlformats.org/markup-compatibility/2006">
              <mc:Choice xmlns:v="urn:schemas-microsoft-com:vml" Requires="v">
                <p:oleObj r:id="rId6" imgW="672808" imgH="431613" progId="Equation.3">
                  <p:embed/>
                </p:oleObj>
              </mc:Choice>
              <mc:Fallback>
                <p:oleObj r:id="rId6" imgW="672808" imgH="431613" progId="Equation.3">
                  <p:embed/>
                  <p:pic>
                    <p:nvPicPr>
                      <p:cNvPr id="47" name="Объект 46">
                        <a:extLst>
                          <a:ext uri="{FF2B5EF4-FFF2-40B4-BE49-F238E27FC236}">
                            <a16:creationId xmlns:a16="http://schemas.microsoft.com/office/drawing/2014/main" id="{46C31DA6-F813-ACAD-8A0D-14EBBFC61C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79909" y="2470678"/>
                        <a:ext cx="914400"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 name="Rectangle 26">
            <a:extLst>
              <a:ext uri="{FF2B5EF4-FFF2-40B4-BE49-F238E27FC236}">
                <a16:creationId xmlns:a16="http://schemas.microsoft.com/office/drawing/2014/main" id="{28528BDE-0928-891A-2AC5-CB7C33CBF62F}"/>
              </a:ext>
            </a:extLst>
          </p:cNvPr>
          <p:cNvSpPr>
            <a:spLocks noChangeArrowheads="1"/>
          </p:cNvSpPr>
          <p:nvPr/>
        </p:nvSpPr>
        <p:spPr bwMode="auto">
          <a:xfrm>
            <a:off x="119336" y="15287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altLang="ru-RU" sz="20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altLang="ru-RU" sz="20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a:t>
            </a:r>
            <a:endParaRPr kumimoji="0" lang="ru-RU" altLang="ru-RU"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9" name="Rectangle 28">
            <a:extLst>
              <a:ext uri="{FF2B5EF4-FFF2-40B4-BE49-F238E27FC236}">
                <a16:creationId xmlns:a16="http://schemas.microsoft.com/office/drawing/2014/main" id="{0266A319-6B1F-CBCF-A397-E9F0208D126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TextBox 50">
            <a:extLst>
              <a:ext uri="{FF2B5EF4-FFF2-40B4-BE49-F238E27FC236}">
                <a16:creationId xmlns:a16="http://schemas.microsoft.com/office/drawing/2014/main" id="{F7F28D47-58DA-7BEC-2364-7E3E3C9A25B6}"/>
              </a:ext>
            </a:extLst>
          </p:cNvPr>
          <p:cNvSpPr txBox="1"/>
          <p:nvPr/>
        </p:nvSpPr>
        <p:spPr>
          <a:xfrm>
            <a:off x="117824" y="2932040"/>
            <a:ext cx="12072664" cy="3792064"/>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ru-RU"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Если </a:t>
            </a:r>
            <a:r>
              <a:rPr kumimoji="0" lang="en-US" sz="1800" b="1" i="1"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mn-cs"/>
              </a:rPr>
              <a:t>y</a:t>
            </a:r>
            <a:r>
              <a:rPr kumimoji="0" lang="en-US" sz="1800" b="1" i="1" u="none" strike="noStrike" kern="1200" cap="none" spc="0" normalizeH="0" baseline="-25000" noProof="0" dirty="0" err="1">
                <a:ln>
                  <a:noFill/>
                </a:ln>
                <a:solidFill>
                  <a:prstClr val="black"/>
                </a:solidFill>
                <a:effectLst/>
                <a:uLnTx/>
                <a:uFillTx/>
                <a:latin typeface="Arial" panose="020B0604020202020204" pitchFamily="34" charset="0"/>
                <a:ea typeface="Times New Roman" panose="02020603050405020304" pitchFamily="18" charset="0"/>
                <a:cs typeface="+mn-cs"/>
              </a:rPr>
              <a:t>i</a:t>
            </a:r>
            <a:r>
              <a:rPr kumimoji="0" lang="ru-RU"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 имеют разную точность </a:t>
            </a:r>
            <a:r>
              <a:rPr kumimoji="0" lang="ru-RU" sz="1800" b="1" i="1"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σ</a:t>
            </a:r>
            <a:r>
              <a:rPr kumimoji="0" lang="en-US" sz="1800" b="1" i="1" u="none" strike="noStrike" kern="1200" cap="none" spc="0" normalizeH="0" baseline="-25000" noProof="0" dirty="0" err="1">
                <a:ln>
                  <a:noFill/>
                </a:ln>
                <a:solidFill>
                  <a:prstClr val="black"/>
                </a:solidFill>
                <a:effectLst/>
                <a:uLnTx/>
                <a:uFillTx/>
                <a:latin typeface="Arial" panose="020B0604020202020204" pitchFamily="34" charset="0"/>
                <a:ea typeface="Times New Roman" panose="02020603050405020304" pitchFamily="18" charset="0"/>
                <a:cs typeface="+mn-cs"/>
              </a:rPr>
              <a:t>i</a:t>
            </a:r>
            <a:r>
              <a:rPr kumimoji="0" lang="ru-RU" sz="1800" b="0" i="0" u="none" strike="noStrike" kern="1200" cap="none" spc="0" normalizeH="0" baseline="0" noProof="0" dirty="0">
                <a:ln>
                  <a:noFill/>
                </a:ln>
                <a:solidFill>
                  <a:prstClr val="black"/>
                </a:solidFill>
                <a:effectLst/>
                <a:uLnTx/>
                <a:uFillTx/>
                <a:latin typeface="Calibri"/>
                <a:ea typeface="+mn-ea"/>
                <a:cs typeface="+mn-cs"/>
              </a:rPr>
              <a:t>, вводят </a:t>
            </a:r>
            <a:r>
              <a:rPr kumimoji="0" lang="ru-RU"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веса</a:t>
            </a:r>
            <a:r>
              <a:rPr kumimoji="0" lang="ru-RU" sz="18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 </a:t>
            </a:r>
            <a:r>
              <a:rPr kumimoji="0" lang="en-US" sz="1800" b="1" i="1"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mn-cs"/>
              </a:rPr>
              <a:t>w</a:t>
            </a:r>
            <a:r>
              <a:rPr kumimoji="0" lang="en-US" sz="1800" b="1" i="1" u="none" strike="noStrike" kern="1200" cap="none" spc="0" normalizeH="0" baseline="-25000" noProof="0" dirty="0" err="1">
                <a:ln>
                  <a:noFill/>
                </a:ln>
                <a:solidFill>
                  <a:prstClr val="black"/>
                </a:solidFill>
                <a:effectLst/>
                <a:uLnTx/>
                <a:uFillTx/>
                <a:latin typeface="Arial" panose="020B0604020202020204" pitchFamily="34" charset="0"/>
                <a:ea typeface="Times New Roman" panose="02020603050405020304" pitchFamily="18" charset="0"/>
                <a:cs typeface="+mn-cs"/>
              </a:rPr>
              <a:t>i</a:t>
            </a:r>
            <a:r>
              <a:rPr kumimoji="0" lang="ru-RU" sz="18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a:t>
            </a:r>
            <a:r>
              <a:rPr kumimoji="0" lang="ru-RU" sz="1800" b="1" i="1"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 σ</a:t>
            </a:r>
            <a:r>
              <a:rPr kumimoji="0" lang="en-US" sz="1800" b="1" i="1" u="none" strike="noStrike" kern="1200" cap="none" spc="0" normalizeH="0" baseline="-25000" noProof="0" dirty="0" err="1">
                <a:ln>
                  <a:noFill/>
                </a:ln>
                <a:solidFill>
                  <a:prstClr val="black"/>
                </a:solidFill>
                <a:effectLst/>
                <a:uLnTx/>
                <a:uFillTx/>
                <a:latin typeface="Arial" panose="020B0604020202020204" pitchFamily="34" charset="0"/>
                <a:ea typeface="Times New Roman" panose="02020603050405020304" pitchFamily="18" charset="0"/>
                <a:cs typeface="+mn-cs"/>
              </a:rPr>
              <a:t>i</a:t>
            </a:r>
            <a:r>
              <a:rPr kumimoji="0" lang="ru-RU" sz="1800" b="1" i="1" u="none" strike="noStrike" kern="1200" cap="none" spc="0" normalizeH="0" baseline="30000" noProof="0" dirty="0">
                <a:ln>
                  <a:noFill/>
                </a:ln>
                <a:solidFill>
                  <a:prstClr val="black"/>
                </a:solidFill>
                <a:effectLst/>
                <a:uLnTx/>
                <a:uFillTx/>
                <a:latin typeface="Arial" panose="020B0604020202020204" pitchFamily="34" charset="0"/>
                <a:ea typeface="Times New Roman" panose="02020603050405020304" pitchFamily="18" charset="0"/>
                <a:cs typeface="+mn-cs"/>
              </a:rPr>
              <a:t>-2   </a:t>
            </a:r>
            <a:r>
              <a:rPr kumimoji="0" lang="ru-RU"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уравнение меняет вид                       . (*)</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ru-RU"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В случаях засорения выборки, невязки не распределены по нормальному закону и МНК нельзя применять. Однако если  ввести </a:t>
            </a:r>
            <a:r>
              <a:rPr kumimoji="0" lang="ru-RU" sz="1800" b="1" i="0" u="none" strike="noStrike" kern="1200" cap="none" spc="0" normalizeH="0" baseline="0" noProof="0" dirty="0">
                <a:ln>
                  <a:noFill/>
                </a:ln>
                <a:solidFill>
                  <a:srgbClr val="C00000"/>
                </a:solidFill>
                <a:effectLst/>
                <a:uLnTx/>
                <a:uFillTx/>
                <a:latin typeface="Arial" panose="020B0604020202020204" pitchFamily="34" charset="0"/>
                <a:ea typeface="Times New Roman" panose="02020603050405020304" pitchFamily="18" charset="0"/>
                <a:cs typeface="+mn-cs"/>
              </a:rPr>
              <a:t>функциональные веса, зависящие от невязок, </a:t>
            </a:r>
            <a:r>
              <a:rPr kumimoji="0" lang="ru-RU"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  типа </a:t>
            </a:r>
            <a:r>
              <a:rPr kumimoji="0" lang="ru-RU" sz="1800" b="1" i="0" u="none" strike="noStrike" kern="1200" cap="none" spc="0" normalizeH="0" baseline="0" noProof="0" dirty="0">
                <a:ln>
                  <a:noFill/>
                </a:ln>
                <a:solidFill>
                  <a:srgbClr val="C00000"/>
                </a:solidFill>
                <a:effectLst/>
                <a:uLnTx/>
                <a:uFillTx/>
                <a:latin typeface="Arial" panose="020B0604020202020204" pitchFamily="34" charset="0"/>
                <a:ea typeface="Times New Roman" panose="02020603050405020304" pitchFamily="18" charset="0"/>
                <a:cs typeface="+mn-cs"/>
              </a:rPr>
              <a:t>«шапочки </a:t>
            </a:r>
            <a:r>
              <a:rPr kumimoji="0" lang="ru-RU" sz="1800" b="1" i="0" u="none" strike="noStrike" kern="1200" cap="none" spc="0" normalizeH="0" baseline="0" noProof="0" dirty="0" err="1">
                <a:ln>
                  <a:noFill/>
                </a:ln>
                <a:solidFill>
                  <a:srgbClr val="C00000"/>
                </a:solidFill>
                <a:effectLst/>
                <a:uLnTx/>
                <a:uFillTx/>
                <a:latin typeface="Arial" panose="020B0604020202020204" pitchFamily="34" charset="0"/>
                <a:ea typeface="Times New Roman" panose="02020603050405020304" pitchFamily="18" charset="0"/>
                <a:cs typeface="+mn-cs"/>
              </a:rPr>
              <a:t>Тьюки</a:t>
            </a:r>
            <a:r>
              <a:rPr kumimoji="0" lang="ru-RU" sz="1800" b="1" i="0" u="none" strike="noStrike" kern="1200" cap="none" spc="0" normalizeH="0" baseline="0" noProof="0" dirty="0">
                <a:ln>
                  <a:noFill/>
                </a:ln>
                <a:solidFill>
                  <a:srgbClr val="C00000"/>
                </a:solidFill>
                <a:effectLst/>
                <a:uLnTx/>
                <a:uFillTx/>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ru-RU"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 то мы получаем итеративный метод </a:t>
            </a:r>
          </a:p>
          <a:p>
            <a:pPr lvl="0">
              <a:lnSpc>
                <a:spcPct val="120000"/>
              </a:lnSpc>
              <a:defRPr/>
            </a:pPr>
            <a:r>
              <a:rPr kumimoji="0" lang="ru-RU" sz="2200" b="1" i="0" u="sng" strike="noStrike" kern="1200" cap="none" spc="0" normalizeH="0" baseline="0" noProof="0" dirty="0">
                <a:ln>
                  <a:noFill/>
                </a:ln>
                <a:solidFill>
                  <a:srgbClr val="C00000"/>
                </a:solidFill>
                <a:effectLst/>
                <a:uLnTx/>
                <a:uFillTx/>
                <a:latin typeface="Arial" panose="020B0604020202020204" pitchFamily="34" charset="0"/>
                <a:ea typeface="Times New Roman" panose="02020603050405020304" pitchFamily="18" charset="0"/>
                <a:cs typeface="+mn-cs"/>
              </a:rPr>
              <a:t>робастной подгонки.</a:t>
            </a:r>
            <a:r>
              <a:rPr lang="ru-RU" dirty="0">
                <a:solidFill>
                  <a:prstClr val="black"/>
                </a:solidFill>
                <a:latin typeface="Arial" panose="020B0604020202020204" pitchFamily="34" charset="0"/>
                <a:ea typeface="Times New Roman" panose="02020603050405020304" pitchFamily="18" charset="0"/>
              </a:rPr>
              <a:t> На нулевой итерации</a:t>
            </a:r>
            <a:r>
              <a:rPr lang="en-US" dirty="0">
                <a:solidFill>
                  <a:prstClr val="black"/>
                </a:solidFill>
                <a:latin typeface="Arial" panose="020B0604020202020204" pitchFamily="34" charset="0"/>
                <a:ea typeface="Times New Roman" panose="02020603050405020304" pitchFamily="18" charset="0"/>
              </a:rPr>
              <a:t> </a:t>
            </a:r>
            <a:endParaRPr lang="ru-RU" dirty="0">
              <a:solidFill>
                <a:prstClr val="black"/>
              </a:solidFill>
              <a:latin typeface="Arial" panose="020B0604020202020204" pitchFamily="34" charset="0"/>
              <a:ea typeface="Times New Roman" panose="02020603050405020304" pitchFamily="18" charset="0"/>
            </a:endParaRPr>
          </a:p>
          <a:p>
            <a:pPr lvl="0">
              <a:lnSpc>
                <a:spcPct val="120000"/>
              </a:lnSpc>
              <a:defRPr/>
            </a:pPr>
            <a:r>
              <a:rPr lang="ru-RU" dirty="0">
                <a:solidFill>
                  <a:prstClr val="black"/>
                </a:solidFill>
                <a:latin typeface="Arial" panose="020B0604020202020204" pitchFamily="34" charset="0"/>
                <a:ea typeface="Times New Roman" panose="02020603050405020304" pitchFamily="18" charset="0"/>
              </a:rPr>
              <a:t>все </a:t>
            </a:r>
            <a:r>
              <a:rPr lang="en-US" b="1" i="1" dirty="0" err="1">
                <a:solidFill>
                  <a:prstClr val="black"/>
                </a:solidFill>
                <a:latin typeface="Arial" panose="020B0604020202020204" pitchFamily="34" charset="0"/>
                <a:ea typeface="Times New Roman" panose="02020603050405020304" pitchFamily="18" charset="0"/>
              </a:rPr>
              <a:t>w</a:t>
            </a:r>
            <a:r>
              <a:rPr lang="en-US" b="1" i="1" baseline="-25000" dirty="0" err="1">
                <a:solidFill>
                  <a:prstClr val="black"/>
                </a:solidFill>
                <a:latin typeface="Arial" panose="020B0604020202020204" pitchFamily="34" charset="0"/>
                <a:ea typeface="Times New Roman" panose="02020603050405020304" pitchFamily="18" charset="0"/>
              </a:rPr>
              <a:t>i</a:t>
            </a:r>
            <a:r>
              <a:rPr lang="ru-RU" b="1" i="1" baseline="30000" dirty="0">
                <a:solidFill>
                  <a:prstClr val="black"/>
                </a:solidFill>
                <a:latin typeface="Arial" panose="020B0604020202020204" pitchFamily="34" charset="0"/>
                <a:ea typeface="Times New Roman" panose="02020603050405020304" pitchFamily="18" charset="0"/>
              </a:rPr>
              <a:t>(0)</a:t>
            </a:r>
            <a:r>
              <a:rPr lang="ru-RU" b="1" i="1" dirty="0">
                <a:solidFill>
                  <a:prstClr val="black"/>
                </a:solidFill>
                <a:latin typeface="Arial" panose="020B0604020202020204" pitchFamily="34" charset="0"/>
                <a:ea typeface="Times New Roman" panose="02020603050405020304" pitchFamily="18" charset="0"/>
              </a:rPr>
              <a:t>≡1</a:t>
            </a:r>
            <a:r>
              <a:rPr lang="ru-RU" dirty="0">
                <a:solidFill>
                  <a:prstClr val="black"/>
                </a:solidFill>
                <a:latin typeface="Arial" panose="020B0604020202020204" pitchFamily="34" charset="0"/>
                <a:ea typeface="Times New Roman" panose="02020603050405020304" pitchFamily="18" charset="0"/>
              </a:rPr>
              <a:t>.  </a:t>
            </a:r>
            <a:r>
              <a:rPr kumimoji="0" lang="ru-RU"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После чего на каждой следующей </a:t>
            </a:r>
            <a:r>
              <a:rPr kumimoji="0" lang="ru-RU" sz="1800" b="1" i="1"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к</a:t>
            </a:r>
            <a:r>
              <a:rPr kumimoji="0" lang="ru-RU"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-й  итерации </a:t>
            </a:r>
            <a:r>
              <a:rPr kumimoji="0" lang="ru-RU" sz="1800" b="1" i="1"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σ</a:t>
            </a:r>
            <a:r>
              <a:rPr kumimoji="0" lang="en-US" sz="1800" b="1" i="1" u="none" strike="noStrike" kern="1200" cap="none" spc="0" normalizeH="0" baseline="-25000" noProof="0" dirty="0" err="1">
                <a:ln>
                  <a:noFill/>
                </a:ln>
                <a:solidFill>
                  <a:prstClr val="black"/>
                </a:solidFill>
                <a:effectLst/>
                <a:uLnTx/>
                <a:uFillTx/>
                <a:latin typeface="Arial" panose="020B0604020202020204" pitchFamily="34" charset="0"/>
                <a:ea typeface="Times New Roman" panose="02020603050405020304" pitchFamily="18" charset="0"/>
                <a:cs typeface="+mn-cs"/>
              </a:rPr>
              <a:t>i</a:t>
            </a:r>
            <a:r>
              <a:rPr kumimoji="0" lang="ru-RU" sz="1800" b="1" i="1"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 </a:t>
            </a:r>
            <a:r>
              <a:rPr kumimoji="0" lang="ru-RU" sz="18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mn-cs"/>
              </a:rPr>
              <a:t>перевычисляют</a:t>
            </a:r>
            <a:r>
              <a:rPr kumimoji="0" lang="ru-RU"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 по формуле </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ru-RU"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                                                                                        Коридор вокруг подгоняемой кривой </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|e|&lt; </a:t>
            </a:r>
            <a:r>
              <a:rPr kumimoji="0" lang="ru-RU" sz="1800" b="1" i="1"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mn-cs"/>
              </a:rPr>
              <a:t>с</a:t>
            </a:r>
            <a:r>
              <a:rPr kumimoji="0" lang="ru-RU" sz="1800" b="1" i="1" u="none" strike="noStrike" kern="1200" cap="none" spc="0" normalizeH="0" baseline="-25000" noProof="0" dirty="0" err="1">
                <a:ln>
                  <a:noFill/>
                </a:ln>
                <a:solidFill>
                  <a:prstClr val="black"/>
                </a:solidFill>
                <a:effectLst/>
                <a:uLnTx/>
                <a:uFillTx/>
                <a:latin typeface="Arial" panose="020B0604020202020204" pitchFamily="34" charset="0"/>
                <a:ea typeface="Times New Roman" panose="02020603050405020304" pitchFamily="18" charset="0"/>
                <a:cs typeface="+mn-cs"/>
              </a:rPr>
              <a:t>Т</a:t>
            </a:r>
            <a:r>
              <a:rPr kumimoji="0" lang="ru-RU"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 </a:t>
            </a:r>
            <a:r>
              <a:rPr kumimoji="0" lang="ru-RU" sz="1800" b="1" i="1"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σ</a:t>
            </a:r>
            <a:r>
              <a:rPr kumimoji="0" lang="en-US" sz="1800" b="1" i="1"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 </a:t>
            </a:r>
            <a:r>
              <a:rPr kumimoji="0" lang="ru-RU"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 куда еще </a:t>
            </a:r>
          </a:p>
          <a:p>
            <a:pPr marL="0" marR="0" lvl="0" indent="0" algn="l" defTabSz="914400" rtl="0" eaLnBrk="1" fontAlgn="auto" latinLnBrk="0" hangingPunct="1">
              <a:lnSpc>
                <a:spcPct val="120000"/>
              </a:lnSpc>
              <a:spcBef>
                <a:spcPts val="0"/>
              </a:spcBef>
              <a:spcAft>
                <a:spcPts val="0"/>
              </a:spcAft>
              <a:buClrTx/>
              <a:buSzTx/>
              <a:buFontTx/>
              <a:buNone/>
              <a:tabLst/>
              <a:defRPr/>
            </a:pPr>
            <a:endParaRPr lang="ru-RU" dirty="0">
              <a:solidFill>
                <a:prstClr val="black"/>
              </a:solidFill>
              <a:latin typeface="Arial" panose="020B0604020202020204" pitchFamily="34" charset="0"/>
              <a:ea typeface="Times New Roman" panose="02020603050405020304" pitchFamily="18" charset="0"/>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ru-RU"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могут попадать засоряющие точки</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 </a:t>
            </a:r>
            <a:r>
              <a:rPr kumimoji="0" lang="ru-RU"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быстро сужается и подгонка заканчивается обычно за 3-4 итерации</a:t>
            </a:r>
          </a:p>
          <a:p>
            <a:pPr>
              <a:lnSpc>
                <a:spcPct val="120000"/>
              </a:lnSpc>
              <a:defRPr/>
            </a:pPr>
            <a:r>
              <a:rPr lang="ru-RU" sz="1800" b="1" u="sng"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Все это есть  в </a:t>
            </a:r>
            <a:r>
              <a:rPr lang="ru-RU" b="1" u="sng"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б</a:t>
            </a:r>
            <a:r>
              <a:rPr lang="ru-RU" sz="1800" b="1" u="sng" dirty="0">
                <a:solidFill>
                  <a:srgbClr val="C00000"/>
                </a:solidFill>
                <a:latin typeface="Calibri" panose="020F0502020204030204" pitchFamily="34" charset="0"/>
                <a:ea typeface="Calibri" panose="020F0502020204030204" pitchFamily="34" charset="0"/>
                <a:cs typeface="Times New Roman" panose="02020603050405020304" pitchFamily="18" charset="0"/>
              </a:rPr>
              <a:t>иблиотеке </a:t>
            </a:r>
            <a:r>
              <a:rPr lang="ru-RU" sz="1800" b="1" u="sng" dirty="0" err="1">
                <a:solidFill>
                  <a:srgbClr val="C00000"/>
                </a:solidFill>
                <a:latin typeface="Calibri" panose="020F0502020204030204" pitchFamily="34" charset="0"/>
                <a:ea typeface="Calibri" panose="020F0502020204030204" pitchFamily="34" charset="0"/>
                <a:cs typeface="Times New Roman" panose="02020603050405020304" pitchFamily="18" charset="0"/>
              </a:rPr>
              <a:t>scipy</a:t>
            </a:r>
            <a:r>
              <a:rPr lang="ru-RU" sz="1800" b="1" u="sng" dirty="0">
                <a:solidFill>
                  <a:srgbClr val="C00000"/>
                </a:solidFill>
                <a:latin typeface="Calibri" panose="020F0502020204030204" pitchFamily="34" charset="0"/>
                <a:ea typeface="Calibri" panose="020F0502020204030204" pitchFamily="34" charset="0"/>
                <a:cs typeface="Times New Roman" panose="02020603050405020304" pitchFamily="18" charset="0"/>
              </a:rPr>
              <a:t> </a:t>
            </a:r>
            <a:r>
              <a:rPr lang="ru-RU"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8"/>
              </a:rPr>
              <a:t>https://pythonpip.ru/examples/podgonka-krivoy-v-python-s-pomoschyu-biblioteki-scipy</a:t>
            </a:r>
            <a:endParaRPr kumimoji="0" lang="ru-RU"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ru-RU" sz="18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 </a:t>
            </a:r>
          </a:p>
        </p:txBody>
      </p:sp>
      <p:pic>
        <p:nvPicPr>
          <p:cNvPr id="52" name="Рисунок 51">
            <a:extLst>
              <a:ext uri="{FF2B5EF4-FFF2-40B4-BE49-F238E27FC236}">
                <a16:creationId xmlns:a16="http://schemas.microsoft.com/office/drawing/2014/main" id="{68A23E59-3554-B6BE-F48D-2E0824AC439B}"/>
              </a:ext>
            </a:extLst>
          </p:cNvPr>
          <p:cNvPicPr>
            <a:picLocks noChangeAspect="1"/>
          </p:cNvPicPr>
          <p:nvPr/>
        </p:nvPicPr>
        <p:blipFill>
          <a:blip r:embed="rId9">
            <a:lum bright="-46000" contrast="64000"/>
            <a:extLst>
              <a:ext uri="{28A0092B-C50C-407E-A947-70E740481C1C}">
                <a14:useLocalDpi xmlns:a14="http://schemas.microsoft.com/office/drawing/2010/main" val="0"/>
              </a:ext>
            </a:extLst>
          </a:blip>
          <a:srcRect/>
          <a:stretch>
            <a:fillRect/>
          </a:stretch>
        </p:blipFill>
        <p:spPr bwMode="auto">
          <a:xfrm>
            <a:off x="5859075" y="3912092"/>
            <a:ext cx="3860800" cy="845544"/>
          </a:xfrm>
          <a:prstGeom prst="rect">
            <a:avLst/>
          </a:prstGeom>
          <a:noFill/>
          <a:ln>
            <a:noFill/>
          </a:ln>
        </p:spPr>
      </p:pic>
      <p:pic>
        <p:nvPicPr>
          <p:cNvPr id="53" name="Рисунок 52">
            <a:extLst>
              <a:ext uri="{FF2B5EF4-FFF2-40B4-BE49-F238E27FC236}">
                <a16:creationId xmlns:a16="http://schemas.microsoft.com/office/drawing/2014/main" id="{1E529AD9-82FA-D43C-2A26-74AA7C83C1EC}"/>
              </a:ext>
            </a:extLst>
          </p:cNvPr>
          <p:cNvPicPr>
            <a:picLocks noChangeAspect="1"/>
          </p:cNvPicPr>
          <p:nvPr/>
        </p:nvPicPr>
        <p:blipFill>
          <a:blip r:embed="rId10">
            <a:lum bright="-12000" contrast="24000"/>
            <a:extLst>
              <a:ext uri="{28A0092B-C50C-407E-A947-70E740481C1C}">
                <a14:useLocalDpi xmlns:a14="http://schemas.microsoft.com/office/drawing/2010/main" val="0"/>
              </a:ext>
            </a:extLst>
          </a:blip>
          <a:srcRect/>
          <a:stretch>
            <a:fillRect/>
          </a:stretch>
        </p:blipFill>
        <p:spPr bwMode="auto">
          <a:xfrm>
            <a:off x="609600" y="5051444"/>
            <a:ext cx="4220852" cy="692560"/>
          </a:xfrm>
          <a:prstGeom prst="rect">
            <a:avLst/>
          </a:prstGeom>
          <a:noFill/>
          <a:ln>
            <a:noFill/>
          </a:ln>
        </p:spPr>
      </p:pic>
      <p:graphicFrame>
        <p:nvGraphicFramePr>
          <p:cNvPr id="50" name="Объект 49">
            <a:extLst>
              <a:ext uri="{FF2B5EF4-FFF2-40B4-BE49-F238E27FC236}">
                <a16:creationId xmlns:a16="http://schemas.microsoft.com/office/drawing/2014/main" id="{6C80FD05-5C2B-B74E-B125-0D4B76209810}"/>
              </a:ext>
            </a:extLst>
          </p:cNvPr>
          <p:cNvGraphicFramePr>
            <a:graphicFrameLocks noChangeAspect="1"/>
          </p:cNvGraphicFramePr>
          <p:nvPr>
            <p:extLst>
              <p:ext uri="{D42A27DB-BD31-4B8C-83A1-F6EECF244321}">
                <p14:modId xmlns:p14="http://schemas.microsoft.com/office/powerpoint/2010/main" val="3347748131"/>
              </p:ext>
            </p:extLst>
          </p:nvPr>
        </p:nvGraphicFramePr>
        <p:xfrm>
          <a:off x="8599313" y="2844512"/>
          <a:ext cx="1257300" cy="663575"/>
        </p:xfrm>
        <a:graphic>
          <a:graphicData uri="http://schemas.openxmlformats.org/presentationml/2006/ole">
            <mc:AlternateContent xmlns:mc="http://schemas.openxmlformats.org/markup-compatibility/2006">
              <mc:Choice xmlns:v="urn:schemas-microsoft-com:vml" Requires="v">
                <p:oleObj r:id="rId11" imgW="812447" imgH="431613" progId="Equation.3">
                  <p:embed/>
                </p:oleObj>
              </mc:Choice>
              <mc:Fallback>
                <p:oleObj r:id="rId11" imgW="812447" imgH="431613" progId="Equation.3">
                  <p:embed/>
                  <p:pic>
                    <p:nvPicPr>
                      <p:cNvPr id="50" name="Объект 49">
                        <a:extLst>
                          <a:ext uri="{FF2B5EF4-FFF2-40B4-BE49-F238E27FC236}">
                            <a16:creationId xmlns:a16="http://schemas.microsoft.com/office/drawing/2014/main" id="{6C80FD05-5C2B-B74E-B125-0D4B7620981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99313" y="2844512"/>
                        <a:ext cx="1257300"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Рисунок 7">
            <a:extLst>
              <a:ext uri="{FF2B5EF4-FFF2-40B4-BE49-F238E27FC236}">
                <a16:creationId xmlns:a16="http://schemas.microsoft.com/office/drawing/2014/main" id="{135C0227-455D-7F30-BEBB-1F900A49685D}"/>
              </a:ext>
            </a:extLst>
          </p:cNvPr>
          <p:cNvPicPr>
            <a:picLocks noChangeAspect="1"/>
          </p:cNvPicPr>
          <p:nvPr/>
        </p:nvPicPr>
        <p:blipFill>
          <a:blip r:embed="rId13">
            <a:lum bright="-28000" contrast="48000"/>
          </a:blip>
          <a:stretch>
            <a:fillRect/>
          </a:stretch>
        </p:blipFill>
        <p:spPr>
          <a:xfrm>
            <a:off x="9951289" y="3936494"/>
            <a:ext cx="2265172" cy="1062453"/>
          </a:xfrm>
          <a:prstGeom prst="rect">
            <a:avLst/>
          </a:prstGeom>
        </p:spPr>
      </p:pic>
    </p:spTree>
    <p:extLst>
      <p:ext uri="{BB962C8B-B14F-4D97-AF65-F5344CB8AC3E}">
        <p14:creationId xmlns:p14="http://schemas.microsoft.com/office/powerpoint/2010/main" val="265670243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43472" y="136414"/>
            <a:ext cx="7238652" cy="931664"/>
          </a:xfrm>
        </p:spPr>
        <p:txBody>
          <a:bodyPr>
            <a:normAutofit/>
          </a:bodyPr>
          <a:lstStyle/>
          <a:p>
            <a:r>
              <a:rPr lang="ru-RU" sz="3200" b="1" dirty="0">
                <a:solidFill>
                  <a:srgbClr val="003882"/>
                </a:solidFill>
              </a:rPr>
              <a:t>Разработка модели «ядерной розы»</a:t>
            </a:r>
          </a:p>
        </p:txBody>
      </p:sp>
      <p:sp>
        <p:nvSpPr>
          <p:cNvPr id="3" name="Объект 2"/>
          <p:cNvSpPr>
            <a:spLocks noGrp="1"/>
          </p:cNvSpPr>
          <p:nvPr>
            <p:ph idx="1"/>
          </p:nvPr>
        </p:nvSpPr>
        <p:spPr>
          <a:xfrm>
            <a:off x="0" y="957664"/>
            <a:ext cx="12072664" cy="5616624"/>
          </a:xfrm>
        </p:spPr>
        <p:txBody>
          <a:bodyPr>
            <a:normAutofit fontScale="92500" lnSpcReduction="10000"/>
          </a:bodyPr>
          <a:lstStyle/>
          <a:p>
            <a:pPr marL="0" indent="0">
              <a:lnSpc>
                <a:spcPct val="120000"/>
              </a:lnSpc>
              <a:spcBef>
                <a:spcPts val="0"/>
              </a:spcBef>
              <a:buNone/>
            </a:pPr>
            <a:r>
              <a:rPr lang="ru-RU" sz="2200" b="1" dirty="0">
                <a:solidFill>
                  <a:srgbClr val="0033CC"/>
                </a:solidFill>
                <a:latin typeface="Arial" panose="020B0604020202020204" pitchFamily="34" charset="0"/>
                <a:cs typeface="Arial" panose="020B0604020202020204" pitchFamily="34" charset="0"/>
              </a:rPr>
              <a:t>1. Статистическая обработка </a:t>
            </a:r>
            <a:endParaRPr lang="ru-RU" sz="2200" dirty="0">
              <a:solidFill>
                <a:srgbClr val="0033CC"/>
              </a:solidFill>
              <a:latin typeface="Arial" panose="020B0604020202020204" pitchFamily="34" charset="0"/>
              <a:cs typeface="Arial" panose="020B0604020202020204" pitchFamily="34" charset="0"/>
            </a:endParaRPr>
          </a:p>
          <a:p>
            <a:pPr marL="452438" indent="-273050">
              <a:lnSpc>
                <a:spcPct val="120000"/>
              </a:lnSpc>
              <a:spcBef>
                <a:spcPts val="0"/>
              </a:spcBef>
            </a:pPr>
            <a:r>
              <a:rPr lang="ru-RU" sz="2100" dirty="0">
                <a:latin typeface="Arial" panose="020B0604020202020204" pitchFamily="34" charset="0"/>
                <a:cs typeface="Arial" panose="020B0604020202020204" pitchFamily="34" charset="0"/>
              </a:rPr>
              <a:t>С помощью поворотных гистограмм найти 10 прямых линий</a:t>
            </a:r>
          </a:p>
          <a:p>
            <a:pPr marL="452438" indent="-273050">
              <a:lnSpc>
                <a:spcPct val="120000"/>
              </a:lnSpc>
              <a:spcBef>
                <a:spcPts val="0"/>
              </a:spcBef>
            </a:pPr>
            <a:r>
              <a:rPr lang="ru-RU" sz="2100" dirty="0">
                <a:latin typeface="Arial" panose="020B0604020202020204" pitchFamily="34" charset="0"/>
                <a:cs typeface="Arial" panose="020B0604020202020204" pitchFamily="34" charset="0"/>
              </a:rPr>
              <a:t>Выполнить МНК подгонку для определения параметров прямых </a:t>
            </a:r>
          </a:p>
          <a:p>
            <a:pPr marL="179388" indent="0">
              <a:lnSpc>
                <a:spcPct val="120000"/>
              </a:lnSpc>
              <a:spcBef>
                <a:spcPts val="0"/>
              </a:spcBef>
              <a:buNone/>
            </a:pPr>
            <a:r>
              <a:rPr lang="ru-RU" sz="2100" dirty="0">
                <a:latin typeface="Arial" panose="020B0604020202020204" pitchFamily="34" charset="0"/>
                <a:cs typeface="Arial" panose="020B0604020202020204" pitchFamily="34" charset="0"/>
              </a:rPr>
              <a:t>    и разброса точек вокруг них</a:t>
            </a:r>
          </a:p>
          <a:p>
            <a:pPr marL="452438" indent="-273050">
              <a:lnSpc>
                <a:spcPct val="120000"/>
              </a:lnSpc>
              <a:spcBef>
                <a:spcPts val="0"/>
              </a:spcBef>
            </a:pPr>
            <a:r>
              <a:rPr lang="ru-RU" sz="2100" dirty="0">
                <a:latin typeface="Arial" panose="020B0604020202020204" pitchFamily="34" charset="0"/>
                <a:cs typeface="Arial" panose="020B0604020202020204" pitchFamily="34" charset="0"/>
              </a:rPr>
              <a:t>Найти координаты 10 точек пересечения прямых для определения длин 10 отрезков, образующих «розу» и её «стебель» Проверить их соответствие «магическим ядерным числам»</a:t>
            </a:r>
          </a:p>
          <a:p>
            <a:pPr marL="452438" indent="-273050">
              <a:lnSpc>
                <a:spcPct val="120000"/>
              </a:lnSpc>
              <a:spcBef>
                <a:spcPts val="0"/>
              </a:spcBef>
            </a:pPr>
            <a:r>
              <a:rPr lang="ru-RU" sz="2100" dirty="0">
                <a:latin typeface="Arial" panose="020B0604020202020204" pitchFamily="34" charset="0"/>
                <a:cs typeface="Arial" panose="020B0604020202020204" pitchFamily="34" charset="0"/>
              </a:rPr>
              <a:t>Подсчитать число точек </a:t>
            </a:r>
            <a:r>
              <a:rPr lang="en-US" sz="2100" b="1" i="1" dirty="0" err="1">
                <a:latin typeface="Arial" panose="020B0604020202020204" pitchFamily="34" charset="0"/>
                <a:cs typeface="Arial" panose="020B0604020202020204" pitchFamily="34" charset="0"/>
              </a:rPr>
              <a:t>n</a:t>
            </a:r>
            <a:r>
              <a:rPr lang="en-US" sz="2100" b="1" i="1" baseline="-25000" dirty="0" err="1">
                <a:latin typeface="Arial" panose="020B0604020202020204" pitchFamily="34" charset="0"/>
                <a:cs typeface="Arial" panose="020B0604020202020204" pitchFamily="34" charset="0"/>
              </a:rPr>
              <a:t>i</a:t>
            </a:r>
            <a:r>
              <a:rPr lang="en-US" sz="2100" dirty="0">
                <a:latin typeface="Arial" panose="020B0604020202020204" pitchFamily="34" charset="0"/>
                <a:cs typeface="Arial" panose="020B0604020202020204" pitchFamily="34" charset="0"/>
              </a:rPr>
              <a:t>  </a:t>
            </a:r>
            <a:r>
              <a:rPr lang="ru-RU" sz="2100" dirty="0">
                <a:latin typeface="Arial" panose="020B0604020202020204" pitchFamily="34" charset="0"/>
                <a:cs typeface="Arial" panose="020B0604020202020204" pitchFamily="34" charset="0"/>
              </a:rPr>
              <a:t>вокруг каждого из этих отрезков и определить их среднее</a:t>
            </a:r>
            <a:r>
              <a:rPr lang="ru-RU" sz="2100" b="1" i="1" dirty="0">
                <a:latin typeface="Arial" panose="020B0604020202020204" pitchFamily="34" charset="0"/>
                <a:cs typeface="Arial" panose="020B0604020202020204" pitchFamily="34" charset="0"/>
              </a:rPr>
              <a:t> </a:t>
            </a:r>
            <a:r>
              <a:rPr lang="ru-RU" sz="2100" dirty="0">
                <a:latin typeface="Arial" panose="020B0604020202020204" pitchFamily="34" charset="0"/>
                <a:cs typeface="Arial" panose="020B0604020202020204" pitchFamily="34" charset="0"/>
              </a:rPr>
              <a:t>и среднеквадратичный разброс </a:t>
            </a:r>
            <a:r>
              <a:rPr lang="ru-RU" sz="2100" b="1" i="1" dirty="0">
                <a:latin typeface="Arial" panose="020B0604020202020204" pitchFamily="34" charset="0"/>
                <a:cs typeface="Arial" panose="020B0604020202020204" pitchFamily="34" charset="0"/>
              </a:rPr>
              <a:t>σ</a:t>
            </a:r>
            <a:endParaRPr lang="ru-RU" sz="2100" dirty="0">
              <a:latin typeface="Arial" panose="020B0604020202020204" pitchFamily="34" charset="0"/>
              <a:cs typeface="Arial" panose="020B0604020202020204" pitchFamily="34" charset="0"/>
            </a:endParaRPr>
          </a:p>
          <a:p>
            <a:pPr marL="452438" indent="-273050">
              <a:lnSpc>
                <a:spcPct val="120000"/>
              </a:lnSpc>
              <a:spcBef>
                <a:spcPts val="0"/>
              </a:spcBef>
            </a:pPr>
            <a:r>
              <a:rPr lang="ru-RU" sz="2100" dirty="0">
                <a:latin typeface="Arial" panose="020B0604020202020204" pitchFamily="34" charset="0"/>
                <a:cs typeface="Arial" panose="020B0604020202020204" pitchFamily="34" charset="0"/>
              </a:rPr>
              <a:t>С помощью Критерия Колмогорова проверить гипотезу </a:t>
            </a:r>
            <a:r>
              <a:rPr lang="ru-RU" sz="2100" b="1" dirty="0">
                <a:latin typeface="Arial" panose="020B0604020202020204" pitchFamily="34" charset="0"/>
                <a:cs typeface="Arial" panose="020B0604020202020204" pitchFamily="34" charset="0"/>
              </a:rPr>
              <a:t>о </a:t>
            </a:r>
            <a:r>
              <a:rPr lang="ru-RU" sz="2100" b="1" dirty="0" err="1">
                <a:latin typeface="Arial" panose="020B0604020202020204" pitchFamily="34" charset="0"/>
                <a:cs typeface="Arial" panose="020B0604020202020204" pitchFamily="34" charset="0"/>
              </a:rPr>
              <a:t>Пуассоновом</a:t>
            </a:r>
            <a:r>
              <a:rPr lang="ru-RU" sz="2100" b="1" dirty="0">
                <a:latin typeface="Arial" panose="020B0604020202020204" pitchFamily="34" charset="0"/>
                <a:cs typeface="Arial" panose="020B0604020202020204" pitchFamily="34" charset="0"/>
              </a:rPr>
              <a:t> законе распределения чисел </a:t>
            </a:r>
            <a:r>
              <a:rPr lang="en-US" sz="2100" b="1" i="1" dirty="0" err="1">
                <a:latin typeface="Arial" panose="020B0604020202020204" pitchFamily="34" charset="0"/>
                <a:cs typeface="Arial" panose="020B0604020202020204" pitchFamily="34" charset="0"/>
              </a:rPr>
              <a:t>n</a:t>
            </a:r>
            <a:r>
              <a:rPr lang="en-US" sz="2100" b="1" i="1" baseline="-25000" dirty="0" err="1">
                <a:latin typeface="Arial" panose="020B0604020202020204" pitchFamily="34" charset="0"/>
                <a:cs typeface="Arial" panose="020B0604020202020204" pitchFamily="34" charset="0"/>
              </a:rPr>
              <a:t>i</a:t>
            </a:r>
            <a:r>
              <a:rPr lang="ru-RU" sz="2100" b="1" i="1" baseline="-25000" dirty="0">
                <a:latin typeface="Arial" panose="020B0604020202020204" pitchFamily="34" charset="0"/>
                <a:cs typeface="Arial" panose="020B0604020202020204" pitchFamily="34" charset="0"/>
              </a:rPr>
              <a:t>  </a:t>
            </a:r>
            <a:r>
              <a:rPr lang="ru-RU" sz="2100" dirty="0">
                <a:latin typeface="Arial" panose="020B0604020202020204" pitchFamily="34" charset="0"/>
                <a:cs typeface="Arial" panose="020B0604020202020204" pitchFamily="34" charset="0"/>
              </a:rPr>
              <a:t>и оценить его параметр </a:t>
            </a:r>
            <a:r>
              <a:rPr lang="ru-RU" sz="2200" b="1" i="1" dirty="0">
                <a:latin typeface="Arial" panose="020B0604020202020204" pitchFamily="34" charset="0"/>
                <a:cs typeface="Arial" panose="020B0604020202020204" pitchFamily="34" charset="0"/>
                <a:sym typeface="Symbol"/>
              </a:rPr>
              <a:t></a:t>
            </a:r>
            <a:endParaRPr lang="ru-RU" sz="2200" b="1" dirty="0">
              <a:latin typeface="Arial" panose="020B0604020202020204" pitchFamily="34" charset="0"/>
              <a:cs typeface="Arial" panose="020B0604020202020204" pitchFamily="34" charset="0"/>
            </a:endParaRPr>
          </a:p>
          <a:p>
            <a:pPr marL="452438" indent="-273050">
              <a:lnSpc>
                <a:spcPct val="120000"/>
              </a:lnSpc>
              <a:spcBef>
                <a:spcPts val="0"/>
              </a:spcBef>
              <a:buNone/>
            </a:pPr>
            <a:r>
              <a:rPr lang="ru-RU" sz="2200" b="1" dirty="0">
                <a:solidFill>
                  <a:srgbClr val="0033CC"/>
                </a:solidFill>
                <a:latin typeface="Arial" panose="020B0604020202020204" pitchFamily="34" charset="0"/>
                <a:cs typeface="Arial" panose="020B0604020202020204" pitchFamily="34" charset="0"/>
              </a:rPr>
              <a:t>2. Создание числовой модели</a:t>
            </a:r>
            <a:endParaRPr lang="ru-RU" sz="2200" dirty="0">
              <a:solidFill>
                <a:srgbClr val="0033CC"/>
              </a:solidFill>
              <a:latin typeface="Arial" panose="020B0604020202020204" pitchFamily="34" charset="0"/>
              <a:cs typeface="Arial" panose="020B0604020202020204" pitchFamily="34" charset="0"/>
            </a:endParaRPr>
          </a:p>
          <a:p>
            <a:pPr marL="452438" indent="-273050">
              <a:lnSpc>
                <a:spcPct val="120000"/>
              </a:lnSpc>
              <a:spcBef>
                <a:spcPts val="0"/>
              </a:spcBef>
            </a:pPr>
            <a:r>
              <a:rPr lang="ru-RU" sz="2100" dirty="0">
                <a:latin typeface="Arial" panose="020B0604020202020204" pitchFamily="34" charset="0"/>
                <a:cs typeface="Arial" panose="020B0604020202020204" pitchFamily="34" charset="0"/>
              </a:rPr>
              <a:t>Для каждого из отрезков </a:t>
            </a:r>
            <a:r>
              <a:rPr lang="en-US" sz="2100" b="1" i="1" dirty="0" err="1">
                <a:latin typeface="Arial" panose="020B0604020202020204" pitchFamily="34" charset="0"/>
                <a:cs typeface="Arial" panose="020B0604020202020204" pitchFamily="34" charset="0"/>
              </a:rPr>
              <a:t>i</a:t>
            </a:r>
            <a:r>
              <a:rPr lang="ru-RU" sz="2100" dirty="0">
                <a:latin typeface="Arial" panose="020B0604020202020204" pitchFamily="34" charset="0"/>
                <a:cs typeface="Arial" panose="020B0604020202020204" pitchFamily="34" charset="0"/>
              </a:rPr>
              <a:t>, образующих «розу» и её «стебель», разыграть по закону Пуассона с параметром </a:t>
            </a:r>
            <a:r>
              <a:rPr lang="ru-RU" sz="2100" b="1" i="1" dirty="0">
                <a:latin typeface="Arial" panose="020B0604020202020204" pitchFamily="34" charset="0"/>
                <a:cs typeface="Arial" panose="020B0604020202020204" pitchFamily="34" charset="0"/>
                <a:sym typeface="Symbol"/>
              </a:rPr>
              <a:t></a:t>
            </a:r>
            <a:r>
              <a:rPr lang="ru-RU" sz="2100" dirty="0">
                <a:latin typeface="Arial" panose="020B0604020202020204" pitchFamily="34" charset="0"/>
                <a:cs typeface="Arial" panose="020B0604020202020204" pitchFamily="34" charset="0"/>
              </a:rPr>
              <a:t> число </a:t>
            </a:r>
            <a:r>
              <a:rPr lang="en-US" sz="2100" b="1" i="1" dirty="0">
                <a:latin typeface="Arial" panose="020B0604020202020204" pitchFamily="34" charset="0"/>
                <a:cs typeface="Arial" panose="020B0604020202020204" pitchFamily="34" charset="0"/>
              </a:rPr>
              <a:t>m</a:t>
            </a:r>
            <a:r>
              <a:rPr lang="en-US" sz="2100" b="1" i="1" baseline="-25000" dirty="0">
                <a:latin typeface="Arial" panose="020B0604020202020204" pitchFamily="34" charset="0"/>
                <a:cs typeface="Arial" panose="020B0604020202020204" pitchFamily="34" charset="0"/>
              </a:rPr>
              <a:t>i</a:t>
            </a:r>
            <a:r>
              <a:rPr lang="en-US" sz="2100" b="1" i="1"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 </a:t>
            </a:r>
            <a:r>
              <a:rPr lang="ru-RU" sz="2100" dirty="0">
                <a:latin typeface="Arial" panose="020B0604020202020204" pitchFamily="34" charset="0"/>
                <a:cs typeface="Arial" panose="020B0604020202020204" pitchFamily="34" charset="0"/>
              </a:rPr>
              <a:t>точек, относящихся к этому отрезку</a:t>
            </a:r>
          </a:p>
          <a:p>
            <a:pPr marL="452438" indent="-273050">
              <a:lnSpc>
                <a:spcPct val="120000"/>
              </a:lnSpc>
              <a:spcBef>
                <a:spcPts val="0"/>
              </a:spcBef>
            </a:pPr>
            <a:r>
              <a:rPr lang="ru-RU" sz="2100" dirty="0">
                <a:latin typeface="Arial" panose="020B0604020202020204" pitchFamily="34" charset="0"/>
                <a:cs typeface="Arial" panose="020B0604020202020204" pitchFamily="34" charset="0"/>
              </a:rPr>
              <a:t>Разбросать на </a:t>
            </a:r>
            <a:r>
              <a:rPr lang="en-US" sz="2100" b="1" i="1" dirty="0" err="1">
                <a:latin typeface="Arial" panose="020B0604020202020204" pitchFamily="34" charset="0"/>
                <a:cs typeface="Arial" panose="020B0604020202020204" pitchFamily="34" charset="0"/>
              </a:rPr>
              <a:t>i</a:t>
            </a:r>
            <a:r>
              <a:rPr lang="ru-RU" sz="2100" dirty="0">
                <a:latin typeface="Arial" panose="020B0604020202020204" pitchFamily="34" charset="0"/>
                <a:cs typeface="Arial" panose="020B0604020202020204" pitchFamily="34" charset="0"/>
              </a:rPr>
              <a:t>-м отрезке </a:t>
            </a:r>
            <a:r>
              <a:rPr lang="en-US" sz="2100" b="1" i="1" dirty="0">
                <a:latin typeface="Arial" panose="020B0604020202020204" pitchFamily="34" charset="0"/>
                <a:cs typeface="Arial" panose="020B0604020202020204" pitchFamily="34" charset="0"/>
              </a:rPr>
              <a:t>m</a:t>
            </a:r>
            <a:r>
              <a:rPr lang="en-US" sz="2100" b="1" i="1" baseline="-25000" dirty="0">
                <a:latin typeface="Arial" panose="020B0604020202020204" pitchFamily="34" charset="0"/>
                <a:cs typeface="Arial" panose="020B0604020202020204" pitchFamily="34" charset="0"/>
              </a:rPr>
              <a:t>i</a:t>
            </a:r>
            <a:r>
              <a:rPr lang="en-US" sz="2100" b="1" i="1" dirty="0">
                <a:latin typeface="Arial" panose="020B0604020202020204" pitchFamily="34" charset="0"/>
                <a:cs typeface="Arial" panose="020B0604020202020204" pitchFamily="34" charset="0"/>
              </a:rPr>
              <a:t> </a:t>
            </a:r>
            <a:r>
              <a:rPr lang="ru-RU" sz="2100" dirty="0">
                <a:latin typeface="Arial" panose="020B0604020202020204" pitchFamily="34" charset="0"/>
                <a:cs typeface="Arial" panose="020B0604020202020204" pitchFamily="34" charset="0"/>
              </a:rPr>
              <a:t>точек равномерно по его длине</a:t>
            </a:r>
          </a:p>
          <a:p>
            <a:pPr marL="452438" indent="-273050">
              <a:lnSpc>
                <a:spcPct val="120000"/>
              </a:lnSpc>
              <a:spcBef>
                <a:spcPts val="0"/>
              </a:spcBef>
            </a:pPr>
            <a:r>
              <a:rPr lang="ru-RU" sz="2100" dirty="0">
                <a:latin typeface="Arial" panose="020B0604020202020204" pitchFamily="34" charset="0"/>
                <a:cs typeface="Arial" panose="020B0604020202020204" pitchFamily="34" charset="0"/>
              </a:rPr>
              <a:t>Рассеять эти точки вокруг </a:t>
            </a:r>
            <a:r>
              <a:rPr lang="en-US" sz="2100" b="1" i="1" dirty="0" err="1">
                <a:latin typeface="Arial" panose="020B0604020202020204" pitchFamily="34" charset="0"/>
                <a:cs typeface="Arial" panose="020B0604020202020204" pitchFamily="34" charset="0"/>
              </a:rPr>
              <a:t>i</a:t>
            </a:r>
            <a:r>
              <a:rPr lang="ru-RU" sz="2100" dirty="0">
                <a:latin typeface="Arial" panose="020B0604020202020204" pitchFamily="34" charset="0"/>
                <a:cs typeface="Arial" panose="020B0604020202020204" pitchFamily="34" charset="0"/>
              </a:rPr>
              <a:t>-го отрезка по нормальному закону с параметрами </a:t>
            </a:r>
            <a:r>
              <a:rPr lang="ru-RU" sz="2100" b="1" i="1" dirty="0">
                <a:latin typeface="Arial" panose="020B0604020202020204" pitchFamily="34" charset="0"/>
                <a:cs typeface="Arial" panose="020B0604020202020204" pitchFamily="34" charset="0"/>
              </a:rPr>
              <a:t>(0, σ)</a:t>
            </a:r>
          </a:p>
          <a:p>
            <a:pPr marL="179388" indent="0">
              <a:lnSpc>
                <a:spcPct val="120000"/>
              </a:lnSpc>
              <a:spcBef>
                <a:spcPts val="0"/>
              </a:spcBef>
              <a:buNone/>
            </a:pPr>
            <a:r>
              <a:rPr lang="ru-RU" sz="2100" b="1" dirty="0">
                <a:solidFill>
                  <a:srgbClr val="0033CC"/>
                </a:solidFill>
                <a:latin typeface="Arial" panose="020B0604020202020204" pitchFamily="34" charset="0"/>
                <a:cs typeface="Arial" panose="020B0604020202020204" pitchFamily="34" charset="0"/>
              </a:rPr>
              <a:t>3</a:t>
            </a:r>
            <a:r>
              <a:rPr lang="ru-RU" sz="2200" b="1" dirty="0">
                <a:solidFill>
                  <a:srgbClr val="0033CC"/>
                </a:solidFill>
                <a:latin typeface="Arial" panose="020B0604020202020204" pitchFamily="34" charset="0"/>
                <a:cs typeface="Arial" panose="020B0604020202020204" pitchFamily="34" charset="0"/>
              </a:rPr>
              <a:t>. Разработка программного генератора </a:t>
            </a:r>
            <a:r>
              <a:rPr lang="ru-RU" sz="2100" dirty="0">
                <a:latin typeface="Arial" panose="020B0604020202020204" pitchFamily="34" charset="0"/>
                <a:cs typeface="Arial" panose="020B0604020202020204" pitchFamily="34" charset="0"/>
              </a:rPr>
              <a:t>изображений модельных реализаций ядерной розы и альтернативных изображений наборов случайных точек на этом же поле</a:t>
            </a:r>
          </a:p>
          <a:p>
            <a:endParaRPr lang="ru-RU" sz="2000" dirty="0"/>
          </a:p>
        </p:txBody>
      </p:sp>
      <p:sp>
        <p:nvSpPr>
          <p:cNvPr id="6" name="Номер слайда 5"/>
          <p:cNvSpPr>
            <a:spLocks noGrp="1"/>
          </p:cNvSpPr>
          <p:nvPr>
            <p:ph type="sldNum" sz="quarter" idx="12"/>
          </p:nvPr>
        </p:nvSpPr>
        <p:spPr/>
        <p:txBody>
          <a:bodyPr/>
          <a:lstStyle/>
          <a:p>
            <a:fld id="{725C68B6-61C2-468F-89AB-4B9F7531AA68}" type="slidenum">
              <a:rPr lang="ru-RU" smtClean="0"/>
              <a:pPr/>
              <a:t>9</a:t>
            </a:fld>
            <a:endParaRPr lang="ru-RU" dirty="0"/>
          </a:p>
        </p:txBody>
      </p:sp>
      <p:sp>
        <p:nvSpPr>
          <p:cNvPr id="4" name="Дата 3">
            <a:extLst>
              <a:ext uri="{FF2B5EF4-FFF2-40B4-BE49-F238E27FC236}">
                <a16:creationId xmlns:a16="http://schemas.microsoft.com/office/drawing/2014/main" id="{3E04A60E-5F8C-426B-9313-6E5A914F218B}"/>
              </a:ext>
            </a:extLst>
          </p:cNvPr>
          <p:cNvSpPr>
            <a:spLocks noGrp="1"/>
          </p:cNvSpPr>
          <p:nvPr>
            <p:ph type="dt" sz="half" idx="10"/>
          </p:nvPr>
        </p:nvSpPr>
        <p:spPr/>
        <p:txBody>
          <a:bodyPr/>
          <a:lstStyle/>
          <a:p>
            <a:fld id="{85C2CBC4-0C5D-4A30-8B6F-5D4306FCF418}" type="datetime1">
              <a:rPr lang="ru-RU" smtClean="0"/>
              <a:t>14.03.2023</a:t>
            </a:fld>
            <a:endParaRPr lang="ru-RU"/>
          </a:p>
        </p:txBody>
      </p:sp>
      <p:sp>
        <p:nvSpPr>
          <p:cNvPr id="5" name="Нижний колонтитул 4">
            <a:extLst>
              <a:ext uri="{FF2B5EF4-FFF2-40B4-BE49-F238E27FC236}">
                <a16:creationId xmlns:a16="http://schemas.microsoft.com/office/drawing/2014/main" id="{97CC3980-CE8F-4A4E-86F9-FCDFD7228306}"/>
              </a:ext>
            </a:extLst>
          </p:cNvPr>
          <p:cNvSpPr>
            <a:spLocks noGrp="1"/>
          </p:cNvSpPr>
          <p:nvPr>
            <p:ph type="ftr" sz="quarter" idx="11"/>
          </p:nvPr>
        </p:nvSpPr>
        <p:spPr/>
        <p:txBody>
          <a:bodyPr/>
          <a:lstStyle/>
          <a:p>
            <a:r>
              <a:rPr lang="ru-RU"/>
              <a:t>Ососков Машинное обучение Лекция 3</a:t>
            </a:r>
            <a:endParaRPr lang="ru-RU" dirty="0"/>
          </a:p>
        </p:txBody>
      </p:sp>
      <p:pic>
        <p:nvPicPr>
          <p:cNvPr id="9" name="Рисунок 8">
            <a:extLst>
              <a:ext uri="{FF2B5EF4-FFF2-40B4-BE49-F238E27FC236}">
                <a16:creationId xmlns:a16="http://schemas.microsoft.com/office/drawing/2014/main" id="{F3988F4C-8A06-11C7-0378-2CFF9B45459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4000"/>
                    </a14:imgEffect>
                    <a14:imgEffect>
                      <a14:saturation sat="306000"/>
                    </a14:imgEffect>
                    <a14:imgEffect>
                      <a14:brightnessContrast bright="-20000" contrast="80000"/>
                    </a14:imgEffect>
                  </a14:imgLayer>
                </a14:imgProps>
              </a:ext>
            </a:extLst>
          </a:blip>
          <a:stretch>
            <a:fillRect/>
          </a:stretch>
        </p:blipFill>
        <p:spPr>
          <a:xfrm>
            <a:off x="8491165" y="68255"/>
            <a:ext cx="2868861" cy="2247701"/>
          </a:xfrm>
          <a:prstGeom prst="rect">
            <a:avLst/>
          </a:prstGeom>
        </p:spPr>
      </p:pic>
    </p:spTree>
    <p:extLst>
      <p:ext uri="{BB962C8B-B14F-4D97-AF65-F5344CB8AC3E}">
        <p14:creationId xmlns:p14="http://schemas.microsoft.com/office/powerpoint/2010/main" val="360884734"/>
      </p:ext>
    </p:extLst>
  </p:cSld>
  <p:clrMapOvr>
    <a:masterClrMapping/>
  </p:clrMapOvr>
  <p:transition>
    <p:fade/>
  </p:transition>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l">
          <a:defRPr dirty="0"/>
        </a:defPPr>
      </a:lstStyle>
    </a:txDef>
  </a:objectDefaults>
  <a:extraClrSchemeLst/>
</a:theme>
</file>

<file path=ppt/theme/theme2.xml><?xml version="1.0" encoding="utf-8"?>
<a:theme xmlns:a="http://schemas.openxmlformats.org/drawingml/2006/main" name="1_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7052</TotalTime>
  <Words>3114</Words>
  <Application>Microsoft Office PowerPoint</Application>
  <PresentationFormat>Широкоэкранный</PresentationFormat>
  <Paragraphs>306</Paragraphs>
  <Slides>26</Slides>
  <Notes>23</Notes>
  <HiddenSlides>0</HiddenSlides>
  <MMClips>0</MMClips>
  <ScaleCrop>false</ScaleCrop>
  <HeadingPairs>
    <vt:vector size="8" baseType="variant">
      <vt:variant>
        <vt:lpstr>Использованные шрифты</vt:lpstr>
      </vt:variant>
      <vt:variant>
        <vt:i4>4</vt:i4>
      </vt:variant>
      <vt:variant>
        <vt:lpstr>Тема</vt:lpstr>
      </vt:variant>
      <vt:variant>
        <vt:i4>2</vt:i4>
      </vt:variant>
      <vt:variant>
        <vt:lpstr>Внедренные серверы OLE</vt:lpstr>
      </vt:variant>
      <vt:variant>
        <vt:i4>4</vt:i4>
      </vt:variant>
      <vt:variant>
        <vt:lpstr>Заголовки слайдов</vt:lpstr>
      </vt:variant>
      <vt:variant>
        <vt:i4>26</vt:i4>
      </vt:variant>
    </vt:vector>
  </HeadingPairs>
  <TitlesOfParts>
    <vt:vector size="36" baseType="lpstr">
      <vt:lpstr>Arial</vt:lpstr>
      <vt:lpstr>Calibri</vt:lpstr>
      <vt:lpstr>Cambria Math</vt:lpstr>
      <vt:lpstr>Times New Roman</vt:lpstr>
      <vt:lpstr>Тема Office</vt:lpstr>
      <vt:lpstr>1_Тема Office</vt:lpstr>
      <vt:lpstr>Equation.3</vt:lpstr>
      <vt:lpstr>Equation.DSMT4</vt:lpstr>
      <vt:lpstr>Unknown</vt:lpstr>
      <vt:lpstr>Equation</vt:lpstr>
      <vt:lpstr> Применение методов машинного обучения для моделирования и анализа свойств тонких структур в распределениях продуктов ядерных реакций по массе </vt:lpstr>
      <vt:lpstr>Презентация PowerPoint</vt:lpstr>
      <vt:lpstr>Анализ деления калифорния 252Cf</vt:lpstr>
      <vt:lpstr>Ромбический меандр или «Ядерная роза» </vt:lpstr>
      <vt:lpstr>Совместный проект</vt:lpstr>
      <vt:lpstr>Преобразование Хафа для распознавания прямых линий</vt:lpstr>
      <vt:lpstr>Метод поворотных гистограмм для создания модели «ядерной розы»</vt:lpstr>
      <vt:lpstr>МНК и робастная подгонка</vt:lpstr>
      <vt:lpstr>Разработка модели «ядерной розы»</vt:lpstr>
      <vt:lpstr>Закон Пуассона и критерий Колмогорова</vt:lpstr>
      <vt:lpstr>Моделирование случайных последовательностей с заданным распределением</vt:lpstr>
      <vt:lpstr>Презентация PowerPoint</vt:lpstr>
      <vt:lpstr>Презентация PowerPoint</vt:lpstr>
      <vt:lpstr>Презентация PowerPoint</vt:lpstr>
      <vt:lpstr>Ромбический меандр или случайная комбинация точек?</vt:lpstr>
      <vt:lpstr>Вероятность, что случайная комбинация точек это ромбический меандр </vt:lpstr>
      <vt:lpstr>Присутствует ли «ядерная роза» на исходном изображении? </vt:lpstr>
      <vt:lpstr>Проверка влияния равномерного зашумления на вероятность правильного распознавания</vt:lpstr>
      <vt:lpstr>Оригинальная «роза»</vt:lpstr>
      <vt:lpstr>«Роза», сгенерированная моделью</vt:lpstr>
      <vt:lpstr>Генерация «розы» при каждом из n опытов</vt:lpstr>
      <vt:lpstr>Проверка влияния разброса точек вокруг прямых, образующих меандр, на вероятность правильного распознавания</vt:lpstr>
      <vt:lpstr>«Роза», сгенерированная моделью</vt:lpstr>
      <vt:lpstr>Генерация «розы» при каждом из n опытов</vt:lpstr>
      <vt:lpstr>Презентация PowerPoint</vt:lpstr>
      <vt:lpstr>Заключение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еру Hough transformation to identify fine structures in the mass and energy distributions of nuclear reaction products</dc:title>
  <dc:creator>MOR</dc:creator>
  <cp:lastModifiedBy>Gennady Ososkov</cp:lastModifiedBy>
  <cp:revision>238</cp:revision>
  <dcterms:created xsi:type="dcterms:W3CDTF">2019-07-23T11:42:40Z</dcterms:created>
  <dcterms:modified xsi:type="dcterms:W3CDTF">2023-03-14T13:56:49Z</dcterms:modified>
</cp:coreProperties>
</file>