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5.jpeg" ContentType="image/jpe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6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8203320" y="4106520"/>
            <a:ext cx="2257560" cy="1801440"/>
          </a:xfrm>
          <a:prstGeom prst="rect">
            <a:avLst/>
          </a:prstGeom>
          <a:ln>
            <a:noFill/>
          </a:ln>
        </p:spPr>
      </p:pic>
      <p:pic>
        <p:nvPicPr>
          <p:cNvPr descr="" id="64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35280" y="4106520"/>
            <a:ext cx="2257560" cy="1801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286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4680" cy="1801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2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8203320" y="4106520"/>
            <a:ext cx="2257560" cy="1801440"/>
          </a:xfrm>
          <a:prstGeom prst="rect">
            <a:avLst/>
          </a:prstGeom>
          <a:ln>
            <a:noFill/>
          </a:ln>
        </p:spPr>
      </p:pic>
      <p:pic>
        <p:nvPicPr>
          <p:cNvPr descr="" id="129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35280" y="4106520"/>
            <a:ext cx="2257560" cy="1801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286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4680" cy="1801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575080"/>
            <a:ext cx="100440" cy="62568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1" name="CustomShape 2"/>
          <p:cNvSpPr/>
          <p:nvPr/>
        </p:nvSpPr>
        <p:spPr>
          <a:xfrm>
            <a:off x="128520" y="3156480"/>
            <a:ext cx="646200" cy="232200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2" name="CustomShape 3"/>
          <p:cNvSpPr/>
          <p:nvPr/>
        </p:nvSpPr>
        <p:spPr>
          <a:xfrm>
            <a:off x="807120" y="5447160"/>
            <a:ext cx="609120" cy="141984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3" name="CustomShape 4"/>
          <p:cNvSpPr/>
          <p:nvPr/>
        </p:nvSpPr>
        <p:spPr>
          <a:xfrm>
            <a:off x="959760" y="6503760"/>
            <a:ext cx="171000" cy="36324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4" name="CustomShape 5"/>
          <p:cNvSpPr/>
          <p:nvPr/>
        </p:nvSpPr>
        <p:spPr>
          <a:xfrm>
            <a:off x="100800" y="3201120"/>
            <a:ext cx="821520" cy="332820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5" name="CustomShape 6"/>
          <p:cNvSpPr/>
          <p:nvPr/>
        </p:nvSpPr>
        <p:spPr>
          <a:xfrm>
            <a:off x="22320" y="228600"/>
            <a:ext cx="105840" cy="292752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6" name="CustomShape 7"/>
          <p:cNvSpPr/>
          <p:nvPr/>
        </p:nvSpPr>
        <p:spPr>
          <a:xfrm>
            <a:off x="78120" y="2944080"/>
            <a:ext cx="77760" cy="49356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7" name="CustomShape 8"/>
          <p:cNvSpPr/>
          <p:nvPr/>
        </p:nvSpPr>
        <p:spPr>
          <a:xfrm>
            <a:off x="769680" y="5478840"/>
            <a:ext cx="189720" cy="102456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8" name="CustomShape 9"/>
          <p:cNvSpPr/>
          <p:nvPr/>
        </p:nvSpPr>
        <p:spPr>
          <a:xfrm>
            <a:off x="775440" y="1398960"/>
            <a:ext cx="2075760" cy="404784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9" name="CustomShape 10"/>
          <p:cNvSpPr/>
          <p:nvPr/>
        </p:nvSpPr>
        <p:spPr>
          <a:xfrm>
            <a:off x="922680" y="6530040"/>
            <a:ext cx="161640" cy="33696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10" name="CustomShape 11"/>
          <p:cNvSpPr/>
          <p:nvPr/>
        </p:nvSpPr>
        <p:spPr>
          <a:xfrm>
            <a:off x="769680" y="5359320"/>
            <a:ext cx="37080" cy="22140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11" name="CustomShape 12"/>
          <p:cNvSpPr/>
          <p:nvPr/>
        </p:nvSpPr>
        <p:spPr>
          <a:xfrm>
            <a:off x="849960" y="6244920"/>
            <a:ext cx="238320" cy="62208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12" name="CustomShape 13"/>
          <p:cNvSpPr/>
          <p:nvPr/>
        </p:nvSpPr>
        <p:spPr>
          <a:xfrm>
            <a:off x="27360" y="-720"/>
            <a:ext cx="493920" cy="440064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13" name="CustomShape 14"/>
          <p:cNvSpPr/>
          <p:nvPr/>
        </p:nvSpPr>
        <p:spPr>
          <a:xfrm>
            <a:off x="550440" y="4316400"/>
            <a:ext cx="423000" cy="158040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14" name="CustomShape 15"/>
          <p:cNvSpPr/>
          <p:nvPr/>
        </p:nvSpPr>
        <p:spPr>
          <a:xfrm>
            <a:off x="1006200" y="5862600"/>
            <a:ext cx="430560" cy="99036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15" name="CustomShape 16"/>
          <p:cNvSpPr/>
          <p:nvPr/>
        </p:nvSpPr>
        <p:spPr>
          <a:xfrm>
            <a:off x="521640" y="4364280"/>
            <a:ext cx="551520" cy="223560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16" name="CustomShape 17"/>
          <p:cNvSpPr/>
          <p:nvPr/>
        </p:nvSpPr>
        <p:spPr>
          <a:xfrm>
            <a:off x="468000" y="1289160"/>
            <a:ext cx="173880" cy="302688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17" name="CustomShape 18"/>
          <p:cNvSpPr/>
          <p:nvPr/>
        </p:nvSpPr>
        <p:spPr>
          <a:xfrm>
            <a:off x="1111680" y="6571440"/>
            <a:ext cx="133920" cy="28116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18" name="CustomShape 19"/>
          <p:cNvSpPr/>
          <p:nvPr/>
        </p:nvSpPr>
        <p:spPr>
          <a:xfrm>
            <a:off x="502560" y="4107600"/>
            <a:ext cx="82080" cy="51120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19" name="CustomShape 20"/>
          <p:cNvSpPr/>
          <p:nvPr/>
        </p:nvSpPr>
        <p:spPr>
          <a:xfrm>
            <a:off x="973800" y="3145680"/>
            <a:ext cx="1409760" cy="271656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20" name="CustomShape 21"/>
          <p:cNvSpPr/>
          <p:nvPr/>
        </p:nvSpPr>
        <p:spPr>
          <a:xfrm>
            <a:off x="1073520" y="6600240"/>
            <a:ext cx="120240" cy="25272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21" name="CustomShape 22"/>
          <p:cNvSpPr/>
          <p:nvPr/>
        </p:nvSpPr>
        <p:spPr>
          <a:xfrm>
            <a:off x="973800" y="5897160"/>
            <a:ext cx="137520" cy="67392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22" name="CustomShape 23"/>
          <p:cNvSpPr/>
          <p:nvPr/>
        </p:nvSpPr>
        <p:spPr>
          <a:xfrm>
            <a:off x="973800" y="5772600"/>
            <a:ext cx="37800" cy="22752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23" name="CustomShape 24"/>
          <p:cNvSpPr/>
          <p:nvPr/>
        </p:nvSpPr>
        <p:spPr>
          <a:xfrm>
            <a:off x="1006200" y="6322680"/>
            <a:ext cx="210240" cy="53028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24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25" name="PlaceHolder 26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anchor="b" bIns="91440" tIns="91440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26" name="PlaceHolder 27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 bIns="91440" tIns="91440"/>
          <a:p>
            <a:endParaRPr/>
          </a:p>
        </p:txBody>
      </p:sp>
      <p:sp>
        <p:nvSpPr>
          <p:cNvPr id="27" name="PlaceHolder 28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 bIns="91440" tIns="91440"/>
          <a:p>
            <a:endParaRPr/>
          </a:p>
        </p:txBody>
      </p:sp>
      <p:sp>
        <p:nvSpPr>
          <p:cNvPr id="28" name="CustomShape 29"/>
          <p:cNvSpPr/>
          <p:nvPr/>
        </p:nvSpPr>
        <p:spPr>
          <a:xfrm>
            <a:off x="0" y="4323960"/>
            <a:ext cx="1744200" cy="778320"/>
          </a:xfrm>
          <a:prstGeom prst="rect">
            <a:avLst/>
          </a:prstGeom>
          <a:solidFill>
            <a:srgbClr val="a53010"/>
          </a:solidFill>
          <a:ln>
            <a:noFill/>
          </a:ln>
        </p:spPr>
      </p:sp>
      <p:sp>
        <p:nvSpPr>
          <p:cNvPr id="29" name="PlaceHolder 30"/>
          <p:cNvSpPr>
            <a:spLocks noGrp="1"/>
          </p:cNvSpPr>
          <p:nvPr>
            <p:ph type="sldNum"/>
          </p:nvPr>
        </p:nvSpPr>
        <p:spPr>
          <a:xfrm>
            <a:off x="531720" y="452952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D61A089-9032-49A4-892D-7CE1B81CD225}" type="slidenum">
              <a:rPr lang="en-US" sz="2000">
                <a:solidFill>
                  <a:srgbClr val="feffff"/>
                </a:solidFill>
                <a:latin typeface="Questrial"/>
                <a:ea typeface="Questrial"/>
              </a:rPr>
              <a:t>&lt;number&gt;</a:t>
            </a:fld>
            <a:endParaRPr/>
          </a:p>
        </p:txBody>
      </p:sp>
      <p:sp>
        <p:nvSpPr>
          <p:cNvPr id="30" name="PlaceHolder 3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2575080"/>
            <a:ext cx="100440" cy="62568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66" name="CustomShape 2"/>
          <p:cNvSpPr/>
          <p:nvPr/>
        </p:nvSpPr>
        <p:spPr>
          <a:xfrm>
            <a:off x="128520" y="3156480"/>
            <a:ext cx="646200" cy="232200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67" name="CustomShape 3"/>
          <p:cNvSpPr/>
          <p:nvPr/>
        </p:nvSpPr>
        <p:spPr>
          <a:xfrm>
            <a:off x="807120" y="5447160"/>
            <a:ext cx="609120" cy="141984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68" name="CustomShape 4"/>
          <p:cNvSpPr/>
          <p:nvPr/>
        </p:nvSpPr>
        <p:spPr>
          <a:xfrm>
            <a:off x="959760" y="6503760"/>
            <a:ext cx="171000" cy="36324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69" name="CustomShape 5"/>
          <p:cNvSpPr/>
          <p:nvPr/>
        </p:nvSpPr>
        <p:spPr>
          <a:xfrm>
            <a:off x="100800" y="3201120"/>
            <a:ext cx="821520" cy="332820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70" name="CustomShape 6"/>
          <p:cNvSpPr/>
          <p:nvPr/>
        </p:nvSpPr>
        <p:spPr>
          <a:xfrm>
            <a:off x="22320" y="228600"/>
            <a:ext cx="105840" cy="292752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71" name="CustomShape 7"/>
          <p:cNvSpPr/>
          <p:nvPr/>
        </p:nvSpPr>
        <p:spPr>
          <a:xfrm>
            <a:off x="78120" y="2944080"/>
            <a:ext cx="77760" cy="49356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72" name="CustomShape 8"/>
          <p:cNvSpPr/>
          <p:nvPr/>
        </p:nvSpPr>
        <p:spPr>
          <a:xfrm>
            <a:off x="769680" y="5478840"/>
            <a:ext cx="189720" cy="102456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73" name="CustomShape 9"/>
          <p:cNvSpPr/>
          <p:nvPr/>
        </p:nvSpPr>
        <p:spPr>
          <a:xfrm>
            <a:off x="775440" y="1398960"/>
            <a:ext cx="2075760" cy="404784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74" name="CustomShape 10"/>
          <p:cNvSpPr/>
          <p:nvPr/>
        </p:nvSpPr>
        <p:spPr>
          <a:xfrm>
            <a:off x="922680" y="6530040"/>
            <a:ext cx="161640" cy="33696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75" name="CustomShape 11"/>
          <p:cNvSpPr/>
          <p:nvPr/>
        </p:nvSpPr>
        <p:spPr>
          <a:xfrm>
            <a:off x="769680" y="5359320"/>
            <a:ext cx="37080" cy="22140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76" name="CustomShape 12"/>
          <p:cNvSpPr/>
          <p:nvPr/>
        </p:nvSpPr>
        <p:spPr>
          <a:xfrm>
            <a:off x="849960" y="6244920"/>
            <a:ext cx="238320" cy="62208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77" name="CustomShape 13"/>
          <p:cNvSpPr/>
          <p:nvPr/>
        </p:nvSpPr>
        <p:spPr>
          <a:xfrm>
            <a:off x="27360" y="-720"/>
            <a:ext cx="493920" cy="440064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78" name="CustomShape 14"/>
          <p:cNvSpPr/>
          <p:nvPr/>
        </p:nvSpPr>
        <p:spPr>
          <a:xfrm>
            <a:off x="550440" y="4316400"/>
            <a:ext cx="423000" cy="158040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79" name="CustomShape 15"/>
          <p:cNvSpPr/>
          <p:nvPr/>
        </p:nvSpPr>
        <p:spPr>
          <a:xfrm>
            <a:off x="1006200" y="5862600"/>
            <a:ext cx="430560" cy="99036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80" name="CustomShape 16"/>
          <p:cNvSpPr/>
          <p:nvPr/>
        </p:nvSpPr>
        <p:spPr>
          <a:xfrm>
            <a:off x="521640" y="4364280"/>
            <a:ext cx="551520" cy="223560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81" name="CustomShape 17"/>
          <p:cNvSpPr/>
          <p:nvPr/>
        </p:nvSpPr>
        <p:spPr>
          <a:xfrm>
            <a:off x="468000" y="1289160"/>
            <a:ext cx="173880" cy="302688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82" name="CustomShape 18"/>
          <p:cNvSpPr/>
          <p:nvPr/>
        </p:nvSpPr>
        <p:spPr>
          <a:xfrm>
            <a:off x="1111680" y="6571440"/>
            <a:ext cx="133920" cy="28116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83" name="CustomShape 19"/>
          <p:cNvSpPr/>
          <p:nvPr/>
        </p:nvSpPr>
        <p:spPr>
          <a:xfrm>
            <a:off x="502560" y="4107600"/>
            <a:ext cx="82080" cy="51120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84" name="CustomShape 20"/>
          <p:cNvSpPr/>
          <p:nvPr/>
        </p:nvSpPr>
        <p:spPr>
          <a:xfrm>
            <a:off x="973800" y="3145680"/>
            <a:ext cx="1409760" cy="271656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85" name="CustomShape 21"/>
          <p:cNvSpPr/>
          <p:nvPr/>
        </p:nvSpPr>
        <p:spPr>
          <a:xfrm>
            <a:off x="1073520" y="6600240"/>
            <a:ext cx="120240" cy="25272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86" name="CustomShape 22"/>
          <p:cNvSpPr/>
          <p:nvPr/>
        </p:nvSpPr>
        <p:spPr>
          <a:xfrm>
            <a:off x="973800" y="5897160"/>
            <a:ext cx="137520" cy="67392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87" name="CustomShape 23"/>
          <p:cNvSpPr/>
          <p:nvPr/>
        </p:nvSpPr>
        <p:spPr>
          <a:xfrm>
            <a:off x="973800" y="5772600"/>
            <a:ext cx="37800" cy="22752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88" name="CustomShape 24"/>
          <p:cNvSpPr/>
          <p:nvPr/>
        </p:nvSpPr>
        <p:spPr>
          <a:xfrm>
            <a:off x="1006200" y="6322680"/>
            <a:ext cx="210240" cy="53028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89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rgbClr val="766f54"/>
          </a:solidFill>
          <a:ln>
            <a:noFill/>
          </a:ln>
        </p:spPr>
      </p:sp>
      <p:sp>
        <p:nvSpPr>
          <p:cNvPr id="90" name="PlaceHolder 26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bIns="91440" tIns="91440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91" name="PlaceHolder 27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bIns="91440" tIns="9144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92" name="PlaceHolder 28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 bIns="91440" tIns="91440"/>
          <a:p>
            <a:endParaRPr/>
          </a:p>
        </p:txBody>
      </p:sp>
      <p:sp>
        <p:nvSpPr>
          <p:cNvPr id="93" name="PlaceHolder 29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 bIns="91440" tIns="91440"/>
          <a:p>
            <a:endParaRPr/>
          </a:p>
        </p:txBody>
      </p:sp>
      <p:sp>
        <p:nvSpPr>
          <p:cNvPr id="94" name="CustomShape 30"/>
          <p:cNvSpPr/>
          <p:nvPr/>
        </p:nvSpPr>
        <p:spPr>
          <a:xfrm flipH="1" rot="10800000">
            <a:off x="-3960" y="714960"/>
            <a:ext cx="1588320" cy="506880"/>
          </a:xfrm>
          <a:prstGeom prst="rect">
            <a:avLst/>
          </a:prstGeom>
          <a:solidFill>
            <a:srgbClr val="a53010"/>
          </a:solidFill>
          <a:ln>
            <a:noFill/>
          </a:ln>
        </p:spPr>
      </p:sp>
      <p:sp>
        <p:nvSpPr>
          <p:cNvPr id="95" name="PlaceHolder 31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01A5C8C-21F7-4189-9B95-FF9382895708}" type="slidenum">
              <a:rPr lang="en-US" sz="2000">
                <a:solidFill>
                  <a:srgbClr val="feffff"/>
                </a:solidFill>
                <a:latin typeface="Questrial"/>
                <a:ea typeface="Questrial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5400">
                <a:solidFill>
                  <a:srgbClr val="262626"/>
                </a:solidFill>
                <a:latin typeface="Questrial"/>
                <a:ea typeface="Questrial"/>
              </a:rPr>
              <a:t>Budget Tracking</a:t>
            </a:r>
            <a:r>
              <a:rPr lang="en-US" sz="5400">
                <a:solidFill>
                  <a:srgbClr val="262626"/>
                </a:solidFill>
                <a:latin typeface="Questrial"/>
                <a:ea typeface="Questrial"/>
              </a:rPr>
              <a:t>	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2589120" y="4777200"/>
            <a:ext cx="8915040" cy="1126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>
                <a:solidFill>
                  <a:srgbClr val="595959"/>
                </a:solidFill>
                <a:latin typeface="Questrial"/>
                <a:ea typeface="Questrial"/>
              </a:rPr>
              <a:t>Team Members: </a:t>
            </a:r>
            <a:r>
              <a:rPr lang="en-US">
                <a:solidFill>
                  <a:srgbClr val="595959"/>
                </a:solidFill>
                <a:latin typeface="Questrial"/>
                <a:ea typeface="Questrial"/>
              </a:rPr>
              <a:t>Randall Woodall, John Ossorgin, Hang Ngo, Ryan Maez, Juwaria Adil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262626"/>
                </a:solidFill>
                <a:latin typeface="Questrial"/>
                <a:ea typeface="Questrial"/>
              </a:rPr>
              <a:t>Project Overview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Noto Sans Symbols"/>
              <a:buChar char="•"/>
            </a:pPr>
            <a:r>
              <a:rPr b="1" lang="en-US">
                <a:solidFill>
                  <a:srgbClr val="3f3f3f"/>
                </a:solidFill>
                <a:latin typeface="Questrial"/>
                <a:ea typeface="Questrial"/>
              </a:rPr>
              <a:t>Purpose: </a:t>
            </a:r>
            <a:r>
              <a:rPr lang="en-US">
                <a:solidFill>
                  <a:srgbClr val="3f3f3f"/>
                </a:solidFill>
                <a:latin typeface="Questrial"/>
                <a:ea typeface="Questrial"/>
              </a:rPr>
              <a:t>Create an application that will allow users to easily create a budget in digital format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•"/>
            </a:pPr>
            <a:r>
              <a:rPr lang="en-US">
                <a:solidFill>
                  <a:srgbClr val="3f3f3f"/>
                </a:solidFill>
                <a:latin typeface="Questrial"/>
                <a:ea typeface="Questrial"/>
              </a:rPr>
              <a:t>Allow more people to start budgeting  + learning about finance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•"/>
            </a:pPr>
            <a:r>
              <a:rPr lang="en-US">
                <a:solidFill>
                  <a:srgbClr val="3f3f3f"/>
                </a:solidFill>
                <a:latin typeface="Questrial"/>
                <a:ea typeface="Questrial"/>
              </a:rPr>
              <a:t>Increase financial literacy + quick, useful tool for people who already know about the budget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•"/>
            </a:pPr>
            <a:r>
              <a:rPr b="1" lang="en-US">
                <a:solidFill>
                  <a:srgbClr val="3f3f3f"/>
                </a:solidFill>
                <a:latin typeface="Questrial"/>
                <a:ea typeface="Questrial"/>
              </a:rPr>
              <a:t>Scope: </a:t>
            </a:r>
            <a:r>
              <a:rPr lang="en-US">
                <a:solidFill>
                  <a:srgbClr val="3f3f3f"/>
                </a:solidFill>
                <a:latin typeface="Questrial"/>
                <a:ea typeface="Questrial"/>
              </a:rPr>
              <a:t>Include basic budgeting tools; limited automatic budget creation; rely on the user to create categories + make estimates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262626"/>
                </a:solidFill>
                <a:latin typeface="Questrial"/>
                <a:ea typeface="Questrial"/>
              </a:rPr>
              <a:t>Key Architectural Drivers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Noto Sans Symbols"/>
              <a:buChar char="•"/>
            </a:pPr>
            <a:r>
              <a:rPr lang="en-US">
                <a:solidFill>
                  <a:srgbClr val="3f3f3f"/>
                </a:solidFill>
                <a:latin typeface="Questrial"/>
                <a:ea typeface="Questrial"/>
              </a:rPr>
              <a:t>Functionality – GUI, ability to create/save information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•"/>
            </a:pPr>
            <a:r>
              <a:rPr lang="en-US">
                <a:solidFill>
                  <a:srgbClr val="3f3f3f"/>
                </a:solidFill>
                <a:latin typeface="Questrial"/>
                <a:ea typeface="Questrial"/>
              </a:rPr>
              <a:t>Users’ data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•"/>
            </a:pPr>
            <a:r>
              <a:rPr lang="en-US">
                <a:solidFill>
                  <a:srgbClr val="3f3f3f"/>
                </a:solidFill>
                <a:latin typeface="Questrial"/>
                <a:ea typeface="Questrial"/>
              </a:rPr>
              <a:t>Target Customers: who will use the system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•"/>
            </a:pPr>
            <a:r>
              <a:rPr lang="en-US">
                <a:solidFill>
                  <a:srgbClr val="3f3f3f"/>
                </a:solidFill>
                <a:latin typeface="Questrial"/>
                <a:ea typeface="Questrial"/>
              </a:rPr>
              <a:t>User Characteristics: weekly/monthly basis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•"/>
            </a:pPr>
            <a:r>
              <a:rPr lang="en-US">
                <a:solidFill>
                  <a:srgbClr val="3f3f3f"/>
                </a:solidFill>
                <a:latin typeface="Questrial"/>
                <a:ea typeface="Questrial"/>
              </a:rPr>
              <a:t>Non-functional Requirements: accessibility, extensibility, maintainability, security, testability + usability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262626"/>
                </a:solidFill>
                <a:latin typeface="Questrial"/>
                <a:ea typeface="Questrial"/>
              </a:rPr>
              <a:t>Architectural Styles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Noto Sans Symbols"/>
              <a:buChar char="•"/>
            </a:pPr>
            <a:r>
              <a:rPr lang="en-US">
                <a:solidFill>
                  <a:srgbClr val="3f3f3f"/>
                </a:solidFill>
                <a:latin typeface="Questrial"/>
                <a:ea typeface="Questrial"/>
              </a:rPr>
              <a:t>Our application is divided into different tiers: UI, Logic and the database.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•"/>
            </a:pPr>
            <a:r>
              <a:rPr lang="en-US">
                <a:solidFill>
                  <a:srgbClr val="3f3f3f"/>
                </a:solidFill>
                <a:latin typeface="Questrial"/>
                <a:ea typeface="Questrial"/>
              </a:rPr>
              <a:t>Two styles considered:     N-Tier and Layered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Noto Sans Symbols"/>
              <a:buAutoNum type="arabicPeriod"/>
            </a:pPr>
            <a:r>
              <a:rPr lang="en-US">
                <a:solidFill>
                  <a:srgbClr val="3f3f3f"/>
                </a:solidFill>
                <a:latin typeface="Questrial"/>
                <a:ea typeface="Questrial"/>
              </a:rPr>
              <a:t>N-Tier:  No Server-Client Interaction in our application so not a good choice.</a:t>
            </a:r>
            <a:endParaRPr/>
          </a:p>
          <a:p>
            <a:pPr>
              <a:lnSpc>
                <a:spcPct val="100000"/>
              </a:lnSpc>
              <a:buFont typeface="Noto Sans Symbols"/>
              <a:buAutoNum type="arabicPeriod"/>
            </a:pPr>
            <a:r>
              <a:rPr lang="en-US">
                <a:solidFill>
                  <a:srgbClr val="3f3f3f"/>
                </a:solidFill>
                <a:latin typeface="Questrial"/>
                <a:ea typeface="Questrial"/>
              </a:rPr>
              <a:t>Layered: We have the 3 layers that will provide services to the layer above and will use the services of the layers below.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Questrial"/>
                <a:ea typeface="Questrial"/>
              </a:rPr>
              <a:t>So we chose the </a:t>
            </a:r>
            <a:r>
              <a:rPr b="1" lang="en-US">
                <a:solidFill>
                  <a:srgbClr val="3f3f3f"/>
                </a:solidFill>
                <a:latin typeface="Questrial"/>
                <a:ea typeface="Questrial"/>
              </a:rPr>
              <a:t>Layered Architecture.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262626"/>
                </a:solidFill>
                <a:latin typeface="Questrial"/>
                <a:ea typeface="Questrial"/>
              </a:rPr>
              <a:t>Architecture Diagram</a:t>
            </a:r>
            <a:endParaRPr/>
          </a:p>
        </p:txBody>
      </p:sp>
      <p:pic>
        <p:nvPicPr>
          <p:cNvPr descr="" id="139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5334120" y="1266840"/>
            <a:ext cx="1523520" cy="550512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262626"/>
                </a:solidFill>
                <a:latin typeface="Questrial"/>
                <a:ea typeface="Questrial"/>
              </a:rPr>
              <a:t>Conclusion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Noto Sans Symbols"/>
              <a:buChar char="•"/>
            </a:pPr>
            <a:r>
              <a:rPr lang="en-US">
                <a:solidFill>
                  <a:srgbClr val="3f3f3f"/>
                </a:solidFill>
                <a:latin typeface="Questrial"/>
                <a:ea typeface="Questrial"/>
              </a:rPr>
              <a:t>We are using the Layered Architectural Style.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Questrial"/>
                <a:ea typeface="Questrial"/>
              </a:rPr>
              <a:t>Issues: 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•"/>
            </a:pPr>
            <a:r>
              <a:rPr lang="en-US">
                <a:solidFill>
                  <a:srgbClr val="3f3f3f"/>
                </a:solidFill>
                <a:latin typeface="Questrial"/>
                <a:ea typeface="Questrial"/>
              </a:rPr>
              <a:t>If we chose to make this into a mobile/online application, we would have to change the architecture to N-Tier because we would need a client server interface.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