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0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65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FCFB-F181-454D-B8F2-EBC2D7E26713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EA78C-F62D-4D0C-B21D-8FC20EA79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cap="small" dirty="0"/>
              <a:t>Microwave Circuit </a:t>
            </a:r>
            <a:r>
              <a:rPr lang="en-US" cap="small" dirty="0" smtClean="0"/>
              <a:t>Design </a:t>
            </a:r>
            <a:r>
              <a:rPr lang="en-US" cap="small" dirty="0"/>
              <a:t>Project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i="1" dirty="0" smtClean="0"/>
              <a:t>Chebyshev Bandpass Filter Microstrip Line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2535" y="5080299"/>
            <a:ext cx="6096000" cy="13398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E65B01"/>
                </a:solidFill>
                <a:effectLst/>
                <a:latin typeface="Century Schoolbook"/>
                <a:ea typeface="Century Schoolbook"/>
                <a:cs typeface="Century Schoolbook"/>
              </a:rPr>
              <a:t>Student name - Matrikel</a:t>
            </a:r>
            <a:endParaRPr lang="en-US" sz="1000" dirty="0" smtClean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rgbClr val="002060"/>
                </a:solidFill>
                <a:effectLst/>
                <a:latin typeface="Century Schoolbook"/>
                <a:ea typeface="Century Schoolbook"/>
                <a:cs typeface="Century Schoolbook"/>
              </a:rPr>
              <a:t>Ngoc An Ha - 967813</a:t>
            </a:r>
            <a:endParaRPr lang="en-US" sz="1000" dirty="0" smtClean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rgbClr val="002060"/>
                </a:solidFill>
                <a:effectLst/>
                <a:latin typeface="Century Schoolbook"/>
                <a:ea typeface="Century Schoolbook"/>
                <a:cs typeface="Century Schoolbook"/>
              </a:rPr>
              <a:t>Duy Hai Nguyen – 968045</a:t>
            </a:r>
            <a:endParaRPr lang="en-US" sz="1000" dirty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8872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512" y="85498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Optimize the circuit to get the best EM simulation result</a:t>
            </a:r>
            <a:endParaRPr lang="en-US" dirty="0"/>
          </a:p>
        </p:txBody>
      </p:sp>
      <p:pic>
        <p:nvPicPr>
          <p:cNvPr id="3075" name="Picture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3" y="2429475"/>
            <a:ext cx="3647972" cy="34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78" y="454830"/>
            <a:ext cx="1638300" cy="19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51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7512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512" y="220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2" y="457201"/>
            <a:ext cx="6994566" cy="19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7512" y="5783098"/>
            <a:ext cx="9086871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Completely new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filter circuit with different data in theory, but in reality,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behave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like the initial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project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bandpass filter: Center frequency 2.45 GHz, bandwidth 100 </a:t>
            </a:r>
            <a:r>
              <a:rPr lang="en-US" dirty="0" err="1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MHz</a:t>
            </a:r>
            <a:r>
              <a:rPr lang="en-US" dirty="0" err="1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.</a:t>
            </a:r>
            <a:endParaRPr lang="en-US" sz="1100" dirty="0">
              <a:solidFill>
                <a:srgbClr val="414751"/>
              </a:solidFill>
              <a:latin typeface="Century Schoolbook"/>
              <a:ea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790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260" y="196380"/>
            <a:ext cx="9298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Using Network Analyzer to test the circuit and get the measurement result</a:t>
            </a:r>
            <a:r>
              <a:rPr lang="en-US" sz="1000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.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4" y="709673"/>
            <a:ext cx="7474654" cy="2092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0" y="2802576"/>
            <a:ext cx="352806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872320" y="3035815"/>
            <a:ext cx="6096000" cy="23883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The bandwidth is similar between the real and the simulation </a:t>
            </a:r>
            <a:endParaRPr lang="en-US" dirty="0" smtClean="0">
              <a:solidFill>
                <a:srgbClr val="414751"/>
              </a:solidFill>
              <a:latin typeface="Century Schoolbook"/>
              <a:ea typeface="Century Schoolbook"/>
              <a:cs typeface="Century Schoolbook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S</a:t>
            </a:r>
            <a:r>
              <a:rPr lang="en-US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uccess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in realization. </a:t>
            </a:r>
            <a:endParaRPr lang="en-US" dirty="0" smtClean="0">
              <a:solidFill>
                <a:srgbClr val="414751"/>
              </a:solidFill>
              <a:latin typeface="Century Schoolbook"/>
              <a:ea typeface="Century Schoolbook"/>
              <a:cs typeface="Century Schoolbook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Error occurred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Center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frequency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shifted: substrate material, circuit making process.</a:t>
            </a:r>
            <a:endParaRPr lang="en-US" sz="1100" dirty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8048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07504"/>
              </p:ext>
            </p:extLst>
          </p:nvPr>
        </p:nvGraphicFramePr>
        <p:xfrm>
          <a:off x="540879" y="4323644"/>
          <a:ext cx="7011388" cy="1162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169"/>
                <a:gridCol w="1566494"/>
                <a:gridCol w="2258458"/>
                <a:gridCol w="1964267"/>
              </a:tblGrid>
              <a:tr h="58137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Filter type: Bandpass 	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Method: Chebyshev Equal Ripple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Order: N= 3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Ripple = 0.5 dB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Center Frequency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en-US" sz="1400" baseline="-250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= 2.45 GHz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Bandwidth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B=100 MHz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60501"/>
              </p:ext>
            </p:extLst>
          </p:nvPr>
        </p:nvGraphicFramePr>
        <p:xfrm>
          <a:off x="556827" y="5635008"/>
          <a:ext cx="5217440" cy="1138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884"/>
                <a:gridCol w="1043639"/>
                <a:gridCol w="1043639"/>
                <a:gridCol w="1043639"/>
                <a:gridCol w="1043639"/>
              </a:tblGrid>
              <a:tr h="569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G1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G2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G3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G4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</a:tr>
              <a:tr h="569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1.596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1.097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1.596</a:t>
                      </a:r>
                      <a:endParaRPr lang="en-US" sz="100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414751"/>
                        </a:solidFill>
                        <a:effectLst/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6712" y="152682"/>
            <a:ext cx="11548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1</a:t>
            </a:r>
            <a:r>
              <a:rPr lang="en-US" sz="2000" dirty="0"/>
              <a:t>: Create lump element low pass prototype filter.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Transform </a:t>
            </a:r>
            <a:r>
              <a:rPr lang="en-US" sz="2000" dirty="0"/>
              <a:t>to lump element bandpass filter circuit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u="sng" dirty="0"/>
              <a:t>Step 2</a:t>
            </a:r>
            <a:r>
              <a:rPr lang="en-US" sz="2000" dirty="0"/>
              <a:t>: Transformation to a filter structure realizable in microstrip line circuit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Ideal couple </a:t>
            </a:r>
            <a:r>
              <a:rPr lang="en-US" sz="2000" dirty="0"/>
              <a:t>transmission line element (CLIN) </a:t>
            </a:r>
            <a:r>
              <a:rPr lang="en-US" sz="20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Microstrip </a:t>
            </a:r>
            <a:r>
              <a:rPr lang="en-US" sz="2000" dirty="0"/>
              <a:t>couple line (MCLIN</a:t>
            </a:r>
            <a:r>
              <a:rPr lang="en-US" sz="2000" dirty="0" smtClean="0"/>
              <a:t>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M</a:t>
            </a:r>
            <a:r>
              <a:rPr lang="en-US" sz="2000" dirty="0" smtClean="0"/>
              <a:t>icrostrip </a:t>
            </a:r>
            <a:r>
              <a:rPr lang="en-US" sz="2000" dirty="0"/>
              <a:t>couple line filter (MCFIL</a:t>
            </a:r>
            <a:r>
              <a:rPr lang="en-US" sz="2000" dirty="0" smtClean="0"/>
              <a:t>) .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 smtClean="0"/>
              <a:t>Step </a:t>
            </a:r>
            <a:r>
              <a:rPr lang="en-US" sz="2000" u="sng" dirty="0"/>
              <a:t>3</a:t>
            </a:r>
            <a:r>
              <a:rPr lang="en-US" sz="2000" dirty="0"/>
              <a:t>: Include all microstrip line discontinuities.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u="sng" dirty="0" smtClean="0"/>
              <a:t>Step </a:t>
            </a:r>
            <a:r>
              <a:rPr lang="en-US" sz="2000" u="sng" dirty="0"/>
              <a:t>4</a:t>
            </a:r>
            <a:r>
              <a:rPr lang="en-US" sz="2000" dirty="0"/>
              <a:t>: Optimize the </a:t>
            </a:r>
            <a:r>
              <a:rPr lang="en-US" sz="2000" dirty="0" smtClean="0"/>
              <a:t>circuit.</a:t>
            </a:r>
          </a:p>
          <a:p>
            <a:endParaRPr lang="en-US" sz="2000" dirty="0"/>
          </a:p>
          <a:p>
            <a:r>
              <a:rPr lang="en-US" sz="2000" u="sng" dirty="0"/>
              <a:t>Step 5</a:t>
            </a:r>
            <a:r>
              <a:rPr lang="en-US" sz="2000" dirty="0"/>
              <a:t>: Process on making the real circuit.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1" y="691902"/>
            <a:ext cx="609219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73" y="-56445"/>
            <a:ext cx="4246527" cy="351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3" y="3186290"/>
            <a:ext cx="6124575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58" y="3604684"/>
            <a:ext cx="3817549" cy="30829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27683" y="2628652"/>
            <a:ext cx="38395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414751"/>
                </a:solidFill>
                <a:effectLst/>
                <a:latin typeface="Century Schoolbook"/>
                <a:cs typeface="Century Schoolbook"/>
              </a:rPr>
              <a:t>Lumped Element Bandpass Filter</a:t>
            </a: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211" y="202122"/>
            <a:ext cx="368562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414751"/>
                </a:solidFill>
                <a:effectLst/>
                <a:latin typeface="Century Schoolbook"/>
                <a:cs typeface="Century Schoolbook"/>
              </a:rPr>
              <a:t>Lumped element low pass filter</a:t>
            </a: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1" y="5434110"/>
            <a:ext cx="6233499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414751"/>
                </a:solidFill>
                <a:latin typeface="Century Schoolbook"/>
                <a:cs typeface="Century Schoolbook"/>
              </a:rPr>
              <a:t>Here we cannot advance further by Kuroda Transformation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414751"/>
                </a:solidFill>
                <a:effectLst/>
                <a:latin typeface="Century Schoolbook"/>
                <a:cs typeface="Century Schoolbook"/>
              </a:rPr>
              <a:t>We use Microstrip couple line method</a:t>
            </a: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05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49" y="2578887"/>
            <a:ext cx="4319905" cy="353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8" y="474133"/>
            <a:ext cx="7145866" cy="210475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276080"/>
                  </p:ext>
                </p:extLst>
              </p:nvPr>
            </p:nvGraphicFramePr>
            <p:xfrm>
              <a:off x="479346" y="2804054"/>
              <a:ext cx="4635834" cy="3881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836"/>
                    <a:gridCol w="1158836"/>
                    <a:gridCol w="1158836"/>
                    <a:gridCol w="1159326"/>
                  </a:tblGrid>
                  <a:tr h="6469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∂1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∂2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∂3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∂4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lang="en-US" sz="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∂1=0.2003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∂2=0.04844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∂3=0.04844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∂4=0.2003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  <a:tr h="646906"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= Z</a:t>
                          </a:r>
                          <a:r>
                            <a:rPr lang="en-US" sz="1200" baseline="-250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(1+∂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 = 50 Ω * (1+∂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 = 62.021Ω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 = 52.539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=52.539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4</a:t>
                          </a:r>
                          <a:r>
                            <a:rPr lang="en-US" sz="1200">
                              <a:effectLst/>
                            </a:rPr>
                            <a:t>=62.021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  <a:tr h="646906"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= Z</a:t>
                          </a:r>
                          <a:r>
                            <a:rPr lang="en-US" sz="1200" baseline="-250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(1-∂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 = 50 Ω * (1-∂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=42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=47.695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=47.695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Zco</a:t>
                          </a:r>
                          <a:r>
                            <a:rPr lang="en-US" sz="1200" baseline="-250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=42 Ω</a:t>
                          </a:r>
                          <a:endParaRPr lang="en-US" sz="800" dirty="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276080"/>
                  </p:ext>
                </p:extLst>
              </p:nvPr>
            </p:nvGraphicFramePr>
            <p:xfrm>
              <a:off x="479346" y="2804054"/>
              <a:ext cx="4635834" cy="3881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836"/>
                    <a:gridCol w="1158836"/>
                    <a:gridCol w="1158836"/>
                    <a:gridCol w="1159326"/>
                  </a:tblGrid>
                  <a:tr h="6469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9" marR="53009" marT="0" marB="0" anchor="ctr">
                        <a:blipFill rotWithShape="0">
                          <a:blip r:embed="rId4"/>
                          <a:stretch>
                            <a:fillRect l="-526" t="-943" r="-303158" b="-5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9" marR="53009" marT="0" marB="0" anchor="ctr">
                        <a:blipFill rotWithShape="0">
                          <a:blip r:embed="rId4"/>
                          <a:stretch>
                            <a:fillRect l="-100000" t="-943" r="-201571" b="-5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9" marR="53009" marT="0" marB="0" anchor="ctr">
                        <a:blipFill rotWithShape="0">
                          <a:blip r:embed="rId4"/>
                          <a:stretch>
                            <a:fillRect l="-201053" t="-943" r="-102632" b="-5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009" marR="53009" marT="0" marB="0" anchor="ctr">
                        <a:blipFill rotWithShape="0">
                          <a:blip r:embed="rId4"/>
                          <a:stretch>
                            <a:fillRect l="-299476" t="-943" r="-2094" b="-503774"/>
                          </a:stretch>
                        </a:blipFill>
                      </a:tcPr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∂1=0.2003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∂2=0.04844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∂3=0.04844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∂4=0.2003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  <a:tr h="646906"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= Z</a:t>
                          </a:r>
                          <a:r>
                            <a:rPr lang="en-US" sz="1200" baseline="-250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(1+∂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 = 50 Ω * (1+∂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 = 62.021Ω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 = 52.539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=52.539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Zce</a:t>
                          </a:r>
                          <a:r>
                            <a:rPr lang="en-US" sz="1200" baseline="-25000">
                              <a:effectLst/>
                            </a:rPr>
                            <a:t>4</a:t>
                          </a:r>
                          <a:r>
                            <a:rPr lang="en-US" sz="1200">
                              <a:effectLst/>
                            </a:rPr>
                            <a:t>=62.021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  <a:tr h="646906"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= Z</a:t>
                          </a:r>
                          <a:r>
                            <a:rPr lang="en-US" sz="1200" baseline="-250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(1-∂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 = 50 Ω * (1-∂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 + ∂</a:t>
                          </a:r>
                          <a:r>
                            <a:rPr lang="en-US" sz="1200" baseline="-25000">
                              <a:effectLst/>
                            </a:rPr>
                            <a:t>n</a:t>
                          </a:r>
                          <a:r>
                            <a:rPr lang="en-US" sz="1200">
                              <a:effectLst/>
                            </a:rPr>
                            <a:t>­</a:t>
                          </a:r>
                          <a:r>
                            <a:rPr lang="en-US" sz="1200" baseline="30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469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=42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=47.695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Zco</a:t>
                          </a:r>
                          <a:r>
                            <a:rPr lang="en-US" sz="1200" baseline="-250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=47.695 Ω</a:t>
                          </a:r>
                          <a:endParaRPr lang="en-US" sz="80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Zco</a:t>
                          </a:r>
                          <a:r>
                            <a:rPr lang="en-US" sz="1200" baseline="-250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=42 Ω</a:t>
                          </a:r>
                          <a:endParaRPr lang="en-US" sz="800" dirty="0">
                            <a:solidFill>
                              <a:srgbClr val="414751"/>
                            </a:solidFill>
                            <a:effectLst/>
                            <a:latin typeface="Century Schoolbook"/>
                            <a:ea typeface="Century Schoolbook"/>
                            <a:cs typeface="Century Schoolbook"/>
                          </a:endParaRPr>
                        </a:p>
                      </a:txBody>
                      <a:tcPr marL="53009" marR="53009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530578" y="63251"/>
            <a:ext cx="612218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414751"/>
                </a:solidFill>
                <a:effectLst/>
                <a:latin typeface="Century Schoolbook"/>
                <a:cs typeface="Century Schoolbook"/>
              </a:rPr>
              <a:t>Using the Ideal Couple Line element CLIN in circuit</a:t>
            </a: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532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7" y="856720"/>
            <a:ext cx="6085522" cy="226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33" y="770888"/>
            <a:ext cx="3709982" cy="29883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24966" y="387065"/>
            <a:ext cx="76200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414751"/>
                </a:solidFill>
                <a:effectLst/>
                <a:latin typeface="Century Schoolbook"/>
                <a:cs typeface="Century Schoolbook"/>
              </a:rPr>
              <a:t>Transforming to Microstrip Couple Line element MCLIN circuit</a:t>
            </a: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693" y="4357512"/>
            <a:ext cx="9615249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Using the tool </a:t>
            </a:r>
            <a:r>
              <a:rPr lang="en-US" sz="1600" dirty="0" err="1"/>
              <a:t>LineCal</a:t>
            </a:r>
            <a:r>
              <a:rPr lang="en-US" sz="1600" dirty="0"/>
              <a:t> of ADS, </a:t>
            </a:r>
            <a:r>
              <a:rPr lang="en-US" sz="1600" dirty="0" smtClean="0"/>
              <a:t>with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Effective </a:t>
            </a:r>
            <a:r>
              <a:rPr lang="en-US" sz="1600" dirty="0"/>
              <a:t>Electrical Length </a:t>
            </a:r>
            <a:r>
              <a:rPr lang="en-US" sz="1600" dirty="0" err="1"/>
              <a:t>E_Eff</a:t>
            </a:r>
            <a:r>
              <a:rPr lang="en-US" sz="1600" dirty="0"/>
              <a:t> of coupled section </a:t>
            </a:r>
            <a:r>
              <a:rPr lang="en-US" sz="1600" dirty="0" smtClean="0"/>
              <a:t>= </a:t>
            </a:r>
            <a:r>
              <a:rPr lang="en-US" sz="1600" dirty="0"/>
              <a:t>90 </a:t>
            </a:r>
            <a:r>
              <a:rPr lang="en-US" sz="1600" dirty="0" smtClean="0"/>
              <a:t>degree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Center </a:t>
            </a:r>
            <a:r>
              <a:rPr lang="en-US" sz="1600" dirty="0"/>
              <a:t>frequency at 2.45 </a:t>
            </a:r>
            <a:r>
              <a:rPr lang="en-US" sz="1600" dirty="0" smtClean="0"/>
              <a:t>GHz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693" y="3710513"/>
            <a:ext cx="9088369" cy="6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/>
              <a:t>CLIN is just the ideal electric couple line.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Transforming to microstrip couple line MCLIN.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52" y="3759201"/>
            <a:ext cx="208089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09693" y="5529500"/>
            <a:ext cx="6096000" cy="658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/>
              <a:t>Add </a:t>
            </a:r>
            <a:r>
              <a:rPr lang="en-US" sz="1600" dirty="0"/>
              <a:t>two transmission </a:t>
            </a:r>
            <a:r>
              <a:rPr lang="en-US" sz="1600" dirty="0" smtClean="0"/>
              <a:t>line MLIN </a:t>
            </a:r>
            <a:r>
              <a:rPr lang="en-US" sz="1600" dirty="0"/>
              <a:t>at both terminals. Their widths W(s) are 1.704 mm, it is equivalent to 50 Ohm transmission line.</a:t>
            </a:r>
          </a:p>
        </p:txBody>
      </p:sp>
    </p:spTree>
    <p:extLst>
      <p:ext uri="{BB962C8B-B14F-4D97-AF65-F5344CB8AC3E}">
        <p14:creationId xmlns:p14="http://schemas.microsoft.com/office/powerpoint/2010/main" val="7241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5" y="166706"/>
            <a:ext cx="908858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200"/>
              </a:spcAft>
            </a:pPr>
            <a:r>
              <a:rPr lang="en-US" b="1" kern="0" cap="small" spc="25" dirty="0">
                <a:solidFill>
                  <a:srgbClr val="414751"/>
                </a:solidFill>
                <a:latin typeface="Century Schoolbook"/>
                <a:cs typeface="Century Schoolbook"/>
              </a:rPr>
              <a:t>Transforming to Microstrip Couple Line Filter element MCFIL circuit</a:t>
            </a:r>
            <a:endParaRPr lang="en-US" sz="1600" b="1" kern="0" cap="small" spc="25" dirty="0">
              <a:solidFill>
                <a:srgbClr val="414751"/>
              </a:solidFill>
              <a:effectLst/>
              <a:latin typeface="Century Schoolbook"/>
              <a:cs typeface="Century Schoolbook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706940"/>
            <a:ext cx="8886702" cy="24739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8545" y="3478193"/>
            <a:ext cx="8886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/>
                <a:ea typeface="Century Schoolbook"/>
                <a:cs typeface="Century Schoolbook"/>
              </a:rPr>
              <a:t>Using MCFIL let us have a more realistic behavior of our circuit, where the couple line is openly terminated. </a:t>
            </a:r>
            <a:endParaRPr lang="en-US" dirty="0" smtClean="0">
              <a:latin typeface="Century Schoolbook"/>
              <a:ea typeface="Century Schoolbook"/>
              <a:cs typeface="Century Schoolbook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Century Schoolbook"/>
              <a:ea typeface="Century Schoolbook"/>
              <a:cs typeface="Century Schoolbook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/>
                <a:ea typeface="Century Schoolbook"/>
                <a:cs typeface="Century Schoolbook"/>
              </a:rPr>
              <a:t>Moreover</a:t>
            </a:r>
            <a:r>
              <a:rPr lang="en-US" dirty="0">
                <a:latin typeface="Century Schoolbook"/>
                <a:ea typeface="Century Schoolbook"/>
                <a:cs typeface="Century Schoolbook"/>
              </a:rPr>
              <a:t>, it also allows ADS count in the case where the Electrical Field create a capacitor run in the air from the couple line, which lead to the fringing effect inside the circuit. </a:t>
            </a:r>
            <a:endParaRPr lang="en-US" dirty="0" smtClean="0">
              <a:latin typeface="Century Schoolbook"/>
              <a:ea typeface="Century Schoolbook"/>
              <a:cs typeface="Century Schoolbook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Century Schoolbook"/>
              <a:ea typeface="Century Schoolbook"/>
              <a:cs typeface="Century Schoolbook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/>
                <a:ea typeface="Century Schoolbook"/>
                <a:cs typeface="Century Schoolbook"/>
              </a:rPr>
              <a:t>Due </a:t>
            </a:r>
            <a:r>
              <a:rPr lang="en-US" dirty="0">
                <a:latin typeface="Century Schoolbook"/>
                <a:ea typeface="Century Schoolbook"/>
                <a:cs typeface="Century Schoolbook"/>
              </a:rPr>
              <a:t>to the fringing effect, our center frequency shifted a little bit – around 0.05 GHz to the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2" y="257444"/>
            <a:ext cx="4916384" cy="4026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96882" y="4184732"/>
            <a:ext cx="9524011" cy="2516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Fringing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effect only reduce the center frequency without changing the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shape of the reflection coefficient behavior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ptimized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by increase the initial center frequency by 0.05 GHz and redo the calculation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In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theory, this is the bandpass filter with center frequency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at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2.5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GHz.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Create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a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new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circuit with a different center frequency which in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reality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     behave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like the initial filter.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847848"/>
            <a:ext cx="4655127" cy="3336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43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503031"/>
            <a:ext cx="7439260" cy="209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8" y="2542016"/>
            <a:ext cx="2403235" cy="223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73" y="503031"/>
            <a:ext cx="1600200" cy="203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9" y="2600696"/>
            <a:ext cx="3606545" cy="2968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27713" y="133699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small" spc="25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discontinuities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7931" y="5491472"/>
            <a:ext cx="781792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use the MSTEP components to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include the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differences in width between 2 part of a microstrip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line.</a:t>
            </a:r>
            <a:endParaRPr lang="en-US" sz="1100" dirty="0">
              <a:solidFill>
                <a:srgbClr val="414751"/>
              </a:solidFill>
              <a:effectLst/>
              <a:latin typeface="Century Schoolbook"/>
              <a:ea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65351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59" y="3034145"/>
            <a:ext cx="2678874" cy="17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9" y="2465862"/>
            <a:ext cx="37909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0962" y="2675937"/>
            <a:ext cx="318055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/>
                <a:ea typeface="Century Schoolbook"/>
                <a:cs typeface="Century Schoolbook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/>
                <a:ea typeface="Century Schoolbook"/>
                <a:cs typeface="Century Schoolbook"/>
              </a:rPr>
              <a:t>Circuit layout generated by ADS.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132" y="670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32" y="38618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Box 110"/>
          <p:cNvSpPr txBox="1"/>
          <p:nvPr/>
        </p:nvSpPr>
        <p:spPr>
          <a:xfrm>
            <a:off x="621809" y="2759253"/>
            <a:ext cx="4638960" cy="153888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1000"/>
              </a:spcAft>
            </a:pPr>
            <a:r>
              <a:rPr lang="en-US" sz="1000" b="0" dirty="0">
                <a:solidFill>
                  <a:srgbClr val="E65B01"/>
                </a:solidFill>
                <a:effectLst/>
                <a:latin typeface="Century Schoolbook"/>
                <a:ea typeface="Century Schoolbook"/>
                <a:cs typeface="Century Schoolbook"/>
              </a:rPr>
              <a:t>Figure 9: Comparison between momentum and schematic simulation </a:t>
            </a:r>
            <a:endParaRPr lang="en-US" sz="800" b="1" dirty="0">
              <a:solidFill>
                <a:srgbClr val="E65B01"/>
              </a:solidFill>
              <a:effectLst/>
              <a:latin typeface="Century Schoolbook"/>
              <a:ea typeface="Century Schoolbook"/>
              <a:cs typeface="Century School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508" y="5656737"/>
            <a:ext cx="9099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Because of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the intervention of the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substrate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:</a:t>
            </a:r>
            <a:endParaRPr lang="en-US" dirty="0" smtClean="0">
              <a:solidFill>
                <a:srgbClr val="414751"/>
              </a:solidFill>
              <a:latin typeface="Century Schoolbook"/>
              <a:ea typeface="Century Schoolbook"/>
              <a:cs typeface="Century Schoolbook"/>
            </a:endParaRPr>
          </a:p>
          <a:p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Bandwidth decreased,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the center frequency 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shifted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, and the power loss increased. Moreover, the ripple also changed</a:t>
            </a: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In </a:t>
            </a:r>
            <a:r>
              <a:rPr lang="en-US" dirty="0">
                <a:solidFill>
                  <a:srgbClr val="414751"/>
                </a:solidFill>
                <a:latin typeface="Century Schoolbook"/>
                <a:ea typeface="Century Schoolbook"/>
                <a:cs typeface="Century Schoolbook"/>
              </a:rPr>
              <a:t>other word, the circuit will behave completely different from what we want.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68607" y="370372"/>
            <a:ext cx="8219133" cy="22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1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1358</TotalTime>
  <Words>654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Century Schoolbook</vt:lpstr>
      <vt:lpstr>Arial</vt:lpstr>
      <vt:lpstr>Cambria Math</vt:lpstr>
      <vt:lpstr>Trebuchet MS</vt:lpstr>
      <vt:lpstr>Wingdings</vt:lpstr>
      <vt:lpstr>Wingdings 3</vt:lpstr>
      <vt:lpstr>Facet</vt:lpstr>
      <vt:lpstr>Microwave Circuit Design Project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Circuit Project Report</dc:title>
  <dc:creator>Ngoc An Ha</dc:creator>
  <cp:lastModifiedBy>Ngoc An Ha</cp:lastModifiedBy>
  <cp:revision>35</cp:revision>
  <dcterms:created xsi:type="dcterms:W3CDTF">2014-01-28T00:46:42Z</dcterms:created>
  <dcterms:modified xsi:type="dcterms:W3CDTF">2014-01-29T11:57:12Z</dcterms:modified>
</cp:coreProperties>
</file>