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68" r:id="rId4"/>
    <p:sldId id="259" r:id="rId5"/>
    <p:sldId id="261" r:id="rId6"/>
    <p:sldId id="262" r:id="rId7"/>
    <p:sldId id="263" r:id="rId8"/>
    <p:sldId id="269" r:id="rId9"/>
    <p:sldId id="273" r:id="rId10"/>
    <p:sldId id="270" r:id="rId11"/>
    <p:sldId id="264" r:id="rId12"/>
    <p:sldId id="272" r:id="rId13"/>
    <p:sldId id="267" r:id="rId14"/>
    <p:sldId id="271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164A-E103-4CB1-9763-2BC7714F39BE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8D1C-C181-4F90-97F1-E070546E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5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164A-E103-4CB1-9763-2BC7714F39BE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8D1C-C181-4F90-97F1-E070546E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4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164A-E103-4CB1-9763-2BC7714F39BE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8D1C-C181-4F90-97F1-E070546E0C8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8017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164A-E103-4CB1-9763-2BC7714F39BE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8D1C-C181-4F90-97F1-E070546E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34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164A-E103-4CB1-9763-2BC7714F39BE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8D1C-C181-4F90-97F1-E070546E0C8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8840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164A-E103-4CB1-9763-2BC7714F39BE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8D1C-C181-4F90-97F1-E070546E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68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164A-E103-4CB1-9763-2BC7714F39BE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8D1C-C181-4F90-97F1-E070546E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23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164A-E103-4CB1-9763-2BC7714F39BE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8D1C-C181-4F90-97F1-E070546E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164A-E103-4CB1-9763-2BC7714F39BE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8D1C-C181-4F90-97F1-E070546E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7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164A-E103-4CB1-9763-2BC7714F39BE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8D1C-C181-4F90-97F1-E070546E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8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164A-E103-4CB1-9763-2BC7714F39BE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8D1C-C181-4F90-97F1-E070546E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5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164A-E103-4CB1-9763-2BC7714F39BE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8D1C-C181-4F90-97F1-E070546E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0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164A-E103-4CB1-9763-2BC7714F39BE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8D1C-C181-4F90-97F1-E070546E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2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164A-E103-4CB1-9763-2BC7714F39BE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8D1C-C181-4F90-97F1-E070546E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3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164A-E103-4CB1-9763-2BC7714F39BE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8D1C-C181-4F90-97F1-E070546E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6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8D1C-C181-4F90-97F1-E070546E0C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164A-E103-4CB1-9763-2BC7714F39BE}" type="datetimeFigureOut">
              <a:rPr lang="en-US" smtClean="0"/>
              <a:t>4/21/2015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4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5164A-E103-4CB1-9763-2BC7714F39BE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398D1C-C181-4F90-97F1-E070546E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9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cap="small" dirty="0"/>
              <a:t>Microwave Circuit </a:t>
            </a:r>
            <a:r>
              <a:rPr lang="en-US" cap="small" dirty="0" smtClean="0"/>
              <a:t>Design </a:t>
            </a:r>
            <a:r>
              <a:rPr lang="en-US" cap="small" dirty="0"/>
              <a:t>Project Report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599" y="3502386"/>
            <a:ext cx="7766936" cy="1096899"/>
          </a:xfrm>
        </p:spPr>
        <p:txBody>
          <a:bodyPr/>
          <a:lstStyle/>
          <a:p>
            <a:r>
              <a:rPr lang="en-US" sz="2800" i="1" dirty="0" smtClean="0"/>
              <a:t>Directional Coupler Microstrip Line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42535" y="5080299"/>
            <a:ext cx="6096000" cy="13398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solidFill>
                  <a:srgbClr val="E65B01"/>
                </a:solidFill>
                <a:effectLst/>
                <a:latin typeface="Century Schoolbook"/>
                <a:ea typeface="Century Schoolbook"/>
                <a:cs typeface="Century Schoolbook"/>
              </a:rPr>
              <a:t>Student name - Matrikel</a:t>
            </a:r>
            <a:endParaRPr lang="en-US" sz="1000" dirty="0" smtClean="0">
              <a:solidFill>
                <a:srgbClr val="414751"/>
              </a:solidFill>
              <a:effectLst/>
              <a:latin typeface="Century Schoolbook"/>
              <a:ea typeface="Century Schoolbook"/>
              <a:cs typeface="Century Schoolbook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 smtClean="0">
                <a:solidFill>
                  <a:srgbClr val="002060"/>
                </a:solidFill>
                <a:effectLst/>
                <a:latin typeface="Century Schoolbook"/>
                <a:ea typeface="Century Schoolbook"/>
                <a:cs typeface="Century Schoolbook"/>
              </a:rPr>
              <a:t>Ngoc An Ha - 967813</a:t>
            </a:r>
            <a:endParaRPr lang="en-US" sz="1000" dirty="0" smtClean="0">
              <a:solidFill>
                <a:srgbClr val="414751"/>
              </a:solidFill>
              <a:effectLst/>
              <a:latin typeface="Century Schoolbook"/>
              <a:ea typeface="Century Schoolbook"/>
              <a:cs typeface="Century Schoolbook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 smtClean="0">
                <a:solidFill>
                  <a:srgbClr val="002060"/>
                </a:solidFill>
                <a:effectLst/>
                <a:latin typeface="Century Schoolbook"/>
                <a:ea typeface="Century Schoolbook"/>
                <a:cs typeface="Century Schoolbook"/>
              </a:rPr>
              <a:t>Nam Hung Le - 967826</a:t>
            </a:r>
            <a:endParaRPr lang="en-US" sz="1000" dirty="0">
              <a:solidFill>
                <a:srgbClr val="414751"/>
              </a:solidFill>
              <a:effectLst/>
              <a:latin typeface="Century Schoolbook"/>
              <a:ea typeface="Century Schoolbook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297897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/>
              <a:t>Optimization for -13 dB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0399"/>
            <a:ext cx="8378108" cy="4941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799" y="2897665"/>
            <a:ext cx="5099144" cy="35288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915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20039" cy="3083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92989"/>
            <a:ext cx="6527000" cy="3506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776" y="0"/>
            <a:ext cx="6014224" cy="323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2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201594"/>
            <a:ext cx="11944881" cy="905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33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4260" y="196380"/>
            <a:ext cx="9298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Using Network Analyzer to test the circuit and get the measurement result</a:t>
            </a:r>
            <a:r>
              <a:rPr lang="en-US" sz="1000" dirty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. 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60" y="565712"/>
            <a:ext cx="7126825" cy="2204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60" y="2770420"/>
            <a:ext cx="5361081" cy="4087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8640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5742175" cy="4431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254" y="-2"/>
            <a:ext cx="5819087" cy="44318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6793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69142"/>
            <a:ext cx="12032343" cy="898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0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636251"/>
              </p:ext>
            </p:extLst>
          </p:nvPr>
        </p:nvGraphicFramePr>
        <p:xfrm>
          <a:off x="496712" y="4645613"/>
          <a:ext cx="7127977" cy="19483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68972"/>
                <a:gridCol w="3559005"/>
              </a:tblGrid>
              <a:tr h="974184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</a:rPr>
                        <a:t>Coupler type: Directional Coupler 	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Century Schoolbook"/>
                        <a:ea typeface="Century Schoolbook"/>
                        <a:cs typeface="Century Schoolbook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Century Schoolbook"/>
                        <a:ea typeface="Century Schoolbook"/>
                        <a:cs typeface="Century Schoolbook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741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Center Frequency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r>
                        <a:rPr lang="en-US" sz="2200" b="1" baseline="-25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GHz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Century Schoolbook"/>
                        <a:ea typeface="Century Schoolbook"/>
                        <a:cs typeface="Century Schoolbook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</a:rPr>
                        <a:t>Coupling</a:t>
                      </a:r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effectLst/>
                        </a:rPr>
                        <a:t> Coefficient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= - 10 dB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Century Schoolbook"/>
                        <a:ea typeface="Century Schoolbook"/>
                        <a:cs typeface="Century Schoolbook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6712" y="152682"/>
            <a:ext cx="1154853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Step 1</a:t>
            </a:r>
            <a:r>
              <a:rPr lang="en-US" sz="2000" dirty="0"/>
              <a:t>: Calculate odd mode and even mode characteristic </a:t>
            </a:r>
            <a:r>
              <a:rPr lang="en-US" sz="2000" dirty="0" smtClean="0"/>
              <a:t>impedance</a:t>
            </a:r>
          </a:p>
          <a:p>
            <a:endParaRPr lang="en-US" sz="2000" dirty="0" smtClean="0"/>
          </a:p>
          <a:p>
            <a:r>
              <a:rPr lang="en-US" sz="2000" u="sng" dirty="0" smtClean="0"/>
              <a:t>Step 2</a:t>
            </a:r>
            <a:r>
              <a:rPr lang="en-US" sz="2000" dirty="0" smtClean="0"/>
              <a:t>: Transformation to a structure realizable in microstrip line circuit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Ideal couple transmission line element (CLIN) 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Microstrip couple line (MCLIN).</a:t>
            </a:r>
          </a:p>
          <a:p>
            <a:endParaRPr lang="en-US" sz="2000" dirty="0" smtClean="0"/>
          </a:p>
          <a:p>
            <a:r>
              <a:rPr lang="en-US" sz="2000" u="sng" dirty="0" smtClean="0"/>
              <a:t>Step 3</a:t>
            </a:r>
            <a:r>
              <a:rPr lang="en-US" sz="2000" dirty="0" smtClean="0"/>
              <a:t>: Include all microstrip line discontinuities. </a:t>
            </a:r>
          </a:p>
          <a:p>
            <a:endParaRPr lang="en-US" sz="2000" dirty="0" smtClean="0"/>
          </a:p>
          <a:p>
            <a:r>
              <a:rPr lang="en-US" sz="2000" u="sng" dirty="0" smtClean="0"/>
              <a:t>Step 4</a:t>
            </a:r>
            <a:r>
              <a:rPr lang="en-US" sz="2000" dirty="0" smtClean="0"/>
              <a:t>: Optimize the circuit.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For -10 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For -13 dB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u="sng" dirty="0" smtClean="0"/>
              <a:t>Step </a:t>
            </a:r>
            <a:r>
              <a:rPr lang="en-US" sz="2000" u="sng" dirty="0" smtClean="0"/>
              <a:t>5</a:t>
            </a:r>
            <a:r>
              <a:rPr lang="en-US" sz="2000" dirty="0" smtClean="0"/>
              <a:t>: </a:t>
            </a:r>
            <a:r>
              <a:rPr lang="en-US" sz="2000" dirty="0" smtClean="0"/>
              <a:t>Process on making the real circuit.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3511" y="609600"/>
            <a:ext cx="4090483" cy="2780714"/>
          </a:xfrm>
        </p:spPr>
        <p:txBody>
          <a:bodyPr>
            <a:norm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11</a:t>
            </a:r>
            <a:r>
              <a:rPr lang="en-US" sz="2000" dirty="0"/>
              <a:t>: Reflection coefficient</a:t>
            </a:r>
          </a:p>
          <a:p>
            <a:r>
              <a:rPr lang="en-US" sz="2000" dirty="0"/>
              <a:t>S</a:t>
            </a:r>
            <a:r>
              <a:rPr lang="en-US" sz="2000" baseline="-25000" dirty="0"/>
              <a:t>21</a:t>
            </a:r>
            <a:r>
              <a:rPr lang="en-US" sz="2000" dirty="0"/>
              <a:t>: Transmission coefficient</a:t>
            </a:r>
          </a:p>
          <a:p>
            <a:r>
              <a:rPr lang="en-US" sz="2000" dirty="0"/>
              <a:t>S</a:t>
            </a:r>
            <a:r>
              <a:rPr lang="en-US" sz="2000" baseline="-25000" dirty="0"/>
              <a:t>31</a:t>
            </a:r>
            <a:r>
              <a:rPr lang="en-US" sz="2000" dirty="0"/>
              <a:t>: Coupling coefficient</a:t>
            </a:r>
          </a:p>
          <a:p>
            <a:r>
              <a:rPr lang="en-US" sz="2000" dirty="0"/>
              <a:t>S</a:t>
            </a:r>
            <a:r>
              <a:rPr lang="en-US" sz="2000" baseline="-25000" dirty="0"/>
              <a:t>41</a:t>
            </a:r>
            <a:r>
              <a:rPr lang="en-US" sz="2000" dirty="0"/>
              <a:t>: Isolation</a:t>
            </a:r>
          </a:p>
          <a:p>
            <a:r>
              <a:rPr lang="en-US" sz="2000" dirty="0"/>
              <a:t>/S</a:t>
            </a:r>
            <a:r>
              <a:rPr lang="en-US" sz="2000" baseline="-25000" dirty="0"/>
              <a:t>41</a:t>
            </a:r>
            <a:r>
              <a:rPr lang="en-US" sz="2000" dirty="0"/>
              <a:t>-S</a:t>
            </a:r>
            <a:r>
              <a:rPr lang="en-US" sz="2000" baseline="-25000" dirty="0"/>
              <a:t>31</a:t>
            </a:r>
            <a:r>
              <a:rPr lang="en-US" sz="2000" dirty="0"/>
              <a:t> /: </a:t>
            </a:r>
            <a:r>
              <a:rPr lang="en-US" sz="2000" dirty="0" smtClean="0"/>
              <a:t>Directivity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7333" y="3284113"/>
                <a:ext cx="7672451" cy="32764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F</a:t>
                </a:r>
                <a:r>
                  <a:rPr lang="en-US" sz="2000" baseline="-25000" dirty="0" smtClean="0"/>
                  <a:t>0 </a:t>
                </a:r>
                <a:r>
                  <a:rPr lang="en-US" sz="2000" dirty="0"/>
                  <a:t>=2 GHz = 2.10</a:t>
                </a:r>
                <a:r>
                  <a:rPr lang="en-US" sz="2000" baseline="30000" dirty="0"/>
                  <a:t>9</a:t>
                </a:r>
                <a:r>
                  <a:rPr lang="en-US" sz="2000" dirty="0"/>
                  <a:t> Hz</a:t>
                </a:r>
              </a:p>
              <a:p>
                <a:r>
                  <a:rPr lang="en-US" sz="2000" dirty="0" smtClean="0"/>
                  <a:t>C </a:t>
                </a:r>
                <a:r>
                  <a:rPr lang="en-US" sz="2000" dirty="0"/>
                  <a:t>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/>
                  <a:t> = </a:t>
                </a:r>
                <a:r>
                  <a:rPr lang="en-US" sz="2000" dirty="0" smtClean="0"/>
                  <a:t>0.316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𝐶𝑒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𝐶𝑜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𝐶𝑒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𝐶𝑜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 smtClean="0"/>
                  <a:t> =&gt; </a:t>
                </a:r>
                <a:r>
                  <a:rPr lang="en-US" sz="2000" dirty="0" err="1"/>
                  <a:t>Z</a:t>
                </a:r>
                <a:r>
                  <a:rPr lang="en-US" sz="2000" baseline="-25000" dirty="0" err="1"/>
                  <a:t>Ce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– </a:t>
                </a:r>
                <a:r>
                  <a:rPr lang="en-US" sz="2000" dirty="0" err="1"/>
                  <a:t>Z</a:t>
                </a:r>
                <a:r>
                  <a:rPr lang="en-US" sz="2000" baseline="-25000" dirty="0" err="1"/>
                  <a:t>Co</a:t>
                </a:r>
                <a:r>
                  <a:rPr lang="en-US" sz="2000" dirty="0"/>
                  <a:t>= 0.316 * (</a:t>
                </a:r>
                <a:r>
                  <a:rPr lang="en-US" sz="2000" dirty="0" err="1"/>
                  <a:t>Z</a:t>
                </a:r>
                <a:r>
                  <a:rPr lang="en-US" sz="2000" baseline="-25000" dirty="0" err="1"/>
                  <a:t>Ce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+ </a:t>
                </a:r>
                <a:r>
                  <a:rPr lang="en-US" sz="2000" dirty="0" err="1"/>
                  <a:t>Z</a:t>
                </a:r>
                <a:r>
                  <a:rPr lang="en-US" sz="2000" baseline="-25000" dirty="0" err="1"/>
                  <a:t>Co</a:t>
                </a:r>
                <a:r>
                  <a:rPr lang="en-US" sz="2000" dirty="0"/>
                  <a:t> )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=&gt; </a:t>
                </a:r>
                <a:r>
                  <a:rPr lang="en-US" sz="2000" dirty="0"/>
                  <a:t>0.684 * </a:t>
                </a:r>
                <a:r>
                  <a:rPr lang="en-US" sz="2000" dirty="0" err="1"/>
                  <a:t>Z</a:t>
                </a:r>
                <a:r>
                  <a:rPr lang="en-US" sz="2000" baseline="-25000" dirty="0" err="1"/>
                  <a:t>Ce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= 1.316 * </a:t>
                </a:r>
                <a:r>
                  <a:rPr lang="en-US" sz="2000" dirty="0" err="1"/>
                  <a:t>Z</a:t>
                </a:r>
                <a:r>
                  <a:rPr lang="en-US" sz="2000" baseline="-25000" dirty="0" err="1"/>
                  <a:t>Co</a:t>
                </a:r>
                <a:r>
                  <a:rPr lang="en-US" sz="2000" dirty="0"/>
                  <a:t> (1)</a:t>
                </a:r>
              </a:p>
              <a:p>
                <a:r>
                  <a:rPr lang="en-US" sz="2000" dirty="0"/>
                  <a:t>Z</a:t>
                </a:r>
                <a:r>
                  <a:rPr lang="en-US" sz="2000" baseline="-25000" dirty="0"/>
                  <a:t>0</a:t>
                </a:r>
                <a:r>
                  <a:rPr lang="en-US" sz="2000" baseline="30000" dirty="0"/>
                  <a:t>2 </a:t>
                </a:r>
                <a:r>
                  <a:rPr lang="en-US" sz="2000" dirty="0"/>
                  <a:t>= 50</a:t>
                </a:r>
                <a:r>
                  <a:rPr lang="en-US" sz="2000" baseline="30000" dirty="0"/>
                  <a:t>2</a:t>
                </a:r>
                <a:r>
                  <a:rPr lang="en-US" sz="2000" dirty="0"/>
                  <a:t> = </a:t>
                </a:r>
                <a:r>
                  <a:rPr lang="en-US" sz="2000" dirty="0" err="1"/>
                  <a:t>Z</a:t>
                </a:r>
                <a:r>
                  <a:rPr lang="en-US" sz="2000" baseline="-25000" dirty="0" err="1"/>
                  <a:t>Ce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* </a:t>
                </a:r>
                <a:r>
                  <a:rPr lang="en-US" sz="2000" dirty="0" err="1"/>
                  <a:t>Z</a:t>
                </a:r>
                <a:r>
                  <a:rPr lang="en-US" sz="2000" baseline="-25000" dirty="0" err="1"/>
                  <a:t>Co</a:t>
                </a:r>
                <a:r>
                  <a:rPr lang="en-US" sz="2000" baseline="30000" dirty="0"/>
                  <a:t> 	</a:t>
                </a:r>
                <a:r>
                  <a:rPr lang="en-US" sz="2000" dirty="0"/>
                  <a:t>(2</a:t>
                </a:r>
                <a:r>
                  <a:rPr lang="en-US" sz="2000" dirty="0" smtClean="0"/>
                  <a:t>)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From (1) and (2), we have 	</a:t>
                </a:r>
              </a:p>
              <a:p>
                <a:r>
                  <a:rPr lang="en-US" sz="2800" dirty="0" err="1"/>
                  <a:t>Z</a:t>
                </a:r>
                <a:r>
                  <a:rPr lang="en-US" sz="2800" baseline="-25000" dirty="0" err="1"/>
                  <a:t>Co</a:t>
                </a:r>
                <a:r>
                  <a:rPr lang="en-US" sz="2800" dirty="0"/>
                  <a:t> = 36.047 Ω			</a:t>
                </a:r>
              </a:p>
              <a:p>
                <a:r>
                  <a:rPr lang="en-US" sz="2800" dirty="0" err="1"/>
                  <a:t>Z</a:t>
                </a:r>
                <a:r>
                  <a:rPr lang="en-US" sz="2800" baseline="-25000" dirty="0" err="1"/>
                  <a:t>Ce</a:t>
                </a:r>
                <a:r>
                  <a:rPr lang="en-US" sz="2800" dirty="0"/>
                  <a:t> = 69.354 </a:t>
                </a:r>
                <a:r>
                  <a:rPr lang="en-US" sz="2800" dirty="0" smtClean="0"/>
                  <a:t>Ω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3284113"/>
                <a:ext cx="7672451" cy="3276410"/>
              </a:xfrm>
              <a:prstGeom prst="rect">
                <a:avLst/>
              </a:prstGeom>
              <a:blipFill rotWithShape="0">
                <a:blip r:embed="rId3"/>
                <a:stretch>
                  <a:fillRect l="-1589" t="-1304" b="-44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33" y="1270000"/>
            <a:ext cx="4275951" cy="201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8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11" y="848453"/>
            <a:ext cx="4648952" cy="4127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78828" y="2369712"/>
            <a:ext cx="6113171" cy="448828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9211" y="202122"/>
            <a:ext cx="41969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en-US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Create Ideal circuit</a:t>
            </a:r>
            <a:endParaRPr 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9211" y="5022310"/>
            <a:ext cx="464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41475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</a:rPr>
              <a:t>At 2 GHz, the coupling coefficient S31 is at -10dB. </a:t>
            </a:r>
          </a:p>
          <a:p>
            <a:r>
              <a:rPr lang="en-US" dirty="0" smtClean="0">
                <a:solidFill>
                  <a:srgbClr val="41475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</a:rPr>
              <a:t>=&gt; The calculation results of </a:t>
            </a:r>
            <a:r>
              <a:rPr lang="en-US" dirty="0" err="1" smtClean="0">
                <a:solidFill>
                  <a:srgbClr val="41475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</a:rPr>
              <a:t>Z</a:t>
            </a:r>
            <a:r>
              <a:rPr lang="en-US" baseline="-25000" dirty="0" err="1" smtClean="0">
                <a:solidFill>
                  <a:srgbClr val="41475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</a:rPr>
              <a:t>ce</a:t>
            </a:r>
            <a:r>
              <a:rPr lang="en-US" dirty="0" smtClean="0">
                <a:solidFill>
                  <a:srgbClr val="41475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</a:rPr>
              <a:t> and </a:t>
            </a:r>
            <a:r>
              <a:rPr lang="en-US" dirty="0" err="1" smtClean="0">
                <a:solidFill>
                  <a:srgbClr val="41475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</a:rPr>
              <a:t>Z</a:t>
            </a:r>
            <a:r>
              <a:rPr lang="en-US" baseline="-25000" dirty="0" err="1" smtClean="0">
                <a:solidFill>
                  <a:srgbClr val="41475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</a:rPr>
              <a:t>co</a:t>
            </a:r>
            <a:r>
              <a:rPr lang="en-US" dirty="0" smtClean="0">
                <a:solidFill>
                  <a:srgbClr val="41475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</a:rPr>
              <a:t> are right.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6439438" y="0"/>
            <a:ext cx="5649532" cy="236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68125"/>
            <a:ext cx="9253885" cy="902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accent1"/>
                </a:solidFill>
                <a:effectLst/>
                <a:latin typeface="Century Schoolbook"/>
                <a:cs typeface="Century Schoolbook"/>
              </a:rPr>
              <a:t>Transforming to Microstrip Couple Line element MCLIN circuit</a:t>
            </a:r>
            <a:endParaRPr lang="en-US" sz="2000" b="1" dirty="0">
              <a:solidFill>
                <a:schemeClr val="accent1"/>
              </a:solidFill>
              <a:effectLst/>
              <a:latin typeface="Century Schoolbook"/>
              <a:cs typeface="Century Schoolboo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3656" y="5633049"/>
            <a:ext cx="9615249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Using the tool </a:t>
            </a:r>
            <a:r>
              <a:rPr lang="en-US" sz="1600" dirty="0" err="1"/>
              <a:t>LineCal</a:t>
            </a:r>
            <a:r>
              <a:rPr lang="en-US" sz="1600" dirty="0"/>
              <a:t> of ADS, </a:t>
            </a:r>
            <a:r>
              <a:rPr lang="en-US" sz="1600" dirty="0" smtClean="0"/>
              <a:t>with</a:t>
            </a: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smtClean="0"/>
              <a:t>Effective </a:t>
            </a:r>
            <a:r>
              <a:rPr lang="en-US" sz="1600" dirty="0"/>
              <a:t>Electrical Length </a:t>
            </a:r>
            <a:r>
              <a:rPr lang="en-US" sz="1600" dirty="0" err="1"/>
              <a:t>E_Eff</a:t>
            </a:r>
            <a:r>
              <a:rPr lang="en-US" sz="1600" dirty="0"/>
              <a:t> of coupled section </a:t>
            </a:r>
            <a:r>
              <a:rPr lang="en-US" sz="1600" dirty="0" smtClean="0"/>
              <a:t>= </a:t>
            </a:r>
            <a:r>
              <a:rPr lang="en-US" sz="1600" dirty="0"/>
              <a:t>90 </a:t>
            </a:r>
            <a:r>
              <a:rPr lang="en-US" sz="1600" dirty="0" smtClean="0"/>
              <a:t>degree</a:t>
            </a: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smtClean="0"/>
              <a:t>Center </a:t>
            </a:r>
            <a:r>
              <a:rPr lang="en-US" sz="1600" dirty="0"/>
              <a:t>frequency at </a:t>
            </a:r>
            <a:r>
              <a:rPr lang="en-US" sz="1600" dirty="0" smtClean="0"/>
              <a:t>2 GHz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rgbClr val="414751"/>
              </a:solidFill>
              <a:effectLst/>
              <a:latin typeface="Century Schoolbook"/>
              <a:cs typeface="Century Schoolbook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93" y="939018"/>
            <a:ext cx="7536656" cy="346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25" y="4156364"/>
            <a:ext cx="6620099" cy="14766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300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08595" cy="34644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984" y="0"/>
            <a:ext cx="4516582" cy="33355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63106"/>
            <a:ext cx="4431922" cy="33037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7984" y="3469641"/>
            <a:ext cx="4159482" cy="349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9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/>
              <a:t>Optimization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0255"/>
            <a:ext cx="8017164" cy="471673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309692" y="5529500"/>
            <a:ext cx="8437143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/>
              <a:t>We </a:t>
            </a:r>
            <a:r>
              <a:rPr lang="en-US" sz="1600" dirty="0" smtClean="0"/>
              <a:t>add </a:t>
            </a:r>
            <a:r>
              <a:rPr lang="en-US" sz="1600" dirty="0"/>
              <a:t>transmission </a:t>
            </a:r>
            <a:r>
              <a:rPr lang="en-US" sz="1600" dirty="0" smtClean="0"/>
              <a:t>line MLIN </a:t>
            </a:r>
            <a:r>
              <a:rPr lang="en-US" sz="1600" dirty="0"/>
              <a:t>at both terminals. Their widths W(s) are </a:t>
            </a:r>
            <a:r>
              <a:rPr lang="en-US" sz="1600" dirty="0" smtClean="0"/>
              <a:t>1.70584 </a:t>
            </a:r>
            <a:r>
              <a:rPr lang="en-US" sz="1600" dirty="0"/>
              <a:t>mm, it is equivalent to 50 Ohm transmission line.</a:t>
            </a:r>
          </a:p>
        </p:txBody>
      </p:sp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61" y="1940399"/>
            <a:ext cx="5288924" cy="36410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719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789603" cy="33805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91721"/>
            <a:ext cx="5675501" cy="33662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985" y="-1"/>
            <a:ext cx="6167015" cy="373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8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50194" cy="580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961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1498</TotalTime>
  <Words>245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ＭＳ Ｐ明朝</vt:lpstr>
      <vt:lpstr>Arial</vt:lpstr>
      <vt:lpstr>Cambria Math</vt:lpstr>
      <vt:lpstr>Century Schoolbook</vt:lpstr>
      <vt:lpstr>Times New Roman</vt:lpstr>
      <vt:lpstr>Trebuchet MS</vt:lpstr>
      <vt:lpstr>Wingdings</vt:lpstr>
      <vt:lpstr>Wingdings 3</vt:lpstr>
      <vt:lpstr>Facet</vt:lpstr>
      <vt:lpstr>Microwave Circuit Design Project Report </vt:lpstr>
      <vt:lpstr>PowerPoint Presentation</vt:lpstr>
      <vt:lpstr>Formular</vt:lpstr>
      <vt:lpstr>PowerPoint Presentation</vt:lpstr>
      <vt:lpstr>PowerPoint Presentation</vt:lpstr>
      <vt:lpstr>PowerPoint Presentation</vt:lpstr>
      <vt:lpstr>Optimization </vt:lpstr>
      <vt:lpstr>PowerPoint Presentation</vt:lpstr>
      <vt:lpstr>PowerPoint Presentation</vt:lpstr>
      <vt:lpstr>Optimization for -13 dB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Microwave Circuit Design Project Report </dc:title>
  <dc:creator>Ngoc An Ha</dc:creator>
  <cp:lastModifiedBy>Ngoc An Ha</cp:lastModifiedBy>
  <cp:revision>45</cp:revision>
  <dcterms:created xsi:type="dcterms:W3CDTF">2015-04-13T09:37:05Z</dcterms:created>
  <dcterms:modified xsi:type="dcterms:W3CDTF">2015-04-21T12:24:07Z</dcterms:modified>
</cp:coreProperties>
</file>