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7" r:id="rId7"/>
    <p:sldId id="338" r:id="rId8"/>
    <p:sldId id="339" r:id="rId9"/>
    <p:sldId id="303" r:id="rId10"/>
    <p:sldId id="34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8">
          <p15:clr>
            <a:srgbClr val="A4A3A4"/>
          </p15:clr>
        </p15:guide>
        <p15:guide id="2" orient="horz" pos="4018">
          <p15:clr>
            <a:srgbClr val="A4A3A4"/>
          </p15:clr>
        </p15:guide>
        <p15:guide id="3" pos="323">
          <p15:clr>
            <a:srgbClr val="A4A3A4"/>
          </p15:clr>
        </p15:guide>
        <p15:guide id="4" pos="7400">
          <p15:clr>
            <a:srgbClr val="A4A3A4"/>
          </p15:clr>
        </p15:guide>
        <p15:guide id="5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1568"/>
        <p:guide orient="horz" pos="4018"/>
        <p:guide pos="323"/>
        <p:guide pos="7400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7.png"/><Relationship Id="rId18" Type="http://schemas.openxmlformats.org/officeDocument/2006/relationships/image" Target="../media/image9.svg"/><Relationship Id="rId3" Type="http://schemas.openxmlformats.org/officeDocument/2006/relationships/image" Target="../media/image32.svg"/><Relationship Id="rId7" Type="http://schemas.openxmlformats.org/officeDocument/2006/relationships/image" Target="../media/image4.png"/><Relationship Id="rId12" Type="http://schemas.openxmlformats.org/officeDocument/2006/relationships/image" Target="../media/image41.svg"/><Relationship Id="rId17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image" Target="../media/image45.sv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34.svg"/><Relationship Id="rId15" Type="http://schemas.openxmlformats.org/officeDocument/2006/relationships/image" Target="../media/image8.png"/><Relationship Id="rId10" Type="http://schemas.openxmlformats.org/officeDocument/2006/relationships/image" Target="../media/image39.svg"/><Relationship Id="rId19" Type="http://schemas.openxmlformats.org/officeDocument/2006/relationships/image" Target="../media/image13.sv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43.sv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svg"/><Relationship Id="rId12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20.png"/><Relationship Id="rId10" Type="http://schemas.openxmlformats.org/officeDocument/2006/relationships/image" Target="../media/image75.sv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svg"/><Relationship Id="rId13" Type="http://schemas.openxmlformats.org/officeDocument/2006/relationships/image" Target="../media/image17.png"/><Relationship Id="rId18" Type="http://schemas.openxmlformats.org/officeDocument/2006/relationships/image" Target="../media/image2.svg"/><Relationship Id="rId3" Type="http://schemas.openxmlformats.org/officeDocument/2006/relationships/image" Target="../media/image36.svg"/><Relationship Id="rId21" Type="http://schemas.openxmlformats.org/officeDocument/2006/relationships/image" Target="../media/image20.png"/><Relationship Id="rId7" Type="http://schemas.openxmlformats.org/officeDocument/2006/relationships/image" Target="../media/image14.png"/><Relationship Id="rId12" Type="http://schemas.openxmlformats.org/officeDocument/2006/relationships/image" Target="../media/image450.svg"/><Relationship Id="rId17" Type="http://schemas.openxmlformats.org/officeDocument/2006/relationships/image" Target="../media/image1.png"/><Relationship Id="rId2" Type="http://schemas.openxmlformats.org/officeDocument/2006/relationships/image" Target="../media/image11.png"/><Relationship Id="rId16" Type="http://schemas.openxmlformats.org/officeDocument/2006/relationships/image" Target="../media/image49.svg"/><Relationship Id="rId20" Type="http://schemas.openxmlformats.org/officeDocument/2006/relationships/image" Target="../media/image5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0.sv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7.svg"/><Relationship Id="rId10" Type="http://schemas.openxmlformats.org/officeDocument/2006/relationships/image" Target="../media/image430.svg"/><Relationship Id="rId19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image" Target="../media/image47.svg"/><Relationship Id="rId2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410.svg"/><Relationship Id="rId3" Type="http://schemas.openxmlformats.org/officeDocument/2006/relationships/image" Target="../media/image36.svg"/><Relationship Id="rId7" Type="http://schemas.openxmlformats.org/officeDocument/2006/relationships/image" Target="../media/image21.png"/><Relationship Id="rId12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0.svg"/><Relationship Id="rId11" Type="http://schemas.openxmlformats.org/officeDocument/2006/relationships/image" Target="../media/image7.svg"/><Relationship Id="rId5" Type="http://schemas.openxmlformats.org/officeDocument/2006/relationships/image" Target="../media/image13.png"/><Relationship Id="rId15" Type="http://schemas.openxmlformats.org/officeDocument/2006/relationships/image" Target="../media/image55.svg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0.svg"/><Relationship Id="rId3" Type="http://schemas.openxmlformats.org/officeDocument/2006/relationships/image" Target="../media/image36.svg"/><Relationship Id="rId7" Type="http://schemas.openxmlformats.org/officeDocument/2006/relationships/image" Target="../media/image58.svg"/><Relationship Id="rId12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7.svg"/><Relationship Id="rId5" Type="http://schemas.openxmlformats.org/officeDocument/2006/relationships/image" Target="../media/image57.svg"/><Relationship Id="rId15" Type="http://schemas.openxmlformats.org/officeDocument/2006/relationships/image" Target="../media/image62.svg"/><Relationship Id="rId10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7.svg"/><Relationship Id="rId3" Type="http://schemas.openxmlformats.org/officeDocument/2006/relationships/image" Target="../media/image36.svg"/><Relationship Id="rId7" Type="http://schemas.openxmlformats.org/officeDocument/2006/relationships/image" Target="../media/image73.svg"/><Relationship Id="rId12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20.png"/><Relationship Id="rId5" Type="http://schemas.openxmlformats.org/officeDocument/2006/relationships/image" Target="../media/image71.svg"/><Relationship Id="rId10" Type="http://schemas.openxmlformats.org/officeDocument/2006/relationships/image" Target="../media/image75.svg"/><Relationship Id="rId4" Type="http://schemas.openxmlformats.org/officeDocument/2006/relationships/image" Target="../media/image32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34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39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40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3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48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49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39816" y="2230552"/>
            <a:ext cx="7352308" cy="123110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lvl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4000" dirty="0" smtClean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AI Chat System For</a:t>
            </a:r>
          </a:p>
          <a:p>
            <a:pPr lvl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4000" dirty="0" smtClean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Medicine Recommendation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60030" y="3861048"/>
            <a:ext cx="7469973" cy="3682727"/>
          </a:xfrm>
          <a:prstGeom prst="rect">
            <a:avLst/>
          </a:prstGeom>
        </p:spPr>
      </p:pic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sp>
        <p:nvSpPr>
          <p:cNvPr id="14" name="순서도: 수행의 시작/종료 13"/>
          <p:cNvSpPr/>
          <p:nvPr/>
        </p:nvSpPr>
        <p:spPr>
          <a:xfrm>
            <a:off x="6852084" y="4077072"/>
            <a:ext cx="1404156" cy="46805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06084" y="4022939"/>
            <a:ext cx="5158568" cy="99257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lv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TEAM 1</a:t>
            </a:r>
            <a:r>
              <a:rPr lang="ko-KR" altLang="en-US" sz="2400" b="1" dirty="0" smtClean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</a:t>
            </a:r>
            <a:r>
              <a:rPr lang="ko-KR" altLang="en-US" sz="2400" b="1" dirty="0" smtClean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헬스케어 </a:t>
            </a:r>
            <a:r>
              <a:rPr lang="ko-KR" altLang="en-US" sz="2400" b="1" dirty="0" err="1" smtClean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메이트</a:t>
            </a:r>
            <a:endParaRPr lang="ko-KR" altLang="en-US" sz="2400" b="1" dirty="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lv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900" b="1" dirty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박민수</a:t>
            </a:r>
            <a:r>
              <a:rPr lang="en-US" altLang="ko-KR" sz="1900" b="1" dirty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</a:t>
            </a:r>
            <a:r>
              <a:rPr lang="ko-KR" altLang="en-US" sz="1900" b="1" dirty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조장</a:t>
            </a:r>
            <a:r>
              <a:rPr lang="en-US" altLang="ko-KR" sz="1900" b="1" dirty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),</a:t>
            </a:r>
            <a:r>
              <a:rPr lang="ko-KR" altLang="en-US" sz="1900" b="1" dirty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곽용환</a:t>
            </a:r>
            <a:r>
              <a:rPr lang="en-US" altLang="ko-KR" sz="1900" b="1" dirty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</a:t>
            </a:r>
            <a:r>
              <a:rPr lang="ko-KR" altLang="en-US" sz="1900" b="1" dirty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백유안</a:t>
            </a:r>
            <a:r>
              <a:rPr lang="en-US" altLang="ko-KR" sz="1900" b="1" dirty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</a:t>
            </a:r>
            <a:r>
              <a:rPr lang="ko-KR" altLang="en-US" sz="1900" b="1" dirty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장세은</a:t>
            </a:r>
            <a:r>
              <a:rPr lang="en-US" altLang="ko-KR" sz="1900" b="1" dirty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</a:t>
            </a:r>
            <a:r>
              <a:rPr lang="ko-KR" altLang="en-US" sz="1900" b="1" dirty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주정현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28896" y="1309347"/>
            <a:ext cx="2064813" cy="6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2711624" y="872716"/>
            <a:ext cx="6944530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0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감사합니다</a:t>
            </a:r>
            <a:r>
              <a:rPr lang="en-US" altLang="ko-KR" sz="10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en-US" altLang="ko-KR" sz="100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3119" y="3028949"/>
            <a:ext cx="11430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242109" y="2376079"/>
            <a:ext cx="4444752" cy="584775"/>
            <a:chOff x="6242109" y="2376079"/>
            <a:chExt cx="4444752" cy="584775"/>
          </a:xfrm>
        </p:grpSpPr>
        <p:sp>
          <p:nvSpPr>
            <p:cNvPr id="17" name="TextBox 16"/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프로젝트 개요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42109" y="2376079"/>
              <a:ext cx="7549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82583" y="4780646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36" name="가로 글상자 235"/>
          <p:cNvSpPr txBox="1"/>
          <p:nvPr/>
        </p:nvSpPr>
        <p:spPr>
          <a:xfrm>
            <a:off x="1595500" y="2168860"/>
            <a:ext cx="9181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69" name="그룹 268"/>
          <p:cNvGrpSpPr/>
          <p:nvPr/>
        </p:nvGrpSpPr>
        <p:grpSpPr>
          <a:xfrm>
            <a:off x="767408" y="2168859"/>
            <a:ext cx="10297144" cy="936105"/>
            <a:chOff x="2665127" y="2724078"/>
            <a:chExt cx="9095030" cy="673099"/>
          </a:xfrm>
        </p:grpSpPr>
        <p:sp>
          <p:nvSpPr>
            <p:cNvPr id="270" name="사각형: 둥근 모서리 30"/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8471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맑은 고딕"/>
                </a:rPr>
                <a:t>           </a:t>
              </a:r>
              <a:r>
                <a:rPr lang="ko-KR" altLang="en-US" dirty="0" err="1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맑은 고딕"/>
                </a:rPr>
                <a:t>챗봇과</a:t>
              </a:r>
              <a:r>
                <a:rPr lang="ko-KR" altLang="en-US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맑은 고딕"/>
                </a:rPr>
                <a:t> 대화하며 자유롭게 증상을 설명하고 손쉽게 약품을 추천 받을 수 있도록 함</a:t>
              </a:r>
              <a:endParaRPr kumimoji="0" lang="ko-KR" altLang="en-US" sz="1800" b="0" i="0" u="none" strike="noStrike" kern="1200" cap="none" spc="0" normalizeH="0" baseline="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맑은 고딕"/>
              </a:endParaRPr>
            </a:p>
          </p:txBody>
        </p:sp>
        <p:grpSp>
          <p:nvGrpSpPr>
            <p:cNvPr id="273" name="그룹 43"/>
            <p:cNvGrpSpPr/>
            <p:nvPr/>
          </p:nvGrpSpPr>
          <p:grpSpPr>
            <a:xfrm>
              <a:off x="2665127" y="2724078"/>
              <a:ext cx="912151" cy="673099"/>
              <a:chOff x="450323" y="1798051"/>
              <a:chExt cx="1987309" cy="1466488"/>
            </a:xfrm>
          </p:grpSpPr>
          <p:sp>
            <p:nvSpPr>
              <p:cNvPr id="274" name="육각형 45"/>
              <p:cNvSpPr/>
              <p:nvPr/>
            </p:nvSpPr>
            <p:spPr>
              <a:xfrm>
                <a:off x="450323" y="1798051"/>
                <a:ext cx="1987309" cy="1466488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>
                  <a:alpha val="100000"/>
                </a:srgbClr>
              </a:solidFill>
              <a:ln w="12700" cap="flat" cmpd="sng" algn="ctr">
                <a:solidFill>
                  <a:srgbClr val="3378C8">
                    <a:alpha val="100000"/>
                  </a:srgbClr>
                </a:solidFill>
                <a:prstDash val="solid"/>
                <a:miter/>
              </a:ln>
            </p:spPr>
            <p:txBody>
              <a:bodyPr vert="horz"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1900" b="1" smtClean="0">
                    <a:solidFill>
                      <a:schemeClr val="lt1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기획</a:t>
                </a:r>
                <a:endParaRPr lang="en-US" altLang="ko-KR" sz="1900" b="1" dirty="0" smtClean="0">
                  <a:solidFill>
                    <a:schemeClr val="lt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900" b="1" i="0" u="none" strike="noStrike" kern="1200" cap="none" spc="0" normalizeH="0" baseline="0" dirty="0" smtClean="0">
                    <a:solidFill>
                      <a:schemeClr val="lt1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의도</a:t>
                </a:r>
                <a:endParaRPr kumimoji="0" lang="ko-KR" altLang="en-US" sz="1900" b="1" i="0" u="none" strike="noStrike" kern="1200" cap="none" spc="0" normalizeH="0" baseline="0" dirty="0">
                  <a:solidFill>
                    <a:schemeClr val="lt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  <p:sp>
            <p:nvSpPr>
              <p:cNvPr id="275" name="자유형: 도형 46"/>
              <p:cNvSpPr/>
              <p:nvPr/>
            </p:nvSpPr>
            <p:spPr>
              <a:xfrm rot="4666750">
                <a:off x="505812" y="2117833"/>
                <a:ext cx="667577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rgbClr val="FFFFFF">
                      <a:alpha val="20000"/>
                    </a:srgbClr>
                  </a:gs>
                  <a:gs pos="0">
                    <a:srgbClr val="2069C2">
                      <a:alpha val="13730"/>
                    </a:srgbClr>
                  </a:gs>
                </a:gsLst>
                <a:lin ang="15000000" scaled="0"/>
              </a:gradFill>
              <a:ln w="12700" cap="flat" cmpd="sng" algn="ctr">
                <a:noFill/>
                <a:prstDash val="solid"/>
                <a:miter/>
              </a:ln>
            </p:spPr>
            <p:txBody>
              <a:bodyPr wrap="square" anchor="ctr">
                <a:noAutofit/>
              </a:bodyPr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400" b="0" i="0" u="none" strike="noStrike" kern="1200" cap="none" spc="0" normalizeH="0" baseline="0">
                  <a:solidFill>
                    <a:srgbClr val="FFFFFF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맑은 고딕"/>
                </a:endParaRPr>
              </a:p>
            </p:txBody>
          </p:sp>
        </p:grpSp>
      </p:grpSp>
      <p:sp>
        <p:nvSpPr>
          <p:cNvPr id="279" name="가로 글상자 278"/>
          <p:cNvSpPr txBox="1"/>
          <p:nvPr/>
        </p:nvSpPr>
        <p:spPr>
          <a:xfrm>
            <a:off x="2639616" y="2600908"/>
            <a:ext cx="8388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80" name="그룹 279"/>
          <p:cNvGrpSpPr/>
          <p:nvPr/>
        </p:nvGrpSpPr>
        <p:grpSpPr>
          <a:xfrm>
            <a:off x="767408" y="3573014"/>
            <a:ext cx="10297144" cy="936105"/>
            <a:chOff x="2665127" y="2724078"/>
            <a:chExt cx="9095030" cy="673099"/>
          </a:xfrm>
        </p:grpSpPr>
        <p:sp>
          <p:nvSpPr>
            <p:cNvPr id="281" name="사각형: 둥근 모서리 30"/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8471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맑은 고딕"/>
                </a:rPr>
                <a:t>            언제든지 </a:t>
              </a:r>
              <a:r>
                <a:rPr lang="ko-KR" altLang="en-US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맑은 고딕"/>
                </a:rPr>
                <a:t>사용자가 정확한 의약품 정보를 </a:t>
              </a:r>
              <a:r>
                <a:rPr lang="ko-KR" altLang="en-US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맑은 고딕"/>
                </a:rPr>
                <a:t>확인하고 </a:t>
              </a:r>
              <a:r>
                <a:rPr lang="ko-KR" altLang="en-US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맑은 고딕"/>
                </a:rPr>
                <a:t>자신에게 맞는 약품을 찾을 수 </a:t>
              </a:r>
              <a:r>
                <a:rPr lang="ko-KR" altLang="en-US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맑은 고딕"/>
                </a:rPr>
                <a:t>있음</a:t>
              </a:r>
              <a:endPara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맑은 고딕"/>
              </a:endParaRPr>
            </a:p>
          </p:txBody>
        </p:sp>
        <p:grpSp>
          <p:nvGrpSpPr>
            <p:cNvPr id="282" name="그룹 43"/>
            <p:cNvGrpSpPr/>
            <p:nvPr/>
          </p:nvGrpSpPr>
          <p:grpSpPr>
            <a:xfrm>
              <a:off x="2665127" y="2724078"/>
              <a:ext cx="912151" cy="673099"/>
              <a:chOff x="450323" y="1798051"/>
              <a:chExt cx="1987309" cy="1466488"/>
            </a:xfrm>
          </p:grpSpPr>
          <p:sp>
            <p:nvSpPr>
              <p:cNvPr id="283" name="육각형 45"/>
              <p:cNvSpPr/>
              <p:nvPr/>
            </p:nvSpPr>
            <p:spPr>
              <a:xfrm>
                <a:off x="450323" y="1798051"/>
                <a:ext cx="1987309" cy="1466488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>
                  <a:alpha val="100000"/>
                </a:srgbClr>
              </a:solidFill>
              <a:ln w="12700" cap="flat" cmpd="sng" algn="ctr">
                <a:solidFill>
                  <a:srgbClr val="3378C8">
                    <a:alpha val="100000"/>
                  </a:srgbClr>
                </a:solidFill>
                <a:prstDash val="solid"/>
                <a:miter/>
              </a:ln>
            </p:spPr>
            <p:txBody>
              <a:bodyPr vert="horz"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900" b="1" i="0" u="none" strike="noStrike" kern="1200" cap="none" spc="0" normalizeH="0" baseline="0" dirty="0" smtClean="0">
                    <a:solidFill>
                      <a:schemeClr val="lt1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기획</a:t>
                </a:r>
                <a:endParaRPr kumimoji="0" lang="en-US" altLang="ko-KR" sz="1900" b="1" i="0" u="none" strike="noStrike" kern="1200" cap="none" spc="0" normalizeH="0" baseline="0" dirty="0" smtClean="0">
                  <a:solidFill>
                    <a:schemeClr val="lt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1900" b="1" dirty="0" smtClean="0">
                    <a:solidFill>
                      <a:schemeClr val="lt1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목표</a:t>
                </a:r>
                <a:endParaRPr kumimoji="0" lang="ko-KR" altLang="en-US" sz="1900" b="1" i="0" u="none" strike="noStrike" kern="1200" cap="none" spc="0" normalizeH="0" baseline="0" dirty="0">
                  <a:solidFill>
                    <a:schemeClr val="lt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  <p:sp>
            <p:nvSpPr>
              <p:cNvPr id="284" name="자유형: 도형 46"/>
              <p:cNvSpPr/>
              <p:nvPr/>
            </p:nvSpPr>
            <p:spPr>
              <a:xfrm rot="4666750">
                <a:off x="505812" y="2117834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rgbClr val="FFFFFF">
                      <a:alpha val="20000"/>
                    </a:srgbClr>
                  </a:gs>
                  <a:gs pos="0">
                    <a:srgbClr val="2069C2">
                      <a:alpha val="13730"/>
                    </a:srgbClr>
                  </a:gs>
                </a:gsLst>
                <a:lin ang="15000000" scaled="0"/>
              </a:gradFill>
              <a:ln w="12700" cap="flat" cmpd="sng" algn="ctr">
                <a:noFill/>
                <a:prstDash val="solid"/>
                <a:miter/>
              </a:ln>
            </p:spPr>
            <p:txBody>
              <a:bodyPr wrap="square" anchor="ctr">
                <a:noAutofit/>
              </a:bodyPr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400" b="0" i="0" u="none" strike="noStrike" kern="1200" cap="none" spc="0" normalizeH="0" baseline="0">
                  <a:solidFill>
                    <a:srgbClr val="FFFFFF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맑은 고딕"/>
                </a:endParaRPr>
              </a:p>
            </p:txBody>
          </p:sp>
        </p:grpSp>
      </p:grpSp>
      <p:grpSp>
        <p:nvGrpSpPr>
          <p:cNvPr id="285" name="그룹 284"/>
          <p:cNvGrpSpPr/>
          <p:nvPr/>
        </p:nvGrpSpPr>
        <p:grpSpPr>
          <a:xfrm>
            <a:off x="767408" y="4833154"/>
            <a:ext cx="10297144" cy="936105"/>
            <a:chOff x="2665127" y="2724078"/>
            <a:chExt cx="9095030" cy="673099"/>
          </a:xfrm>
        </p:grpSpPr>
        <p:sp>
          <p:nvSpPr>
            <p:cNvPr id="286" name="사각형: 둥근 모서리 30"/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8471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7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맑은 고딕"/>
                </a:rPr>
                <a:t>            누구나 접근 가능한 </a:t>
              </a:r>
              <a:r>
                <a:rPr lang="en-US" altLang="ko-KR" sz="17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맑은 고딕"/>
                </a:rPr>
                <a:t>UI</a:t>
              </a:r>
              <a:r>
                <a:rPr lang="ko-KR" altLang="en-US" sz="17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맑은 고딕"/>
                </a:rPr>
                <a:t>로</a:t>
              </a:r>
              <a:r>
                <a:rPr lang="en-US" altLang="ko-KR" sz="17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맑은 고딕"/>
                </a:rPr>
                <a:t>, </a:t>
              </a:r>
              <a:r>
                <a:rPr lang="ko-KR" altLang="en-US" sz="17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맑은 고딕"/>
                </a:rPr>
                <a:t>자신의 증상에 맞는 약품의 제품명과 효능을 손쉽게 찾아볼 수 있음</a:t>
              </a:r>
              <a:endParaRPr kumimoji="0" lang="ko-KR" altLang="en-US" sz="1700" b="0" i="0" u="none" strike="noStrike" kern="1200" cap="none" spc="0" normalizeH="0" baseline="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맑은 고딕"/>
              </a:endParaRPr>
            </a:p>
          </p:txBody>
        </p:sp>
        <p:grpSp>
          <p:nvGrpSpPr>
            <p:cNvPr id="287" name="그룹 43"/>
            <p:cNvGrpSpPr/>
            <p:nvPr/>
          </p:nvGrpSpPr>
          <p:grpSpPr>
            <a:xfrm>
              <a:off x="2665127" y="2724078"/>
              <a:ext cx="912151" cy="673099"/>
              <a:chOff x="450323" y="1798051"/>
              <a:chExt cx="1987309" cy="1466488"/>
            </a:xfrm>
          </p:grpSpPr>
          <p:sp>
            <p:nvSpPr>
              <p:cNvPr id="288" name="육각형 45"/>
              <p:cNvSpPr/>
              <p:nvPr/>
            </p:nvSpPr>
            <p:spPr>
              <a:xfrm>
                <a:off x="450323" y="1798051"/>
                <a:ext cx="1987309" cy="1466488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>
                  <a:alpha val="100000"/>
                </a:srgbClr>
              </a:solidFill>
              <a:ln w="12700" cap="flat" cmpd="sng" algn="ctr">
                <a:solidFill>
                  <a:srgbClr val="3378C8">
                    <a:alpha val="100000"/>
                  </a:srgbClr>
                </a:solidFill>
                <a:prstDash val="solid"/>
                <a:miter/>
              </a:ln>
            </p:spPr>
            <p:txBody>
              <a:bodyPr vert="horz"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1900" b="1" dirty="0" smtClean="0">
                    <a:solidFill>
                      <a:schemeClr val="lt1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기대</a:t>
                </a:r>
                <a:endParaRPr lang="en-US" altLang="ko-KR" sz="1900" b="1" dirty="0" smtClean="0">
                  <a:solidFill>
                    <a:schemeClr val="lt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900" b="1" i="0" u="none" strike="noStrike" kern="1200" cap="none" spc="0" normalizeH="0" baseline="0" dirty="0" smtClean="0">
                    <a:solidFill>
                      <a:schemeClr val="lt1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효과</a:t>
                </a:r>
                <a:endParaRPr kumimoji="0" lang="ko-KR" altLang="en-US" sz="1900" b="1" i="0" u="none" strike="noStrike" kern="1200" cap="none" spc="0" normalizeH="0" baseline="0" dirty="0">
                  <a:solidFill>
                    <a:schemeClr val="lt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  <p:sp>
            <p:nvSpPr>
              <p:cNvPr id="289" name="자유형: 도형 46"/>
              <p:cNvSpPr/>
              <p:nvPr/>
            </p:nvSpPr>
            <p:spPr>
              <a:xfrm rot="4666750">
                <a:off x="505812" y="2117834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rgbClr val="FFFFFF">
                      <a:alpha val="20000"/>
                    </a:srgbClr>
                  </a:gs>
                  <a:gs pos="0">
                    <a:srgbClr val="2069C2">
                      <a:alpha val="13730"/>
                    </a:srgbClr>
                  </a:gs>
                </a:gsLst>
                <a:lin ang="15000000" scaled="0"/>
              </a:gradFill>
              <a:ln w="12700" cap="flat" cmpd="sng" algn="ctr">
                <a:noFill/>
                <a:prstDash val="solid"/>
                <a:miter/>
              </a:ln>
            </p:spPr>
            <p:txBody>
              <a:bodyPr wrap="square" anchor="ctr">
                <a:noAutofit/>
              </a:bodyPr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400" b="0" i="0" u="none" strike="noStrike" kern="1200" cap="none" spc="0" normalizeH="0" baseline="0">
                  <a:solidFill>
                    <a:srgbClr val="FFFFFF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맑은 고딕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73661"/>
              </p:ext>
            </p:extLst>
          </p:nvPr>
        </p:nvGraphicFramePr>
        <p:xfrm>
          <a:off x="486867" y="2096852"/>
          <a:ext cx="11218265" cy="4442335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600" i="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훈련생</a:t>
                      </a:r>
                      <a:endParaRPr lang="ko-KR" altLang="en-US" sz="160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역할</a:t>
                      </a:r>
                      <a:endParaRPr lang="ko-KR" altLang="en-US" sz="16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담당 업무</a:t>
                      </a:r>
                      <a:endParaRPr lang="ko-KR" altLang="en-US" sz="16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박민수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팀장</a:t>
                      </a:r>
                      <a:endParaRPr lang="ko-KR" altLang="en-US" sz="16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en-US" altLang="ko-KR" sz="1600" i="0" u="none" strike="noStrike" kern="1200" cap="none" spc="0" normalizeH="0" baseline="0" dirty="0" smtClean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Backend Engineer</a:t>
                      </a:r>
                      <a:endParaRPr kumimoji="0" lang="ko-KR" altLang="en-US" sz="1600" i="0" u="none" strike="noStrike" kern="1200" cap="none" spc="0" normalizeH="0" baseline="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곽용환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팀원</a:t>
                      </a:r>
                      <a:endParaRPr lang="en-US" altLang="ko-KR" sz="1600" b="1" i="0" kern="120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i="0" u="none" strike="noStrike" kern="1200" cap="none" spc="0" normalizeH="0" baseline="0" dirty="0" smtClean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Backend Engineer</a:t>
                      </a:r>
                      <a:endParaRPr kumimoji="0" lang="ko-KR" altLang="en-US" sz="1600" i="0" u="none" strike="noStrike" kern="1200" cap="none" spc="0" normalizeH="0" baseline="0" dirty="0" smtClean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주정현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팀원</a:t>
                      </a:r>
                      <a:endParaRPr lang="ko-KR" altLang="en-US" sz="16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en-US" altLang="ko-KR" sz="1600" i="0" u="none" strike="noStrike" kern="1200" cap="none" spc="0" normalizeH="0" baseline="0" dirty="0" smtClean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Backend </a:t>
                      </a:r>
                      <a:r>
                        <a:rPr kumimoji="0" lang="en-US" altLang="ko-KR" sz="1600" b="0" i="0" u="none" strike="noStrike" kern="1200" cap="none" spc="0" normalizeH="0" baseline="0" dirty="0" smtClean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Engineer</a:t>
                      </a:r>
                      <a:endParaRPr kumimoji="0" lang="ko-KR" altLang="en-US" sz="1600" b="0" i="0" u="none" strike="noStrike" kern="1200" cap="none" spc="0" normalizeH="0" baseline="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장세은</a:t>
                      </a:r>
                      <a:endParaRPr lang="ko-KR" altLang="en-US" sz="16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팀원</a:t>
                      </a:r>
                      <a:endParaRPr lang="ko-KR" altLang="en-US" sz="16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kumimoji="0" lang="en-US" altLang="ko-KR" sz="1600" b="0" i="0" u="none" strike="noStrike" kern="1200" cap="none" spc="0" normalizeH="0" baseline="0" dirty="0" smtClean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Frontend Engineer</a:t>
                      </a:r>
                      <a:endParaRPr kumimoji="0" lang="ko-KR" altLang="en-US" sz="1600" b="0" i="0" u="none" strike="noStrike" kern="1200" cap="none" spc="0" normalizeH="0" baseline="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i="0" kern="1200" dirty="0" smtClean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백유안</a:t>
                      </a:r>
                      <a:endParaRPr lang="ko-KR" altLang="en-US" sz="16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dirty="0" smtClean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Frontend </a:t>
                      </a:r>
                      <a:r>
                        <a:rPr kumimoji="0" lang="en-US" altLang="ko-KR" sz="1600" i="0" u="none" strike="noStrike" kern="1200" cap="none" spc="0" normalizeH="0" baseline="0" dirty="0" smtClean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Engineer</a:t>
                      </a:r>
                      <a:endParaRPr kumimoji="0" lang="ko-KR" altLang="en-US" sz="1600" i="0" u="none" strike="noStrike" kern="1200" cap="none" spc="0" normalizeH="0" baseline="0" dirty="0" smtClean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프로젝트 수행 및 </a:t>
              </a: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완료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59445"/>
              </p:ext>
            </p:extLst>
          </p:nvPr>
        </p:nvGraphicFramePr>
        <p:xfrm>
          <a:off x="498485" y="2463115"/>
          <a:ext cx="11218265" cy="3622685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0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구분</a:t>
                      </a:r>
                      <a:endParaRPr lang="ko-KR" altLang="en-US" sz="1600" b="0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0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0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11/5(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942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11/5(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11/11(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공공데이터포털 데이터 참조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11/11(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11/18(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 </a:t>
                      </a: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11/11(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11/25(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</a:t>
                      </a: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11/25(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11/28(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11/5(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11/28(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81520" y="2946489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450967" y="2946489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86268" y="3498131"/>
            <a:ext cx="2769402" cy="326913"/>
            <a:chOff x="4574111" y="3841157"/>
            <a:chExt cx="2456768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56768" cy="326913"/>
              <a:chOff x="4665551" y="3307757"/>
              <a:chExt cx="2456768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25233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4974585" y="3341014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14552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435363" y="3498131"/>
            <a:ext cx="1884501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24134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데이터</a:t>
                </a: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수집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5" y="3919590"/>
              <a:ext cx="134502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81520" y="4062414"/>
            <a:ext cx="2333861" cy="326913"/>
            <a:chOff x="4574111" y="4369794"/>
            <a:chExt cx="2333861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333861" cy="326913"/>
              <a:chOff x="4665551" y="3307757"/>
              <a:chExt cx="2333861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126548" cy="326913"/>
                <a:chOff x="4665552" y="3307757"/>
                <a:chExt cx="2276370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276370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27903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81519" y="4614255"/>
            <a:ext cx="2324618" cy="326913"/>
            <a:chOff x="4574110" y="4896844"/>
            <a:chExt cx="232461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0" y="4896844"/>
              <a:ext cx="2324618" cy="326913"/>
              <a:chOff x="4665550" y="3307757"/>
              <a:chExt cx="232461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262452" cy="326913"/>
                <a:chOff x="4665552" y="3307757"/>
                <a:chExt cx="1351396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35139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모델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64989" y="5132334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927055" cy="326913"/>
                <a:chOff x="4665552" y="3307757"/>
                <a:chExt cx="2062822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06282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시스템 서비스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6814229" y="5121188"/>
            <a:ext cx="2433377" cy="326914"/>
            <a:chOff x="7383738" y="5427069"/>
            <a:chExt cx="1817600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817600" cy="326914"/>
              <a:chOff x="4665552" y="3307757"/>
              <a:chExt cx="1817600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3" y="3307757"/>
                  <a:ext cx="250278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4899360" y="333351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하이브리드</a:t>
                </a: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앱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54106" y="5500259"/>
              <a:ext cx="120270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c="http://schemas.openxmlformats.org/drawingml/2006/chart" xmlns:dgm="http://schemas.openxmlformats.org/drawingml/2006/diagram" xmlns:dsp="http://schemas.microsoft.com/office/drawing/2008/diagram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프로젝트 수행 경과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04</a:t>
              </a:r>
              <a:endParaRPr lang="ko-KR" altLang="en-US" sz="4400" b="1" dirty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pc="-100" dirty="0">
                  <a:solidFill>
                    <a:schemeClr val="bg2">
                      <a:lumMod val="25000"/>
                    </a:schemeClr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프로세스 다이어그램</a:t>
              </a:r>
              <a:endParaRPr lang="ko-KR" altLang="en-US" spc="-100" dirty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45" name="그래픽 43"/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anchor="ctr"/>
            <a:lstStyle/>
            <a:p>
              <a:pPr lvl="0">
                <a:defRPr/>
              </a:pPr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73856" y="1968365"/>
            <a:ext cx="9862704" cy="47009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71564" y="3392996"/>
            <a:ext cx="75608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3572" y="3320988"/>
            <a:ext cx="768159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프롬프트</a:t>
            </a:r>
            <a:endParaRPr lang="ko-KR" altLang="en-US" sz="115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7384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프로젝트 수행 경과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04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17655" y="1523181"/>
            <a:ext cx="10531730" cy="369332"/>
            <a:chOff x="541891" y="1430868"/>
            <a:chExt cx="10531730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749186" y="1430868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spc="-100" dirty="0" smtClean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Retrieval Processing (Embedding Model)</a:t>
              </a:r>
              <a:endParaRPr lang="ko-KR" altLang="en-US" b="1" spc="-100" dirty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45" name="그래픽 43"/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anchor="ctr"/>
            <a:lstStyle/>
            <a:p>
              <a:pPr lvl="0">
                <a:defRPr/>
              </a:pPr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3"/>
          <a:srcRect r="37550"/>
          <a:stretch>
            <a:fillRect/>
          </a:stretch>
        </p:blipFill>
        <p:spPr>
          <a:xfrm>
            <a:off x="218450" y="2047436"/>
            <a:ext cx="4550322" cy="1352550"/>
          </a:xfrm>
          <a:prstGeom prst="rect">
            <a:avLst/>
          </a:prstGeom>
        </p:spPr>
      </p:pic>
      <p:sp>
        <p:nvSpPr>
          <p:cNvPr id="102" name="세로 글상자 101"/>
          <p:cNvSpPr txBox="1"/>
          <p:nvPr/>
        </p:nvSpPr>
        <p:spPr>
          <a:xfrm>
            <a:off x="527185" y="3753036"/>
            <a:ext cx="461665" cy="9239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lvl="0">
              <a:defRPr/>
            </a:pPr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3" name="가로 글상자 102"/>
          <p:cNvSpPr txBox="1"/>
          <p:nvPr/>
        </p:nvSpPr>
        <p:spPr>
          <a:xfrm>
            <a:off x="198628" y="3420774"/>
            <a:ext cx="48965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llama-3-Korean-Bllossom-8B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이용</a:t>
            </a:r>
            <a:endParaRPr lang="en-US" altLang="ko-KR" sz="16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8" name="가로 글상자 107"/>
          <p:cNvSpPr txBox="1"/>
          <p:nvPr/>
        </p:nvSpPr>
        <p:spPr>
          <a:xfrm>
            <a:off x="5070715" y="5336203"/>
            <a:ext cx="6676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출처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6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식약처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의약품통합정보 시스템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(e</a:t>
            </a:r>
            <a:r>
              <a:rPr lang="ko-KR" altLang="en-US" sz="16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약은요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124634" y="1533863"/>
            <a:ext cx="3089479" cy="367126"/>
            <a:chOff x="5382785" y="1441694"/>
            <a:chExt cx="3089479" cy="367126"/>
          </a:xfrm>
        </p:grpSpPr>
        <p:sp>
          <p:nvSpPr>
            <p:cNvPr id="106" name="TextBox 23"/>
            <p:cNvSpPr txBox="1"/>
            <p:nvPr/>
          </p:nvSpPr>
          <p:spPr>
            <a:xfrm>
              <a:off x="5504527" y="1441694"/>
              <a:ext cx="2967737" cy="367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pc="-100" dirty="0">
                  <a:solidFill>
                    <a:schemeClr val="bg2">
                      <a:lumMod val="25000"/>
                    </a:schemeClr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사용 데이터</a:t>
              </a:r>
              <a:endParaRPr lang="ko-KR" altLang="en-US" spc="-100" dirty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109" name="그래픽 43"/>
            <p:cNvSpPr/>
            <p:nvPr/>
          </p:nvSpPr>
          <p:spPr>
            <a:xfrm>
              <a:off x="5382785" y="1550935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anchor="ctr"/>
            <a:lstStyle/>
            <a:p>
              <a:pPr lvl="0">
                <a:defRPr/>
              </a:pPr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5" y="3855119"/>
            <a:ext cx="4524010" cy="24031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173" y="2134481"/>
            <a:ext cx="6895107" cy="3092431"/>
          </a:xfrm>
          <a:prstGeom prst="rect">
            <a:avLst/>
          </a:prstGeom>
        </p:spPr>
      </p:pic>
      <p:sp>
        <p:nvSpPr>
          <p:cNvPr id="23" name="가로 글상자 102"/>
          <p:cNvSpPr txBox="1"/>
          <p:nvPr/>
        </p:nvSpPr>
        <p:spPr>
          <a:xfrm>
            <a:off x="174170" y="6321817"/>
            <a:ext cx="48965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 입력 시 서버 호출 요청 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(POST </a:t>
            </a:r>
            <a:r>
              <a:rPr lang="ko-KR" altLang="en-US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방식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907868" y="1304764"/>
            <a:ext cx="0" cy="556623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프로젝트 수행 경과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04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pc="-100" dirty="0">
                  <a:solidFill>
                    <a:schemeClr val="bg2">
                      <a:lumMod val="25000"/>
                    </a:schemeClr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페이지 화면</a:t>
              </a:r>
              <a:endParaRPr lang="ko-KR" altLang="en-US" spc="-100" dirty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45" name="그래픽 43"/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anchor="ctr"/>
            <a:lstStyle/>
            <a:p>
              <a:pPr lvl="0">
                <a:defRPr/>
              </a:pPr>
              <a:endParaRPr lang="ko-KR" altLang="en-US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sp>
        <p:nvSpPr>
          <p:cNvPr id="102" name="세로 글상자 101"/>
          <p:cNvSpPr txBox="1"/>
          <p:nvPr/>
        </p:nvSpPr>
        <p:spPr>
          <a:xfrm>
            <a:off x="527185" y="3753036"/>
            <a:ext cx="461665" cy="9239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lvl="0">
              <a:defRPr/>
            </a:pPr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73" y="1923803"/>
            <a:ext cx="5297671" cy="42930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7" y="1917956"/>
            <a:ext cx="5629597" cy="23843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69344" y="26237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①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51784" y="3458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②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0718" y="45873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③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169" y="4839377"/>
            <a:ext cx="5348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①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챗봇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초기 시스템 프롬프트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② 사용자 증상 입력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③ 증상 분석 후 약 제품명과 효능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주의사항 안내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3606664" y="3544097"/>
            <a:ext cx="504056" cy="18002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 rot="16200000" flipH="1">
            <a:off x="7091996" y="4228579"/>
            <a:ext cx="412942" cy="14747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 flipH="1">
            <a:off x="1894223" y="2728382"/>
            <a:ext cx="543740" cy="19419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20" name="꺾인 연결선 19"/>
          <p:cNvCxnSpPr/>
          <p:nvPr/>
        </p:nvCxnSpPr>
        <p:spPr>
          <a:xfrm rot="10800000" flipV="1">
            <a:off x="3016866" y="4221088"/>
            <a:ext cx="1891002" cy="1495452"/>
          </a:xfrm>
          <a:prstGeom prst="bentConnector3">
            <a:avLst>
              <a:gd name="adj1" fmla="val 31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677093" y="2993049"/>
            <a:ext cx="0" cy="18463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flipV="1">
            <a:off x="5699305" y="4772042"/>
            <a:ext cx="1364142" cy="130722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2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05</a:t>
              </a:r>
              <a:endParaRPr lang="ko-KR" altLang="en-US" sz="4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491718" y="1529625"/>
            <a:ext cx="11108218" cy="369332"/>
            <a:chOff x="541891" y="1430219"/>
            <a:chExt cx="11108218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기획 </a:t>
              </a: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종합 평가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/>
              </a:r>
              <a:br>
                <a:rPr lang="en-US" altLang="ko-KR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</a:br>
              <a:endPara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/>
              <a:endParaRPr lang="en-US" altLang="ko-KR" sz="500" dirty="0" smtClean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9 / 10 </a:t>
              </a:r>
              <a:r>
                <a:rPr lang="ko-KR" altLang="en-US" dirty="0" smtClean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점 </a:t>
              </a:r>
              <a:r>
                <a:rPr lang="en-US" altLang="ko-KR" dirty="0" smtClean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주관적</a:t>
              </a:r>
              <a:r>
                <a:rPr lang="en-US" altLang="ko-KR" dirty="0" smtClean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43615" y="2765793"/>
              <a:ext cx="5051965" cy="424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프로젝트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결과물에 대한 완성도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평가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5" y="4738446"/>
              <a:ext cx="4622911" cy="1417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추후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개선점이나 보완할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점</a:t>
              </a:r>
              <a:endPara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en-US" altLang="ko-KR" sz="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사용자 피드백 시스템 구축</a:t>
              </a:r>
              <a:endPara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다국어 지원 확대</a:t>
              </a:r>
              <a:endPara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정교한 추천 알고리즘 개발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64682" y="4816588"/>
              <a:ext cx="4622911" cy="424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느낀 점 및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경험한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성과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16313" y="2817849"/>
              <a:ext cx="4995645" cy="378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프로젝트의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잘된 부분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6858214" y="3420933"/>
              <a:ext cx="4511845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LLM </a:t>
              </a:r>
              <a:r>
                <a:rPr lang="ko-KR" altLang="en-US" sz="15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환각</a:t>
              </a:r>
              <a:r>
                <a:rPr lang="en-US" altLang="ko-KR" sz="15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(Hallucination) </a:t>
              </a:r>
              <a:r>
                <a:rPr lang="ko-KR" altLang="en-US" sz="150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발생 빈도가 현저히 적음</a:t>
              </a:r>
              <a:endParaRPr lang="ko-KR" altLang="en-US" sz="1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EABFA61-909C-6DFC-2F3E-B5C44522F4AE}"/>
              </a:ext>
            </a:extLst>
          </p:cNvPr>
          <p:cNvSpPr txBox="1"/>
          <p:nvPr/>
        </p:nvSpPr>
        <p:spPr>
          <a:xfrm>
            <a:off x="6621011" y="5323842"/>
            <a:ext cx="4791895" cy="65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수업 시간에 배운 지식을 프로젝트에 연계할 수 있어 유익</a:t>
            </a:r>
            <a:endParaRPr lang="en-US" altLang="ko-KR" sz="13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앞으로 실무에서의 활용 가능성을 발견</a:t>
            </a:r>
            <a:endParaRPr lang="en-US" altLang="ko-KR" sz="13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403</Words>
  <Application>Microsoft Office PowerPoint</Application>
  <PresentationFormat>와이드스크린</PresentationFormat>
  <Paragraphs>126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맑은 고딕</vt:lpstr>
      <vt:lpstr>세방고딕 Bold</vt:lpstr>
      <vt:lpstr>세방고딕 Regular</vt:lpstr>
      <vt:lpstr>에스코어 드림 2 ExtraLight</vt:lpstr>
      <vt:lpstr>에스코어 드림 3 Light</vt:lpstr>
      <vt:lpstr>에스코어 드림 4 Regular</vt:lpstr>
      <vt:lpstr>에스코어 드림 5 Medium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hancom11</cp:lastModifiedBy>
  <cp:revision>57</cp:revision>
  <dcterms:created xsi:type="dcterms:W3CDTF">2023-12-20T03:00:25Z</dcterms:created>
  <dcterms:modified xsi:type="dcterms:W3CDTF">2024-11-20T01:39:07Z</dcterms:modified>
  <cp:version/>
</cp:coreProperties>
</file>