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Open Sans Bold" charset="1" panose="020B0806030504020204"/>
      <p:regular r:id="rId30"/>
    </p:embeddedFont>
    <p:embeddedFont>
      <p:font typeface="DM Sans Bold" charset="1" panose="00000000000000000000"/>
      <p:regular r:id="rId31"/>
    </p:embeddedFont>
    <p:embeddedFont>
      <p:font typeface="Open Sans" charset="1" panose="020B0606030504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26.pn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5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26.pn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5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58.png" Type="http://schemas.openxmlformats.org/officeDocument/2006/relationships/image"/><Relationship Id="rId13" Target="../media/image59.svg" Type="http://schemas.openxmlformats.org/officeDocument/2006/relationships/image"/><Relationship Id="rId14" Target="../media/image60.png" Type="http://schemas.openxmlformats.org/officeDocument/2006/relationships/image"/><Relationship Id="rId15" Target="../media/image61.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62.png" Type="http://schemas.openxmlformats.org/officeDocument/2006/relationships/image"/><Relationship Id="rId13" Target="../media/image63.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64.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65.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16" Target="../media/image20.png" Type="http://schemas.openxmlformats.org/officeDocument/2006/relationships/image"/><Relationship Id="rId17" Target="../media/image21.svg" Type="http://schemas.openxmlformats.org/officeDocument/2006/relationships/image"/><Relationship Id="rId18" Target="../media/image36.png" Type="http://schemas.openxmlformats.org/officeDocument/2006/relationships/image"/><Relationship Id="rId19" Target="../media/image37.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66.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7.png" Type="http://schemas.openxmlformats.org/officeDocument/2006/relationships/image"/><Relationship Id="rId11" Target="../media/image68.svg" Type="http://schemas.openxmlformats.org/officeDocument/2006/relationships/image"/><Relationship Id="rId12" Target="../media/image69.png" Type="http://schemas.openxmlformats.org/officeDocument/2006/relationships/image"/><Relationship Id="rId13" Target="../media/image70.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16" Target="../media/image71.png" Type="http://schemas.openxmlformats.org/officeDocument/2006/relationships/image"/><Relationship Id="rId17" Target="../media/image72.svg" Type="http://schemas.openxmlformats.org/officeDocument/2006/relationships/image"/><Relationship Id="rId18" Target="../media/image73.png" Type="http://schemas.openxmlformats.org/officeDocument/2006/relationships/image"/><Relationship Id="rId19" Target="../media/image74.svg" Type="http://schemas.openxmlformats.org/officeDocument/2006/relationships/image"/><Relationship Id="rId2" Target="../media/image1.png" Type="http://schemas.openxmlformats.org/officeDocument/2006/relationships/image"/><Relationship Id="rId20" Target="../media/image34.png" Type="http://schemas.openxmlformats.org/officeDocument/2006/relationships/image"/><Relationship Id="rId21" Target="../media/image35.svg" Type="http://schemas.openxmlformats.org/officeDocument/2006/relationships/image"/><Relationship Id="rId22" Target="../media/image75.png" Type="http://schemas.openxmlformats.org/officeDocument/2006/relationships/image"/><Relationship Id="rId23" Target="../media/image76.svg" Type="http://schemas.openxmlformats.org/officeDocument/2006/relationships/image"/><Relationship Id="rId24" Target="../media/image77.png" Type="http://schemas.openxmlformats.org/officeDocument/2006/relationships/image"/><Relationship Id="rId25" Target="../media/image78.svg" Type="http://schemas.openxmlformats.org/officeDocument/2006/relationships/image"/><Relationship Id="rId26" Target="../media/image38.png" Type="http://schemas.openxmlformats.org/officeDocument/2006/relationships/image"/><Relationship Id="rId27" Target="../media/image39.svg" Type="http://schemas.openxmlformats.org/officeDocument/2006/relationships/image"/><Relationship Id="rId28" Target="../media/image36.png" Type="http://schemas.openxmlformats.org/officeDocument/2006/relationships/image"/><Relationship Id="rId29" Target="../media/image37.svg" Type="http://schemas.openxmlformats.org/officeDocument/2006/relationships/image"/><Relationship Id="rId3" Target="../media/image26.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7.png" Type="http://schemas.openxmlformats.org/officeDocument/2006/relationships/image"/><Relationship Id="rId11" Target="../media/image68.svg" Type="http://schemas.openxmlformats.org/officeDocument/2006/relationships/image"/><Relationship Id="rId12" Target="../media/image69.png" Type="http://schemas.openxmlformats.org/officeDocument/2006/relationships/image"/><Relationship Id="rId13" Target="../media/image70.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16" Target="../media/image71.png" Type="http://schemas.openxmlformats.org/officeDocument/2006/relationships/image"/><Relationship Id="rId17" Target="../media/image72.svg" Type="http://schemas.openxmlformats.org/officeDocument/2006/relationships/image"/><Relationship Id="rId18" Target="../media/image73.png" Type="http://schemas.openxmlformats.org/officeDocument/2006/relationships/image"/><Relationship Id="rId19" Target="../media/image74.svg" Type="http://schemas.openxmlformats.org/officeDocument/2006/relationships/image"/><Relationship Id="rId2" Target="../media/image1.png" Type="http://schemas.openxmlformats.org/officeDocument/2006/relationships/image"/><Relationship Id="rId20" Target="../media/image34.png" Type="http://schemas.openxmlformats.org/officeDocument/2006/relationships/image"/><Relationship Id="rId21" Target="../media/image35.svg" Type="http://schemas.openxmlformats.org/officeDocument/2006/relationships/image"/><Relationship Id="rId22" Target="../media/image75.png" Type="http://schemas.openxmlformats.org/officeDocument/2006/relationships/image"/><Relationship Id="rId23" Target="../media/image76.svg" Type="http://schemas.openxmlformats.org/officeDocument/2006/relationships/image"/><Relationship Id="rId24" Target="../media/image77.png" Type="http://schemas.openxmlformats.org/officeDocument/2006/relationships/image"/><Relationship Id="rId25" Target="../media/image78.svg" Type="http://schemas.openxmlformats.org/officeDocument/2006/relationships/image"/><Relationship Id="rId26" Target="../media/image38.png" Type="http://schemas.openxmlformats.org/officeDocument/2006/relationships/image"/><Relationship Id="rId27" Target="../media/image39.svg" Type="http://schemas.openxmlformats.org/officeDocument/2006/relationships/image"/><Relationship Id="rId28" Target="../media/image36.png" Type="http://schemas.openxmlformats.org/officeDocument/2006/relationships/image"/><Relationship Id="rId29" Target="../media/image37.svg" Type="http://schemas.openxmlformats.org/officeDocument/2006/relationships/image"/><Relationship Id="rId3" Target="../media/image26.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79.png" Type="http://schemas.openxmlformats.org/officeDocument/2006/relationships/image"/><Relationship Id="rId5" Target="../media/image80.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8.svg" Type="http://schemas.openxmlformats.org/officeDocument/2006/relationships/image"/><Relationship Id="rId11" Target="../media/image69.png" Type="http://schemas.openxmlformats.org/officeDocument/2006/relationships/image"/><Relationship Id="rId12" Target="../media/image70.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15" Target="../media/image71.png" Type="http://schemas.openxmlformats.org/officeDocument/2006/relationships/image"/><Relationship Id="rId16" Target="../media/image72.svg" Type="http://schemas.openxmlformats.org/officeDocument/2006/relationships/image"/><Relationship Id="rId17" Target="../media/image73.png" Type="http://schemas.openxmlformats.org/officeDocument/2006/relationships/image"/><Relationship Id="rId18" Target="../media/image74.svg" Type="http://schemas.openxmlformats.org/officeDocument/2006/relationships/image"/><Relationship Id="rId19" Target="../media/image34.png" Type="http://schemas.openxmlformats.org/officeDocument/2006/relationships/image"/><Relationship Id="rId2" Target="../media/image1.png" Type="http://schemas.openxmlformats.org/officeDocument/2006/relationships/image"/><Relationship Id="rId20" Target="../media/image35.svg" Type="http://schemas.openxmlformats.org/officeDocument/2006/relationships/image"/><Relationship Id="rId21" Target="../media/image75.png" Type="http://schemas.openxmlformats.org/officeDocument/2006/relationships/image"/><Relationship Id="rId22" Target="../media/image76.svg" Type="http://schemas.openxmlformats.org/officeDocument/2006/relationships/image"/><Relationship Id="rId23" Target="../media/image77.png" Type="http://schemas.openxmlformats.org/officeDocument/2006/relationships/image"/><Relationship Id="rId24" Target="../media/image78.svg" Type="http://schemas.openxmlformats.org/officeDocument/2006/relationships/image"/><Relationship Id="rId25" Target="../media/image38.png" Type="http://schemas.openxmlformats.org/officeDocument/2006/relationships/image"/><Relationship Id="rId26" Target="../media/image39.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6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40.png" Type="http://schemas.openxmlformats.org/officeDocument/2006/relationships/image"/><Relationship Id="rId15" Target="../media/image41.svg" Type="http://schemas.openxmlformats.org/officeDocument/2006/relationships/image"/><Relationship Id="rId16" Target="../media/image42.png" Type="http://schemas.openxmlformats.org/officeDocument/2006/relationships/image"/><Relationship Id="rId17" Target="../media/image43.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14" Target="../media/image48.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49.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5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5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4795076" y="2555462"/>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028700" y="461666"/>
            <a:ext cx="1191863" cy="1191863"/>
          </a:xfrm>
          <a:custGeom>
            <a:avLst/>
            <a:gdLst/>
            <a:ahLst/>
            <a:cxnLst/>
            <a:rect r="r" b="b" t="t" l="l"/>
            <a:pathLst>
              <a:path h="1191863" w="1191863">
                <a:moveTo>
                  <a:pt x="0" y="0"/>
                </a:moveTo>
                <a:lnTo>
                  <a:pt x="1191863" y="0"/>
                </a:lnTo>
                <a:lnTo>
                  <a:pt x="1191863" y="1191863"/>
                </a:lnTo>
                <a:lnTo>
                  <a:pt x="0" y="1191863"/>
                </a:lnTo>
                <a:lnTo>
                  <a:pt x="0" y="0"/>
                </a:lnTo>
                <a:close/>
              </a:path>
            </a:pathLst>
          </a:custGeom>
          <a:blipFill>
            <a:blip r:embed="rId27"/>
            <a:stretch>
              <a:fillRect l="0" t="0" r="0" b="0"/>
            </a:stretch>
          </a:blipFill>
        </p:spPr>
      </p:sp>
      <p:sp>
        <p:nvSpPr>
          <p:cNvPr name="TextBox 17" id="17"/>
          <p:cNvSpPr txBox="true"/>
          <p:nvPr/>
        </p:nvSpPr>
        <p:spPr>
          <a:xfrm rot="0">
            <a:off x="40217" y="3876675"/>
            <a:ext cx="18207567" cy="2457450"/>
          </a:xfrm>
          <a:prstGeom prst="rect">
            <a:avLst/>
          </a:prstGeom>
        </p:spPr>
        <p:txBody>
          <a:bodyPr anchor="t" rtlCol="false" tIns="0" lIns="0" bIns="0" rIns="0">
            <a:spAutoFit/>
          </a:bodyPr>
          <a:lstStyle/>
          <a:p>
            <a:pPr algn="ctr">
              <a:lnSpc>
                <a:spcPts val="9750"/>
              </a:lnSpc>
            </a:pPr>
            <a:r>
              <a:rPr lang="en-US" b="true" sz="7500">
                <a:solidFill>
                  <a:srgbClr val="000000"/>
                </a:solidFill>
                <a:latin typeface="Open Sans Bold"/>
                <a:ea typeface="Open Sans Bold"/>
                <a:cs typeface="Open Sans Bold"/>
                <a:sym typeface="Open Sans Bold"/>
              </a:rPr>
              <a:t>XÂY DỰNG WEBSITE BÁN SẢN PHẨM HANDMADE</a:t>
            </a:r>
          </a:p>
        </p:txBody>
      </p:sp>
      <p:sp>
        <p:nvSpPr>
          <p:cNvPr name="Freeform 18" id="18"/>
          <p:cNvSpPr/>
          <p:nvPr/>
        </p:nvSpPr>
        <p:spPr>
          <a:xfrm flipH="false" flipV="false" rot="0">
            <a:off x="15958318" y="403871"/>
            <a:ext cx="1093346" cy="1276204"/>
          </a:xfrm>
          <a:custGeom>
            <a:avLst/>
            <a:gdLst/>
            <a:ahLst/>
            <a:cxnLst/>
            <a:rect r="r" b="b" t="t" l="l"/>
            <a:pathLst>
              <a:path h="1276204" w="1093346">
                <a:moveTo>
                  <a:pt x="0" y="0"/>
                </a:moveTo>
                <a:lnTo>
                  <a:pt x="1093346" y="0"/>
                </a:lnTo>
                <a:lnTo>
                  <a:pt x="1093346" y="1276204"/>
                </a:lnTo>
                <a:lnTo>
                  <a:pt x="0" y="1276204"/>
                </a:lnTo>
                <a:lnTo>
                  <a:pt x="0" y="0"/>
                </a:lnTo>
                <a:close/>
              </a:path>
            </a:pathLst>
          </a:custGeom>
          <a:blipFill>
            <a:blip r:embed="rId28"/>
            <a:stretch>
              <a:fillRect l="-301592" t="-23793" r="-1214907" b="-50471"/>
            </a:stretch>
          </a:blipFill>
        </p:spPr>
      </p:sp>
      <p:sp>
        <p:nvSpPr>
          <p:cNvPr name="TextBox 19" id="19"/>
          <p:cNvSpPr txBox="true"/>
          <p:nvPr/>
        </p:nvSpPr>
        <p:spPr>
          <a:xfrm rot="0">
            <a:off x="11253561" y="7087717"/>
            <a:ext cx="5153989" cy="460375"/>
          </a:xfrm>
          <a:prstGeom prst="rect">
            <a:avLst/>
          </a:prstGeom>
        </p:spPr>
        <p:txBody>
          <a:bodyPr anchor="t" rtlCol="false" tIns="0" lIns="0" bIns="0" rIns="0">
            <a:spAutoFit/>
          </a:bodyPr>
          <a:lstStyle/>
          <a:p>
            <a:pPr algn="ctr">
              <a:lnSpc>
                <a:spcPts val="3500"/>
              </a:lnSpc>
            </a:pPr>
            <a:r>
              <a:rPr lang="en-US" b="true" sz="3500" spc="-70">
                <a:solidFill>
                  <a:srgbClr val="000000"/>
                </a:solidFill>
                <a:latin typeface="Open Sans Bold"/>
                <a:ea typeface="Open Sans Bold"/>
                <a:cs typeface="Open Sans Bold"/>
                <a:sym typeface="Open Sans Bold"/>
              </a:rPr>
              <a:t>SVTH: Phạm Thúy Hằng</a:t>
            </a:r>
          </a:p>
        </p:txBody>
      </p:sp>
      <p:sp>
        <p:nvSpPr>
          <p:cNvPr name="TextBox 20" id="20"/>
          <p:cNvSpPr txBox="true"/>
          <p:nvPr/>
        </p:nvSpPr>
        <p:spPr>
          <a:xfrm rot="0">
            <a:off x="1028700" y="7216819"/>
            <a:ext cx="6080881" cy="530225"/>
          </a:xfrm>
          <a:prstGeom prst="rect">
            <a:avLst/>
          </a:prstGeom>
        </p:spPr>
        <p:txBody>
          <a:bodyPr anchor="t" rtlCol="false" tIns="0" lIns="0" bIns="0" rIns="0">
            <a:spAutoFit/>
          </a:bodyPr>
          <a:lstStyle/>
          <a:p>
            <a:pPr algn="ctr">
              <a:lnSpc>
                <a:spcPts val="3999"/>
              </a:lnSpc>
            </a:pPr>
            <a:r>
              <a:rPr lang="en-US" b="true" sz="3999" spc="-79">
                <a:solidFill>
                  <a:srgbClr val="000000"/>
                </a:solidFill>
                <a:latin typeface="Open Sans Bold"/>
                <a:ea typeface="Open Sans Bold"/>
                <a:cs typeface="Open Sans Bold"/>
                <a:sym typeface="Open Sans Bold"/>
              </a:rPr>
              <a:t>GVHD: ThS. Võ Thành C</a:t>
            </a:r>
          </a:p>
        </p:txBody>
      </p:sp>
      <p:sp>
        <p:nvSpPr>
          <p:cNvPr name="TextBox 21" id="21"/>
          <p:cNvSpPr txBox="true"/>
          <p:nvPr/>
        </p:nvSpPr>
        <p:spPr>
          <a:xfrm rot="0">
            <a:off x="3832483" y="111973"/>
            <a:ext cx="10516110" cy="1838325"/>
          </a:xfrm>
          <a:prstGeom prst="rect">
            <a:avLst/>
          </a:prstGeom>
        </p:spPr>
        <p:txBody>
          <a:bodyPr anchor="t" rtlCol="false" tIns="0" lIns="0" bIns="0" rIns="0">
            <a:spAutoFit/>
          </a:bodyPr>
          <a:lstStyle/>
          <a:p>
            <a:pPr algn="ctr">
              <a:lnSpc>
                <a:spcPts val="4800"/>
              </a:lnSpc>
            </a:pPr>
            <a:r>
              <a:rPr lang="en-US" sz="4000" b="true">
                <a:solidFill>
                  <a:srgbClr val="000000"/>
                </a:solidFill>
                <a:latin typeface="Open Sans Bold"/>
                <a:ea typeface="Open Sans Bold"/>
                <a:cs typeface="Open Sans Bold"/>
                <a:sym typeface="Open Sans Bold"/>
              </a:rPr>
              <a:t>TRƯỜNG ĐẠI HỌC TRÀ VINH</a:t>
            </a:r>
          </a:p>
          <a:p>
            <a:pPr algn="ctr">
              <a:lnSpc>
                <a:spcPts val="4800"/>
              </a:lnSpc>
            </a:pPr>
            <a:r>
              <a:rPr lang="en-US" sz="4000" b="true">
                <a:solidFill>
                  <a:srgbClr val="000000"/>
                </a:solidFill>
                <a:latin typeface="Open Sans Bold"/>
                <a:ea typeface="Open Sans Bold"/>
                <a:cs typeface="Open Sans Bold"/>
                <a:sym typeface="Open Sans Bold"/>
              </a:rPr>
              <a:t>KHOA KỸ THUẬT VÀ CÔNG NGHỆ</a:t>
            </a:r>
          </a:p>
          <a:p>
            <a:pPr algn="ctr">
              <a:lnSpc>
                <a:spcPts val="4800"/>
              </a:lnSpc>
            </a:pPr>
            <a:r>
              <a:rPr lang="en-US" b="true" sz="4000">
                <a:solidFill>
                  <a:srgbClr val="000000"/>
                </a:solidFill>
                <a:latin typeface="Open Sans Bold"/>
                <a:ea typeface="Open Sans Bold"/>
                <a:cs typeface="Open Sans Bold"/>
                <a:sym typeface="Open Sans Bold"/>
              </a:rPr>
              <a:t>BỘ MÔN CÔNG NGHỆ THÔNG TIN</a:t>
            </a:r>
          </a:p>
        </p:txBody>
      </p:sp>
      <p:sp>
        <p:nvSpPr>
          <p:cNvPr name="TextBox 22" id="22"/>
          <p:cNvSpPr txBox="true"/>
          <p:nvPr/>
        </p:nvSpPr>
        <p:spPr>
          <a:xfrm rot="0">
            <a:off x="3606127" y="2836064"/>
            <a:ext cx="11075746" cy="445136"/>
          </a:xfrm>
          <a:prstGeom prst="rect">
            <a:avLst/>
          </a:prstGeom>
        </p:spPr>
        <p:txBody>
          <a:bodyPr anchor="t" rtlCol="false" tIns="0" lIns="0" bIns="0" rIns="0">
            <a:spAutoFit/>
          </a:bodyPr>
          <a:lstStyle/>
          <a:p>
            <a:pPr algn="ctr">
              <a:lnSpc>
                <a:spcPts val="3395"/>
              </a:lnSpc>
            </a:pPr>
            <a:r>
              <a:rPr lang="en-US" b="true" sz="3500">
                <a:solidFill>
                  <a:srgbClr val="FF3131"/>
                </a:solidFill>
                <a:latin typeface="Open Sans Bold"/>
                <a:ea typeface="Open Sans Bold"/>
                <a:cs typeface="Open Sans Bold"/>
                <a:sym typeface="Open Sans Bold"/>
              </a:rPr>
              <a:t>BÁO CÁC THỰC TẬP ĐỒ ÁN CHUYÊN NGÀNH</a:t>
            </a:r>
          </a:p>
        </p:txBody>
      </p:sp>
      <p:sp>
        <p:nvSpPr>
          <p:cNvPr name="TextBox 23" id="23"/>
          <p:cNvSpPr txBox="true"/>
          <p:nvPr/>
        </p:nvSpPr>
        <p:spPr>
          <a:xfrm rot="0">
            <a:off x="11253561" y="7838454"/>
            <a:ext cx="3815981" cy="460375"/>
          </a:xfrm>
          <a:prstGeom prst="rect">
            <a:avLst/>
          </a:prstGeom>
        </p:spPr>
        <p:txBody>
          <a:bodyPr anchor="t" rtlCol="false" tIns="0" lIns="0" bIns="0" rIns="0">
            <a:spAutoFit/>
          </a:bodyPr>
          <a:lstStyle/>
          <a:p>
            <a:pPr algn="ctr">
              <a:lnSpc>
                <a:spcPts val="3500"/>
              </a:lnSpc>
            </a:pPr>
            <a:r>
              <a:rPr lang="en-US" b="true" sz="3500" spc="-70">
                <a:solidFill>
                  <a:srgbClr val="000000"/>
                </a:solidFill>
                <a:latin typeface="Open Sans Bold"/>
                <a:ea typeface="Open Sans Bold"/>
                <a:cs typeface="Open Sans Bold"/>
                <a:sym typeface="Open Sans Bold"/>
              </a:rPr>
              <a:t>MSSV: 110121182</a:t>
            </a:r>
          </a:p>
        </p:txBody>
      </p:sp>
      <p:sp>
        <p:nvSpPr>
          <p:cNvPr name="TextBox 24" id="24"/>
          <p:cNvSpPr txBox="true"/>
          <p:nvPr/>
        </p:nvSpPr>
        <p:spPr>
          <a:xfrm rot="0">
            <a:off x="11253561" y="8589191"/>
            <a:ext cx="3185713" cy="460375"/>
          </a:xfrm>
          <a:prstGeom prst="rect">
            <a:avLst/>
          </a:prstGeom>
        </p:spPr>
        <p:txBody>
          <a:bodyPr anchor="t" rtlCol="false" tIns="0" lIns="0" bIns="0" rIns="0">
            <a:spAutoFit/>
          </a:bodyPr>
          <a:lstStyle/>
          <a:p>
            <a:pPr algn="ctr">
              <a:lnSpc>
                <a:spcPts val="3500"/>
              </a:lnSpc>
            </a:pPr>
            <a:r>
              <a:rPr lang="en-US" b="true" sz="3500" spc="-70">
                <a:solidFill>
                  <a:srgbClr val="000000"/>
                </a:solidFill>
                <a:latin typeface="Open Sans Bold"/>
                <a:ea typeface="Open Sans Bold"/>
                <a:cs typeface="Open Sans Bold"/>
                <a:sym typeface="Open Sans Bold"/>
              </a:rPr>
              <a:t>LỚP: DA21TTB</a:t>
            </a:r>
          </a:p>
        </p:txBody>
      </p:sp>
      <p:sp>
        <p:nvSpPr>
          <p:cNvPr name="TextBox 25" id="25"/>
          <p:cNvSpPr txBox="true"/>
          <p:nvPr/>
        </p:nvSpPr>
        <p:spPr>
          <a:xfrm rot="0">
            <a:off x="3552665" y="9575282"/>
            <a:ext cx="11075746" cy="417323"/>
          </a:xfrm>
          <a:prstGeom prst="rect">
            <a:avLst/>
          </a:prstGeom>
        </p:spPr>
        <p:txBody>
          <a:bodyPr anchor="t" rtlCol="false" tIns="0" lIns="0" bIns="0" rIns="0">
            <a:spAutoFit/>
          </a:bodyPr>
          <a:lstStyle/>
          <a:p>
            <a:pPr algn="ctr">
              <a:lnSpc>
                <a:spcPts val="3104"/>
              </a:lnSpc>
            </a:pPr>
            <a:r>
              <a:rPr lang="en-US" b="true" sz="3200">
                <a:solidFill>
                  <a:srgbClr val="000000"/>
                </a:solidFill>
                <a:latin typeface="Open Sans Bold"/>
                <a:ea typeface="Open Sans Bold"/>
                <a:cs typeface="Open Sans Bold"/>
                <a:sym typeface="Open Sans Bold"/>
              </a:rPr>
              <a:t>Trà Vinh, tháng 1 năm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104287" y="8573198"/>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508305"/>
            <a:ext cx="5749712" cy="1430381"/>
            <a:chOff x="0" y="0"/>
            <a:chExt cx="1924764" cy="478832"/>
          </a:xfrm>
        </p:grpSpPr>
        <p:sp>
          <p:nvSpPr>
            <p:cNvPr name="Freeform 7" id="7"/>
            <p:cNvSpPr/>
            <p:nvPr/>
          </p:nvSpPr>
          <p:spPr>
            <a:xfrm flipH="false" flipV="false" rot="0">
              <a:off x="0" y="0"/>
              <a:ext cx="1924764" cy="478832"/>
            </a:xfrm>
            <a:custGeom>
              <a:avLst/>
              <a:gdLst/>
              <a:ahLst/>
              <a:cxnLst/>
              <a:rect r="r" b="b" t="t" l="l"/>
              <a:pathLst>
                <a:path h="478832" w="1924764">
                  <a:moveTo>
                    <a:pt x="20197" y="0"/>
                  </a:moveTo>
                  <a:lnTo>
                    <a:pt x="1904566" y="0"/>
                  </a:lnTo>
                  <a:cubicBezTo>
                    <a:pt x="1915721" y="0"/>
                    <a:pt x="1924764" y="9043"/>
                    <a:pt x="1924764" y="20197"/>
                  </a:cubicBezTo>
                  <a:lnTo>
                    <a:pt x="1924764" y="458635"/>
                  </a:lnTo>
                  <a:cubicBezTo>
                    <a:pt x="1924764" y="463991"/>
                    <a:pt x="1922636" y="469128"/>
                    <a:pt x="1918848" y="472916"/>
                  </a:cubicBezTo>
                  <a:cubicBezTo>
                    <a:pt x="1915060" y="476704"/>
                    <a:pt x="1909923" y="478832"/>
                    <a:pt x="1904566" y="478832"/>
                  </a:cubicBezTo>
                  <a:lnTo>
                    <a:pt x="20197" y="478832"/>
                  </a:lnTo>
                  <a:cubicBezTo>
                    <a:pt x="9043" y="478832"/>
                    <a:pt x="0" y="469789"/>
                    <a:pt x="0" y="458635"/>
                  </a:cubicBezTo>
                  <a:lnTo>
                    <a:pt x="0" y="20197"/>
                  </a:lnTo>
                  <a:cubicBezTo>
                    <a:pt x="0" y="9043"/>
                    <a:pt x="9043" y="0"/>
                    <a:pt x="20197"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1924764" cy="39310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799923" y="2052171"/>
            <a:ext cx="548852" cy="54885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1" id="11"/>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799923" y="2686748"/>
            <a:ext cx="9886649" cy="464820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Controllers:</a:t>
            </a:r>
            <a:r>
              <a:rPr lang="en-US" sz="2499" spc="149">
                <a:solidFill>
                  <a:srgbClr val="000000"/>
                </a:solidFill>
                <a:latin typeface="Open Sans"/>
                <a:ea typeface="Open Sans"/>
                <a:cs typeface="Open Sans"/>
                <a:sym typeface="Open Sans"/>
              </a:rPr>
              <a:t> Xử</a:t>
            </a:r>
            <a:r>
              <a:rPr lang="en-US" sz="2499" spc="149">
                <a:solidFill>
                  <a:srgbClr val="000000"/>
                </a:solidFill>
                <a:latin typeface="Open Sans"/>
                <a:ea typeface="Open Sans"/>
                <a:cs typeface="Open Sans"/>
                <a:sym typeface="Open Sans"/>
              </a:rPr>
              <a:t> lý</a:t>
            </a:r>
            <a:r>
              <a:rPr lang="en-US" sz="2499" spc="149">
                <a:solidFill>
                  <a:srgbClr val="000000"/>
                </a:solidFill>
                <a:latin typeface="Open Sans"/>
                <a:ea typeface="Open Sans"/>
                <a:cs typeface="Open Sans"/>
                <a:sym typeface="Open Sans"/>
              </a:rPr>
              <a:t> các yê</a:t>
            </a:r>
            <a:r>
              <a:rPr lang="en-US" sz="2499" spc="149">
                <a:solidFill>
                  <a:srgbClr val="000000"/>
                </a:solidFill>
                <a:latin typeface="Open Sans"/>
                <a:ea typeface="Open Sans"/>
                <a:cs typeface="Open Sans"/>
                <a:sym typeface="Open Sans"/>
              </a:rPr>
              <a:t>u cầu</a:t>
            </a:r>
            <a:r>
              <a:rPr lang="en-US" sz="2499" spc="149">
                <a:solidFill>
                  <a:srgbClr val="000000"/>
                </a:solidFill>
                <a:latin typeface="Open Sans"/>
                <a:ea typeface="Open Sans"/>
                <a:cs typeface="Open Sans"/>
                <a:sym typeface="Open Sans"/>
              </a:rPr>
              <a:t> từ</a:t>
            </a:r>
            <a:r>
              <a:rPr lang="en-US" sz="2499" spc="149">
                <a:solidFill>
                  <a:srgbClr val="000000"/>
                </a:solidFill>
                <a:latin typeface="Open Sans"/>
                <a:ea typeface="Open Sans"/>
                <a:cs typeface="Open Sans"/>
                <a:sym typeface="Open Sans"/>
              </a:rPr>
              <a:t> người dùng</a:t>
            </a:r>
            <a:r>
              <a:rPr lang="en-US" sz="2499" spc="149">
                <a:solidFill>
                  <a:srgbClr val="000000"/>
                </a:solidFill>
                <a:latin typeface="Open Sans"/>
                <a:ea typeface="Open Sans"/>
                <a:cs typeface="Open Sans"/>
                <a:sym typeface="Open Sans"/>
              </a:rPr>
              <a:t> và điều hướ</a:t>
            </a:r>
            <a:r>
              <a:rPr lang="en-US" sz="2499" spc="149">
                <a:solidFill>
                  <a:srgbClr val="000000"/>
                </a:solidFill>
                <a:latin typeface="Open Sans"/>
                <a:ea typeface="Open Sans"/>
                <a:cs typeface="Open Sans"/>
                <a:sym typeface="Open Sans"/>
              </a:rPr>
              <a:t>ng logic.</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Models: Đại diện dữ liệu của ứng</a:t>
            </a:r>
            <a:r>
              <a:rPr lang="en-US" sz="2499" spc="149">
                <a:solidFill>
                  <a:srgbClr val="000000"/>
                </a:solidFill>
                <a:latin typeface="Open Sans"/>
                <a:ea typeface="Open Sans"/>
                <a:cs typeface="Open Sans"/>
                <a:sym typeface="Open Sans"/>
              </a:rPr>
              <a:t> dụng.</a:t>
            </a:r>
          </a:p>
          <a:p>
            <a:pPr algn="l">
              <a:lnSpc>
                <a:spcPts val="3749"/>
              </a:lnSpc>
            </a:pPr>
            <a:r>
              <a:rPr lang="en-US" sz="2499" spc="149">
                <a:solidFill>
                  <a:srgbClr val="000000"/>
                </a:solidFill>
                <a:latin typeface="Open Sans"/>
                <a:ea typeface="Open Sans"/>
                <a:cs typeface="Open Sans"/>
                <a:sym typeface="Open Sans"/>
              </a:rPr>
              <a:t>- Vi</a:t>
            </a:r>
            <a:r>
              <a:rPr lang="en-US" sz="2499" spc="149">
                <a:solidFill>
                  <a:srgbClr val="000000"/>
                </a:solidFill>
                <a:latin typeface="Open Sans"/>
                <a:ea typeface="Open Sans"/>
                <a:cs typeface="Open Sans"/>
                <a:sym typeface="Open Sans"/>
              </a:rPr>
              <a:t>ews: Giao diện người dùng (HTML, Razor).</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wwwroot: Tài nguyên tĩnh</a:t>
            </a:r>
            <a:r>
              <a:rPr lang="en-US" sz="2499" spc="149">
                <a:solidFill>
                  <a:srgbClr val="000000"/>
                </a:solidFill>
                <a:latin typeface="Open Sans"/>
                <a:ea typeface="Open Sans"/>
                <a:cs typeface="Open Sans"/>
                <a:sym typeface="Open Sans"/>
              </a:rPr>
              <a:t> (CSS,</a:t>
            </a:r>
            <a:r>
              <a:rPr lang="en-US" sz="2499" spc="149">
                <a:solidFill>
                  <a:srgbClr val="000000"/>
                </a:solidFill>
                <a:latin typeface="Open Sans"/>
                <a:ea typeface="Open Sans"/>
                <a:cs typeface="Open Sans"/>
                <a:sym typeface="Open Sans"/>
              </a:rPr>
              <a:t> JS, hình ảnh).</a:t>
            </a:r>
          </a:p>
          <a:p>
            <a:pPr algn="l">
              <a:lnSpc>
                <a:spcPts val="3749"/>
              </a:lnSpc>
            </a:pPr>
            <a:r>
              <a:rPr lang="en-US" sz="2499" spc="149">
                <a:solidFill>
                  <a:srgbClr val="000000"/>
                </a:solidFill>
                <a:latin typeface="Open Sans"/>
                <a:ea typeface="Open Sans"/>
                <a:cs typeface="Open Sans"/>
                <a:sym typeface="Open Sans"/>
              </a:rPr>
              <a:t>- Startup.cs:</a:t>
            </a: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Cấu </a:t>
            </a:r>
            <a:r>
              <a:rPr lang="en-US" sz="2499" spc="149">
                <a:solidFill>
                  <a:srgbClr val="000000"/>
                </a:solidFill>
                <a:latin typeface="Open Sans"/>
                <a:ea typeface="Open Sans"/>
                <a:cs typeface="Open Sans"/>
                <a:sym typeface="Open Sans"/>
              </a:rPr>
              <a:t>hình ứng dụng và middleware.</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Program.cs: Khởi tạo và chạy ứng dụng.</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appsettings.json: Cấu hình ứng dụng, như chuỗi kết nối cơ sở dữ liệu.</a:t>
            </a:r>
          </a:p>
          <a:p>
            <a:pPr algn="l" marL="0" indent="0" lvl="0">
              <a:lnSpc>
                <a:spcPts val="3749"/>
              </a:lnSpc>
            </a:pPr>
          </a:p>
        </p:txBody>
      </p:sp>
      <p:sp>
        <p:nvSpPr>
          <p:cNvPr name="Freeform 13" id="13"/>
          <p:cNvSpPr/>
          <p:nvPr/>
        </p:nvSpPr>
        <p:spPr>
          <a:xfrm flipH="false" flipV="false" rot="0">
            <a:off x="11318614" y="2555197"/>
            <a:ext cx="4917798" cy="4917798"/>
          </a:xfrm>
          <a:custGeom>
            <a:avLst/>
            <a:gdLst/>
            <a:ahLst/>
            <a:cxnLst/>
            <a:rect r="r" b="b" t="t" l="l"/>
            <a:pathLst>
              <a:path h="4917798" w="4917798">
                <a:moveTo>
                  <a:pt x="0" y="0"/>
                </a:moveTo>
                <a:lnTo>
                  <a:pt x="4917798" y="0"/>
                </a:lnTo>
                <a:lnTo>
                  <a:pt x="4917798" y="4917797"/>
                </a:lnTo>
                <a:lnTo>
                  <a:pt x="0" y="49177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091731" y="81392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r>
              <a:rPr lang="en-US" sz="7500" spc="-615" b="true">
                <a:solidFill>
                  <a:srgbClr val="000000"/>
                </a:solidFill>
                <a:latin typeface="Open Sans Bold"/>
                <a:ea typeface="Open Sans Bold"/>
                <a:cs typeface="Open Sans Bold"/>
                <a:sym typeface="Open Sans Bold"/>
              </a:rPr>
              <a:t>.</a:t>
            </a:r>
          </a:p>
        </p:txBody>
      </p:sp>
      <p:sp>
        <p:nvSpPr>
          <p:cNvPr name="TextBox 15" id="15"/>
          <p:cNvSpPr txBox="true"/>
          <p:nvPr/>
        </p:nvSpPr>
        <p:spPr>
          <a:xfrm rot="0">
            <a:off x="2433443" y="93774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MVC</a:t>
            </a:r>
          </a:p>
        </p:txBody>
      </p:sp>
      <p:sp>
        <p:nvSpPr>
          <p:cNvPr name="TextBox 16" id="16"/>
          <p:cNvSpPr txBox="true"/>
          <p:nvPr/>
        </p:nvSpPr>
        <p:spPr>
          <a:xfrm rot="0">
            <a:off x="1419767" y="2040847"/>
            <a:ext cx="1049084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Cấu trúc của một dự án ASP.NET Core MVC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5">
              <a:alphaModFix amt="9999"/>
            </a:blip>
            <a:stretch>
              <a:fillRect l="0" t="0" r="0" b="0"/>
            </a:stretch>
          </a:blipFill>
        </p:spPr>
      </p:sp>
      <p:sp>
        <p:nvSpPr>
          <p:cNvPr name="Freeform 5" id="5"/>
          <p:cNvSpPr/>
          <p:nvPr/>
        </p:nvSpPr>
        <p:spPr>
          <a:xfrm flipH="false" flipV="false" rot="0">
            <a:off x="1595088" y="2037564"/>
            <a:ext cx="5513037" cy="6211873"/>
          </a:xfrm>
          <a:custGeom>
            <a:avLst/>
            <a:gdLst/>
            <a:ahLst/>
            <a:cxnLst/>
            <a:rect r="r" b="b" t="t" l="l"/>
            <a:pathLst>
              <a:path h="6211873" w="5513037">
                <a:moveTo>
                  <a:pt x="0" y="0"/>
                </a:moveTo>
                <a:lnTo>
                  <a:pt x="5513037" y="0"/>
                </a:lnTo>
                <a:lnTo>
                  <a:pt x="5513037" y="6211872"/>
                </a:lnTo>
                <a:lnTo>
                  <a:pt x="0" y="6211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592849" y="1318066"/>
            <a:ext cx="7182087" cy="1430381"/>
            <a:chOff x="0" y="0"/>
            <a:chExt cx="2404263" cy="478832"/>
          </a:xfrm>
        </p:grpSpPr>
        <p:sp>
          <p:nvSpPr>
            <p:cNvPr name="Freeform 7" id="7"/>
            <p:cNvSpPr/>
            <p:nvPr/>
          </p:nvSpPr>
          <p:spPr>
            <a:xfrm flipH="false" flipV="false" rot="0">
              <a:off x="0" y="0"/>
              <a:ext cx="2404263" cy="478832"/>
            </a:xfrm>
            <a:custGeom>
              <a:avLst/>
              <a:gdLst/>
              <a:ahLst/>
              <a:cxnLst/>
              <a:rect r="r" b="b" t="t" l="l"/>
              <a:pathLst>
                <a:path h="478832" w="2404263">
                  <a:moveTo>
                    <a:pt x="16169" y="0"/>
                  </a:moveTo>
                  <a:lnTo>
                    <a:pt x="2388093" y="0"/>
                  </a:lnTo>
                  <a:cubicBezTo>
                    <a:pt x="2392382" y="0"/>
                    <a:pt x="2396494" y="1704"/>
                    <a:pt x="2399527" y="4736"/>
                  </a:cubicBezTo>
                  <a:cubicBezTo>
                    <a:pt x="2402559" y="7768"/>
                    <a:pt x="2404263" y="11881"/>
                    <a:pt x="2404263" y="16169"/>
                  </a:cubicBezTo>
                  <a:lnTo>
                    <a:pt x="2404263" y="462663"/>
                  </a:lnTo>
                  <a:cubicBezTo>
                    <a:pt x="2404263" y="466951"/>
                    <a:pt x="2402559" y="471064"/>
                    <a:pt x="2399527" y="474096"/>
                  </a:cubicBezTo>
                  <a:cubicBezTo>
                    <a:pt x="2396494" y="477128"/>
                    <a:pt x="2392382" y="478832"/>
                    <a:pt x="2388093" y="478832"/>
                  </a:cubicBezTo>
                  <a:lnTo>
                    <a:pt x="16169" y="478832"/>
                  </a:lnTo>
                  <a:cubicBezTo>
                    <a:pt x="11881" y="478832"/>
                    <a:pt x="7768" y="477128"/>
                    <a:pt x="4736" y="474096"/>
                  </a:cubicBezTo>
                  <a:cubicBezTo>
                    <a:pt x="1704" y="471064"/>
                    <a:pt x="0" y="466951"/>
                    <a:pt x="0" y="462663"/>
                  </a:cubicBezTo>
                  <a:lnTo>
                    <a:pt x="0" y="16169"/>
                  </a:lnTo>
                  <a:cubicBezTo>
                    <a:pt x="0" y="11881"/>
                    <a:pt x="1704" y="7768"/>
                    <a:pt x="4736" y="4736"/>
                  </a:cubicBezTo>
                  <a:cubicBezTo>
                    <a:pt x="7768" y="1704"/>
                    <a:pt x="11881" y="0"/>
                    <a:pt x="16169"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404263" cy="393107"/>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7884657" y="1623682"/>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03</a:t>
            </a:r>
            <a:r>
              <a:rPr lang="en-US" sz="7500" spc="-615" b="true">
                <a:solidFill>
                  <a:srgbClr val="000000"/>
                </a:solidFill>
                <a:latin typeface="Open Sans Bold"/>
                <a:ea typeface="Open Sans Bold"/>
                <a:cs typeface="Open Sans Bold"/>
                <a:sym typeface="Open Sans Bold"/>
              </a:rPr>
              <a:t>.</a:t>
            </a:r>
          </a:p>
        </p:txBody>
      </p:sp>
      <p:sp>
        <p:nvSpPr>
          <p:cNvPr name="TextBox 10" id="10"/>
          <p:cNvSpPr txBox="true"/>
          <p:nvPr/>
        </p:nvSpPr>
        <p:spPr>
          <a:xfrm rot="0">
            <a:off x="9226368" y="1747507"/>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SQL SERVER</a:t>
            </a:r>
          </a:p>
        </p:txBody>
      </p:sp>
      <p:grpSp>
        <p:nvGrpSpPr>
          <p:cNvPr name="Group 11" id="11"/>
          <p:cNvGrpSpPr/>
          <p:nvPr/>
        </p:nvGrpSpPr>
        <p:grpSpPr>
          <a:xfrm rot="0">
            <a:off x="7655258" y="2954259"/>
            <a:ext cx="458797" cy="548852"/>
            <a:chOff x="0" y="0"/>
            <a:chExt cx="679437" cy="812800"/>
          </a:xfrm>
        </p:grpSpPr>
        <p:sp>
          <p:nvSpPr>
            <p:cNvPr name="Freeform 12" id="12"/>
            <p:cNvSpPr/>
            <p:nvPr/>
          </p:nvSpPr>
          <p:spPr>
            <a:xfrm flipH="false" flipV="false" rot="0">
              <a:off x="0" y="0"/>
              <a:ext cx="679437" cy="812800"/>
            </a:xfrm>
            <a:custGeom>
              <a:avLst/>
              <a:gdLst/>
              <a:ahLst/>
              <a:cxnLst/>
              <a:rect r="r" b="b" t="t" l="l"/>
              <a:pathLst>
                <a:path h="812800" w="679437">
                  <a:moveTo>
                    <a:pt x="339719" y="0"/>
                  </a:moveTo>
                  <a:lnTo>
                    <a:pt x="679437" y="406400"/>
                  </a:lnTo>
                  <a:lnTo>
                    <a:pt x="339719" y="812800"/>
                  </a:lnTo>
                  <a:lnTo>
                    <a:pt x="0" y="406400"/>
                  </a:lnTo>
                  <a:lnTo>
                    <a:pt x="339719" y="0"/>
                  </a:lnTo>
                  <a:close/>
                </a:path>
              </a:pathLst>
            </a:custGeom>
            <a:solidFill>
              <a:srgbClr val="000000"/>
            </a:solidFill>
          </p:spPr>
        </p:sp>
        <p:sp>
          <p:nvSpPr>
            <p:cNvPr name="TextBox 13" id="13"/>
            <p:cNvSpPr txBox="true"/>
            <p:nvPr/>
          </p:nvSpPr>
          <p:spPr>
            <a:xfrm>
              <a:off x="116778" y="225425"/>
              <a:ext cx="445881" cy="447675"/>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8277600" y="2965723"/>
            <a:ext cx="876952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Giới thiệu về SQL</a:t>
            </a:r>
          </a:p>
        </p:txBody>
      </p:sp>
      <p:sp>
        <p:nvSpPr>
          <p:cNvPr name="TextBox 15" id="15"/>
          <p:cNvSpPr txBox="true"/>
          <p:nvPr/>
        </p:nvSpPr>
        <p:spPr>
          <a:xfrm rot="0">
            <a:off x="7655258" y="3632168"/>
            <a:ext cx="8324059" cy="4181475"/>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SQL (Structured Query Language) là ngôn ngữ truy vấn dùng để quản lý và truy xuất dữ liệu trong cơ sở dữ liệu quan hệ, phát triển từ SEQUEL bởi IBM. SQL giúp định nghĩa cấu trúc dữ liệu, thao tác với dữ liệu (truy vấn, thêm, sửa, xóa), và quản lý quyền truy cập. SQL là công cụ giao tiếp và quản trị cơ sở dữ liệu, hỗ trợ cơ sở dữ liệu phân tán, dễ tiếp cận và không yêu cầu chỉ ra cách thực hiện.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grpSp>
        <p:nvGrpSpPr>
          <p:cNvPr name="Group 4" id="4"/>
          <p:cNvGrpSpPr/>
          <p:nvPr/>
        </p:nvGrpSpPr>
        <p:grpSpPr>
          <a:xfrm rot="0">
            <a:off x="7571147" y="1318066"/>
            <a:ext cx="7182087" cy="1430381"/>
            <a:chOff x="0" y="0"/>
            <a:chExt cx="2404263" cy="478832"/>
          </a:xfrm>
        </p:grpSpPr>
        <p:sp>
          <p:nvSpPr>
            <p:cNvPr name="Freeform 5" id="5"/>
            <p:cNvSpPr/>
            <p:nvPr/>
          </p:nvSpPr>
          <p:spPr>
            <a:xfrm flipH="false" flipV="false" rot="0">
              <a:off x="0" y="0"/>
              <a:ext cx="2404263" cy="478832"/>
            </a:xfrm>
            <a:custGeom>
              <a:avLst/>
              <a:gdLst/>
              <a:ahLst/>
              <a:cxnLst/>
              <a:rect r="r" b="b" t="t" l="l"/>
              <a:pathLst>
                <a:path h="478832" w="2404263">
                  <a:moveTo>
                    <a:pt x="16169" y="0"/>
                  </a:moveTo>
                  <a:lnTo>
                    <a:pt x="2388093" y="0"/>
                  </a:lnTo>
                  <a:cubicBezTo>
                    <a:pt x="2392382" y="0"/>
                    <a:pt x="2396494" y="1704"/>
                    <a:pt x="2399527" y="4736"/>
                  </a:cubicBezTo>
                  <a:cubicBezTo>
                    <a:pt x="2402559" y="7768"/>
                    <a:pt x="2404263" y="11881"/>
                    <a:pt x="2404263" y="16169"/>
                  </a:cubicBezTo>
                  <a:lnTo>
                    <a:pt x="2404263" y="462663"/>
                  </a:lnTo>
                  <a:cubicBezTo>
                    <a:pt x="2404263" y="466951"/>
                    <a:pt x="2402559" y="471064"/>
                    <a:pt x="2399527" y="474096"/>
                  </a:cubicBezTo>
                  <a:cubicBezTo>
                    <a:pt x="2396494" y="477128"/>
                    <a:pt x="2392382" y="478832"/>
                    <a:pt x="2388093" y="478832"/>
                  </a:cubicBezTo>
                  <a:lnTo>
                    <a:pt x="16169" y="478832"/>
                  </a:lnTo>
                  <a:cubicBezTo>
                    <a:pt x="11881" y="478832"/>
                    <a:pt x="7768" y="477128"/>
                    <a:pt x="4736" y="474096"/>
                  </a:cubicBezTo>
                  <a:cubicBezTo>
                    <a:pt x="1704" y="471064"/>
                    <a:pt x="0" y="466951"/>
                    <a:pt x="0" y="462663"/>
                  </a:cubicBezTo>
                  <a:lnTo>
                    <a:pt x="0" y="16169"/>
                  </a:lnTo>
                  <a:cubicBezTo>
                    <a:pt x="0" y="11881"/>
                    <a:pt x="1704" y="7768"/>
                    <a:pt x="4736" y="4736"/>
                  </a:cubicBezTo>
                  <a:cubicBezTo>
                    <a:pt x="7768" y="1704"/>
                    <a:pt x="11881" y="0"/>
                    <a:pt x="16169" y="0"/>
                  </a:cubicBezTo>
                  <a:close/>
                </a:path>
              </a:pathLst>
            </a:custGeom>
            <a:gradFill rotWithShape="true">
              <a:gsLst>
                <a:gs pos="0">
                  <a:srgbClr val="CDFFD8">
                    <a:alpha val="100000"/>
                  </a:srgbClr>
                </a:gs>
                <a:gs pos="100000">
                  <a:srgbClr val="94B9FF">
                    <a:alpha val="100000"/>
                  </a:srgbClr>
                </a:gs>
              </a:gsLst>
              <a:lin ang="0"/>
            </a:gradFill>
          </p:spPr>
        </p:sp>
        <p:sp>
          <p:nvSpPr>
            <p:cNvPr name="TextBox 6" id="6"/>
            <p:cNvSpPr txBox="true"/>
            <p:nvPr/>
          </p:nvSpPr>
          <p:spPr>
            <a:xfrm>
              <a:off x="0" y="85725"/>
              <a:ext cx="2404263" cy="39310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7862954" y="1623682"/>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03</a:t>
            </a:r>
            <a:r>
              <a:rPr lang="en-US" sz="7500" spc="-615" b="true">
                <a:solidFill>
                  <a:srgbClr val="000000"/>
                </a:solidFill>
                <a:latin typeface="Open Sans Bold"/>
                <a:ea typeface="Open Sans Bold"/>
                <a:cs typeface="Open Sans Bold"/>
                <a:sym typeface="Open Sans Bold"/>
              </a:rPr>
              <a:t>.</a:t>
            </a:r>
          </a:p>
        </p:txBody>
      </p:sp>
      <p:sp>
        <p:nvSpPr>
          <p:cNvPr name="TextBox 8" id="8"/>
          <p:cNvSpPr txBox="true"/>
          <p:nvPr/>
        </p:nvSpPr>
        <p:spPr>
          <a:xfrm rot="0">
            <a:off x="9204666" y="1747507"/>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SQL SERVER</a:t>
            </a:r>
          </a:p>
        </p:txBody>
      </p:sp>
      <p:grpSp>
        <p:nvGrpSpPr>
          <p:cNvPr name="Group 9" id="9"/>
          <p:cNvGrpSpPr/>
          <p:nvPr/>
        </p:nvGrpSpPr>
        <p:grpSpPr>
          <a:xfrm rot="0">
            <a:off x="7737757" y="2977047"/>
            <a:ext cx="458797" cy="548852"/>
            <a:chOff x="0" y="0"/>
            <a:chExt cx="679437" cy="812800"/>
          </a:xfrm>
        </p:grpSpPr>
        <p:sp>
          <p:nvSpPr>
            <p:cNvPr name="Freeform 10" id="10"/>
            <p:cNvSpPr/>
            <p:nvPr/>
          </p:nvSpPr>
          <p:spPr>
            <a:xfrm flipH="false" flipV="false" rot="0">
              <a:off x="0" y="0"/>
              <a:ext cx="679437" cy="812800"/>
            </a:xfrm>
            <a:custGeom>
              <a:avLst/>
              <a:gdLst/>
              <a:ahLst/>
              <a:cxnLst/>
              <a:rect r="r" b="b" t="t" l="l"/>
              <a:pathLst>
                <a:path h="812800" w="679437">
                  <a:moveTo>
                    <a:pt x="339719" y="0"/>
                  </a:moveTo>
                  <a:lnTo>
                    <a:pt x="679437" y="406400"/>
                  </a:lnTo>
                  <a:lnTo>
                    <a:pt x="339719" y="812800"/>
                  </a:lnTo>
                  <a:lnTo>
                    <a:pt x="0" y="406400"/>
                  </a:lnTo>
                  <a:lnTo>
                    <a:pt x="339719" y="0"/>
                  </a:lnTo>
                  <a:close/>
                </a:path>
              </a:pathLst>
            </a:custGeom>
            <a:solidFill>
              <a:srgbClr val="000000"/>
            </a:solidFill>
          </p:spPr>
        </p:sp>
        <p:sp>
          <p:nvSpPr>
            <p:cNvPr name="TextBox 11" id="11"/>
            <p:cNvSpPr txBox="true"/>
            <p:nvPr/>
          </p:nvSpPr>
          <p:spPr>
            <a:xfrm>
              <a:off x="116778" y="225425"/>
              <a:ext cx="445881" cy="447675"/>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8255898" y="2965723"/>
            <a:ext cx="876952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Giới thiệu về SQL Server</a:t>
            </a:r>
          </a:p>
        </p:txBody>
      </p:sp>
      <p:sp>
        <p:nvSpPr>
          <p:cNvPr name="TextBox 13" id="13"/>
          <p:cNvSpPr txBox="true"/>
          <p:nvPr/>
        </p:nvSpPr>
        <p:spPr>
          <a:xfrm rot="0">
            <a:off x="7862954" y="3678299"/>
            <a:ext cx="8996841" cy="3248025"/>
          </a:xfrm>
          <a:prstGeom prst="rect">
            <a:avLst/>
          </a:prstGeom>
        </p:spPr>
        <p:txBody>
          <a:bodyPr anchor="t" rtlCol="false" tIns="0" lIns="0" bIns="0" rIns="0">
            <a:spAutoFit/>
          </a:bodyPr>
          <a:lstStyle/>
          <a:p>
            <a:pPr algn="just" marL="0" indent="0" lvl="0">
              <a:lnSpc>
                <a:spcPts val="3749"/>
              </a:lnSpc>
            </a:pPr>
            <a:r>
              <a:rPr lang="en-US" sz="2499" spc="149">
                <a:solidFill>
                  <a:srgbClr val="000000"/>
                </a:solidFill>
                <a:latin typeface="Open Sans"/>
                <a:ea typeface="Open Sans"/>
                <a:cs typeface="Open Sans"/>
                <a:sym typeface="Open Sans"/>
              </a:rPr>
              <a:t>SQL Server là hệ quản trị cơ sở dữ liệu quan hệ (RDBMS) của Microsoft, hỗ trợ quản lý dữ liệu lớn, bảo mật cao, và tích hợp tốt với hệ sinh thái Microsoft (Azure, Power BI, .NET). Sử dụng Transact-SQL, hỗ trợ đến 30,000 người dùng và phát triển ứng dụng trên Internet. Phiên bản hiện tại là SQL Server 2019, hỗ trợ Linux và chỉ chạy trên bộ xử lý x64.</a:t>
            </a:r>
          </a:p>
        </p:txBody>
      </p:sp>
      <p:sp>
        <p:nvSpPr>
          <p:cNvPr name="Freeform 14" id="14"/>
          <p:cNvSpPr/>
          <p:nvPr/>
        </p:nvSpPr>
        <p:spPr>
          <a:xfrm flipH="false" flipV="false" rot="0">
            <a:off x="911716" y="2033257"/>
            <a:ext cx="6062853" cy="4962739"/>
          </a:xfrm>
          <a:custGeom>
            <a:avLst/>
            <a:gdLst/>
            <a:ahLst/>
            <a:cxnLst/>
            <a:rect r="r" b="b" t="t" l="l"/>
            <a:pathLst>
              <a:path h="4962739" w="6062853">
                <a:moveTo>
                  <a:pt x="0" y="0"/>
                </a:moveTo>
                <a:lnTo>
                  <a:pt x="6062853" y="0"/>
                </a:lnTo>
                <a:lnTo>
                  <a:pt x="6062853" y="4962738"/>
                </a:lnTo>
                <a:lnTo>
                  <a:pt x="0" y="4962738"/>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5">
              <a:alphaModFix amt="9999"/>
            </a:blip>
            <a:stretch>
              <a:fillRect l="0" t="0" r="0" b="0"/>
            </a:stretch>
          </a:blipFill>
        </p:spPr>
      </p:sp>
      <p:sp>
        <p:nvSpPr>
          <p:cNvPr name="Freeform 5" id="5"/>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137094" y="935756"/>
            <a:ext cx="7182087" cy="1430381"/>
            <a:chOff x="0" y="0"/>
            <a:chExt cx="2404263" cy="478832"/>
          </a:xfrm>
        </p:grpSpPr>
        <p:sp>
          <p:nvSpPr>
            <p:cNvPr name="Freeform 7" id="7"/>
            <p:cNvSpPr/>
            <p:nvPr/>
          </p:nvSpPr>
          <p:spPr>
            <a:xfrm flipH="false" flipV="false" rot="0">
              <a:off x="0" y="0"/>
              <a:ext cx="2404263" cy="478832"/>
            </a:xfrm>
            <a:custGeom>
              <a:avLst/>
              <a:gdLst/>
              <a:ahLst/>
              <a:cxnLst/>
              <a:rect r="r" b="b" t="t" l="l"/>
              <a:pathLst>
                <a:path h="478832" w="2404263">
                  <a:moveTo>
                    <a:pt x="16169" y="0"/>
                  </a:moveTo>
                  <a:lnTo>
                    <a:pt x="2388093" y="0"/>
                  </a:lnTo>
                  <a:cubicBezTo>
                    <a:pt x="2392382" y="0"/>
                    <a:pt x="2396494" y="1704"/>
                    <a:pt x="2399527" y="4736"/>
                  </a:cubicBezTo>
                  <a:cubicBezTo>
                    <a:pt x="2402559" y="7768"/>
                    <a:pt x="2404263" y="11881"/>
                    <a:pt x="2404263" y="16169"/>
                  </a:cubicBezTo>
                  <a:lnTo>
                    <a:pt x="2404263" y="462663"/>
                  </a:lnTo>
                  <a:cubicBezTo>
                    <a:pt x="2404263" y="466951"/>
                    <a:pt x="2402559" y="471064"/>
                    <a:pt x="2399527" y="474096"/>
                  </a:cubicBezTo>
                  <a:cubicBezTo>
                    <a:pt x="2396494" y="477128"/>
                    <a:pt x="2392382" y="478832"/>
                    <a:pt x="2388093" y="478832"/>
                  </a:cubicBezTo>
                  <a:lnTo>
                    <a:pt x="16169" y="478832"/>
                  </a:lnTo>
                  <a:cubicBezTo>
                    <a:pt x="11881" y="478832"/>
                    <a:pt x="7768" y="477128"/>
                    <a:pt x="4736" y="474096"/>
                  </a:cubicBezTo>
                  <a:cubicBezTo>
                    <a:pt x="1704" y="471064"/>
                    <a:pt x="0" y="466951"/>
                    <a:pt x="0" y="462663"/>
                  </a:cubicBezTo>
                  <a:lnTo>
                    <a:pt x="0" y="16169"/>
                  </a:lnTo>
                  <a:cubicBezTo>
                    <a:pt x="0" y="11881"/>
                    <a:pt x="1704" y="7768"/>
                    <a:pt x="4736" y="4736"/>
                  </a:cubicBezTo>
                  <a:cubicBezTo>
                    <a:pt x="7768" y="1704"/>
                    <a:pt x="11881" y="0"/>
                    <a:pt x="16169"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404263" cy="393107"/>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7428901" y="124137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03</a:t>
            </a:r>
            <a:r>
              <a:rPr lang="en-US" sz="7500" spc="-615" b="true">
                <a:solidFill>
                  <a:srgbClr val="000000"/>
                </a:solidFill>
                <a:latin typeface="Open Sans Bold"/>
                <a:ea typeface="Open Sans Bold"/>
                <a:cs typeface="Open Sans Bold"/>
                <a:sym typeface="Open Sans Bold"/>
              </a:rPr>
              <a:t>.</a:t>
            </a:r>
          </a:p>
        </p:txBody>
      </p:sp>
      <p:sp>
        <p:nvSpPr>
          <p:cNvPr name="TextBox 10" id="10"/>
          <p:cNvSpPr txBox="true"/>
          <p:nvPr/>
        </p:nvSpPr>
        <p:spPr>
          <a:xfrm rot="0">
            <a:off x="8770613" y="136519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SQL SERVER</a:t>
            </a:r>
          </a:p>
        </p:txBody>
      </p:sp>
      <p:grpSp>
        <p:nvGrpSpPr>
          <p:cNvPr name="Group 11" id="11"/>
          <p:cNvGrpSpPr/>
          <p:nvPr/>
        </p:nvGrpSpPr>
        <p:grpSpPr>
          <a:xfrm rot="0">
            <a:off x="7303704" y="2594737"/>
            <a:ext cx="458797" cy="548852"/>
            <a:chOff x="0" y="0"/>
            <a:chExt cx="679437" cy="812800"/>
          </a:xfrm>
        </p:grpSpPr>
        <p:sp>
          <p:nvSpPr>
            <p:cNvPr name="Freeform 12" id="12"/>
            <p:cNvSpPr/>
            <p:nvPr/>
          </p:nvSpPr>
          <p:spPr>
            <a:xfrm flipH="false" flipV="false" rot="0">
              <a:off x="0" y="0"/>
              <a:ext cx="679437" cy="812800"/>
            </a:xfrm>
            <a:custGeom>
              <a:avLst/>
              <a:gdLst/>
              <a:ahLst/>
              <a:cxnLst/>
              <a:rect r="r" b="b" t="t" l="l"/>
              <a:pathLst>
                <a:path h="812800" w="679437">
                  <a:moveTo>
                    <a:pt x="339719" y="0"/>
                  </a:moveTo>
                  <a:lnTo>
                    <a:pt x="679437" y="406400"/>
                  </a:lnTo>
                  <a:lnTo>
                    <a:pt x="339719" y="812800"/>
                  </a:lnTo>
                  <a:lnTo>
                    <a:pt x="0" y="406400"/>
                  </a:lnTo>
                  <a:lnTo>
                    <a:pt x="339719" y="0"/>
                  </a:lnTo>
                  <a:close/>
                </a:path>
              </a:pathLst>
            </a:custGeom>
            <a:solidFill>
              <a:srgbClr val="000000"/>
            </a:solidFill>
          </p:spPr>
        </p:sp>
        <p:sp>
          <p:nvSpPr>
            <p:cNvPr name="TextBox 13" id="13"/>
            <p:cNvSpPr txBox="true"/>
            <p:nvPr/>
          </p:nvSpPr>
          <p:spPr>
            <a:xfrm>
              <a:off x="116778" y="225425"/>
              <a:ext cx="445881" cy="447675"/>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7821845" y="2583413"/>
            <a:ext cx="876952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Giới thiệu về SQL Server</a:t>
            </a:r>
          </a:p>
        </p:txBody>
      </p:sp>
      <p:sp>
        <p:nvSpPr>
          <p:cNvPr name="TextBox 15" id="15"/>
          <p:cNvSpPr txBox="true"/>
          <p:nvPr/>
        </p:nvSpPr>
        <p:spPr>
          <a:xfrm rot="0">
            <a:off x="7533103" y="3250412"/>
            <a:ext cx="9886649" cy="2314575"/>
          </a:xfrm>
          <a:prstGeom prst="rect">
            <a:avLst/>
          </a:prstGeom>
        </p:spPr>
        <p:txBody>
          <a:bodyPr anchor="t" rtlCol="false" tIns="0" lIns="0" bIns="0" rIns="0">
            <a:spAutoFit/>
          </a:bodyPr>
          <a:lstStyle/>
          <a:p>
            <a:pPr algn="l">
              <a:lnSpc>
                <a:spcPts val="3749"/>
              </a:lnSpc>
            </a:pPr>
            <a:r>
              <a:rPr lang="en-US" sz="2499" spc="149" b="true">
                <a:solidFill>
                  <a:srgbClr val="000000"/>
                </a:solidFill>
                <a:latin typeface="Open Sans Bold"/>
                <a:ea typeface="Open Sans Bold"/>
                <a:cs typeface="Open Sans Bold"/>
                <a:sym typeface="Open Sans Bold"/>
              </a:rPr>
              <a:t>Ưu điểm</a:t>
            </a:r>
            <a:r>
              <a:rPr lang="en-US" sz="2499" spc="149">
                <a:solidFill>
                  <a:srgbClr val="000000"/>
                </a:solidFill>
                <a:latin typeface="Open Sans"/>
                <a:ea typeface="Open Sans"/>
                <a:cs typeface="Open Sans"/>
                <a:sym typeface="Open Sans"/>
              </a:rPr>
              <a:t>:</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Tính bảo mật cao.</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Đảm bảo cơ sở dữ liệu luôn sẵn sàng.</a:t>
            </a:r>
          </a:p>
          <a:p>
            <a:pPr algn="l" marL="0" indent="0" lvl="0">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Hỗ trợ lập trình và dễ tích hợp với hệ sinh thái Microsoft (Azure, Power BI, .NET, Visual Studio).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grpSp>
        <p:nvGrpSpPr>
          <p:cNvPr name="Group 4" id="4"/>
          <p:cNvGrpSpPr/>
          <p:nvPr/>
        </p:nvGrpSpPr>
        <p:grpSpPr>
          <a:xfrm rot="0">
            <a:off x="7137094" y="935756"/>
            <a:ext cx="9050356" cy="1430381"/>
            <a:chOff x="0" y="0"/>
            <a:chExt cx="3029681" cy="478832"/>
          </a:xfrm>
        </p:grpSpPr>
        <p:sp>
          <p:nvSpPr>
            <p:cNvPr name="Freeform 5" id="5"/>
            <p:cNvSpPr/>
            <p:nvPr/>
          </p:nvSpPr>
          <p:spPr>
            <a:xfrm flipH="false" flipV="false" rot="0">
              <a:off x="0" y="0"/>
              <a:ext cx="3029681" cy="478832"/>
            </a:xfrm>
            <a:custGeom>
              <a:avLst/>
              <a:gdLst/>
              <a:ahLst/>
              <a:cxnLst/>
              <a:rect r="r" b="b" t="t" l="l"/>
              <a:pathLst>
                <a:path h="478832" w="3029681">
                  <a:moveTo>
                    <a:pt x="12831" y="0"/>
                  </a:moveTo>
                  <a:lnTo>
                    <a:pt x="3016850" y="0"/>
                  </a:lnTo>
                  <a:cubicBezTo>
                    <a:pt x="3023936" y="0"/>
                    <a:pt x="3029681" y="5745"/>
                    <a:pt x="3029681" y="12831"/>
                  </a:cubicBezTo>
                  <a:lnTo>
                    <a:pt x="3029681" y="466000"/>
                  </a:lnTo>
                  <a:cubicBezTo>
                    <a:pt x="3029681" y="469404"/>
                    <a:pt x="3028329" y="472667"/>
                    <a:pt x="3025923" y="475074"/>
                  </a:cubicBezTo>
                  <a:cubicBezTo>
                    <a:pt x="3023516" y="477480"/>
                    <a:pt x="3020253" y="478832"/>
                    <a:pt x="3016850" y="478832"/>
                  </a:cubicBezTo>
                  <a:lnTo>
                    <a:pt x="12831" y="478832"/>
                  </a:lnTo>
                  <a:cubicBezTo>
                    <a:pt x="5745" y="478832"/>
                    <a:pt x="0" y="473087"/>
                    <a:pt x="0" y="466000"/>
                  </a:cubicBezTo>
                  <a:lnTo>
                    <a:pt x="0" y="12831"/>
                  </a:lnTo>
                  <a:cubicBezTo>
                    <a:pt x="0" y="9428"/>
                    <a:pt x="1352" y="6165"/>
                    <a:pt x="3758" y="3758"/>
                  </a:cubicBezTo>
                  <a:cubicBezTo>
                    <a:pt x="6165" y="1352"/>
                    <a:pt x="9428" y="0"/>
                    <a:pt x="12831" y="0"/>
                  </a:cubicBezTo>
                  <a:close/>
                </a:path>
              </a:pathLst>
            </a:custGeom>
            <a:gradFill rotWithShape="true">
              <a:gsLst>
                <a:gs pos="0">
                  <a:srgbClr val="CDFFD8">
                    <a:alpha val="100000"/>
                  </a:srgbClr>
                </a:gs>
                <a:gs pos="100000">
                  <a:srgbClr val="94B9FF">
                    <a:alpha val="100000"/>
                  </a:srgbClr>
                </a:gs>
              </a:gsLst>
              <a:lin ang="0"/>
            </a:gradFill>
          </p:spPr>
        </p:sp>
        <p:sp>
          <p:nvSpPr>
            <p:cNvPr name="TextBox 6" id="6"/>
            <p:cNvSpPr txBox="true"/>
            <p:nvPr/>
          </p:nvSpPr>
          <p:spPr>
            <a:xfrm>
              <a:off x="0" y="85725"/>
              <a:ext cx="3029681" cy="393107"/>
            </a:xfrm>
            <a:prstGeom prst="rect">
              <a:avLst/>
            </a:prstGeom>
          </p:spPr>
          <p:txBody>
            <a:bodyPr anchor="ctr" rtlCol="false" tIns="50800" lIns="50800" bIns="50800" rIns="50800"/>
            <a:lstStyle/>
            <a:p>
              <a:pPr algn="ctr">
                <a:lnSpc>
                  <a:spcPts val="1925"/>
                </a:lnSpc>
              </a:pPr>
            </a:p>
          </p:txBody>
        </p:sp>
      </p:grpSp>
      <p:grpSp>
        <p:nvGrpSpPr>
          <p:cNvPr name="Group 7" id="7"/>
          <p:cNvGrpSpPr/>
          <p:nvPr/>
        </p:nvGrpSpPr>
        <p:grpSpPr>
          <a:xfrm rot="0">
            <a:off x="7303704" y="2594737"/>
            <a:ext cx="458797" cy="548852"/>
            <a:chOff x="0" y="0"/>
            <a:chExt cx="679437" cy="812800"/>
          </a:xfrm>
        </p:grpSpPr>
        <p:sp>
          <p:nvSpPr>
            <p:cNvPr name="Freeform 8" id="8"/>
            <p:cNvSpPr/>
            <p:nvPr/>
          </p:nvSpPr>
          <p:spPr>
            <a:xfrm flipH="false" flipV="false" rot="0">
              <a:off x="0" y="0"/>
              <a:ext cx="679437" cy="812800"/>
            </a:xfrm>
            <a:custGeom>
              <a:avLst/>
              <a:gdLst/>
              <a:ahLst/>
              <a:cxnLst/>
              <a:rect r="r" b="b" t="t" l="l"/>
              <a:pathLst>
                <a:path h="812800" w="679437">
                  <a:moveTo>
                    <a:pt x="339719" y="0"/>
                  </a:moveTo>
                  <a:lnTo>
                    <a:pt x="679437" y="406400"/>
                  </a:lnTo>
                  <a:lnTo>
                    <a:pt x="339719" y="812800"/>
                  </a:lnTo>
                  <a:lnTo>
                    <a:pt x="0" y="406400"/>
                  </a:lnTo>
                  <a:lnTo>
                    <a:pt x="339719" y="0"/>
                  </a:lnTo>
                  <a:close/>
                </a:path>
              </a:pathLst>
            </a:custGeom>
            <a:solidFill>
              <a:srgbClr val="000000"/>
            </a:solidFill>
          </p:spPr>
        </p:sp>
        <p:sp>
          <p:nvSpPr>
            <p:cNvPr name="TextBox 9" id="9"/>
            <p:cNvSpPr txBox="true"/>
            <p:nvPr/>
          </p:nvSpPr>
          <p:spPr>
            <a:xfrm>
              <a:off x="116778" y="225425"/>
              <a:ext cx="445881" cy="447675"/>
            </a:xfrm>
            <a:prstGeom prst="rect">
              <a:avLst/>
            </a:prstGeom>
          </p:spPr>
          <p:txBody>
            <a:bodyPr anchor="ctr" rtlCol="false" tIns="50800" lIns="50800" bIns="50800" rIns="50800"/>
            <a:lstStyle/>
            <a:p>
              <a:pPr algn="ctr">
                <a:lnSpc>
                  <a:spcPts val="1925"/>
                </a:lnSpc>
              </a:pPr>
            </a:p>
          </p:txBody>
        </p:sp>
      </p:grpSp>
      <p:sp>
        <p:nvSpPr>
          <p:cNvPr name="Freeform 10" id="10"/>
          <p:cNvSpPr/>
          <p:nvPr/>
        </p:nvSpPr>
        <p:spPr>
          <a:xfrm flipH="false" flipV="false" rot="0">
            <a:off x="1385874" y="1834185"/>
            <a:ext cx="4953540" cy="4953540"/>
          </a:xfrm>
          <a:custGeom>
            <a:avLst/>
            <a:gdLst/>
            <a:ahLst/>
            <a:cxnLst/>
            <a:rect r="r" b="b" t="t" l="l"/>
            <a:pathLst>
              <a:path h="4953540" w="4953540">
                <a:moveTo>
                  <a:pt x="0" y="0"/>
                </a:moveTo>
                <a:lnTo>
                  <a:pt x="4953541" y="0"/>
                </a:lnTo>
                <a:lnTo>
                  <a:pt x="4953541" y="4953540"/>
                </a:lnTo>
                <a:lnTo>
                  <a:pt x="0" y="4953540"/>
                </a:lnTo>
                <a:lnTo>
                  <a:pt x="0" y="0"/>
                </a:lnTo>
                <a:close/>
              </a:path>
            </a:pathLst>
          </a:custGeom>
          <a:blipFill>
            <a:blip r:embed="rId4"/>
            <a:stretch>
              <a:fillRect l="0" t="0" r="0" b="0"/>
            </a:stretch>
          </a:blipFill>
        </p:spPr>
      </p:sp>
      <p:sp>
        <p:nvSpPr>
          <p:cNvPr name="TextBox 11" id="11"/>
          <p:cNvSpPr txBox="true"/>
          <p:nvPr/>
        </p:nvSpPr>
        <p:spPr>
          <a:xfrm rot="0">
            <a:off x="7428901" y="124137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04</a:t>
            </a:r>
            <a:r>
              <a:rPr lang="en-US" sz="7500" spc="-615" b="true">
                <a:solidFill>
                  <a:srgbClr val="000000"/>
                </a:solidFill>
                <a:latin typeface="Open Sans Bold"/>
                <a:ea typeface="Open Sans Bold"/>
                <a:cs typeface="Open Sans Bold"/>
                <a:sym typeface="Open Sans Bold"/>
              </a:rPr>
              <a:t>.</a:t>
            </a:r>
          </a:p>
        </p:txBody>
      </p:sp>
      <p:sp>
        <p:nvSpPr>
          <p:cNvPr name="TextBox 12" id="12"/>
          <p:cNvSpPr txBox="true"/>
          <p:nvPr/>
        </p:nvSpPr>
        <p:spPr>
          <a:xfrm rot="0">
            <a:off x="8770613" y="1365196"/>
            <a:ext cx="7560387"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ENTITY FRAMEWORK</a:t>
            </a:r>
          </a:p>
        </p:txBody>
      </p:sp>
      <p:sp>
        <p:nvSpPr>
          <p:cNvPr name="TextBox 13" id="13"/>
          <p:cNvSpPr txBox="true"/>
          <p:nvPr/>
        </p:nvSpPr>
        <p:spPr>
          <a:xfrm rot="0">
            <a:off x="7821845" y="2583413"/>
            <a:ext cx="876952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Khái niệm:</a:t>
            </a:r>
          </a:p>
        </p:txBody>
      </p:sp>
      <p:sp>
        <p:nvSpPr>
          <p:cNvPr name="TextBox 14" id="14"/>
          <p:cNvSpPr txBox="true"/>
          <p:nvPr/>
        </p:nvSpPr>
        <p:spPr>
          <a:xfrm rot="0">
            <a:off x="7533103" y="3250412"/>
            <a:ext cx="9886649" cy="184785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Entity Framework (EF) là công nghệ ORM trong .NET, giúp lập trình viên tương tác với cơ sở dữ liệu qua mã C# thay vì viết SQL thủ công, bằng cách cung cấp lớp trung gian giữa cơ sở dữ liệu và ứng dụng.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1521435" y="2509144"/>
            <a:ext cx="5902941" cy="2008494"/>
            <a:chOff x="0" y="0"/>
            <a:chExt cx="2302972" cy="783594"/>
          </a:xfrm>
        </p:grpSpPr>
        <p:sp>
          <p:nvSpPr>
            <p:cNvPr name="Freeform 7" id="7"/>
            <p:cNvSpPr/>
            <p:nvPr/>
          </p:nvSpPr>
          <p:spPr>
            <a:xfrm flipH="false" flipV="false" rot="0">
              <a:off x="0" y="0"/>
              <a:ext cx="2302972" cy="783594"/>
            </a:xfrm>
            <a:custGeom>
              <a:avLst/>
              <a:gdLst/>
              <a:ahLst/>
              <a:cxnLst/>
              <a:rect r="r" b="b" t="t" l="l"/>
              <a:pathLst>
                <a:path h="783594" w="2302972">
                  <a:moveTo>
                    <a:pt x="112792" y="0"/>
                  </a:moveTo>
                  <a:lnTo>
                    <a:pt x="2190180" y="0"/>
                  </a:lnTo>
                  <a:cubicBezTo>
                    <a:pt x="2252474" y="0"/>
                    <a:pt x="2302972" y="50499"/>
                    <a:pt x="2302972" y="112792"/>
                  </a:cubicBezTo>
                  <a:lnTo>
                    <a:pt x="2302972" y="670801"/>
                  </a:lnTo>
                  <a:cubicBezTo>
                    <a:pt x="2302972" y="733095"/>
                    <a:pt x="2252474" y="783594"/>
                    <a:pt x="2190180" y="783594"/>
                  </a:cubicBezTo>
                  <a:lnTo>
                    <a:pt x="112792" y="783594"/>
                  </a:lnTo>
                  <a:cubicBezTo>
                    <a:pt x="50499" y="783594"/>
                    <a:pt x="0" y="733095"/>
                    <a:pt x="0" y="670801"/>
                  </a:cubicBezTo>
                  <a:lnTo>
                    <a:pt x="0" y="112792"/>
                  </a:lnTo>
                  <a:cubicBezTo>
                    <a:pt x="0" y="50499"/>
                    <a:pt x="50499" y="0"/>
                    <a:pt x="112792"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302972" cy="697869"/>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5746480" y="4974612"/>
            <a:ext cx="5902941" cy="2008494"/>
            <a:chOff x="0" y="0"/>
            <a:chExt cx="2302972" cy="783594"/>
          </a:xfrm>
        </p:grpSpPr>
        <p:sp>
          <p:nvSpPr>
            <p:cNvPr name="Freeform 10" id="10"/>
            <p:cNvSpPr/>
            <p:nvPr/>
          </p:nvSpPr>
          <p:spPr>
            <a:xfrm flipH="false" flipV="false" rot="0">
              <a:off x="0" y="0"/>
              <a:ext cx="2302972" cy="783594"/>
            </a:xfrm>
            <a:custGeom>
              <a:avLst/>
              <a:gdLst/>
              <a:ahLst/>
              <a:cxnLst/>
              <a:rect r="r" b="b" t="t" l="l"/>
              <a:pathLst>
                <a:path h="783594" w="2302972">
                  <a:moveTo>
                    <a:pt x="112792" y="0"/>
                  </a:moveTo>
                  <a:lnTo>
                    <a:pt x="2190180" y="0"/>
                  </a:lnTo>
                  <a:cubicBezTo>
                    <a:pt x="2252474" y="0"/>
                    <a:pt x="2302972" y="50499"/>
                    <a:pt x="2302972" y="112792"/>
                  </a:cubicBezTo>
                  <a:lnTo>
                    <a:pt x="2302972" y="670801"/>
                  </a:lnTo>
                  <a:cubicBezTo>
                    <a:pt x="2302972" y="733095"/>
                    <a:pt x="2252474" y="783594"/>
                    <a:pt x="2190180" y="783594"/>
                  </a:cubicBezTo>
                  <a:lnTo>
                    <a:pt x="112792" y="783594"/>
                  </a:lnTo>
                  <a:cubicBezTo>
                    <a:pt x="50499" y="783594"/>
                    <a:pt x="0" y="733095"/>
                    <a:pt x="0" y="670801"/>
                  </a:cubicBezTo>
                  <a:lnTo>
                    <a:pt x="0" y="112792"/>
                  </a:lnTo>
                  <a:cubicBezTo>
                    <a:pt x="0" y="50499"/>
                    <a:pt x="50499" y="0"/>
                    <a:pt x="112792" y="0"/>
                  </a:cubicBezTo>
                  <a:close/>
                </a:path>
              </a:pathLst>
            </a:custGeom>
            <a:gradFill rotWithShape="true">
              <a:gsLst>
                <a:gs pos="0">
                  <a:srgbClr val="CDFFD8">
                    <a:alpha val="100000"/>
                  </a:srgbClr>
                </a:gs>
                <a:gs pos="100000">
                  <a:srgbClr val="94B9FF">
                    <a:alpha val="100000"/>
                  </a:srgbClr>
                </a:gs>
              </a:gsLst>
              <a:lin ang="0"/>
            </a:gradFill>
          </p:spPr>
        </p:sp>
        <p:sp>
          <p:nvSpPr>
            <p:cNvPr name="TextBox 11" id="11"/>
            <p:cNvSpPr txBox="true"/>
            <p:nvPr/>
          </p:nvSpPr>
          <p:spPr>
            <a:xfrm>
              <a:off x="0" y="85725"/>
              <a:ext cx="2302972" cy="697869"/>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11356359" y="7249806"/>
            <a:ext cx="5902941" cy="2008494"/>
            <a:chOff x="0" y="0"/>
            <a:chExt cx="2302972" cy="783594"/>
          </a:xfrm>
        </p:grpSpPr>
        <p:sp>
          <p:nvSpPr>
            <p:cNvPr name="Freeform 13" id="13"/>
            <p:cNvSpPr/>
            <p:nvPr/>
          </p:nvSpPr>
          <p:spPr>
            <a:xfrm flipH="false" flipV="false" rot="0">
              <a:off x="0" y="0"/>
              <a:ext cx="2302972" cy="783594"/>
            </a:xfrm>
            <a:custGeom>
              <a:avLst/>
              <a:gdLst/>
              <a:ahLst/>
              <a:cxnLst/>
              <a:rect r="r" b="b" t="t" l="l"/>
              <a:pathLst>
                <a:path h="783594" w="2302972">
                  <a:moveTo>
                    <a:pt x="112792" y="0"/>
                  </a:moveTo>
                  <a:lnTo>
                    <a:pt x="2190180" y="0"/>
                  </a:lnTo>
                  <a:cubicBezTo>
                    <a:pt x="2252474" y="0"/>
                    <a:pt x="2302972" y="50499"/>
                    <a:pt x="2302972" y="112792"/>
                  </a:cubicBezTo>
                  <a:lnTo>
                    <a:pt x="2302972" y="670801"/>
                  </a:lnTo>
                  <a:cubicBezTo>
                    <a:pt x="2302972" y="733095"/>
                    <a:pt x="2252474" y="783594"/>
                    <a:pt x="2190180" y="783594"/>
                  </a:cubicBezTo>
                  <a:lnTo>
                    <a:pt x="112792" y="783594"/>
                  </a:lnTo>
                  <a:cubicBezTo>
                    <a:pt x="50499" y="783594"/>
                    <a:pt x="0" y="733095"/>
                    <a:pt x="0" y="670801"/>
                  </a:cubicBezTo>
                  <a:lnTo>
                    <a:pt x="0" y="112792"/>
                  </a:lnTo>
                  <a:cubicBezTo>
                    <a:pt x="0" y="50499"/>
                    <a:pt x="50499" y="0"/>
                    <a:pt x="112792" y="0"/>
                  </a:cubicBezTo>
                  <a:close/>
                </a:path>
              </a:pathLst>
            </a:custGeom>
            <a:gradFill rotWithShape="true">
              <a:gsLst>
                <a:gs pos="0">
                  <a:srgbClr val="CDFFD8">
                    <a:alpha val="100000"/>
                  </a:srgbClr>
                </a:gs>
                <a:gs pos="100000">
                  <a:srgbClr val="94B9FF">
                    <a:alpha val="100000"/>
                  </a:srgbClr>
                </a:gs>
              </a:gsLst>
              <a:lin ang="0"/>
            </a:gradFill>
          </p:spPr>
        </p:sp>
        <p:sp>
          <p:nvSpPr>
            <p:cNvPr name="TextBox 14" id="14"/>
            <p:cNvSpPr txBox="true"/>
            <p:nvPr/>
          </p:nvSpPr>
          <p:spPr>
            <a:xfrm>
              <a:off x="0" y="85725"/>
              <a:ext cx="2302972" cy="697869"/>
            </a:xfrm>
            <a:prstGeom prst="rect">
              <a:avLst/>
            </a:prstGeom>
          </p:spPr>
          <p:txBody>
            <a:bodyPr anchor="ctr" rtlCol="false" tIns="50800" lIns="50800" bIns="50800" rIns="50800"/>
            <a:lstStyle/>
            <a:p>
              <a:pPr algn="ctr">
                <a:lnSpc>
                  <a:spcPts val="1925"/>
                </a:lnSpc>
              </a:pPr>
            </a:p>
          </p:txBody>
        </p:sp>
      </p:grpSp>
      <p:sp>
        <p:nvSpPr>
          <p:cNvPr name="Freeform 15" id="1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7" id="17"/>
          <p:cNvSpPr/>
          <p:nvPr/>
        </p:nvSpPr>
        <p:spPr>
          <a:xfrm flipH="false" flipV="false" rot="-9081256">
            <a:off x="2881746" y="4709739"/>
            <a:ext cx="2941986" cy="1055437"/>
          </a:xfrm>
          <a:custGeom>
            <a:avLst/>
            <a:gdLst/>
            <a:ahLst/>
            <a:cxnLst/>
            <a:rect r="r" b="b" t="t" l="l"/>
            <a:pathLst>
              <a:path h="1055437" w="2941986">
                <a:moveTo>
                  <a:pt x="0" y="0"/>
                </a:moveTo>
                <a:lnTo>
                  <a:pt x="2941986" y="0"/>
                </a:lnTo>
                <a:lnTo>
                  <a:pt x="2941986" y="1055437"/>
                </a:lnTo>
                <a:lnTo>
                  <a:pt x="0" y="10554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2959039">
            <a:off x="11201905" y="5755606"/>
            <a:ext cx="2529063" cy="648072"/>
          </a:xfrm>
          <a:custGeom>
            <a:avLst/>
            <a:gdLst/>
            <a:ahLst/>
            <a:cxnLst/>
            <a:rect r="r" b="b" t="t" l="l"/>
            <a:pathLst>
              <a:path h="648072" w="2529063">
                <a:moveTo>
                  <a:pt x="0" y="0"/>
                </a:moveTo>
                <a:lnTo>
                  <a:pt x="2529063" y="0"/>
                </a:lnTo>
                <a:lnTo>
                  <a:pt x="2529063" y="648073"/>
                </a:lnTo>
                <a:lnTo>
                  <a:pt x="0" y="64807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9" id="19"/>
          <p:cNvSpPr txBox="true"/>
          <p:nvPr/>
        </p:nvSpPr>
        <p:spPr>
          <a:xfrm rot="0">
            <a:off x="8015463" y="207167"/>
            <a:ext cx="8901948" cy="2441575"/>
          </a:xfrm>
          <a:prstGeom prst="rect">
            <a:avLst/>
          </a:prstGeom>
        </p:spPr>
        <p:txBody>
          <a:bodyPr anchor="t" rtlCol="false" tIns="0" lIns="0" bIns="0" rIns="0">
            <a:spAutoFit/>
          </a:bodyPr>
          <a:lstStyle/>
          <a:p>
            <a:pPr algn="l">
              <a:lnSpc>
                <a:spcPts val="9800"/>
              </a:lnSpc>
            </a:pPr>
            <a:r>
              <a:rPr lang="en-US" sz="7000" b="true">
                <a:solidFill>
                  <a:srgbClr val="000000"/>
                </a:solidFill>
                <a:latin typeface="Open Sans Bold"/>
                <a:ea typeface="Open Sans Bold"/>
                <a:cs typeface="Open Sans Bold"/>
                <a:sym typeface="Open Sans Bold"/>
              </a:rPr>
              <a:t>III. HIỆN THỰC HÓA NGHIÊN CỨU </a:t>
            </a:r>
          </a:p>
        </p:txBody>
      </p:sp>
      <p:sp>
        <p:nvSpPr>
          <p:cNvPr name="TextBox 20" id="20"/>
          <p:cNvSpPr txBox="true"/>
          <p:nvPr/>
        </p:nvSpPr>
        <p:spPr>
          <a:xfrm rot="0">
            <a:off x="1814497" y="3165892"/>
            <a:ext cx="1127515" cy="837872"/>
          </a:xfrm>
          <a:prstGeom prst="rect">
            <a:avLst/>
          </a:prstGeom>
        </p:spPr>
        <p:txBody>
          <a:bodyPr anchor="t" rtlCol="false" tIns="0" lIns="0" bIns="0" rIns="0">
            <a:spAutoFit/>
          </a:bodyPr>
          <a:lstStyle/>
          <a:p>
            <a:pPr algn="l">
              <a:lnSpc>
                <a:spcPts val="6177"/>
              </a:lnSpc>
            </a:pPr>
            <a:r>
              <a:rPr lang="en-US" sz="6435" spc="-527" b="true">
                <a:solidFill>
                  <a:srgbClr val="000000"/>
                </a:solidFill>
                <a:latin typeface="Open Sans Bold"/>
                <a:ea typeface="Open Sans Bold"/>
                <a:cs typeface="Open Sans Bold"/>
                <a:sym typeface="Open Sans Bold"/>
              </a:rPr>
              <a:t>01.</a:t>
            </a:r>
          </a:p>
        </p:txBody>
      </p:sp>
      <p:sp>
        <p:nvSpPr>
          <p:cNvPr name="TextBox 21" id="21"/>
          <p:cNvSpPr txBox="true"/>
          <p:nvPr/>
        </p:nvSpPr>
        <p:spPr>
          <a:xfrm rot="0">
            <a:off x="6039542" y="5567894"/>
            <a:ext cx="1127515" cy="837872"/>
          </a:xfrm>
          <a:prstGeom prst="rect">
            <a:avLst/>
          </a:prstGeom>
        </p:spPr>
        <p:txBody>
          <a:bodyPr anchor="t" rtlCol="false" tIns="0" lIns="0" bIns="0" rIns="0">
            <a:spAutoFit/>
          </a:bodyPr>
          <a:lstStyle/>
          <a:p>
            <a:pPr algn="l">
              <a:lnSpc>
                <a:spcPts val="6177"/>
              </a:lnSpc>
            </a:pPr>
            <a:r>
              <a:rPr lang="en-US" sz="6435" spc="-527" b="true">
                <a:solidFill>
                  <a:srgbClr val="000000"/>
                </a:solidFill>
                <a:latin typeface="Open Sans Bold"/>
                <a:ea typeface="Open Sans Bold"/>
                <a:cs typeface="Open Sans Bold"/>
                <a:sym typeface="Open Sans Bold"/>
              </a:rPr>
              <a:t>02.</a:t>
            </a:r>
          </a:p>
        </p:txBody>
      </p:sp>
      <p:sp>
        <p:nvSpPr>
          <p:cNvPr name="TextBox 22" id="22"/>
          <p:cNvSpPr txBox="true"/>
          <p:nvPr/>
        </p:nvSpPr>
        <p:spPr>
          <a:xfrm rot="0">
            <a:off x="11649421" y="7817995"/>
            <a:ext cx="1108574" cy="837872"/>
          </a:xfrm>
          <a:prstGeom prst="rect">
            <a:avLst/>
          </a:prstGeom>
        </p:spPr>
        <p:txBody>
          <a:bodyPr anchor="t" rtlCol="false" tIns="0" lIns="0" bIns="0" rIns="0">
            <a:spAutoFit/>
          </a:bodyPr>
          <a:lstStyle/>
          <a:p>
            <a:pPr algn="l">
              <a:lnSpc>
                <a:spcPts val="6177"/>
              </a:lnSpc>
            </a:pPr>
            <a:r>
              <a:rPr lang="en-US" sz="6435" spc="-527" b="true">
                <a:solidFill>
                  <a:srgbClr val="000000"/>
                </a:solidFill>
                <a:latin typeface="Open Sans Bold"/>
                <a:ea typeface="Open Sans Bold"/>
                <a:cs typeface="Open Sans Bold"/>
                <a:sym typeface="Open Sans Bold"/>
              </a:rPr>
              <a:t>03.</a:t>
            </a:r>
          </a:p>
        </p:txBody>
      </p:sp>
      <p:sp>
        <p:nvSpPr>
          <p:cNvPr name="TextBox 23" id="23"/>
          <p:cNvSpPr txBox="true"/>
          <p:nvPr/>
        </p:nvSpPr>
        <p:spPr>
          <a:xfrm rot="0">
            <a:off x="2923071" y="3096634"/>
            <a:ext cx="4223248" cy="449449"/>
          </a:xfrm>
          <a:prstGeom prst="rect">
            <a:avLst/>
          </a:prstGeom>
        </p:spPr>
        <p:txBody>
          <a:bodyPr anchor="t" rtlCol="false" tIns="0" lIns="0" bIns="0" rIns="0">
            <a:spAutoFit/>
          </a:bodyPr>
          <a:lstStyle/>
          <a:p>
            <a:pPr algn="l" marL="0" indent="0" lvl="0">
              <a:lnSpc>
                <a:spcPts val="3603"/>
              </a:lnSpc>
            </a:pPr>
            <a:r>
              <a:rPr lang="en-US" b="true" sz="2574" spc="41">
                <a:solidFill>
                  <a:srgbClr val="000000"/>
                </a:solidFill>
                <a:latin typeface="Open Sans Bold"/>
                <a:ea typeface="Open Sans Bold"/>
                <a:cs typeface="Open Sans Bold"/>
                <a:sym typeface="Open Sans Bold"/>
              </a:rPr>
              <a:t>MÔ TẢ BÀI TOÁN</a:t>
            </a:r>
          </a:p>
        </p:txBody>
      </p:sp>
      <p:sp>
        <p:nvSpPr>
          <p:cNvPr name="TextBox 24" id="24"/>
          <p:cNvSpPr txBox="true"/>
          <p:nvPr/>
        </p:nvSpPr>
        <p:spPr>
          <a:xfrm rot="0">
            <a:off x="7314382" y="5433252"/>
            <a:ext cx="3469792" cy="907131"/>
          </a:xfrm>
          <a:prstGeom prst="rect">
            <a:avLst/>
          </a:prstGeom>
        </p:spPr>
        <p:txBody>
          <a:bodyPr anchor="t" rtlCol="false" tIns="0" lIns="0" bIns="0" rIns="0">
            <a:spAutoFit/>
          </a:bodyPr>
          <a:lstStyle/>
          <a:p>
            <a:pPr algn="l" marL="0" indent="0" lvl="0">
              <a:lnSpc>
                <a:spcPts val="3603"/>
              </a:lnSpc>
            </a:pPr>
            <a:r>
              <a:rPr lang="en-US" b="true" sz="2574" spc="41">
                <a:solidFill>
                  <a:srgbClr val="000000"/>
                </a:solidFill>
                <a:latin typeface="Open Sans Bold"/>
                <a:ea typeface="Open Sans Bold"/>
                <a:cs typeface="Open Sans Bold"/>
                <a:sym typeface="Open Sans Bold"/>
              </a:rPr>
              <a:t>THIẾT KẾ MÔ HÌNH DỮ LIỆU</a:t>
            </a:r>
          </a:p>
        </p:txBody>
      </p:sp>
      <p:sp>
        <p:nvSpPr>
          <p:cNvPr name="TextBox 25" id="25"/>
          <p:cNvSpPr txBox="true"/>
          <p:nvPr/>
        </p:nvSpPr>
        <p:spPr>
          <a:xfrm rot="0">
            <a:off x="12924261" y="7827196"/>
            <a:ext cx="3469792" cy="449449"/>
          </a:xfrm>
          <a:prstGeom prst="rect">
            <a:avLst/>
          </a:prstGeom>
        </p:spPr>
        <p:txBody>
          <a:bodyPr anchor="t" rtlCol="false" tIns="0" lIns="0" bIns="0" rIns="0">
            <a:spAutoFit/>
          </a:bodyPr>
          <a:lstStyle/>
          <a:p>
            <a:pPr algn="l" marL="0" indent="0" lvl="0">
              <a:lnSpc>
                <a:spcPts val="3603"/>
              </a:lnSpc>
            </a:pPr>
            <a:r>
              <a:rPr lang="en-US" b="true" sz="2574" spc="41">
                <a:solidFill>
                  <a:srgbClr val="000000"/>
                </a:solidFill>
                <a:latin typeface="Open Sans Bold"/>
                <a:ea typeface="Open Sans Bold"/>
                <a:cs typeface="Open Sans Bold"/>
                <a:sym typeface="Open Sans Bold"/>
              </a:rPr>
              <a:t>BIỂU ĐỒ USECASE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799923" y="2052171"/>
            <a:ext cx="5218170" cy="1430381"/>
            <a:chOff x="0" y="0"/>
            <a:chExt cx="1746825" cy="478832"/>
          </a:xfrm>
        </p:grpSpPr>
        <p:sp>
          <p:nvSpPr>
            <p:cNvPr name="Freeform 6" id="6"/>
            <p:cNvSpPr/>
            <p:nvPr/>
          </p:nvSpPr>
          <p:spPr>
            <a:xfrm flipH="false" flipV="false" rot="0">
              <a:off x="0" y="0"/>
              <a:ext cx="1746825" cy="478832"/>
            </a:xfrm>
            <a:custGeom>
              <a:avLst/>
              <a:gdLst/>
              <a:ahLst/>
              <a:cxnLst/>
              <a:rect r="r" b="b" t="t" l="l"/>
              <a:pathLst>
                <a:path h="478832" w="1746825">
                  <a:moveTo>
                    <a:pt x="22255" y="0"/>
                  </a:moveTo>
                  <a:lnTo>
                    <a:pt x="1724571" y="0"/>
                  </a:lnTo>
                  <a:cubicBezTo>
                    <a:pt x="1736862" y="0"/>
                    <a:pt x="1746825" y="9964"/>
                    <a:pt x="1746825" y="22255"/>
                  </a:cubicBezTo>
                  <a:lnTo>
                    <a:pt x="1746825" y="456577"/>
                  </a:lnTo>
                  <a:cubicBezTo>
                    <a:pt x="1746825" y="468868"/>
                    <a:pt x="1736862" y="478832"/>
                    <a:pt x="1724571" y="478832"/>
                  </a:cubicBezTo>
                  <a:lnTo>
                    <a:pt x="22255" y="478832"/>
                  </a:lnTo>
                  <a:cubicBezTo>
                    <a:pt x="9964" y="478832"/>
                    <a:pt x="0" y="468868"/>
                    <a:pt x="0" y="456577"/>
                  </a:cubicBezTo>
                  <a:lnTo>
                    <a:pt x="0" y="22255"/>
                  </a:lnTo>
                  <a:cubicBezTo>
                    <a:pt x="0" y="9964"/>
                    <a:pt x="9964" y="0"/>
                    <a:pt x="22255" y="0"/>
                  </a:cubicBezTo>
                  <a:close/>
                </a:path>
              </a:pathLst>
            </a:custGeom>
            <a:gradFill rotWithShape="true">
              <a:gsLst>
                <a:gs pos="0">
                  <a:srgbClr val="CDFFD8">
                    <a:alpha val="100000"/>
                  </a:srgbClr>
                </a:gs>
                <a:gs pos="100000">
                  <a:srgbClr val="94B9FF">
                    <a:alpha val="100000"/>
                  </a:srgbClr>
                </a:gs>
              </a:gsLst>
              <a:lin ang="0"/>
            </a:gradFill>
          </p:spPr>
        </p:sp>
        <p:sp>
          <p:nvSpPr>
            <p:cNvPr name="TextBox 7" id="7"/>
            <p:cNvSpPr txBox="true"/>
            <p:nvPr/>
          </p:nvSpPr>
          <p:spPr>
            <a:xfrm>
              <a:off x="0" y="85725"/>
              <a:ext cx="1746825" cy="393107"/>
            </a:xfrm>
            <a:prstGeom prst="rect">
              <a:avLst/>
            </a:prstGeom>
          </p:spPr>
          <p:txBody>
            <a:bodyPr anchor="ctr" rtlCol="false" tIns="50800" lIns="50800" bIns="50800" rIns="50800"/>
            <a:lstStyle/>
            <a:p>
              <a:pPr algn="ctr">
                <a:lnSpc>
                  <a:spcPts val="1925"/>
                </a:lnSpc>
              </a:pPr>
            </a:p>
          </p:txBody>
        </p:sp>
      </p:grpSp>
      <p:sp>
        <p:nvSpPr>
          <p:cNvPr name="Freeform 8" id="8"/>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0" id="10"/>
          <p:cNvSpPr txBox="true"/>
          <p:nvPr/>
        </p:nvSpPr>
        <p:spPr>
          <a:xfrm rot="0">
            <a:off x="473262" y="559921"/>
            <a:ext cx="16280808" cy="1193800"/>
          </a:xfrm>
          <a:prstGeom prst="rect">
            <a:avLst/>
          </a:prstGeom>
        </p:spPr>
        <p:txBody>
          <a:bodyPr anchor="t" rtlCol="false" tIns="0" lIns="0" bIns="0" rIns="0">
            <a:spAutoFit/>
          </a:bodyPr>
          <a:lstStyle/>
          <a:p>
            <a:pPr algn="l">
              <a:lnSpc>
                <a:spcPts val="9799"/>
              </a:lnSpc>
            </a:pPr>
            <a:r>
              <a:rPr lang="en-US" sz="6999" b="true">
                <a:solidFill>
                  <a:srgbClr val="000000"/>
                </a:solidFill>
                <a:latin typeface="Open Sans Bold"/>
                <a:ea typeface="Open Sans Bold"/>
                <a:cs typeface="Open Sans Bold"/>
                <a:sym typeface="Open Sans Bold"/>
              </a:rPr>
              <a:t>III. HIỆN THỰC HÓA NGHIÊN CỨU </a:t>
            </a:r>
          </a:p>
        </p:txBody>
      </p:sp>
      <p:sp>
        <p:nvSpPr>
          <p:cNvPr name="TextBox 11" id="11"/>
          <p:cNvSpPr txBox="true"/>
          <p:nvPr/>
        </p:nvSpPr>
        <p:spPr>
          <a:xfrm rot="0">
            <a:off x="1091731" y="2357786"/>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12" id="12"/>
          <p:cNvSpPr txBox="true"/>
          <p:nvPr/>
        </p:nvSpPr>
        <p:spPr>
          <a:xfrm rot="0">
            <a:off x="2433443" y="2481611"/>
            <a:ext cx="358465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MÔ TẢ BÀI TOÁN</a:t>
            </a:r>
          </a:p>
        </p:txBody>
      </p:sp>
      <p:sp>
        <p:nvSpPr>
          <p:cNvPr name="Freeform 13" id="1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11">
              <a:alphaModFix amt="9999"/>
            </a:blip>
            <a:stretch>
              <a:fillRect l="0" t="0" r="0" b="0"/>
            </a:stretch>
          </a:blipFill>
        </p:spPr>
      </p:sp>
      <p:sp>
        <p:nvSpPr>
          <p:cNvPr name="TextBox 14" id="14"/>
          <p:cNvSpPr txBox="true"/>
          <p:nvPr/>
        </p:nvSpPr>
        <p:spPr>
          <a:xfrm rot="0">
            <a:off x="1189671" y="3682577"/>
            <a:ext cx="1034713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Đề tài: Xây dựng website bán sản phẩm Handmade</a:t>
            </a:r>
          </a:p>
        </p:txBody>
      </p:sp>
      <p:sp>
        <p:nvSpPr>
          <p:cNvPr name="TextBox 15" id="15"/>
          <p:cNvSpPr txBox="true"/>
          <p:nvPr/>
        </p:nvSpPr>
        <p:spPr>
          <a:xfrm rot="0">
            <a:off x="1207268" y="4863677"/>
            <a:ext cx="16052032" cy="91440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Phát triển nền tảng trực tuyến hỗ trợ kinh doanh sản phẩm thủ công mỹ nghệ bằng ASP.NET Core MVC 6.</a:t>
            </a:r>
          </a:p>
        </p:txBody>
      </p:sp>
      <p:sp>
        <p:nvSpPr>
          <p:cNvPr name="TextBox 16" id="16"/>
          <p:cNvSpPr txBox="true"/>
          <p:nvPr/>
        </p:nvSpPr>
        <p:spPr>
          <a:xfrm rot="0">
            <a:off x="1189671" y="4282652"/>
            <a:ext cx="1034713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Mục tiêu:</a:t>
            </a:r>
          </a:p>
        </p:txBody>
      </p:sp>
      <p:sp>
        <p:nvSpPr>
          <p:cNvPr name="TextBox 17" id="17"/>
          <p:cNvSpPr txBox="true"/>
          <p:nvPr/>
        </p:nvSpPr>
        <p:spPr>
          <a:xfrm rot="0">
            <a:off x="1207268" y="5816177"/>
            <a:ext cx="1034713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Chức năng chính:</a:t>
            </a:r>
          </a:p>
        </p:txBody>
      </p:sp>
      <p:sp>
        <p:nvSpPr>
          <p:cNvPr name="TextBox 18" id="18"/>
          <p:cNvSpPr txBox="true"/>
          <p:nvPr/>
        </p:nvSpPr>
        <p:spPr>
          <a:xfrm rot="0">
            <a:off x="1207268" y="6397202"/>
            <a:ext cx="12666420" cy="3248025"/>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Quản trị viên:</a:t>
            </a:r>
          </a:p>
          <a:p>
            <a:pPr algn="l" marL="539749" indent="-269875" lvl="1">
              <a:lnSpc>
                <a:spcPts val="3749"/>
              </a:lnSpc>
              <a:buFont typeface="Arial"/>
              <a:buChar char="•"/>
            </a:pPr>
            <a:r>
              <a:rPr lang="en-US" sz="2499" spc="149">
                <a:solidFill>
                  <a:srgbClr val="000000"/>
                </a:solidFill>
                <a:latin typeface="Open Sans"/>
                <a:ea typeface="Open Sans"/>
                <a:cs typeface="Open Sans"/>
                <a:sym typeface="Open Sans"/>
              </a:rPr>
              <a:t>Quản lý người dùng, sản phẩm, đơn hàng, bình luận/đánh giá.</a:t>
            </a:r>
          </a:p>
          <a:p>
            <a:pPr algn="l">
              <a:lnSpc>
                <a:spcPts val="3749"/>
              </a:lnSpc>
            </a:pPr>
            <a:r>
              <a:rPr lang="en-US" sz="2499" spc="149">
                <a:solidFill>
                  <a:srgbClr val="000000"/>
                </a:solidFill>
                <a:latin typeface="Open Sans"/>
                <a:ea typeface="Open Sans"/>
                <a:cs typeface="Open Sans"/>
                <a:sym typeface="Open Sans"/>
              </a:rPr>
              <a:t>Người bán:</a:t>
            </a:r>
          </a:p>
          <a:p>
            <a:pPr algn="l" marL="539749" indent="-269875" lvl="1">
              <a:lnSpc>
                <a:spcPts val="3749"/>
              </a:lnSpc>
              <a:buFont typeface="Arial"/>
              <a:buChar char="•"/>
            </a:pPr>
            <a:r>
              <a:rPr lang="en-US" sz="2499" spc="149">
                <a:solidFill>
                  <a:srgbClr val="000000"/>
                </a:solidFill>
                <a:latin typeface="Open Sans"/>
                <a:ea typeface="Open Sans"/>
                <a:cs typeface="Open Sans"/>
                <a:sym typeface="Open Sans"/>
              </a:rPr>
              <a:t>Đăng ký/đăng nhập, quản lý sản phẩm và đơn hàng, thống kê doanh số.</a:t>
            </a:r>
          </a:p>
          <a:p>
            <a:pPr algn="l">
              <a:lnSpc>
                <a:spcPts val="3749"/>
              </a:lnSpc>
            </a:pPr>
            <a:r>
              <a:rPr lang="en-US" sz="2499" spc="149">
                <a:solidFill>
                  <a:srgbClr val="000000"/>
                </a:solidFill>
                <a:latin typeface="Open Sans"/>
                <a:ea typeface="Open Sans"/>
                <a:cs typeface="Open Sans"/>
                <a:sym typeface="Open Sans"/>
              </a:rPr>
              <a:t>Khách hàng:</a:t>
            </a:r>
          </a:p>
          <a:p>
            <a:pPr algn="l" marL="539749" indent="-269875" lvl="1">
              <a:lnSpc>
                <a:spcPts val="3749"/>
              </a:lnSpc>
              <a:buFont typeface="Arial"/>
              <a:buChar char="•"/>
            </a:pPr>
            <a:r>
              <a:rPr lang="en-US" sz="2499" spc="149">
                <a:solidFill>
                  <a:srgbClr val="000000"/>
                </a:solidFill>
                <a:latin typeface="Open Sans"/>
                <a:ea typeface="Open Sans"/>
                <a:cs typeface="Open Sans"/>
                <a:sym typeface="Open Sans"/>
              </a:rPr>
              <a:t>Quản lý tài khoản, xem/mua sản phẩm, đánh giá/bình luận.</a:t>
            </a:r>
          </a:p>
          <a:p>
            <a:pPr algn="l" marL="0" indent="0" lvl="0">
              <a:lnSpc>
                <a:spcPts val="374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1028700" y="453293"/>
            <a:ext cx="5218170" cy="1430381"/>
            <a:chOff x="0" y="0"/>
            <a:chExt cx="1746825" cy="478832"/>
          </a:xfrm>
        </p:grpSpPr>
        <p:sp>
          <p:nvSpPr>
            <p:cNvPr name="Freeform 7" id="7"/>
            <p:cNvSpPr/>
            <p:nvPr/>
          </p:nvSpPr>
          <p:spPr>
            <a:xfrm flipH="false" flipV="false" rot="0">
              <a:off x="0" y="0"/>
              <a:ext cx="1746825" cy="478832"/>
            </a:xfrm>
            <a:custGeom>
              <a:avLst/>
              <a:gdLst/>
              <a:ahLst/>
              <a:cxnLst/>
              <a:rect r="r" b="b" t="t" l="l"/>
              <a:pathLst>
                <a:path h="478832" w="1746825">
                  <a:moveTo>
                    <a:pt x="22255" y="0"/>
                  </a:moveTo>
                  <a:lnTo>
                    <a:pt x="1724571" y="0"/>
                  </a:lnTo>
                  <a:cubicBezTo>
                    <a:pt x="1736862" y="0"/>
                    <a:pt x="1746825" y="9964"/>
                    <a:pt x="1746825" y="22255"/>
                  </a:cubicBezTo>
                  <a:lnTo>
                    <a:pt x="1746825" y="456577"/>
                  </a:lnTo>
                  <a:cubicBezTo>
                    <a:pt x="1746825" y="468868"/>
                    <a:pt x="1736862" y="478832"/>
                    <a:pt x="1724571" y="478832"/>
                  </a:cubicBezTo>
                  <a:lnTo>
                    <a:pt x="22255" y="478832"/>
                  </a:lnTo>
                  <a:cubicBezTo>
                    <a:pt x="9964" y="478832"/>
                    <a:pt x="0" y="468868"/>
                    <a:pt x="0" y="456577"/>
                  </a:cubicBezTo>
                  <a:lnTo>
                    <a:pt x="0" y="22255"/>
                  </a:lnTo>
                  <a:cubicBezTo>
                    <a:pt x="0" y="9964"/>
                    <a:pt x="9964" y="0"/>
                    <a:pt x="22255"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1746825" cy="39310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11" id="11"/>
          <p:cNvGrpSpPr/>
          <p:nvPr/>
        </p:nvGrpSpPr>
        <p:grpSpPr>
          <a:xfrm rot="0">
            <a:off x="2379063" y="3417199"/>
            <a:ext cx="5617299" cy="3968476"/>
            <a:chOff x="0" y="0"/>
            <a:chExt cx="1048738" cy="740906"/>
          </a:xfrm>
        </p:grpSpPr>
        <p:sp>
          <p:nvSpPr>
            <p:cNvPr name="Freeform 12" id="12"/>
            <p:cNvSpPr/>
            <p:nvPr/>
          </p:nvSpPr>
          <p:spPr>
            <a:xfrm flipH="false" flipV="false" rot="0">
              <a:off x="0" y="0"/>
              <a:ext cx="1048738" cy="740906"/>
            </a:xfrm>
            <a:custGeom>
              <a:avLst/>
              <a:gdLst/>
              <a:ahLst/>
              <a:cxnLst/>
              <a:rect r="r" b="b" t="t" l="l"/>
              <a:pathLst>
                <a:path h="740906" w="1048738">
                  <a:moveTo>
                    <a:pt x="46860" y="0"/>
                  </a:moveTo>
                  <a:lnTo>
                    <a:pt x="1001878" y="0"/>
                  </a:lnTo>
                  <a:cubicBezTo>
                    <a:pt x="1014306" y="0"/>
                    <a:pt x="1026225" y="4937"/>
                    <a:pt x="1035013" y="13725"/>
                  </a:cubicBezTo>
                  <a:cubicBezTo>
                    <a:pt x="1043801" y="22513"/>
                    <a:pt x="1048738" y="34432"/>
                    <a:pt x="1048738" y="46860"/>
                  </a:cubicBezTo>
                  <a:lnTo>
                    <a:pt x="1048738" y="694046"/>
                  </a:lnTo>
                  <a:cubicBezTo>
                    <a:pt x="1048738" y="706474"/>
                    <a:pt x="1043801" y="718393"/>
                    <a:pt x="1035013" y="727181"/>
                  </a:cubicBezTo>
                  <a:cubicBezTo>
                    <a:pt x="1026225" y="735969"/>
                    <a:pt x="1014306" y="740906"/>
                    <a:pt x="1001878" y="740906"/>
                  </a:cubicBezTo>
                  <a:lnTo>
                    <a:pt x="46860" y="740906"/>
                  </a:lnTo>
                  <a:cubicBezTo>
                    <a:pt x="34432" y="740906"/>
                    <a:pt x="22513" y="735969"/>
                    <a:pt x="13725" y="727181"/>
                  </a:cubicBezTo>
                  <a:cubicBezTo>
                    <a:pt x="4937" y="718393"/>
                    <a:pt x="0" y="706474"/>
                    <a:pt x="0" y="694046"/>
                  </a:cubicBezTo>
                  <a:lnTo>
                    <a:pt x="0" y="46860"/>
                  </a:lnTo>
                  <a:cubicBezTo>
                    <a:pt x="0" y="34432"/>
                    <a:pt x="4937" y="22513"/>
                    <a:pt x="13725" y="13725"/>
                  </a:cubicBezTo>
                  <a:cubicBezTo>
                    <a:pt x="22513" y="4937"/>
                    <a:pt x="34432" y="0"/>
                    <a:pt x="46860" y="0"/>
                  </a:cubicBezTo>
                  <a:close/>
                </a:path>
              </a:pathLst>
            </a:custGeom>
            <a:gradFill rotWithShape="true">
              <a:gsLst>
                <a:gs pos="0">
                  <a:srgbClr val="CDFFD8">
                    <a:alpha val="100000"/>
                  </a:srgbClr>
                </a:gs>
                <a:gs pos="100000">
                  <a:srgbClr val="94B9FF">
                    <a:alpha val="100000"/>
                  </a:srgbClr>
                </a:gs>
              </a:gsLst>
              <a:lin ang="0"/>
            </a:gradFill>
            <a:ln w="19050" cap="rnd">
              <a:solidFill>
                <a:srgbClr val="000000"/>
              </a:solidFill>
              <a:prstDash val="solid"/>
              <a:round/>
            </a:ln>
          </p:spPr>
        </p:sp>
        <p:sp>
          <p:nvSpPr>
            <p:cNvPr name="TextBox 13" id="13"/>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379063" y="3417199"/>
            <a:ext cx="5617299" cy="745621"/>
            <a:chOff x="0" y="0"/>
            <a:chExt cx="1048738" cy="139206"/>
          </a:xfrm>
        </p:grpSpPr>
        <p:sp>
          <p:nvSpPr>
            <p:cNvPr name="Freeform 15" id="15"/>
            <p:cNvSpPr/>
            <p:nvPr/>
          </p:nvSpPr>
          <p:spPr>
            <a:xfrm flipH="false" flipV="false" rot="0">
              <a:off x="0" y="0"/>
              <a:ext cx="1048738" cy="139206"/>
            </a:xfrm>
            <a:custGeom>
              <a:avLst/>
              <a:gdLst/>
              <a:ahLst/>
              <a:cxnLst/>
              <a:rect r="r" b="b" t="t" l="l"/>
              <a:pathLst>
                <a:path h="139206" w="1048738">
                  <a:moveTo>
                    <a:pt x="23430" y="0"/>
                  </a:moveTo>
                  <a:lnTo>
                    <a:pt x="1025308" y="0"/>
                  </a:lnTo>
                  <a:cubicBezTo>
                    <a:pt x="1038248" y="0"/>
                    <a:pt x="1048738" y="10490"/>
                    <a:pt x="1048738" y="23430"/>
                  </a:cubicBezTo>
                  <a:lnTo>
                    <a:pt x="1048738" y="115776"/>
                  </a:lnTo>
                  <a:cubicBezTo>
                    <a:pt x="1048738" y="128716"/>
                    <a:pt x="1038248" y="139206"/>
                    <a:pt x="1025308" y="139206"/>
                  </a:cubicBezTo>
                  <a:lnTo>
                    <a:pt x="23430" y="139206"/>
                  </a:lnTo>
                  <a:cubicBezTo>
                    <a:pt x="10490" y="139206"/>
                    <a:pt x="0" y="128716"/>
                    <a:pt x="0" y="115776"/>
                  </a:cubicBezTo>
                  <a:lnTo>
                    <a:pt x="0" y="23430"/>
                  </a:lnTo>
                  <a:cubicBezTo>
                    <a:pt x="0" y="10490"/>
                    <a:pt x="10490" y="0"/>
                    <a:pt x="23430"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1171555" y="4014799"/>
            <a:ext cx="5357097" cy="4262108"/>
            <a:chOff x="0" y="0"/>
            <a:chExt cx="1048738" cy="834376"/>
          </a:xfrm>
        </p:grpSpPr>
        <p:sp>
          <p:nvSpPr>
            <p:cNvPr name="Freeform 18" id="18"/>
            <p:cNvSpPr/>
            <p:nvPr/>
          </p:nvSpPr>
          <p:spPr>
            <a:xfrm flipH="false" flipV="false" rot="0">
              <a:off x="0" y="0"/>
              <a:ext cx="1048738" cy="834376"/>
            </a:xfrm>
            <a:custGeom>
              <a:avLst/>
              <a:gdLst/>
              <a:ahLst/>
              <a:cxnLst/>
              <a:rect r="r" b="b" t="t" l="l"/>
              <a:pathLst>
                <a:path h="834376" w="1048738">
                  <a:moveTo>
                    <a:pt x="49136" y="0"/>
                  </a:moveTo>
                  <a:lnTo>
                    <a:pt x="999602" y="0"/>
                  </a:lnTo>
                  <a:cubicBezTo>
                    <a:pt x="1026739" y="0"/>
                    <a:pt x="1048738" y="21999"/>
                    <a:pt x="1048738" y="49136"/>
                  </a:cubicBezTo>
                  <a:lnTo>
                    <a:pt x="1048738" y="785240"/>
                  </a:lnTo>
                  <a:cubicBezTo>
                    <a:pt x="1048738" y="798272"/>
                    <a:pt x="1043561" y="810770"/>
                    <a:pt x="1034346" y="819984"/>
                  </a:cubicBezTo>
                  <a:cubicBezTo>
                    <a:pt x="1025131" y="829199"/>
                    <a:pt x="1012633" y="834376"/>
                    <a:pt x="999602" y="834376"/>
                  </a:cubicBezTo>
                  <a:lnTo>
                    <a:pt x="49136" y="834376"/>
                  </a:lnTo>
                  <a:cubicBezTo>
                    <a:pt x="21999" y="834376"/>
                    <a:pt x="0" y="812377"/>
                    <a:pt x="0" y="785240"/>
                  </a:cubicBezTo>
                  <a:lnTo>
                    <a:pt x="0" y="49136"/>
                  </a:lnTo>
                  <a:cubicBezTo>
                    <a:pt x="0" y="21999"/>
                    <a:pt x="21999" y="0"/>
                    <a:pt x="49136" y="0"/>
                  </a:cubicBezTo>
                  <a:close/>
                </a:path>
              </a:pathLst>
            </a:custGeom>
            <a:gradFill rotWithShape="true">
              <a:gsLst>
                <a:gs pos="0">
                  <a:srgbClr val="CDFFD8">
                    <a:alpha val="100000"/>
                  </a:srgbClr>
                </a:gs>
                <a:gs pos="100000">
                  <a:srgbClr val="94B9FF">
                    <a:alpha val="100000"/>
                  </a:srgbClr>
                </a:gs>
              </a:gsLst>
              <a:lin ang="0"/>
            </a:gradFill>
            <a:ln w="19050" cap="rnd">
              <a:solidFill>
                <a:srgbClr val="000000"/>
              </a:solidFill>
              <a:prstDash val="solid"/>
              <a:round/>
            </a:ln>
          </p:spPr>
        </p:sp>
        <p:sp>
          <p:nvSpPr>
            <p:cNvPr name="TextBox 19" id="19"/>
            <p:cNvSpPr txBox="true"/>
            <p:nvPr/>
          </p:nvSpPr>
          <p:spPr>
            <a:xfrm>
              <a:off x="0" y="-38100"/>
              <a:ext cx="1048738" cy="87247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171555" y="4014799"/>
            <a:ext cx="5357097" cy="711083"/>
            <a:chOff x="0" y="0"/>
            <a:chExt cx="1048738" cy="139206"/>
          </a:xfrm>
        </p:grpSpPr>
        <p:sp>
          <p:nvSpPr>
            <p:cNvPr name="Freeform 21" id="21"/>
            <p:cNvSpPr/>
            <p:nvPr/>
          </p:nvSpPr>
          <p:spPr>
            <a:xfrm flipH="false" flipV="false" rot="0">
              <a:off x="0" y="0"/>
              <a:ext cx="1048738" cy="139206"/>
            </a:xfrm>
            <a:custGeom>
              <a:avLst/>
              <a:gdLst/>
              <a:ahLst/>
              <a:cxnLst/>
              <a:rect r="r" b="b" t="t" l="l"/>
              <a:pathLst>
                <a:path h="139206" w="1048738">
                  <a:moveTo>
                    <a:pt x="24568" y="0"/>
                  </a:moveTo>
                  <a:lnTo>
                    <a:pt x="1024170" y="0"/>
                  </a:lnTo>
                  <a:cubicBezTo>
                    <a:pt x="1030685" y="0"/>
                    <a:pt x="1036934" y="2588"/>
                    <a:pt x="1041542" y="7196"/>
                  </a:cubicBezTo>
                  <a:cubicBezTo>
                    <a:pt x="1046149" y="11803"/>
                    <a:pt x="1048738" y="18052"/>
                    <a:pt x="1048738" y="24568"/>
                  </a:cubicBezTo>
                  <a:lnTo>
                    <a:pt x="1048738" y="114638"/>
                  </a:lnTo>
                  <a:cubicBezTo>
                    <a:pt x="1048738" y="121154"/>
                    <a:pt x="1046149" y="127403"/>
                    <a:pt x="1041542" y="132010"/>
                  </a:cubicBezTo>
                  <a:cubicBezTo>
                    <a:pt x="1036934" y="136617"/>
                    <a:pt x="1030685" y="139206"/>
                    <a:pt x="1024170" y="139206"/>
                  </a:cubicBezTo>
                  <a:lnTo>
                    <a:pt x="24568" y="139206"/>
                  </a:lnTo>
                  <a:cubicBezTo>
                    <a:pt x="18052" y="139206"/>
                    <a:pt x="11803" y="136617"/>
                    <a:pt x="7196" y="132010"/>
                  </a:cubicBezTo>
                  <a:cubicBezTo>
                    <a:pt x="2588" y="127403"/>
                    <a:pt x="0" y="121154"/>
                    <a:pt x="0" y="114638"/>
                  </a:cubicBezTo>
                  <a:lnTo>
                    <a:pt x="0" y="24568"/>
                  </a:lnTo>
                  <a:cubicBezTo>
                    <a:pt x="0" y="18052"/>
                    <a:pt x="2588" y="11803"/>
                    <a:pt x="7196" y="7196"/>
                  </a:cubicBezTo>
                  <a:cubicBezTo>
                    <a:pt x="11803" y="2588"/>
                    <a:pt x="18052" y="0"/>
                    <a:pt x="24568" y="0"/>
                  </a:cubicBezTo>
                  <a:close/>
                </a:path>
              </a:pathLst>
            </a:custGeom>
            <a:solidFill>
              <a:srgbClr val="FFFFFF"/>
            </a:solidFill>
            <a:ln w="19050" cap="sq">
              <a:solidFill>
                <a:srgbClr val="000000"/>
              </a:solidFill>
              <a:prstDash val="solid"/>
              <a:miter/>
            </a:ln>
          </p:spPr>
        </p:sp>
        <p:sp>
          <p:nvSpPr>
            <p:cNvPr name="TextBox 22" id="22"/>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5943466" y="7407407"/>
            <a:ext cx="5228089" cy="437258"/>
          </a:xfrm>
          <a:custGeom>
            <a:avLst/>
            <a:gdLst/>
            <a:ahLst/>
            <a:cxnLst/>
            <a:rect r="r" b="b" t="t" l="l"/>
            <a:pathLst>
              <a:path h="437258" w="5228089">
                <a:moveTo>
                  <a:pt x="0" y="0"/>
                </a:moveTo>
                <a:lnTo>
                  <a:pt x="5228089" y="0"/>
                </a:lnTo>
                <a:lnTo>
                  <a:pt x="5228089" y="437258"/>
                </a:lnTo>
                <a:lnTo>
                  <a:pt x="0" y="4372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4" id="24"/>
          <p:cNvSpPr txBox="true"/>
          <p:nvPr/>
        </p:nvSpPr>
        <p:spPr>
          <a:xfrm rot="0">
            <a:off x="1320508" y="758909"/>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25" id="25"/>
          <p:cNvSpPr txBox="true"/>
          <p:nvPr/>
        </p:nvSpPr>
        <p:spPr>
          <a:xfrm rot="0">
            <a:off x="2662219" y="882734"/>
            <a:ext cx="358465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MÔ TẢ BÀI TOÁN</a:t>
            </a:r>
          </a:p>
        </p:txBody>
      </p:sp>
      <p:sp>
        <p:nvSpPr>
          <p:cNvPr name="TextBox 26" id="26"/>
          <p:cNvSpPr txBox="true"/>
          <p:nvPr/>
        </p:nvSpPr>
        <p:spPr>
          <a:xfrm rot="0">
            <a:off x="3564181" y="3574745"/>
            <a:ext cx="3739422" cy="440055"/>
          </a:xfrm>
          <a:prstGeom prst="rect">
            <a:avLst/>
          </a:prstGeom>
        </p:spPr>
        <p:txBody>
          <a:bodyPr anchor="t" rtlCol="false" tIns="0" lIns="0" bIns="0" rIns="0">
            <a:spAutoFit/>
          </a:bodyPr>
          <a:lstStyle/>
          <a:p>
            <a:pPr algn="l">
              <a:lnSpc>
                <a:spcPts val="3509"/>
              </a:lnSpc>
            </a:pPr>
            <a:r>
              <a:rPr lang="en-US" sz="2999">
                <a:solidFill>
                  <a:srgbClr val="000000"/>
                </a:solidFill>
                <a:latin typeface="Open Sans"/>
                <a:ea typeface="Open Sans"/>
                <a:cs typeface="Open Sans"/>
                <a:sym typeface="Open Sans"/>
              </a:rPr>
              <a:t>Yêu cầu hệ thống</a:t>
            </a:r>
          </a:p>
        </p:txBody>
      </p:sp>
      <p:sp>
        <p:nvSpPr>
          <p:cNvPr name="TextBox 27" id="27"/>
          <p:cNvSpPr txBox="true"/>
          <p:nvPr/>
        </p:nvSpPr>
        <p:spPr>
          <a:xfrm rot="0">
            <a:off x="2696075" y="4322890"/>
            <a:ext cx="4607527" cy="2505075"/>
          </a:xfrm>
          <a:prstGeom prst="rect">
            <a:avLst/>
          </a:prstGeom>
        </p:spPr>
        <p:txBody>
          <a:bodyPr anchor="t" rtlCol="false" tIns="0" lIns="0" bIns="0" rIns="0">
            <a:spAutoFit/>
          </a:bodyPr>
          <a:lstStyle/>
          <a:p>
            <a:pPr algn="l">
              <a:lnSpc>
                <a:spcPts val="3374"/>
              </a:lnSpc>
            </a:pPr>
            <a:r>
              <a:rPr lang="en-US" sz="2499" spc="149">
                <a:solidFill>
                  <a:srgbClr val="000000"/>
                </a:solidFill>
                <a:latin typeface="Open Sans"/>
                <a:ea typeface="Open Sans"/>
                <a:cs typeface="Open Sans"/>
                <a:sym typeface="Open Sans"/>
              </a:rPr>
              <a:t>- Giao diện thân thiện, tương thích đa thiết bị.</a:t>
            </a:r>
          </a:p>
          <a:p>
            <a:pPr algn="l">
              <a:lnSpc>
                <a:spcPts val="3374"/>
              </a:lnSpc>
            </a:pPr>
            <a:r>
              <a:rPr lang="en-US" sz="2499" spc="149">
                <a:solidFill>
                  <a:srgbClr val="000000"/>
                </a:solidFill>
                <a:latin typeface="Open Sans"/>
                <a:ea typeface="Open Sans"/>
                <a:cs typeface="Open Sans"/>
                <a:sym typeface="Open Sans"/>
              </a:rPr>
              <a:t> - Quản lý dữ liệu hiệu quả, bảo mật cao. </a:t>
            </a:r>
          </a:p>
          <a:p>
            <a:pPr algn="l" marL="0" indent="0" lvl="0">
              <a:lnSpc>
                <a:spcPts val="3374"/>
              </a:lnSpc>
              <a:spcBef>
                <a:spcPct val="0"/>
              </a:spcBef>
            </a:pPr>
            <a:r>
              <a:rPr lang="en-US" sz="2499" spc="149">
                <a:solidFill>
                  <a:srgbClr val="000000"/>
                </a:solidFill>
                <a:latin typeface="Open Sans"/>
                <a:ea typeface="Open Sans"/>
                <a:cs typeface="Open Sans"/>
                <a:sym typeface="Open Sans"/>
              </a:rPr>
              <a:t>- Hiệu suất ổn định, đáp ứng số lượng lớn giao dịch.</a:t>
            </a:r>
          </a:p>
        </p:txBody>
      </p:sp>
      <p:sp>
        <p:nvSpPr>
          <p:cNvPr name="TextBox 28" id="28"/>
          <p:cNvSpPr txBox="true"/>
          <p:nvPr/>
        </p:nvSpPr>
        <p:spPr>
          <a:xfrm rot="0">
            <a:off x="11980393" y="4081832"/>
            <a:ext cx="3739422" cy="440055"/>
          </a:xfrm>
          <a:prstGeom prst="rect">
            <a:avLst/>
          </a:prstGeom>
        </p:spPr>
        <p:txBody>
          <a:bodyPr anchor="t" rtlCol="false" tIns="0" lIns="0" bIns="0" rIns="0">
            <a:spAutoFit/>
          </a:bodyPr>
          <a:lstStyle/>
          <a:p>
            <a:pPr algn="l">
              <a:lnSpc>
                <a:spcPts val="3509"/>
              </a:lnSpc>
            </a:pPr>
            <a:r>
              <a:rPr lang="en-US" sz="2999">
                <a:solidFill>
                  <a:srgbClr val="000000"/>
                </a:solidFill>
                <a:latin typeface="Open Sans"/>
                <a:ea typeface="Open Sans"/>
                <a:cs typeface="Open Sans"/>
                <a:sym typeface="Open Sans"/>
              </a:rPr>
              <a:t>Công nghệ sử dụng</a:t>
            </a:r>
          </a:p>
        </p:txBody>
      </p:sp>
      <p:sp>
        <p:nvSpPr>
          <p:cNvPr name="TextBox 29" id="29"/>
          <p:cNvSpPr txBox="true"/>
          <p:nvPr/>
        </p:nvSpPr>
        <p:spPr>
          <a:xfrm rot="0">
            <a:off x="11488568" y="4920490"/>
            <a:ext cx="4637112" cy="2924175"/>
          </a:xfrm>
          <a:prstGeom prst="rect">
            <a:avLst/>
          </a:prstGeom>
        </p:spPr>
        <p:txBody>
          <a:bodyPr anchor="t" rtlCol="false" tIns="0" lIns="0" bIns="0" rIns="0">
            <a:spAutoFit/>
          </a:bodyPr>
          <a:lstStyle/>
          <a:p>
            <a:pPr algn="l">
              <a:lnSpc>
                <a:spcPts val="3374"/>
              </a:lnSpc>
            </a:pPr>
            <a:r>
              <a:rPr lang="en-US" sz="2499" spc="149">
                <a:solidFill>
                  <a:srgbClr val="000000"/>
                </a:solidFill>
                <a:latin typeface="Open Sans"/>
                <a:ea typeface="Open Sans"/>
                <a:cs typeface="Open Sans"/>
                <a:sym typeface="Open Sans"/>
              </a:rPr>
              <a:t>- Mô hình MVC giúp dễ bảo trì, mở rộng.</a:t>
            </a:r>
          </a:p>
          <a:p>
            <a:pPr algn="l">
              <a:lnSpc>
                <a:spcPts val="3374"/>
              </a:lnSpc>
            </a:pPr>
            <a:r>
              <a:rPr lang="en-US" sz="2499" spc="149">
                <a:solidFill>
                  <a:srgbClr val="000000"/>
                </a:solidFill>
                <a:latin typeface="Open Sans"/>
                <a:ea typeface="Open Sans"/>
                <a:cs typeface="Open Sans"/>
                <a:sym typeface="Open Sans"/>
              </a:rPr>
              <a:t>- SQL Server quản lý thông tin sản phẩm, người dùng, đơn hàng.</a:t>
            </a:r>
          </a:p>
          <a:p>
            <a:pPr algn="l" marL="0" indent="0" lvl="0">
              <a:lnSpc>
                <a:spcPts val="3374"/>
              </a:lnSpc>
              <a:spcBef>
                <a:spcPct val="0"/>
              </a:spcBef>
            </a:pPr>
            <a:r>
              <a:rPr lang="en-US" sz="2499" spc="149">
                <a:solidFill>
                  <a:srgbClr val="000000"/>
                </a:solidFill>
                <a:latin typeface="Open Sans"/>
                <a:ea typeface="Open Sans"/>
                <a:cs typeface="Open Sans"/>
                <a:sym typeface="Open Sans"/>
              </a:rPr>
              <a:t>- HTML, CSS, JavaScript, Bootstrap tối ưu giao diện.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669708" y="489581"/>
            <a:ext cx="6910976" cy="1430381"/>
            <a:chOff x="0" y="0"/>
            <a:chExt cx="2313506" cy="478832"/>
          </a:xfrm>
        </p:grpSpPr>
        <p:sp>
          <p:nvSpPr>
            <p:cNvPr name="Freeform 7" id="7"/>
            <p:cNvSpPr/>
            <p:nvPr/>
          </p:nvSpPr>
          <p:spPr>
            <a:xfrm flipH="false" flipV="false" rot="0">
              <a:off x="0" y="0"/>
              <a:ext cx="2313506" cy="478832"/>
            </a:xfrm>
            <a:custGeom>
              <a:avLst/>
              <a:gdLst/>
              <a:ahLst/>
              <a:cxnLst/>
              <a:rect r="r" b="b" t="t" l="l"/>
              <a:pathLst>
                <a:path h="478832" w="2313506">
                  <a:moveTo>
                    <a:pt x="16804" y="0"/>
                  </a:moveTo>
                  <a:lnTo>
                    <a:pt x="2296702" y="0"/>
                  </a:lnTo>
                  <a:cubicBezTo>
                    <a:pt x="2305983" y="0"/>
                    <a:pt x="2313506" y="7523"/>
                    <a:pt x="2313506" y="16804"/>
                  </a:cubicBezTo>
                  <a:lnTo>
                    <a:pt x="2313506" y="462028"/>
                  </a:lnTo>
                  <a:cubicBezTo>
                    <a:pt x="2313506" y="466485"/>
                    <a:pt x="2311735" y="470759"/>
                    <a:pt x="2308584" y="473910"/>
                  </a:cubicBezTo>
                  <a:cubicBezTo>
                    <a:pt x="2305433" y="477061"/>
                    <a:pt x="2301159" y="478832"/>
                    <a:pt x="2296702" y="478832"/>
                  </a:cubicBezTo>
                  <a:lnTo>
                    <a:pt x="16804" y="478832"/>
                  </a:lnTo>
                  <a:cubicBezTo>
                    <a:pt x="7523" y="478832"/>
                    <a:pt x="0" y="471309"/>
                    <a:pt x="0" y="462028"/>
                  </a:cubicBezTo>
                  <a:lnTo>
                    <a:pt x="0" y="16804"/>
                  </a:lnTo>
                  <a:cubicBezTo>
                    <a:pt x="0" y="7523"/>
                    <a:pt x="7523" y="0"/>
                    <a:pt x="16804"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313506" cy="39310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156404" y="9258300"/>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1" id="11"/>
          <p:cNvSpPr/>
          <p:nvPr/>
        </p:nvSpPr>
        <p:spPr>
          <a:xfrm flipH="false" flipV="false" rot="0">
            <a:off x="3086081" y="2642721"/>
            <a:ext cx="13889527" cy="7644279"/>
          </a:xfrm>
          <a:custGeom>
            <a:avLst/>
            <a:gdLst/>
            <a:ahLst/>
            <a:cxnLst/>
            <a:rect r="r" b="b" t="t" l="l"/>
            <a:pathLst>
              <a:path h="7644279" w="13889527">
                <a:moveTo>
                  <a:pt x="0" y="0"/>
                </a:moveTo>
                <a:lnTo>
                  <a:pt x="13889527" y="0"/>
                </a:lnTo>
                <a:lnTo>
                  <a:pt x="13889527" y="7644279"/>
                </a:lnTo>
                <a:lnTo>
                  <a:pt x="0" y="7644279"/>
                </a:lnTo>
                <a:lnTo>
                  <a:pt x="0" y="0"/>
                </a:lnTo>
                <a:close/>
              </a:path>
            </a:pathLst>
          </a:custGeom>
          <a:blipFill>
            <a:blip r:embed="rId12"/>
            <a:stretch>
              <a:fillRect l="0" t="0" r="-23564" b="-21868"/>
            </a:stretch>
          </a:blipFill>
        </p:spPr>
      </p:sp>
      <p:sp>
        <p:nvSpPr>
          <p:cNvPr name="TextBox 12" id="12"/>
          <p:cNvSpPr txBox="true"/>
          <p:nvPr/>
        </p:nvSpPr>
        <p:spPr>
          <a:xfrm rot="0">
            <a:off x="961515" y="795196"/>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r>
              <a:rPr lang="en-US" sz="7500" spc="-615" b="true">
                <a:solidFill>
                  <a:srgbClr val="000000"/>
                </a:solidFill>
                <a:latin typeface="Open Sans Bold"/>
                <a:ea typeface="Open Sans Bold"/>
                <a:cs typeface="Open Sans Bold"/>
                <a:sym typeface="Open Sans Bold"/>
              </a:rPr>
              <a:t>.</a:t>
            </a:r>
          </a:p>
        </p:txBody>
      </p:sp>
      <p:sp>
        <p:nvSpPr>
          <p:cNvPr name="TextBox 13" id="13"/>
          <p:cNvSpPr txBox="true"/>
          <p:nvPr/>
        </p:nvSpPr>
        <p:spPr>
          <a:xfrm rot="0">
            <a:off x="2303227" y="919021"/>
            <a:ext cx="482170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Thiết kế mô hình dữ liệu</a:t>
            </a:r>
          </a:p>
        </p:txBody>
      </p:sp>
      <p:sp>
        <p:nvSpPr>
          <p:cNvPr name="TextBox 14" id="14"/>
          <p:cNvSpPr txBox="true"/>
          <p:nvPr/>
        </p:nvSpPr>
        <p:spPr>
          <a:xfrm rot="0">
            <a:off x="961515" y="1995021"/>
            <a:ext cx="5173565"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Mô hình thực thể kết hợp</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156404" y="9258300"/>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11">
              <a:alphaModFix amt="9999"/>
            </a:blip>
            <a:stretch>
              <a:fillRect l="0" t="0" r="0" b="0"/>
            </a:stretch>
          </a:blipFill>
        </p:spPr>
      </p:sp>
      <p:sp>
        <p:nvSpPr>
          <p:cNvPr name="Freeform 8" id="8"/>
          <p:cNvSpPr/>
          <p:nvPr/>
        </p:nvSpPr>
        <p:spPr>
          <a:xfrm flipH="false" flipV="false" rot="0">
            <a:off x="3261323" y="1028700"/>
            <a:ext cx="11765354" cy="8920629"/>
          </a:xfrm>
          <a:custGeom>
            <a:avLst/>
            <a:gdLst/>
            <a:ahLst/>
            <a:cxnLst/>
            <a:rect r="r" b="b" t="t" l="l"/>
            <a:pathLst>
              <a:path h="8920629" w="11765354">
                <a:moveTo>
                  <a:pt x="0" y="0"/>
                </a:moveTo>
                <a:lnTo>
                  <a:pt x="11765354" y="0"/>
                </a:lnTo>
                <a:lnTo>
                  <a:pt x="11765354" y="8920629"/>
                </a:lnTo>
                <a:lnTo>
                  <a:pt x="0" y="8920629"/>
                </a:lnTo>
                <a:lnTo>
                  <a:pt x="0" y="0"/>
                </a:lnTo>
                <a:close/>
              </a:path>
            </a:pathLst>
          </a:custGeom>
          <a:blipFill>
            <a:blip r:embed="rId12"/>
            <a:stretch>
              <a:fillRect l="0" t="0" r="0" b="0"/>
            </a:stretch>
          </a:blipFill>
        </p:spPr>
      </p:sp>
      <p:sp>
        <p:nvSpPr>
          <p:cNvPr name="TextBox 9" id="9"/>
          <p:cNvSpPr txBox="true"/>
          <p:nvPr/>
        </p:nvSpPr>
        <p:spPr>
          <a:xfrm rot="0">
            <a:off x="1028700" y="368129"/>
            <a:ext cx="5173565"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Mô hình quan hệ</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sp>
        <p:nvSpPr>
          <p:cNvPr name="AutoShape 4" id="4"/>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5" id="5"/>
          <p:cNvGrpSpPr/>
          <p:nvPr/>
        </p:nvGrpSpPr>
        <p:grpSpPr>
          <a:xfrm rot="0">
            <a:off x="5519302" y="4823914"/>
            <a:ext cx="502056" cy="5020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7" id="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8" id="8"/>
          <p:cNvGrpSpPr/>
          <p:nvPr/>
        </p:nvGrpSpPr>
        <p:grpSpPr>
          <a:xfrm rot="0">
            <a:off x="2274045" y="4823914"/>
            <a:ext cx="502056" cy="50205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10" id="10"/>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1" id="11"/>
          <p:cNvGrpSpPr/>
          <p:nvPr/>
        </p:nvGrpSpPr>
        <p:grpSpPr>
          <a:xfrm rot="0">
            <a:off x="8708701" y="4823914"/>
            <a:ext cx="502056" cy="50205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3" id="13"/>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4" id="14"/>
          <p:cNvGrpSpPr/>
          <p:nvPr/>
        </p:nvGrpSpPr>
        <p:grpSpPr>
          <a:xfrm rot="0">
            <a:off x="11898100" y="4823914"/>
            <a:ext cx="502056" cy="50205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6" id="1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7" id="17"/>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9" id="19"/>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0" id="20"/>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1" id="21"/>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22" id="22"/>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23" id="23"/>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24" id="24"/>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grpSp>
        <p:nvGrpSpPr>
          <p:cNvPr name="Group 25" id="25"/>
          <p:cNvGrpSpPr/>
          <p:nvPr/>
        </p:nvGrpSpPr>
        <p:grpSpPr>
          <a:xfrm rot="0">
            <a:off x="15146685" y="4823914"/>
            <a:ext cx="502056" cy="50205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27" id="2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28" id="28"/>
          <p:cNvSpPr txBox="true"/>
          <p:nvPr/>
        </p:nvSpPr>
        <p:spPr>
          <a:xfrm rot="0">
            <a:off x="4732501" y="2543709"/>
            <a:ext cx="8822997" cy="981075"/>
          </a:xfrm>
          <a:prstGeom prst="rect">
            <a:avLst/>
          </a:prstGeom>
        </p:spPr>
        <p:txBody>
          <a:bodyPr anchor="t" rtlCol="false" tIns="0" lIns="0" bIns="0" rIns="0">
            <a:spAutoFit/>
          </a:bodyPr>
          <a:lstStyle/>
          <a:p>
            <a:pPr algn="ctr" marL="0" indent="0" lvl="1">
              <a:lnSpc>
                <a:spcPts val="7275"/>
              </a:lnSpc>
              <a:spcBef>
                <a:spcPct val="0"/>
              </a:spcBef>
            </a:pPr>
            <a:r>
              <a:rPr lang="en-US" b="true" sz="7500">
                <a:solidFill>
                  <a:srgbClr val="000000"/>
                </a:solidFill>
                <a:latin typeface="Open Sans Bold"/>
                <a:ea typeface="Open Sans Bold"/>
                <a:cs typeface="Open Sans Bold"/>
                <a:sym typeface="Open Sans Bold"/>
              </a:rPr>
              <a:t>NỘI DUNG</a:t>
            </a:r>
          </a:p>
        </p:txBody>
      </p:sp>
      <p:sp>
        <p:nvSpPr>
          <p:cNvPr name="TextBox 29" id="29"/>
          <p:cNvSpPr txBox="true"/>
          <p:nvPr/>
        </p:nvSpPr>
        <p:spPr>
          <a:xfrm rot="0">
            <a:off x="2123104" y="5616041"/>
            <a:ext cx="803939"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01</a:t>
            </a:r>
          </a:p>
        </p:txBody>
      </p:sp>
      <p:sp>
        <p:nvSpPr>
          <p:cNvPr name="TextBox 30" id="30"/>
          <p:cNvSpPr txBox="true"/>
          <p:nvPr/>
        </p:nvSpPr>
        <p:spPr>
          <a:xfrm rot="0">
            <a:off x="5337148" y="5616041"/>
            <a:ext cx="86636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02</a:t>
            </a:r>
          </a:p>
        </p:txBody>
      </p:sp>
      <p:sp>
        <p:nvSpPr>
          <p:cNvPr name="TextBox 31" id="31"/>
          <p:cNvSpPr txBox="true"/>
          <p:nvPr/>
        </p:nvSpPr>
        <p:spPr>
          <a:xfrm rot="0">
            <a:off x="1201827" y="6478371"/>
            <a:ext cx="2646492" cy="548640"/>
          </a:xfrm>
          <a:prstGeom prst="rect">
            <a:avLst/>
          </a:prstGeom>
        </p:spPr>
        <p:txBody>
          <a:bodyPr anchor="t" rtlCol="false" tIns="0" lIns="0" bIns="0" rIns="0">
            <a:spAutoFit/>
          </a:bodyPr>
          <a:lstStyle/>
          <a:p>
            <a:pPr algn="l">
              <a:lnSpc>
                <a:spcPts val="4680"/>
              </a:lnSpc>
            </a:pPr>
            <a:r>
              <a:rPr lang="en-US" sz="3000" b="true">
                <a:solidFill>
                  <a:srgbClr val="000000"/>
                </a:solidFill>
                <a:latin typeface="Open Sans Bold"/>
                <a:ea typeface="Open Sans Bold"/>
                <a:cs typeface="Open Sans Bold"/>
                <a:sym typeface="Open Sans Bold"/>
              </a:rPr>
              <a:t>TỔNG QUAN</a:t>
            </a:r>
          </a:p>
        </p:txBody>
      </p:sp>
      <p:sp>
        <p:nvSpPr>
          <p:cNvPr name="TextBox 32" id="32"/>
          <p:cNvSpPr txBox="true"/>
          <p:nvPr/>
        </p:nvSpPr>
        <p:spPr>
          <a:xfrm rot="0">
            <a:off x="4403899" y="6419316"/>
            <a:ext cx="2732862" cy="1114425"/>
          </a:xfrm>
          <a:prstGeom prst="rect">
            <a:avLst/>
          </a:prstGeom>
        </p:spPr>
        <p:txBody>
          <a:bodyPr anchor="t" rtlCol="false" tIns="0" lIns="0" bIns="0" rIns="0">
            <a:spAutoFit/>
          </a:bodyPr>
          <a:lstStyle/>
          <a:p>
            <a:pPr algn="l">
              <a:lnSpc>
                <a:spcPts val="4500"/>
              </a:lnSpc>
            </a:pPr>
            <a:r>
              <a:rPr lang="en-US" sz="3000" b="true">
                <a:solidFill>
                  <a:srgbClr val="000000"/>
                </a:solidFill>
                <a:latin typeface="Open Sans Bold"/>
                <a:ea typeface="Open Sans Bold"/>
                <a:cs typeface="Open Sans Bold"/>
                <a:sym typeface="Open Sans Bold"/>
              </a:rPr>
              <a:t>NGHIÊN CỨU LÝ THUYẾT</a:t>
            </a:r>
          </a:p>
        </p:txBody>
      </p:sp>
      <p:sp>
        <p:nvSpPr>
          <p:cNvPr name="TextBox 33" id="33"/>
          <p:cNvSpPr txBox="true"/>
          <p:nvPr/>
        </p:nvSpPr>
        <p:spPr>
          <a:xfrm rot="0">
            <a:off x="8545401" y="5616041"/>
            <a:ext cx="828655"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03</a:t>
            </a:r>
          </a:p>
        </p:txBody>
      </p:sp>
      <p:sp>
        <p:nvSpPr>
          <p:cNvPr name="TextBox 34" id="34"/>
          <p:cNvSpPr txBox="true"/>
          <p:nvPr/>
        </p:nvSpPr>
        <p:spPr>
          <a:xfrm rot="0">
            <a:off x="11775706" y="5616041"/>
            <a:ext cx="865950"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04</a:t>
            </a:r>
          </a:p>
        </p:txBody>
      </p:sp>
      <p:sp>
        <p:nvSpPr>
          <p:cNvPr name="TextBox 35" id="35"/>
          <p:cNvSpPr txBox="true"/>
          <p:nvPr/>
        </p:nvSpPr>
        <p:spPr>
          <a:xfrm rot="0">
            <a:off x="7844326" y="6419316"/>
            <a:ext cx="2732862" cy="1685925"/>
          </a:xfrm>
          <a:prstGeom prst="rect">
            <a:avLst/>
          </a:prstGeom>
        </p:spPr>
        <p:txBody>
          <a:bodyPr anchor="t" rtlCol="false" tIns="0" lIns="0" bIns="0" rIns="0">
            <a:spAutoFit/>
          </a:bodyPr>
          <a:lstStyle/>
          <a:p>
            <a:pPr algn="l">
              <a:lnSpc>
                <a:spcPts val="4500"/>
              </a:lnSpc>
            </a:pPr>
            <a:r>
              <a:rPr lang="en-US" sz="3000" b="true">
                <a:solidFill>
                  <a:srgbClr val="000000"/>
                </a:solidFill>
                <a:latin typeface="Open Sans Bold"/>
                <a:ea typeface="Open Sans Bold"/>
                <a:cs typeface="Open Sans Bold"/>
                <a:sym typeface="Open Sans Bold"/>
              </a:rPr>
              <a:t>HIỆN THỰC HÓA NGHIÊN CỨU</a:t>
            </a:r>
          </a:p>
        </p:txBody>
      </p:sp>
      <p:sp>
        <p:nvSpPr>
          <p:cNvPr name="TextBox 36" id="36"/>
          <p:cNvSpPr txBox="true"/>
          <p:nvPr/>
        </p:nvSpPr>
        <p:spPr>
          <a:xfrm rot="0">
            <a:off x="11101574" y="6419316"/>
            <a:ext cx="2732862" cy="1114425"/>
          </a:xfrm>
          <a:prstGeom prst="rect">
            <a:avLst/>
          </a:prstGeom>
        </p:spPr>
        <p:txBody>
          <a:bodyPr anchor="t" rtlCol="false" tIns="0" lIns="0" bIns="0" rIns="0">
            <a:spAutoFit/>
          </a:bodyPr>
          <a:lstStyle/>
          <a:p>
            <a:pPr algn="l">
              <a:lnSpc>
                <a:spcPts val="4500"/>
              </a:lnSpc>
            </a:pPr>
            <a:r>
              <a:rPr lang="en-US" sz="3000" b="true">
                <a:solidFill>
                  <a:srgbClr val="000000"/>
                </a:solidFill>
                <a:latin typeface="Open Sans Bold"/>
                <a:ea typeface="Open Sans Bold"/>
                <a:cs typeface="Open Sans Bold"/>
                <a:sym typeface="Open Sans Bold"/>
              </a:rPr>
              <a:t>KẾT QUẢ NGHIÊN CỨU</a:t>
            </a:r>
          </a:p>
        </p:txBody>
      </p:sp>
      <p:sp>
        <p:nvSpPr>
          <p:cNvPr name="TextBox 37" id="37"/>
          <p:cNvSpPr txBox="true"/>
          <p:nvPr/>
        </p:nvSpPr>
        <p:spPr>
          <a:xfrm rot="0">
            <a:off x="14947336" y="5616041"/>
            <a:ext cx="900755"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05</a:t>
            </a:r>
          </a:p>
        </p:txBody>
      </p:sp>
      <p:sp>
        <p:nvSpPr>
          <p:cNvPr name="TextBox 38" id="38"/>
          <p:cNvSpPr txBox="true"/>
          <p:nvPr/>
        </p:nvSpPr>
        <p:spPr>
          <a:xfrm rot="0">
            <a:off x="14270854" y="6419316"/>
            <a:ext cx="2732862" cy="1685925"/>
          </a:xfrm>
          <a:prstGeom prst="rect">
            <a:avLst/>
          </a:prstGeom>
        </p:spPr>
        <p:txBody>
          <a:bodyPr anchor="t" rtlCol="false" tIns="0" lIns="0" bIns="0" rIns="0">
            <a:spAutoFit/>
          </a:bodyPr>
          <a:lstStyle/>
          <a:p>
            <a:pPr algn="l">
              <a:lnSpc>
                <a:spcPts val="4500"/>
              </a:lnSpc>
            </a:pPr>
            <a:r>
              <a:rPr lang="en-US" sz="3000" b="true">
                <a:solidFill>
                  <a:srgbClr val="000000"/>
                </a:solidFill>
                <a:latin typeface="Open Sans Bold"/>
                <a:ea typeface="Open Sans Bold"/>
                <a:cs typeface="Open Sans Bold"/>
                <a:sym typeface="Open Sans Bold"/>
              </a:rPr>
              <a:t>KẾT LUẬN VÀ HƯỚNG PHÁT TRIỂN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156404" y="9258300"/>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11">
              <a:alphaModFix amt="9999"/>
            </a:blip>
            <a:stretch>
              <a:fillRect l="0" t="0" r="0" b="0"/>
            </a:stretch>
          </a:blipFill>
        </p:spPr>
      </p:sp>
      <p:sp>
        <p:nvSpPr>
          <p:cNvPr name="Freeform 8" id="8"/>
          <p:cNvSpPr/>
          <p:nvPr/>
        </p:nvSpPr>
        <p:spPr>
          <a:xfrm flipH="false" flipV="false" rot="0">
            <a:off x="5290754" y="882479"/>
            <a:ext cx="7800327" cy="9013873"/>
          </a:xfrm>
          <a:custGeom>
            <a:avLst/>
            <a:gdLst/>
            <a:ahLst/>
            <a:cxnLst/>
            <a:rect r="r" b="b" t="t" l="l"/>
            <a:pathLst>
              <a:path h="9013873" w="7800327">
                <a:moveTo>
                  <a:pt x="0" y="0"/>
                </a:moveTo>
                <a:lnTo>
                  <a:pt x="7800328" y="0"/>
                </a:lnTo>
                <a:lnTo>
                  <a:pt x="7800328" y="9013874"/>
                </a:lnTo>
                <a:lnTo>
                  <a:pt x="0" y="9013874"/>
                </a:lnTo>
                <a:lnTo>
                  <a:pt x="0" y="0"/>
                </a:lnTo>
                <a:close/>
              </a:path>
            </a:pathLst>
          </a:custGeom>
          <a:blipFill>
            <a:blip r:embed="rId12"/>
            <a:stretch>
              <a:fillRect l="-6677" t="0" r="0" b="-15160"/>
            </a:stretch>
          </a:blipFill>
        </p:spPr>
      </p:sp>
      <p:sp>
        <p:nvSpPr>
          <p:cNvPr name="TextBox 9" id="9"/>
          <p:cNvSpPr txBox="true"/>
          <p:nvPr/>
        </p:nvSpPr>
        <p:spPr>
          <a:xfrm rot="0">
            <a:off x="1202321" y="368129"/>
            <a:ext cx="356757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Sơ đồ Usecase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sp>
        <p:nvSpPr>
          <p:cNvPr name="TextBox 4" id="4"/>
          <p:cNvSpPr txBox="true"/>
          <p:nvPr/>
        </p:nvSpPr>
        <p:spPr>
          <a:xfrm rot="0">
            <a:off x="3175136" y="4304501"/>
            <a:ext cx="11937728" cy="1257300"/>
          </a:xfrm>
          <a:prstGeom prst="rect">
            <a:avLst/>
          </a:prstGeom>
        </p:spPr>
        <p:txBody>
          <a:bodyPr anchor="t" rtlCol="false" tIns="0" lIns="0" bIns="0" rIns="0">
            <a:spAutoFit/>
          </a:bodyPr>
          <a:lstStyle/>
          <a:p>
            <a:pPr algn="ctr">
              <a:lnSpc>
                <a:spcPts val="10499"/>
              </a:lnSpc>
            </a:pPr>
            <a:r>
              <a:rPr lang="en-US" b="true" sz="6999">
                <a:solidFill>
                  <a:srgbClr val="000000"/>
                </a:solidFill>
                <a:latin typeface="Open Sans Bold"/>
                <a:ea typeface="Open Sans Bold"/>
                <a:cs typeface="Open Sans Bold"/>
                <a:sym typeface="Open Sans Bold"/>
              </a:rPr>
              <a:t>IV. KẾT QUẢ NGHIÊN CỨU </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sp>
        <p:nvSpPr>
          <p:cNvPr name="TextBox 4" id="4"/>
          <p:cNvSpPr txBox="true"/>
          <p:nvPr/>
        </p:nvSpPr>
        <p:spPr>
          <a:xfrm rot="0">
            <a:off x="3175136" y="3642514"/>
            <a:ext cx="11937728" cy="2581275"/>
          </a:xfrm>
          <a:prstGeom prst="rect">
            <a:avLst/>
          </a:prstGeom>
        </p:spPr>
        <p:txBody>
          <a:bodyPr anchor="t" rtlCol="false" tIns="0" lIns="0" bIns="0" rIns="0">
            <a:spAutoFit/>
          </a:bodyPr>
          <a:lstStyle/>
          <a:p>
            <a:pPr algn="ctr">
              <a:lnSpc>
                <a:spcPts val="10499"/>
              </a:lnSpc>
            </a:pPr>
            <a:r>
              <a:rPr lang="en-US" b="true" sz="6999">
                <a:solidFill>
                  <a:srgbClr val="000000"/>
                </a:solidFill>
                <a:latin typeface="Open Sans Bold"/>
                <a:ea typeface="Open Sans Bold"/>
                <a:cs typeface="Open Sans Bold"/>
                <a:sym typeface="Open Sans Bold"/>
              </a:rPr>
              <a:t>V. KẾT LUẬN VÀ HƯỚNG PHÁT TRIỂN </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grpSp>
        <p:nvGrpSpPr>
          <p:cNvPr name="Group 4" id="4"/>
          <p:cNvGrpSpPr/>
          <p:nvPr/>
        </p:nvGrpSpPr>
        <p:grpSpPr>
          <a:xfrm rot="0">
            <a:off x="2599703" y="2874447"/>
            <a:ext cx="5976791" cy="3355458"/>
            <a:chOff x="0" y="0"/>
            <a:chExt cx="2209981" cy="1240716"/>
          </a:xfrm>
        </p:grpSpPr>
        <p:sp>
          <p:nvSpPr>
            <p:cNvPr name="Freeform 5" id="5"/>
            <p:cNvSpPr/>
            <p:nvPr/>
          </p:nvSpPr>
          <p:spPr>
            <a:xfrm flipH="false" flipV="false" rot="0">
              <a:off x="0" y="0"/>
              <a:ext cx="2209981" cy="1240716"/>
            </a:xfrm>
            <a:custGeom>
              <a:avLst/>
              <a:gdLst/>
              <a:ahLst/>
              <a:cxnLst/>
              <a:rect r="r" b="b" t="t" l="l"/>
              <a:pathLst>
                <a:path h="1240716" w="2209981">
                  <a:moveTo>
                    <a:pt x="19430" y="0"/>
                  </a:moveTo>
                  <a:lnTo>
                    <a:pt x="2190551" y="0"/>
                  </a:lnTo>
                  <a:cubicBezTo>
                    <a:pt x="2201282" y="0"/>
                    <a:pt x="2209981" y="8699"/>
                    <a:pt x="2209981" y="19430"/>
                  </a:cubicBezTo>
                  <a:lnTo>
                    <a:pt x="2209981" y="1221286"/>
                  </a:lnTo>
                  <a:cubicBezTo>
                    <a:pt x="2209981" y="1232017"/>
                    <a:pt x="2201282" y="1240716"/>
                    <a:pt x="2190551" y="1240716"/>
                  </a:cubicBezTo>
                  <a:lnTo>
                    <a:pt x="19430" y="1240716"/>
                  </a:lnTo>
                  <a:cubicBezTo>
                    <a:pt x="8699" y="1240716"/>
                    <a:pt x="0" y="1232017"/>
                    <a:pt x="0" y="1221286"/>
                  </a:cubicBezTo>
                  <a:lnTo>
                    <a:pt x="0" y="19430"/>
                  </a:lnTo>
                  <a:cubicBezTo>
                    <a:pt x="0" y="8699"/>
                    <a:pt x="8699" y="0"/>
                    <a:pt x="19430" y="0"/>
                  </a:cubicBezTo>
                  <a:close/>
                </a:path>
              </a:pathLst>
            </a:custGeom>
            <a:gradFill rotWithShape="true">
              <a:gsLst>
                <a:gs pos="0">
                  <a:srgbClr val="CDFFD8">
                    <a:alpha val="100000"/>
                  </a:srgbClr>
                </a:gs>
                <a:gs pos="100000">
                  <a:srgbClr val="94B9FF">
                    <a:alpha val="100000"/>
                  </a:srgbClr>
                </a:gs>
              </a:gsLst>
              <a:lin ang="0"/>
            </a:gradFill>
            <a:ln w="9525" cap="sq">
              <a:solidFill>
                <a:srgbClr val="000000"/>
              </a:solidFill>
              <a:prstDash val="solid"/>
              <a:miter/>
            </a:ln>
          </p:spPr>
        </p:sp>
        <p:sp>
          <p:nvSpPr>
            <p:cNvPr name="TextBox 6" id="6"/>
            <p:cNvSpPr txBox="true"/>
            <p:nvPr/>
          </p:nvSpPr>
          <p:spPr>
            <a:xfrm>
              <a:off x="0" y="-38100"/>
              <a:ext cx="2209981" cy="127881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7" id="7"/>
          <p:cNvGrpSpPr/>
          <p:nvPr/>
        </p:nvGrpSpPr>
        <p:grpSpPr>
          <a:xfrm rot="0">
            <a:off x="9841357" y="2874447"/>
            <a:ext cx="5846940" cy="3355458"/>
            <a:chOff x="0" y="0"/>
            <a:chExt cx="2161968" cy="1240716"/>
          </a:xfrm>
        </p:grpSpPr>
        <p:sp>
          <p:nvSpPr>
            <p:cNvPr name="Freeform 8" id="8"/>
            <p:cNvSpPr/>
            <p:nvPr/>
          </p:nvSpPr>
          <p:spPr>
            <a:xfrm flipH="false" flipV="false" rot="0">
              <a:off x="0" y="0"/>
              <a:ext cx="2161968" cy="1240716"/>
            </a:xfrm>
            <a:custGeom>
              <a:avLst/>
              <a:gdLst/>
              <a:ahLst/>
              <a:cxnLst/>
              <a:rect r="r" b="b" t="t" l="l"/>
              <a:pathLst>
                <a:path h="1240716" w="2161968">
                  <a:moveTo>
                    <a:pt x="19861" y="0"/>
                  </a:moveTo>
                  <a:lnTo>
                    <a:pt x="2142106" y="0"/>
                  </a:lnTo>
                  <a:cubicBezTo>
                    <a:pt x="2147374" y="0"/>
                    <a:pt x="2152426" y="2093"/>
                    <a:pt x="2156150" y="5817"/>
                  </a:cubicBezTo>
                  <a:cubicBezTo>
                    <a:pt x="2159875" y="9542"/>
                    <a:pt x="2161968" y="14594"/>
                    <a:pt x="2161968" y="19861"/>
                  </a:cubicBezTo>
                  <a:lnTo>
                    <a:pt x="2161968" y="1220854"/>
                  </a:lnTo>
                  <a:cubicBezTo>
                    <a:pt x="2161968" y="1231824"/>
                    <a:pt x="2153075" y="1240716"/>
                    <a:pt x="2142106" y="1240716"/>
                  </a:cubicBezTo>
                  <a:lnTo>
                    <a:pt x="19861" y="1240716"/>
                  </a:lnTo>
                  <a:cubicBezTo>
                    <a:pt x="8892" y="1240716"/>
                    <a:pt x="0" y="1231824"/>
                    <a:pt x="0" y="1220854"/>
                  </a:cubicBezTo>
                  <a:lnTo>
                    <a:pt x="0" y="19861"/>
                  </a:lnTo>
                  <a:cubicBezTo>
                    <a:pt x="0" y="8892"/>
                    <a:pt x="8892" y="0"/>
                    <a:pt x="19861" y="0"/>
                  </a:cubicBezTo>
                  <a:close/>
                </a:path>
              </a:pathLst>
            </a:custGeom>
            <a:gradFill rotWithShape="true">
              <a:gsLst>
                <a:gs pos="0">
                  <a:srgbClr val="CDFFD8">
                    <a:alpha val="100000"/>
                  </a:srgbClr>
                </a:gs>
                <a:gs pos="100000">
                  <a:srgbClr val="94B9FF">
                    <a:alpha val="100000"/>
                  </a:srgbClr>
                </a:gs>
              </a:gsLst>
              <a:lin ang="0"/>
            </a:gradFill>
            <a:ln w="9525" cap="sq">
              <a:solidFill>
                <a:srgbClr val="000000"/>
              </a:solidFill>
              <a:prstDash val="solid"/>
              <a:miter/>
            </a:ln>
          </p:spPr>
        </p:sp>
        <p:sp>
          <p:nvSpPr>
            <p:cNvPr name="TextBox 9" id="9"/>
            <p:cNvSpPr txBox="true"/>
            <p:nvPr/>
          </p:nvSpPr>
          <p:spPr>
            <a:xfrm>
              <a:off x="0" y="-38100"/>
              <a:ext cx="2161968" cy="127881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0" id="10"/>
          <p:cNvGrpSpPr/>
          <p:nvPr/>
        </p:nvGrpSpPr>
        <p:grpSpPr>
          <a:xfrm rot="0">
            <a:off x="6827898" y="6499021"/>
            <a:ext cx="6358072" cy="2965907"/>
            <a:chOff x="0" y="0"/>
            <a:chExt cx="2350964" cy="1096675"/>
          </a:xfrm>
        </p:grpSpPr>
        <p:sp>
          <p:nvSpPr>
            <p:cNvPr name="Freeform 11" id="11"/>
            <p:cNvSpPr/>
            <p:nvPr/>
          </p:nvSpPr>
          <p:spPr>
            <a:xfrm flipH="false" flipV="false" rot="0">
              <a:off x="0" y="0"/>
              <a:ext cx="2350964" cy="1096675"/>
            </a:xfrm>
            <a:custGeom>
              <a:avLst/>
              <a:gdLst/>
              <a:ahLst/>
              <a:cxnLst/>
              <a:rect r="r" b="b" t="t" l="l"/>
              <a:pathLst>
                <a:path h="1096675" w="2350964">
                  <a:moveTo>
                    <a:pt x="18265" y="0"/>
                  </a:moveTo>
                  <a:lnTo>
                    <a:pt x="2332699" y="0"/>
                  </a:lnTo>
                  <a:cubicBezTo>
                    <a:pt x="2342786" y="0"/>
                    <a:pt x="2350964" y="8177"/>
                    <a:pt x="2350964" y="18265"/>
                  </a:cubicBezTo>
                  <a:lnTo>
                    <a:pt x="2350964" y="1078410"/>
                  </a:lnTo>
                  <a:cubicBezTo>
                    <a:pt x="2350964" y="1083254"/>
                    <a:pt x="2349040" y="1087900"/>
                    <a:pt x="2345614" y="1091325"/>
                  </a:cubicBezTo>
                  <a:cubicBezTo>
                    <a:pt x="2342189" y="1094751"/>
                    <a:pt x="2337543" y="1096675"/>
                    <a:pt x="2332699" y="1096675"/>
                  </a:cubicBezTo>
                  <a:lnTo>
                    <a:pt x="18265" y="1096675"/>
                  </a:lnTo>
                  <a:cubicBezTo>
                    <a:pt x="13421" y="1096675"/>
                    <a:pt x="8775" y="1094751"/>
                    <a:pt x="5350" y="1091325"/>
                  </a:cubicBezTo>
                  <a:cubicBezTo>
                    <a:pt x="1924" y="1087900"/>
                    <a:pt x="0" y="1083254"/>
                    <a:pt x="0" y="1078410"/>
                  </a:cubicBezTo>
                  <a:lnTo>
                    <a:pt x="0" y="18265"/>
                  </a:lnTo>
                  <a:cubicBezTo>
                    <a:pt x="0" y="13421"/>
                    <a:pt x="1924" y="8775"/>
                    <a:pt x="5350" y="5350"/>
                  </a:cubicBezTo>
                  <a:cubicBezTo>
                    <a:pt x="8775" y="1924"/>
                    <a:pt x="13421" y="0"/>
                    <a:pt x="18265" y="0"/>
                  </a:cubicBezTo>
                  <a:close/>
                </a:path>
              </a:pathLst>
            </a:custGeom>
            <a:gradFill rotWithShape="true">
              <a:gsLst>
                <a:gs pos="0">
                  <a:srgbClr val="CDFFD8">
                    <a:alpha val="100000"/>
                  </a:srgbClr>
                </a:gs>
                <a:gs pos="100000">
                  <a:srgbClr val="94B9FF">
                    <a:alpha val="100000"/>
                  </a:srgbClr>
                </a:gs>
              </a:gsLst>
              <a:lin ang="0"/>
            </a:gradFill>
            <a:ln w="9525" cap="sq">
              <a:solidFill>
                <a:srgbClr val="000000"/>
              </a:solidFill>
              <a:prstDash val="solid"/>
              <a:miter/>
            </a:ln>
          </p:spPr>
        </p:sp>
        <p:sp>
          <p:nvSpPr>
            <p:cNvPr name="TextBox 12" id="12"/>
            <p:cNvSpPr txBox="true"/>
            <p:nvPr/>
          </p:nvSpPr>
          <p:spPr>
            <a:xfrm>
              <a:off x="0" y="-38100"/>
              <a:ext cx="2350964" cy="113477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3" id="13"/>
          <p:cNvSpPr/>
          <p:nvPr/>
        </p:nvSpPr>
        <p:spPr>
          <a:xfrm flipH="false" flipV="false" rot="0">
            <a:off x="2769285" y="6825289"/>
            <a:ext cx="2647634" cy="2313370"/>
          </a:xfrm>
          <a:custGeom>
            <a:avLst/>
            <a:gdLst/>
            <a:ahLst/>
            <a:cxnLst/>
            <a:rect r="r" b="b" t="t" l="l"/>
            <a:pathLst>
              <a:path h="2313370" w="2647634">
                <a:moveTo>
                  <a:pt x="0" y="0"/>
                </a:moveTo>
                <a:lnTo>
                  <a:pt x="2647634" y="0"/>
                </a:lnTo>
                <a:lnTo>
                  <a:pt x="2647634" y="2313371"/>
                </a:lnTo>
                <a:lnTo>
                  <a:pt x="0" y="2313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2769285" y="3417504"/>
            <a:ext cx="5551060" cy="2583816"/>
          </a:xfrm>
          <a:prstGeom prst="rect">
            <a:avLst/>
          </a:prstGeom>
        </p:spPr>
        <p:txBody>
          <a:bodyPr anchor="t" rtlCol="false" tIns="0" lIns="0" bIns="0" rIns="0">
            <a:spAutoFit/>
          </a:bodyPr>
          <a:lstStyle/>
          <a:p>
            <a:pPr algn="l">
              <a:lnSpc>
                <a:spcPts val="2979"/>
              </a:lnSpc>
              <a:spcBef>
                <a:spcPct val="0"/>
              </a:spcBef>
            </a:pPr>
            <a:r>
              <a:rPr lang="en-US" sz="1999">
                <a:solidFill>
                  <a:srgbClr val="000000"/>
                </a:solidFill>
                <a:latin typeface="Open Sans"/>
                <a:ea typeface="Open Sans"/>
                <a:cs typeface="Open Sans"/>
                <a:sym typeface="Open Sans"/>
              </a:rPr>
              <a:t>- Hoàn</a:t>
            </a:r>
            <a:r>
              <a:rPr lang="en-US" sz="1999" strike="noStrike" u="none">
                <a:solidFill>
                  <a:srgbClr val="000000"/>
                </a:solidFill>
                <a:latin typeface="Open Sans"/>
                <a:ea typeface="Open Sans"/>
                <a:cs typeface="Open Sans"/>
                <a:sym typeface="Open Sans"/>
              </a:rPr>
              <a:t> thành website bán hàng handmade với tính năng quản lý sản phẩm, giỏ hàng, thanh toán.</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Giao diện hiện đại, thân thiện, tương thích đa thiết bị.</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Công cụ quản lý hiệu quả và hỗ trợ kinh doanh.</a:t>
            </a:r>
          </a:p>
        </p:txBody>
      </p:sp>
      <p:sp>
        <p:nvSpPr>
          <p:cNvPr name="TextBox 15" id="15"/>
          <p:cNvSpPr txBox="true"/>
          <p:nvPr/>
        </p:nvSpPr>
        <p:spPr>
          <a:xfrm rot="0">
            <a:off x="10041275" y="3417504"/>
            <a:ext cx="5488316" cy="2212340"/>
          </a:xfrm>
          <a:prstGeom prst="rect">
            <a:avLst/>
          </a:prstGeom>
        </p:spPr>
        <p:txBody>
          <a:bodyPr anchor="t" rtlCol="false" tIns="0" lIns="0" bIns="0" rIns="0">
            <a:spAutoFit/>
          </a:bodyPr>
          <a:lstStyle/>
          <a:p>
            <a:pPr algn="l">
              <a:lnSpc>
                <a:spcPts val="2980"/>
              </a:lnSpc>
              <a:spcBef>
                <a:spcPct val="0"/>
              </a:spcBef>
            </a:pPr>
            <a:r>
              <a:rPr lang="en-US" sz="2000">
                <a:solidFill>
                  <a:srgbClr val="000000"/>
                </a:solidFill>
                <a:latin typeface="Open Sans"/>
                <a:ea typeface="Open Sans"/>
                <a:cs typeface="Open Sans"/>
                <a:sym typeface="Open Sans"/>
              </a:rPr>
              <a:t>- Hiệu</a:t>
            </a:r>
            <a:r>
              <a:rPr lang="en-US" sz="2000" strike="noStrike" u="none">
                <a:solidFill>
                  <a:srgbClr val="000000"/>
                </a:solidFill>
                <a:latin typeface="Open Sans"/>
                <a:ea typeface="Open Sans"/>
                <a:cs typeface="Open Sans"/>
                <a:sym typeface="Open Sans"/>
              </a:rPr>
              <a:t> năng chưa tối ưu khi có nhiều người dùng.</a:t>
            </a:r>
          </a:p>
          <a:p>
            <a:pPr algn="l">
              <a:lnSpc>
                <a:spcPts val="2980"/>
              </a:lnSpc>
              <a:spcBef>
                <a:spcPct val="0"/>
              </a:spcBef>
            </a:pPr>
            <a:r>
              <a:rPr lang="en-US" sz="2000" strike="noStrike" u="none">
                <a:solidFill>
                  <a:srgbClr val="000000"/>
                </a:solidFill>
                <a:latin typeface="Open Sans"/>
                <a:ea typeface="Open Sans"/>
                <a:cs typeface="Open Sans"/>
                <a:sym typeface="Open Sans"/>
              </a:rPr>
              <a:t>- </a:t>
            </a:r>
            <a:r>
              <a:rPr lang="en-US" sz="2000" strike="noStrike" u="none">
                <a:solidFill>
                  <a:srgbClr val="000000"/>
                </a:solidFill>
                <a:latin typeface="Open Sans"/>
                <a:ea typeface="Open Sans"/>
                <a:cs typeface="Open Sans"/>
                <a:sym typeface="Open Sans"/>
              </a:rPr>
              <a:t>Thiếu tính năng nâng cao: gợi ý sản phẩm, hỗ trợ AI, đa ngôn ngữ.</a:t>
            </a:r>
          </a:p>
          <a:p>
            <a:pPr algn="l">
              <a:lnSpc>
                <a:spcPts val="2980"/>
              </a:lnSpc>
              <a:spcBef>
                <a:spcPct val="0"/>
              </a:spcBef>
            </a:pPr>
            <a:r>
              <a:rPr lang="en-US" sz="2000" strike="noStrike" u="none">
                <a:solidFill>
                  <a:srgbClr val="000000"/>
                </a:solidFill>
                <a:latin typeface="Open Sans"/>
                <a:ea typeface="Open Sans"/>
                <a:cs typeface="Open Sans"/>
                <a:sym typeface="Open Sans"/>
              </a:rPr>
              <a:t>- </a:t>
            </a:r>
            <a:r>
              <a:rPr lang="en-US" sz="2000" strike="noStrike" u="none">
                <a:solidFill>
                  <a:srgbClr val="000000"/>
                </a:solidFill>
                <a:latin typeface="Open Sans"/>
                <a:ea typeface="Open Sans"/>
                <a:cs typeface="Open Sans"/>
                <a:sym typeface="Open Sans"/>
              </a:rPr>
              <a:t>Một số chức năng chưa hoàn thiện do hạn chế về thời gian.</a:t>
            </a:r>
          </a:p>
        </p:txBody>
      </p:sp>
      <p:sp>
        <p:nvSpPr>
          <p:cNvPr name="TextBox 16" id="16"/>
          <p:cNvSpPr txBox="true"/>
          <p:nvPr/>
        </p:nvSpPr>
        <p:spPr>
          <a:xfrm rot="0">
            <a:off x="7054358" y="6999053"/>
            <a:ext cx="6000834" cy="2212341"/>
          </a:xfrm>
          <a:prstGeom prst="rect">
            <a:avLst/>
          </a:prstGeom>
        </p:spPr>
        <p:txBody>
          <a:bodyPr anchor="t" rtlCol="false" tIns="0" lIns="0" bIns="0" rIns="0">
            <a:spAutoFit/>
          </a:bodyPr>
          <a:lstStyle/>
          <a:p>
            <a:pPr algn="l">
              <a:lnSpc>
                <a:spcPts val="2979"/>
              </a:lnSpc>
              <a:spcBef>
                <a:spcPct val="0"/>
              </a:spcBef>
            </a:pPr>
            <a:r>
              <a:rPr lang="en-US" sz="1999">
                <a:solidFill>
                  <a:srgbClr val="000000"/>
                </a:solidFill>
                <a:latin typeface="Open Sans"/>
                <a:ea typeface="Open Sans"/>
                <a:cs typeface="Open Sans"/>
                <a:sym typeface="Open Sans"/>
              </a:rPr>
              <a:t>- Thê</a:t>
            </a:r>
            <a:r>
              <a:rPr lang="en-US" sz="1999" strike="noStrike" u="none">
                <a:solidFill>
                  <a:srgbClr val="000000"/>
                </a:solidFill>
                <a:latin typeface="Open Sans"/>
                <a:ea typeface="Open Sans"/>
                <a:cs typeface="Open Sans"/>
                <a:sym typeface="Open Sans"/>
              </a:rPr>
              <a:t>m tính năng gợi ý sản phẩm, đánh giá nâng cao.</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Tối ưu hiệu năng với caching và load balancing.</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Phát triển đa ngôn ngữ và tích hợp thanh toán quốc tế.</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Xây dựng ứng dụng di động trên iOS và Android.</a:t>
            </a:r>
          </a:p>
        </p:txBody>
      </p:sp>
      <p:sp>
        <p:nvSpPr>
          <p:cNvPr name="TextBox 17" id="17"/>
          <p:cNvSpPr txBox="true"/>
          <p:nvPr/>
        </p:nvSpPr>
        <p:spPr>
          <a:xfrm rot="0">
            <a:off x="1028700" y="819150"/>
            <a:ext cx="16401880" cy="1276344"/>
          </a:xfrm>
          <a:prstGeom prst="rect">
            <a:avLst/>
          </a:prstGeom>
        </p:spPr>
        <p:txBody>
          <a:bodyPr anchor="t" rtlCol="false" tIns="0" lIns="0" bIns="0" rIns="0">
            <a:spAutoFit/>
          </a:bodyPr>
          <a:lstStyle/>
          <a:p>
            <a:pPr algn="ctr" marL="0" indent="0" lvl="1">
              <a:lnSpc>
                <a:spcPts val="10500"/>
              </a:lnSpc>
            </a:pPr>
            <a:r>
              <a:rPr lang="en-US" b="true" sz="7000">
                <a:solidFill>
                  <a:srgbClr val="000000"/>
                </a:solidFill>
                <a:latin typeface="Open Sans Bold"/>
                <a:ea typeface="Open Sans Bold"/>
                <a:cs typeface="Open Sans Bold"/>
                <a:sym typeface="Open Sans Bold"/>
              </a:rPr>
              <a:t>V. KẾT LUẬN VÀ HƯỚNG PHÁT TRIỂN</a:t>
            </a:r>
          </a:p>
        </p:txBody>
      </p:sp>
      <p:sp>
        <p:nvSpPr>
          <p:cNvPr name="TextBox 18" id="18"/>
          <p:cNvSpPr txBox="true"/>
          <p:nvPr/>
        </p:nvSpPr>
        <p:spPr>
          <a:xfrm rot="0">
            <a:off x="2872059" y="3082909"/>
            <a:ext cx="3739422" cy="312925"/>
          </a:xfrm>
          <a:prstGeom prst="rect">
            <a:avLst/>
          </a:prstGeom>
        </p:spPr>
        <p:txBody>
          <a:bodyPr anchor="t" rtlCol="false" tIns="0" lIns="0" bIns="0" rIns="0">
            <a:spAutoFit/>
          </a:bodyPr>
          <a:lstStyle/>
          <a:p>
            <a:pPr algn="l">
              <a:lnSpc>
                <a:spcPts val="2495"/>
              </a:lnSpc>
            </a:pPr>
            <a:r>
              <a:rPr lang="en-US" sz="2132" b="true">
                <a:solidFill>
                  <a:srgbClr val="000000"/>
                </a:solidFill>
                <a:latin typeface="Open Sans Bold"/>
                <a:ea typeface="Open Sans Bold"/>
                <a:cs typeface="Open Sans Bold"/>
                <a:sym typeface="Open Sans Bold"/>
              </a:rPr>
              <a:t>Kết quả đạt được:</a:t>
            </a:r>
          </a:p>
        </p:txBody>
      </p:sp>
      <p:sp>
        <p:nvSpPr>
          <p:cNvPr name="TextBox 19" id="19"/>
          <p:cNvSpPr txBox="true"/>
          <p:nvPr/>
        </p:nvSpPr>
        <p:spPr>
          <a:xfrm rot="0">
            <a:off x="10231276" y="3082909"/>
            <a:ext cx="3739422" cy="312925"/>
          </a:xfrm>
          <a:prstGeom prst="rect">
            <a:avLst/>
          </a:prstGeom>
        </p:spPr>
        <p:txBody>
          <a:bodyPr anchor="t" rtlCol="false" tIns="0" lIns="0" bIns="0" rIns="0">
            <a:spAutoFit/>
          </a:bodyPr>
          <a:lstStyle/>
          <a:p>
            <a:pPr algn="l">
              <a:lnSpc>
                <a:spcPts val="2495"/>
              </a:lnSpc>
            </a:pPr>
            <a:r>
              <a:rPr lang="en-US" sz="2132" b="true">
                <a:solidFill>
                  <a:srgbClr val="000000"/>
                </a:solidFill>
                <a:latin typeface="Open Sans Bold"/>
                <a:ea typeface="Open Sans Bold"/>
                <a:cs typeface="Open Sans Bold"/>
                <a:sym typeface="Open Sans Bold"/>
              </a:rPr>
              <a:t>Hạn chế:</a:t>
            </a:r>
          </a:p>
        </p:txBody>
      </p:sp>
      <p:sp>
        <p:nvSpPr>
          <p:cNvPr name="TextBox 20" id="20"/>
          <p:cNvSpPr txBox="true"/>
          <p:nvPr/>
        </p:nvSpPr>
        <p:spPr>
          <a:xfrm rot="0">
            <a:off x="7140925" y="6666502"/>
            <a:ext cx="3739422" cy="312925"/>
          </a:xfrm>
          <a:prstGeom prst="rect">
            <a:avLst/>
          </a:prstGeom>
        </p:spPr>
        <p:txBody>
          <a:bodyPr anchor="t" rtlCol="false" tIns="0" lIns="0" bIns="0" rIns="0">
            <a:spAutoFit/>
          </a:bodyPr>
          <a:lstStyle/>
          <a:p>
            <a:pPr algn="l">
              <a:lnSpc>
                <a:spcPts val="2495"/>
              </a:lnSpc>
            </a:pPr>
            <a:r>
              <a:rPr lang="en-US" sz="2132" b="true">
                <a:solidFill>
                  <a:srgbClr val="000000"/>
                </a:solidFill>
                <a:latin typeface="Open Sans Bold"/>
                <a:ea typeface="Open Sans Bold"/>
                <a:cs typeface="Open Sans Bold"/>
                <a:sym typeface="Open Sans Bold"/>
              </a:rPr>
              <a:t>Hướng phát triển: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35340" y="1982765"/>
            <a:ext cx="10910396" cy="5648325"/>
          </a:xfrm>
          <a:prstGeom prst="rect">
            <a:avLst/>
          </a:prstGeom>
        </p:spPr>
        <p:txBody>
          <a:bodyPr anchor="t" rtlCol="false" tIns="0" lIns="0" bIns="0" rIns="0">
            <a:spAutoFit/>
          </a:bodyPr>
          <a:lstStyle/>
          <a:p>
            <a:pPr algn="ctr">
              <a:lnSpc>
                <a:spcPts val="11250"/>
              </a:lnSpc>
            </a:pPr>
            <a:r>
              <a:rPr lang="en-US" sz="7500" b="true">
                <a:solidFill>
                  <a:srgbClr val="000000"/>
                </a:solidFill>
                <a:latin typeface="Open Sans Bold"/>
                <a:ea typeface="Open Sans Bold"/>
                <a:cs typeface="Open Sans Bold"/>
                <a:sym typeface="Open Sans Bold"/>
              </a:rPr>
              <a:t>CẢM ƠN!</a:t>
            </a:r>
          </a:p>
          <a:p>
            <a:pPr algn="ctr">
              <a:lnSpc>
                <a:spcPts val="11250"/>
              </a:lnSpc>
            </a:pPr>
            <a:r>
              <a:rPr lang="en-US" b="true" sz="7500">
                <a:solidFill>
                  <a:srgbClr val="000000"/>
                </a:solidFill>
                <a:latin typeface="Open Sans Bold"/>
                <a:ea typeface="Open Sans Bold"/>
                <a:cs typeface="Open Sans Bold"/>
                <a:sym typeface="Open Sans Bold"/>
              </a:rPr>
              <a:t> THẦY ĐÃ LẮNG NGHE BÀI THUYẾT TRÌNH CỦA 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sp>
        <p:nvSpPr>
          <p:cNvPr name="TextBox 4" id="4"/>
          <p:cNvSpPr txBox="true"/>
          <p:nvPr/>
        </p:nvSpPr>
        <p:spPr>
          <a:xfrm rot="0">
            <a:off x="1504950" y="1322862"/>
            <a:ext cx="7848753" cy="1203325"/>
          </a:xfrm>
          <a:prstGeom prst="rect">
            <a:avLst/>
          </a:prstGeom>
        </p:spPr>
        <p:txBody>
          <a:bodyPr anchor="t" rtlCol="false" tIns="0" lIns="0" bIns="0" rIns="0">
            <a:spAutoFit/>
          </a:bodyPr>
          <a:lstStyle/>
          <a:p>
            <a:pPr algn="l">
              <a:lnSpc>
                <a:spcPts val="9800"/>
              </a:lnSpc>
            </a:pPr>
            <a:r>
              <a:rPr lang="en-US" sz="7000" b="true">
                <a:solidFill>
                  <a:srgbClr val="000000"/>
                </a:solidFill>
                <a:latin typeface="DM Sans Bold"/>
                <a:ea typeface="DM Sans Bold"/>
                <a:cs typeface="DM Sans Bold"/>
                <a:sym typeface="DM Sans Bold"/>
              </a:rPr>
              <a:t>I. TỔNG QUAN</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3623407" y="2621964"/>
            <a:ext cx="3635893" cy="4114800"/>
          </a:xfrm>
          <a:custGeom>
            <a:avLst/>
            <a:gdLst/>
            <a:ahLst/>
            <a:cxnLst/>
            <a:rect r="r" b="b" t="t" l="l"/>
            <a:pathLst>
              <a:path h="4114800" w="3635893">
                <a:moveTo>
                  <a:pt x="0" y="0"/>
                </a:moveTo>
                <a:lnTo>
                  <a:pt x="3635893" y="0"/>
                </a:lnTo>
                <a:lnTo>
                  <a:pt x="3635893"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0994934" y="1919503"/>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1436429" y="2879565"/>
            <a:ext cx="7707571" cy="5686425"/>
          </a:xfrm>
          <a:prstGeom prst="rect">
            <a:avLst/>
          </a:prstGeom>
        </p:spPr>
        <p:txBody>
          <a:bodyPr anchor="t" rtlCol="false" tIns="0" lIns="0" bIns="0" rIns="0">
            <a:spAutoFit/>
          </a:bodyPr>
          <a:lstStyle/>
          <a:p>
            <a:pPr algn="just" marL="0" indent="0" lvl="0">
              <a:lnSpc>
                <a:spcPts val="4500"/>
              </a:lnSpc>
            </a:pPr>
            <a:r>
              <a:rPr lang="en-US" sz="3000" spc="179">
                <a:solidFill>
                  <a:srgbClr val="000000"/>
                </a:solidFill>
                <a:latin typeface="Open Sans"/>
                <a:ea typeface="Open Sans"/>
                <a:cs typeface="Open Sans"/>
                <a:sym typeface="Open Sans"/>
              </a:rPr>
              <a:t>Xây dựng website bán sản phẩm handmade bằng ASP.NET Core MVC 6, đáp ứng nhu cầu thương mại điện tử với các chức năng quản lý sản phẩm, người dùng, đơn hàng, giỏ hàng; hỗ trợ đánh giá, bình luận. Hệ thống hướng đến sự ổn định, giao diện thân thiện, tối ưu đa thiết bị, mang lại trải nghiệm tốt cho khách hàng, người bán và quản trị viên.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5">
              <a:alphaModFix amt="9999"/>
            </a:blip>
            <a:stretch>
              <a:fillRect l="0" t="0" r="0" b="0"/>
            </a:stretch>
          </a:blipFill>
        </p:spPr>
      </p:sp>
      <p:sp>
        <p:nvSpPr>
          <p:cNvPr name="TextBox 5" id="5"/>
          <p:cNvSpPr txBox="true"/>
          <p:nvPr/>
        </p:nvSpPr>
        <p:spPr>
          <a:xfrm rot="0">
            <a:off x="1236705" y="3437945"/>
            <a:ext cx="7643195" cy="2441575"/>
          </a:xfrm>
          <a:prstGeom prst="rect">
            <a:avLst/>
          </a:prstGeom>
        </p:spPr>
        <p:txBody>
          <a:bodyPr anchor="t" rtlCol="false" tIns="0" lIns="0" bIns="0" rIns="0">
            <a:spAutoFit/>
          </a:bodyPr>
          <a:lstStyle/>
          <a:p>
            <a:pPr algn="l">
              <a:lnSpc>
                <a:spcPts val="9800"/>
              </a:lnSpc>
            </a:pPr>
            <a:r>
              <a:rPr lang="en-US" sz="7000" b="true">
                <a:solidFill>
                  <a:srgbClr val="000000"/>
                </a:solidFill>
                <a:latin typeface="Open Sans Bold"/>
                <a:ea typeface="Open Sans Bold"/>
                <a:cs typeface="Open Sans Bold"/>
                <a:sym typeface="Open Sans Bold"/>
              </a:rPr>
              <a:t>II. NGHIÊN CỨU LÝ THUYẾT</a:t>
            </a:r>
          </a:p>
        </p:txBody>
      </p:sp>
      <p:grpSp>
        <p:nvGrpSpPr>
          <p:cNvPr name="Group 6" id="6"/>
          <p:cNvGrpSpPr/>
          <p:nvPr/>
        </p:nvGrpSpPr>
        <p:grpSpPr>
          <a:xfrm rot="0">
            <a:off x="9453857" y="160440"/>
            <a:ext cx="6879509" cy="2037812"/>
            <a:chOff x="0" y="0"/>
            <a:chExt cx="2302972" cy="682174"/>
          </a:xfrm>
        </p:grpSpPr>
        <p:sp>
          <p:nvSpPr>
            <p:cNvPr name="Freeform 7" id="7"/>
            <p:cNvSpPr/>
            <p:nvPr/>
          </p:nvSpPr>
          <p:spPr>
            <a:xfrm flipH="false" flipV="false" rot="0">
              <a:off x="0" y="0"/>
              <a:ext cx="2302972" cy="682174"/>
            </a:xfrm>
            <a:custGeom>
              <a:avLst/>
              <a:gdLst/>
              <a:ahLst/>
              <a:cxnLst/>
              <a:rect r="r" b="b" t="t" l="l"/>
              <a:pathLst>
                <a:path h="682174" w="2302972">
                  <a:moveTo>
                    <a:pt x="16880" y="0"/>
                  </a:moveTo>
                  <a:lnTo>
                    <a:pt x="2286092" y="0"/>
                  </a:lnTo>
                  <a:cubicBezTo>
                    <a:pt x="2295415" y="0"/>
                    <a:pt x="2302972" y="7558"/>
                    <a:pt x="2302972" y="16880"/>
                  </a:cubicBezTo>
                  <a:lnTo>
                    <a:pt x="2302972" y="665294"/>
                  </a:lnTo>
                  <a:cubicBezTo>
                    <a:pt x="2302972" y="674617"/>
                    <a:pt x="2295415" y="682174"/>
                    <a:pt x="2286092" y="682174"/>
                  </a:cubicBezTo>
                  <a:lnTo>
                    <a:pt x="16880" y="682174"/>
                  </a:lnTo>
                  <a:cubicBezTo>
                    <a:pt x="7558" y="682174"/>
                    <a:pt x="0" y="674617"/>
                    <a:pt x="0" y="665294"/>
                  </a:cubicBezTo>
                  <a:lnTo>
                    <a:pt x="0" y="16880"/>
                  </a:lnTo>
                  <a:cubicBezTo>
                    <a:pt x="0" y="7558"/>
                    <a:pt x="7558" y="0"/>
                    <a:pt x="16880"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302972" cy="596449"/>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9773328" y="921253"/>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grpSp>
        <p:nvGrpSpPr>
          <p:cNvPr name="Group 10" id="10"/>
          <p:cNvGrpSpPr/>
          <p:nvPr/>
        </p:nvGrpSpPr>
        <p:grpSpPr>
          <a:xfrm rot="0">
            <a:off x="9453857" y="2709397"/>
            <a:ext cx="6879509" cy="2037812"/>
            <a:chOff x="0" y="0"/>
            <a:chExt cx="2302972" cy="682174"/>
          </a:xfrm>
        </p:grpSpPr>
        <p:sp>
          <p:nvSpPr>
            <p:cNvPr name="Freeform 11" id="11"/>
            <p:cNvSpPr/>
            <p:nvPr/>
          </p:nvSpPr>
          <p:spPr>
            <a:xfrm flipH="false" flipV="false" rot="0">
              <a:off x="0" y="0"/>
              <a:ext cx="2302972" cy="682174"/>
            </a:xfrm>
            <a:custGeom>
              <a:avLst/>
              <a:gdLst/>
              <a:ahLst/>
              <a:cxnLst/>
              <a:rect r="r" b="b" t="t" l="l"/>
              <a:pathLst>
                <a:path h="682174" w="2302972">
                  <a:moveTo>
                    <a:pt x="16880" y="0"/>
                  </a:moveTo>
                  <a:lnTo>
                    <a:pt x="2286092" y="0"/>
                  </a:lnTo>
                  <a:cubicBezTo>
                    <a:pt x="2295415" y="0"/>
                    <a:pt x="2302972" y="7558"/>
                    <a:pt x="2302972" y="16880"/>
                  </a:cubicBezTo>
                  <a:lnTo>
                    <a:pt x="2302972" y="665294"/>
                  </a:lnTo>
                  <a:cubicBezTo>
                    <a:pt x="2302972" y="674617"/>
                    <a:pt x="2295415" y="682174"/>
                    <a:pt x="2286092" y="682174"/>
                  </a:cubicBezTo>
                  <a:lnTo>
                    <a:pt x="16880" y="682174"/>
                  </a:lnTo>
                  <a:cubicBezTo>
                    <a:pt x="7558" y="682174"/>
                    <a:pt x="0" y="674617"/>
                    <a:pt x="0" y="665294"/>
                  </a:cubicBezTo>
                  <a:lnTo>
                    <a:pt x="0" y="16880"/>
                  </a:lnTo>
                  <a:cubicBezTo>
                    <a:pt x="0" y="7558"/>
                    <a:pt x="7558" y="0"/>
                    <a:pt x="16880" y="0"/>
                  </a:cubicBezTo>
                  <a:close/>
                </a:path>
              </a:pathLst>
            </a:custGeom>
            <a:gradFill rotWithShape="true">
              <a:gsLst>
                <a:gs pos="0">
                  <a:srgbClr val="CDFFD8">
                    <a:alpha val="100000"/>
                  </a:srgbClr>
                </a:gs>
                <a:gs pos="100000">
                  <a:srgbClr val="94B9FF">
                    <a:alpha val="100000"/>
                  </a:srgbClr>
                </a:gs>
              </a:gsLst>
              <a:lin ang="0"/>
            </a:gradFill>
          </p:spPr>
        </p:sp>
        <p:sp>
          <p:nvSpPr>
            <p:cNvPr name="TextBox 12" id="12"/>
            <p:cNvSpPr txBox="true"/>
            <p:nvPr/>
          </p:nvSpPr>
          <p:spPr>
            <a:xfrm>
              <a:off x="0" y="85725"/>
              <a:ext cx="2302972" cy="596449"/>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9773328" y="3312910"/>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p>
        </p:txBody>
      </p:sp>
      <p:grpSp>
        <p:nvGrpSpPr>
          <p:cNvPr name="Group 14" id="14"/>
          <p:cNvGrpSpPr/>
          <p:nvPr/>
        </p:nvGrpSpPr>
        <p:grpSpPr>
          <a:xfrm rot="0">
            <a:off x="9453857" y="5246718"/>
            <a:ext cx="6879509" cy="2038370"/>
            <a:chOff x="0" y="0"/>
            <a:chExt cx="2302972" cy="682361"/>
          </a:xfrm>
        </p:grpSpPr>
        <p:sp>
          <p:nvSpPr>
            <p:cNvPr name="Freeform 15" id="15"/>
            <p:cNvSpPr/>
            <p:nvPr/>
          </p:nvSpPr>
          <p:spPr>
            <a:xfrm flipH="false" flipV="false" rot="0">
              <a:off x="0" y="0"/>
              <a:ext cx="2302972" cy="682361"/>
            </a:xfrm>
            <a:custGeom>
              <a:avLst/>
              <a:gdLst/>
              <a:ahLst/>
              <a:cxnLst/>
              <a:rect r="r" b="b" t="t" l="l"/>
              <a:pathLst>
                <a:path h="682361" w="2302972">
                  <a:moveTo>
                    <a:pt x="16880" y="0"/>
                  </a:moveTo>
                  <a:lnTo>
                    <a:pt x="2286092" y="0"/>
                  </a:lnTo>
                  <a:cubicBezTo>
                    <a:pt x="2295415" y="0"/>
                    <a:pt x="2302972" y="7558"/>
                    <a:pt x="2302972" y="16880"/>
                  </a:cubicBezTo>
                  <a:lnTo>
                    <a:pt x="2302972" y="665481"/>
                  </a:lnTo>
                  <a:cubicBezTo>
                    <a:pt x="2302972" y="674803"/>
                    <a:pt x="2295415" y="682361"/>
                    <a:pt x="2286092" y="682361"/>
                  </a:cubicBezTo>
                  <a:lnTo>
                    <a:pt x="16880" y="682361"/>
                  </a:lnTo>
                  <a:cubicBezTo>
                    <a:pt x="7558" y="682361"/>
                    <a:pt x="0" y="674803"/>
                    <a:pt x="0" y="665481"/>
                  </a:cubicBezTo>
                  <a:lnTo>
                    <a:pt x="0" y="16880"/>
                  </a:lnTo>
                  <a:cubicBezTo>
                    <a:pt x="0" y="7558"/>
                    <a:pt x="7558" y="0"/>
                    <a:pt x="16880" y="0"/>
                  </a:cubicBezTo>
                  <a:close/>
                </a:path>
              </a:pathLst>
            </a:custGeom>
            <a:gradFill rotWithShape="true">
              <a:gsLst>
                <a:gs pos="0">
                  <a:srgbClr val="CDFFD8">
                    <a:alpha val="100000"/>
                  </a:srgbClr>
                </a:gs>
                <a:gs pos="100000">
                  <a:srgbClr val="94B9FF">
                    <a:alpha val="100000"/>
                  </a:srgbClr>
                </a:gs>
              </a:gsLst>
              <a:lin ang="0"/>
            </a:gradFill>
          </p:spPr>
        </p:sp>
        <p:sp>
          <p:nvSpPr>
            <p:cNvPr name="TextBox 16" id="16"/>
            <p:cNvSpPr txBox="true"/>
            <p:nvPr/>
          </p:nvSpPr>
          <p:spPr>
            <a:xfrm>
              <a:off x="0" y="85725"/>
              <a:ext cx="2302972" cy="596636"/>
            </a:xfrm>
            <a:prstGeom prst="rect">
              <a:avLst/>
            </a:prstGeom>
          </p:spPr>
          <p:txBody>
            <a:bodyPr anchor="ctr" rtlCol="false" tIns="50800" lIns="50800" bIns="50800" rIns="50800"/>
            <a:lstStyle/>
            <a:p>
              <a:pPr algn="ctr">
                <a:lnSpc>
                  <a:spcPts val="1925"/>
                </a:lnSpc>
              </a:pPr>
            </a:p>
          </p:txBody>
        </p:sp>
      </p:grpSp>
      <p:sp>
        <p:nvSpPr>
          <p:cNvPr name="TextBox 17" id="17"/>
          <p:cNvSpPr txBox="true"/>
          <p:nvPr/>
        </p:nvSpPr>
        <p:spPr>
          <a:xfrm rot="0">
            <a:off x="9773328" y="5716737"/>
            <a:ext cx="1291974"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03.</a:t>
            </a:r>
          </a:p>
        </p:txBody>
      </p:sp>
      <p:sp>
        <p:nvSpPr>
          <p:cNvPr name="TextBox 18" id="18"/>
          <p:cNvSpPr txBox="true"/>
          <p:nvPr/>
        </p:nvSpPr>
        <p:spPr>
          <a:xfrm rot="0">
            <a:off x="11087376" y="854578"/>
            <a:ext cx="4921932" cy="10477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ASP.NET CORE</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22" id="22"/>
          <p:cNvSpPr txBox="true"/>
          <p:nvPr/>
        </p:nvSpPr>
        <p:spPr>
          <a:xfrm rot="0">
            <a:off x="11109452" y="3436735"/>
            <a:ext cx="4043826"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MVC</a:t>
            </a:r>
          </a:p>
        </p:txBody>
      </p:sp>
      <p:sp>
        <p:nvSpPr>
          <p:cNvPr name="TextBox 23" id="23"/>
          <p:cNvSpPr txBox="true"/>
          <p:nvPr/>
        </p:nvSpPr>
        <p:spPr>
          <a:xfrm rot="0">
            <a:off x="11109452" y="5822369"/>
            <a:ext cx="4043826" cy="10477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SQL SERVER</a:t>
            </a:r>
          </a:p>
        </p:txBody>
      </p:sp>
      <p:grpSp>
        <p:nvGrpSpPr>
          <p:cNvPr name="Group 24" id="24"/>
          <p:cNvGrpSpPr/>
          <p:nvPr/>
        </p:nvGrpSpPr>
        <p:grpSpPr>
          <a:xfrm rot="0">
            <a:off x="9453857" y="7780388"/>
            <a:ext cx="6879509" cy="2038370"/>
            <a:chOff x="0" y="0"/>
            <a:chExt cx="2302972" cy="682361"/>
          </a:xfrm>
        </p:grpSpPr>
        <p:sp>
          <p:nvSpPr>
            <p:cNvPr name="Freeform 25" id="25"/>
            <p:cNvSpPr/>
            <p:nvPr/>
          </p:nvSpPr>
          <p:spPr>
            <a:xfrm flipH="false" flipV="false" rot="0">
              <a:off x="0" y="0"/>
              <a:ext cx="2302972" cy="682361"/>
            </a:xfrm>
            <a:custGeom>
              <a:avLst/>
              <a:gdLst/>
              <a:ahLst/>
              <a:cxnLst/>
              <a:rect r="r" b="b" t="t" l="l"/>
              <a:pathLst>
                <a:path h="682361" w="2302972">
                  <a:moveTo>
                    <a:pt x="16880" y="0"/>
                  </a:moveTo>
                  <a:lnTo>
                    <a:pt x="2286092" y="0"/>
                  </a:lnTo>
                  <a:cubicBezTo>
                    <a:pt x="2295415" y="0"/>
                    <a:pt x="2302972" y="7558"/>
                    <a:pt x="2302972" y="16880"/>
                  </a:cubicBezTo>
                  <a:lnTo>
                    <a:pt x="2302972" y="665481"/>
                  </a:lnTo>
                  <a:cubicBezTo>
                    <a:pt x="2302972" y="674803"/>
                    <a:pt x="2295415" y="682361"/>
                    <a:pt x="2286092" y="682361"/>
                  </a:cubicBezTo>
                  <a:lnTo>
                    <a:pt x="16880" y="682361"/>
                  </a:lnTo>
                  <a:cubicBezTo>
                    <a:pt x="7558" y="682361"/>
                    <a:pt x="0" y="674803"/>
                    <a:pt x="0" y="665481"/>
                  </a:cubicBezTo>
                  <a:lnTo>
                    <a:pt x="0" y="16880"/>
                  </a:lnTo>
                  <a:cubicBezTo>
                    <a:pt x="0" y="7558"/>
                    <a:pt x="7558" y="0"/>
                    <a:pt x="16880" y="0"/>
                  </a:cubicBezTo>
                  <a:close/>
                </a:path>
              </a:pathLst>
            </a:custGeom>
            <a:gradFill rotWithShape="true">
              <a:gsLst>
                <a:gs pos="0">
                  <a:srgbClr val="CDFFD8">
                    <a:alpha val="100000"/>
                  </a:srgbClr>
                </a:gs>
                <a:gs pos="100000">
                  <a:srgbClr val="94B9FF">
                    <a:alpha val="100000"/>
                  </a:srgbClr>
                </a:gs>
              </a:gsLst>
              <a:lin ang="0"/>
            </a:gradFill>
          </p:spPr>
        </p:sp>
        <p:sp>
          <p:nvSpPr>
            <p:cNvPr name="TextBox 26" id="26"/>
            <p:cNvSpPr txBox="true"/>
            <p:nvPr/>
          </p:nvSpPr>
          <p:spPr>
            <a:xfrm>
              <a:off x="0" y="85725"/>
              <a:ext cx="2302972" cy="596636"/>
            </a:xfrm>
            <a:prstGeom prst="rect">
              <a:avLst/>
            </a:prstGeom>
          </p:spPr>
          <p:txBody>
            <a:bodyPr anchor="ctr" rtlCol="false" tIns="50800" lIns="50800" bIns="50800" rIns="50800"/>
            <a:lstStyle/>
            <a:p>
              <a:pPr algn="ctr">
                <a:lnSpc>
                  <a:spcPts val="1925"/>
                </a:lnSpc>
              </a:pPr>
            </a:p>
          </p:txBody>
        </p:sp>
      </p:grpSp>
      <p:sp>
        <p:nvSpPr>
          <p:cNvPr name="TextBox 27" id="27"/>
          <p:cNvSpPr txBox="true"/>
          <p:nvPr/>
        </p:nvSpPr>
        <p:spPr>
          <a:xfrm rot="0">
            <a:off x="11065301" y="8210550"/>
            <a:ext cx="4043826" cy="10477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ENTITY FRAMEWORK</a:t>
            </a:r>
          </a:p>
        </p:txBody>
      </p:sp>
      <p:sp>
        <p:nvSpPr>
          <p:cNvPr name="TextBox 28" id="28"/>
          <p:cNvSpPr txBox="true"/>
          <p:nvPr/>
        </p:nvSpPr>
        <p:spPr>
          <a:xfrm rot="0">
            <a:off x="9773328" y="8175018"/>
            <a:ext cx="1291974"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04</a:t>
            </a:r>
            <a:r>
              <a:rPr lang="en-US" sz="7500" spc="-615" b="true">
                <a:solidFill>
                  <a:srgbClr val="000000"/>
                </a:solidFill>
                <a:latin typeface="Open Sans Bold"/>
                <a:ea typeface="Open Sans Bold"/>
                <a:cs typeface="Open Sans Bold"/>
                <a:sym typeface="Open Sans Bold"/>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2052171"/>
            <a:ext cx="8115300" cy="1430381"/>
            <a:chOff x="0" y="0"/>
            <a:chExt cx="2716663" cy="478832"/>
          </a:xfrm>
        </p:grpSpPr>
        <p:sp>
          <p:nvSpPr>
            <p:cNvPr name="Freeform 7" id="7"/>
            <p:cNvSpPr/>
            <p:nvPr/>
          </p:nvSpPr>
          <p:spPr>
            <a:xfrm flipH="false" flipV="false" rot="0">
              <a:off x="0" y="0"/>
              <a:ext cx="2716663" cy="478832"/>
            </a:xfrm>
            <a:custGeom>
              <a:avLst/>
              <a:gdLst/>
              <a:ahLst/>
              <a:cxnLst/>
              <a:rect r="r" b="b" t="t" l="l"/>
              <a:pathLst>
                <a:path h="478832" w="2716663">
                  <a:moveTo>
                    <a:pt x="14310" y="0"/>
                  </a:moveTo>
                  <a:lnTo>
                    <a:pt x="2702354" y="0"/>
                  </a:lnTo>
                  <a:cubicBezTo>
                    <a:pt x="2706149" y="0"/>
                    <a:pt x="2709789" y="1508"/>
                    <a:pt x="2712472" y="4191"/>
                  </a:cubicBezTo>
                  <a:cubicBezTo>
                    <a:pt x="2715156" y="6875"/>
                    <a:pt x="2716663" y="10515"/>
                    <a:pt x="2716663" y="14310"/>
                  </a:cubicBezTo>
                  <a:lnTo>
                    <a:pt x="2716663" y="464522"/>
                  </a:lnTo>
                  <a:cubicBezTo>
                    <a:pt x="2716663" y="468317"/>
                    <a:pt x="2715156" y="471957"/>
                    <a:pt x="2712472" y="474641"/>
                  </a:cubicBezTo>
                  <a:cubicBezTo>
                    <a:pt x="2709789" y="477324"/>
                    <a:pt x="2706149" y="478832"/>
                    <a:pt x="2702354" y="478832"/>
                  </a:cubicBezTo>
                  <a:lnTo>
                    <a:pt x="14310" y="478832"/>
                  </a:lnTo>
                  <a:cubicBezTo>
                    <a:pt x="10515" y="478832"/>
                    <a:pt x="6875" y="477324"/>
                    <a:pt x="4191" y="474641"/>
                  </a:cubicBezTo>
                  <a:cubicBezTo>
                    <a:pt x="1508" y="471957"/>
                    <a:pt x="0" y="468317"/>
                    <a:pt x="0" y="464522"/>
                  </a:cubicBezTo>
                  <a:lnTo>
                    <a:pt x="0" y="14310"/>
                  </a:lnTo>
                  <a:cubicBezTo>
                    <a:pt x="0" y="10515"/>
                    <a:pt x="1508" y="6875"/>
                    <a:pt x="4191" y="4191"/>
                  </a:cubicBezTo>
                  <a:cubicBezTo>
                    <a:pt x="6875" y="1508"/>
                    <a:pt x="10515" y="0"/>
                    <a:pt x="14310"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716663" cy="39310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11" id="11"/>
          <p:cNvGrpSpPr/>
          <p:nvPr/>
        </p:nvGrpSpPr>
        <p:grpSpPr>
          <a:xfrm rot="0">
            <a:off x="799923" y="3769859"/>
            <a:ext cx="548852" cy="54885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3" id="13"/>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grpSp>
        <p:nvGrpSpPr>
          <p:cNvPr name="Group 14" id="14"/>
          <p:cNvGrpSpPr/>
          <p:nvPr/>
        </p:nvGrpSpPr>
        <p:grpSpPr>
          <a:xfrm rot="0">
            <a:off x="799923" y="6002638"/>
            <a:ext cx="548852" cy="54885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6" id="16"/>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Freeform 17" id="17"/>
          <p:cNvSpPr/>
          <p:nvPr/>
        </p:nvSpPr>
        <p:spPr>
          <a:xfrm flipH="false" flipV="false" rot="0">
            <a:off x="15024221" y="178809"/>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12162304" y="3411562"/>
            <a:ext cx="5310580" cy="3463877"/>
          </a:xfrm>
          <a:custGeom>
            <a:avLst/>
            <a:gdLst/>
            <a:ahLst/>
            <a:cxnLst/>
            <a:rect r="r" b="b" t="t" l="l"/>
            <a:pathLst>
              <a:path h="3463877" w="5310580">
                <a:moveTo>
                  <a:pt x="0" y="0"/>
                </a:moveTo>
                <a:lnTo>
                  <a:pt x="5310580" y="0"/>
                </a:lnTo>
                <a:lnTo>
                  <a:pt x="5310580" y="3463876"/>
                </a:lnTo>
                <a:lnTo>
                  <a:pt x="0" y="3463876"/>
                </a:lnTo>
                <a:lnTo>
                  <a:pt x="0" y="0"/>
                </a:lnTo>
                <a:close/>
              </a:path>
            </a:pathLst>
          </a:custGeom>
          <a:blipFill>
            <a:blip r:embed="rId14"/>
            <a:stretch>
              <a:fillRect l="-12884" t="-6439" r="-19016" b="-7424"/>
            </a:stretch>
          </a:blipFill>
        </p:spPr>
      </p:sp>
      <p:sp>
        <p:nvSpPr>
          <p:cNvPr name="TextBox 19" id="19"/>
          <p:cNvSpPr txBox="true"/>
          <p:nvPr/>
        </p:nvSpPr>
        <p:spPr>
          <a:xfrm rot="0">
            <a:off x="799923" y="552280"/>
            <a:ext cx="13139942" cy="1203325"/>
          </a:xfrm>
          <a:prstGeom prst="rect">
            <a:avLst/>
          </a:prstGeom>
        </p:spPr>
        <p:txBody>
          <a:bodyPr anchor="t" rtlCol="false" tIns="0" lIns="0" bIns="0" rIns="0">
            <a:spAutoFit/>
          </a:bodyPr>
          <a:lstStyle/>
          <a:p>
            <a:pPr algn="l">
              <a:lnSpc>
                <a:spcPts val="9800"/>
              </a:lnSpc>
            </a:pPr>
            <a:r>
              <a:rPr lang="en-US" sz="7000" b="true">
                <a:solidFill>
                  <a:srgbClr val="000000"/>
                </a:solidFill>
                <a:latin typeface="Open Sans Bold"/>
                <a:ea typeface="Open Sans Bold"/>
                <a:cs typeface="Open Sans Bold"/>
                <a:sym typeface="Open Sans Bold"/>
              </a:rPr>
              <a:t>II. NGHIÊN CỨU LÝ THUYẾT</a:t>
            </a:r>
          </a:p>
        </p:txBody>
      </p:sp>
      <p:sp>
        <p:nvSpPr>
          <p:cNvPr name="TextBox 20" id="20"/>
          <p:cNvSpPr txBox="true"/>
          <p:nvPr/>
        </p:nvSpPr>
        <p:spPr>
          <a:xfrm rot="0">
            <a:off x="1091731" y="2357786"/>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21" id="21"/>
          <p:cNvSpPr txBox="true"/>
          <p:nvPr/>
        </p:nvSpPr>
        <p:spPr>
          <a:xfrm rot="0">
            <a:off x="2433443" y="2481611"/>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ASP.NET CORE</a:t>
            </a:r>
          </a:p>
        </p:txBody>
      </p:sp>
      <p:sp>
        <p:nvSpPr>
          <p:cNvPr name="TextBox 22" id="22"/>
          <p:cNvSpPr txBox="true"/>
          <p:nvPr/>
        </p:nvSpPr>
        <p:spPr>
          <a:xfrm rot="0">
            <a:off x="1539502" y="3712709"/>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là gì?</a:t>
            </a:r>
          </a:p>
        </p:txBody>
      </p:sp>
      <p:sp>
        <p:nvSpPr>
          <p:cNvPr name="TextBox 23" id="23"/>
          <p:cNvSpPr txBox="true"/>
          <p:nvPr/>
        </p:nvSpPr>
        <p:spPr>
          <a:xfrm rot="0">
            <a:off x="1378531" y="4408034"/>
            <a:ext cx="10480887" cy="1381125"/>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ASP.NET Core là framework mã nguồn mở, đa nền tảng, tối ưu cho ứng dụng web, IoT, backend mobile, linh hoạt triển khai trên đám mây hoặc nội bộ.</a:t>
            </a:r>
          </a:p>
        </p:txBody>
      </p:sp>
      <p:sp>
        <p:nvSpPr>
          <p:cNvPr name="TextBox 24" id="24"/>
          <p:cNvSpPr txBox="true"/>
          <p:nvPr/>
        </p:nvSpPr>
        <p:spPr>
          <a:xfrm rot="0">
            <a:off x="1539502" y="5945488"/>
            <a:ext cx="8608506"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ra đời trong hoàn cảnh nào ?</a:t>
            </a:r>
          </a:p>
        </p:txBody>
      </p:sp>
      <p:sp>
        <p:nvSpPr>
          <p:cNvPr name="TextBox 25" id="25"/>
          <p:cNvSpPr txBox="true"/>
          <p:nvPr/>
        </p:nvSpPr>
        <p:spPr>
          <a:xfrm rot="0">
            <a:off x="1378531" y="6640813"/>
            <a:ext cx="10480887" cy="184785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ASP.NET ra đời cách đây 15 năm, thuộc .NET Framework. ASP.NET Core là phiên bản mới, mã nguồn mở trên GitHub, hỗ trợ phát triển web đa nền tảng (Windows, Mac, Linux) và MVC. Ban đầu gọi là ASP.NET 5, sau đổi thành ASP.NET Core.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792634" y="365430"/>
            <a:ext cx="8115300" cy="1430381"/>
            <a:chOff x="0" y="0"/>
            <a:chExt cx="2716663" cy="478832"/>
          </a:xfrm>
        </p:grpSpPr>
        <p:sp>
          <p:nvSpPr>
            <p:cNvPr name="Freeform 6" id="6"/>
            <p:cNvSpPr/>
            <p:nvPr/>
          </p:nvSpPr>
          <p:spPr>
            <a:xfrm flipH="false" flipV="false" rot="0">
              <a:off x="0" y="0"/>
              <a:ext cx="2716663" cy="478832"/>
            </a:xfrm>
            <a:custGeom>
              <a:avLst/>
              <a:gdLst/>
              <a:ahLst/>
              <a:cxnLst/>
              <a:rect r="r" b="b" t="t" l="l"/>
              <a:pathLst>
                <a:path h="478832" w="2716663">
                  <a:moveTo>
                    <a:pt x="14310" y="0"/>
                  </a:moveTo>
                  <a:lnTo>
                    <a:pt x="2702354" y="0"/>
                  </a:lnTo>
                  <a:cubicBezTo>
                    <a:pt x="2706149" y="0"/>
                    <a:pt x="2709789" y="1508"/>
                    <a:pt x="2712472" y="4191"/>
                  </a:cubicBezTo>
                  <a:cubicBezTo>
                    <a:pt x="2715156" y="6875"/>
                    <a:pt x="2716663" y="10515"/>
                    <a:pt x="2716663" y="14310"/>
                  </a:cubicBezTo>
                  <a:lnTo>
                    <a:pt x="2716663" y="464522"/>
                  </a:lnTo>
                  <a:cubicBezTo>
                    <a:pt x="2716663" y="468317"/>
                    <a:pt x="2715156" y="471957"/>
                    <a:pt x="2712472" y="474641"/>
                  </a:cubicBezTo>
                  <a:cubicBezTo>
                    <a:pt x="2709789" y="477324"/>
                    <a:pt x="2706149" y="478832"/>
                    <a:pt x="2702354" y="478832"/>
                  </a:cubicBezTo>
                  <a:lnTo>
                    <a:pt x="14310" y="478832"/>
                  </a:lnTo>
                  <a:cubicBezTo>
                    <a:pt x="10515" y="478832"/>
                    <a:pt x="6875" y="477324"/>
                    <a:pt x="4191" y="474641"/>
                  </a:cubicBezTo>
                  <a:cubicBezTo>
                    <a:pt x="1508" y="471957"/>
                    <a:pt x="0" y="468317"/>
                    <a:pt x="0" y="464522"/>
                  </a:cubicBezTo>
                  <a:lnTo>
                    <a:pt x="0" y="14310"/>
                  </a:lnTo>
                  <a:cubicBezTo>
                    <a:pt x="0" y="10515"/>
                    <a:pt x="1508" y="6875"/>
                    <a:pt x="4191" y="4191"/>
                  </a:cubicBezTo>
                  <a:cubicBezTo>
                    <a:pt x="6875" y="1508"/>
                    <a:pt x="10515" y="0"/>
                    <a:pt x="14310" y="0"/>
                  </a:cubicBezTo>
                  <a:close/>
                </a:path>
              </a:pathLst>
            </a:custGeom>
            <a:gradFill rotWithShape="true">
              <a:gsLst>
                <a:gs pos="0">
                  <a:srgbClr val="CDFFD8">
                    <a:alpha val="100000"/>
                  </a:srgbClr>
                </a:gs>
                <a:gs pos="100000">
                  <a:srgbClr val="94B9FF">
                    <a:alpha val="100000"/>
                  </a:srgbClr>
                </a:gs>
              </a:gsLst>
              <a:lin ang="0"/>
            </a:gradFill>
          </p:spPr>
        </p:sp>
        <p:sp>
          <p:nvSpPr>
            <p:cNvPr name="TextBox 7" id="7"/>
            <p:cNvSpPr txBox="true"/>
            <p:nvPr/>
          </p:nvSpPr>
          <p:spPr>
            <a:xfrm>
              <a:off x="0" y="85725"/>
              <a:ext cx="2716663" cy="393107"/>
            </a:xfrm>
            <a:prstGeom prst="rect">
              <a:avLst/>
            </a:prstGeom>
          </p:spPr>
          <p:txBody>
            <a:bodyPr anchor="ctr" rtlCol="false" tIns="50800" lIns="50800" bIns="50800" rIns="50800"/>
            <a:lstStyle/>
            <a:p>
              <a:pPr algn="ctr">
                <a:lnSpc>
                  <a:spcPts val="1925"/>
                </a:lnSpc>
              </a:pPr>
            </a:p>
          </p:txBody>
        </p:sp>
      </p:grpSp>
      <p:sp>
        <p:nvSpPr>
          <p:cNvPr name="Freeform 8" id="8"/>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11">
              <a:alphaModFix amt="9999"/>
            </a:blip>
            <a:stretch>
              <a:fillRect l="0" t="0" r="0" b="0"/>
            </a:stretch>
          </a:blipFill>
        </p:spPr>
      </p:sp>
      <p:sp>
        <p:nvSpPr>
          <p:cNvPr name="Freeform 11" id="11"/>
          <p:cNvSpPr/>
          <p:nvPr/>
        </p:nvSpPr>
        <p:spPr>
          <a:xfrm flipH="false" flipV="false" rot="0">
            <a:off x="9144000" y="2280771"/>
            <a:ext cx="8115300" cy="4833570"/>
          </a:xfrm>
          <a:custGeom>
            <a:avLst/>
            <a:gdLst/>
            <a:ahLst/>
            <a:cxnLst/>
            <a:rect r="r" b="b" t="t" l="l"/>
            <a:pathLst>
              <a:path h="4833570" w="8115300">
                <a:moveTo>
                  <a:pt x="0" y="0"/>
                </a:moveTo>
                <a:lnTo>
                  <a:pt x="8115300" y="0"/>
                </a:lnTo>
                <a:lnTo>
                  <a:pt x="8115300" y="4833570"/>
                </a:lnTo>
                <a:lnTo>
                  <a:pt x="0" y="4833570"/>
                </a:lnTo>
                <a:lnTo>
                  <a:pt x="0" y="0"/>
                </a:lnTo>
                <a:close/>
              </a:path>
            </a:pathLst>
          </a:custGeom>
          <a:blipFill>
            <a:blip r:embed="rId12"/>
            <a:stretch>
              <a:fillRect l="-3350" t="0" r="0" b="0"/>
            </a:stretch>
          </a:blipFill>
        </p:spPr>
      </p:sp>
      <p:sp>
        <p:nvSpPr>
          <p:cNvPr name="TextBox 12" id="12"/>
          <p:cNvSpPr txBox="true"/>
          <p:nvPr/>
        </p:nvSpPr>
        <p:spPr>
          <a:xfrm rot="0">
            <a:off x="1028700" y="671046"/>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13" id="13"/>
          <p:cNvSpPr txBox="true"/>
          <p:nvPr/>
        </p:nvSpPr>
        <p:spPr>
          <a:xfrm rot="0">
            <a:off x="2433443" y="794871"/>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ASP.NET CORE</a:t>
            </a:r>
          </a:p>
        </p:txBody>
      </p:sp>
      <p:sp>
        <p:nvSpPr>
          <p:cNvPr name="TextBox 14" id="14"/>
          <p:cNvSpPr txBox="true"/>
          <p:nvPr/>
        </p:nvSpPr>
        <p:spPr>
          <a:xfrm rot="0">
            <a:off x="1407629" y="2040847"/>
            <a:ext cx="7886523"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Những lợi ích sử dụng ASP.NET Core</a:t>
            </a:r>
          </a:p>
        </p:txBody>
      </p:sp>
      <p:sp>
        <p:nvSpPr>
          <p:cNvPr name="TextBox 15" id="15"/>
          <p:cNvSpPr txBox="true"/>
          <p:nvPr/>
        </p:nvSpPr>
        <p:spPr>
          <a:xfrm rot="0">
            <a:off x="1067060" y="2621872"/>
            <a:ext cx="7526764" cy="371475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Xây dựng web UI và API: Theo mô hình MVC, hỗ trợ HTTP services, Razor, Tag Helper, Model Binding, và Model Validation.</a:t>
            </a:r>
          </a:p>
          <a:p>
            <a:pPr algn="l">
              <a:lnSpc>
                <a:spcPts val="3749"/>
              </a:lnSpc>
            </a:pPr>
            <a:r>
              <a:rPr lang="en-US" sz="2499" spc="149">
                <a:solidFill>
                  <a:srgbClr val="000000"/>
                </a:solidFill>
                <a:latin typeface="Open Sans"/>
                <a:ea typeface="Open Sans"/>
                <a:cs typeface="Open Sans"/>
                <a:sym typeface="Open Sans"/>
              </a:rPr>
              <a:t>- Phát triển client-side: Tích hợp với AngularJS, KnockoutJS, Bootstrap.</a:t>
            </a:r>
          </a:p>
          <a:p>
            <a:pPr algn="l" marL="0" indent="0" lvl="0">
              <a:lnSpc>
                <a:spcPts val="3749"/>
              </a:lnSpc>
            </a:pPr>
            <a:r>
              <a:rPr lang="en-US" sz="2499" spc="149">
                <a:solidFill>
                  <a:srgbClr val="000000"/>
                </a:solidFill>
                <a:latin typeface="Open Sans"/>
                <a:ea typeface="Open Sans"/>
                <a:cs typeface="Open Sans"/>
                <a:sym typeface="Open Sans"/>
              </a:rPr>
              <a:t>- Lợi ích khác: Đa nền tảng, mã nguồn mở, tối ưu cho đám mây, hỗ trợ nhiều hệ thống lưu trữ như IIS, Nginx, Docker.</a:t>
            </a:r>
          </a:p>
        </p:txBody>
      </p:sp>
      <p:grpSp>
        <p:nvGrpSpPr>
          <p:cNvPr name="Group 16" id="16"/>
          <p:cNvGrpSpPr/>
          <p:nvPr/>
        </p:nvGrpSpPr>
        <p:grpSpPr>
          <a:xfrm rot="0">
            <a:off x="792634" y="2052171"/>
            <a:ext cx="548852" cy="54885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8" id="18"/>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497965"/>
            <a:ext cx="8115300" cy="1430381"/>
            <a:chOff x="0" y="0"/>
            <a:chExt cx="2716663" cy="478832"/>
          </a:xfrm>
        </p:grpSpPr>
        <p:sp>
          <p:nvSpPr>
            <p:cNvPr name="Freeform 7" id="7"/>
            <p:cNvSpPr/>
            <p:nvPr/>
          </p:nvSpPr>
          <p:spPr>
            <a:xfrm flipH="false" flipV="false" rot="0">
              <a:off x="0" y="0"/>
              <a:ext cx="2716663" cy="478832"/>
            </a:xfrm>
            <a:custGeom>
              <a:avLst/>
              <a:gdLst/>
              <a:ahLst/>
              <a:cxnLst/>
              <a:rect r="r" b="b" t="t" l="l"/>
              <a:pathLst>
                <a:path h="478832" w="2716663">
                  <a:moveTo>
                    <a:pt x="14310" y="0"/>
                  </a:moveTo>
                  <a:lnTo>
                    <a:pt x="2702354" y="0"/>
                  </a:lnTo>
                  <a:cubicBezTo>
                    <a:pt x="2706149" y="0"/>
                    <a:pt x="2709789" y="1508"/>
                    <a:pt x="2712472" y="4191"/>
                  </a:cubicBezTo>
                  <a:cubicBezTo>
                    <a:pt x="2715156" y="6875"/>
                    <a:pt x="2716663" y="10515"/>
                    <a:pt x="2716663" y="14310"/>
                  </a:cubicBezTo>
                  <a:lnTo>
                    <a:pt x="2716663" y="464522"/>
                  </a:lnTo>
                  <a:cubicBezTo>
                    <a:pt x="2716663" y="468317"/>
                    <a:pt x="2715156" y="471957"/>
                    <a:pt x="2712472" y="474641"/>
                  </a:cubicBezTo>
                  <a:cubicBezTo>
                    <a:pt x="2709789" y="477324"/>
                    <a:pt x="2706149" y="478832"/>
                    <a:pt x="2702354" y="478832"/>
                  </a:cubicBezTo>
                  <a:lnTo>
                    <a:pt x="14310" y="478832"/>
                  </a:lnTo>
                  <a:cubicBezTo>
                    <a:pt x="10515" y="478832"/>
                    <a:pt x="6875" y="477324"/>
                    <a:pt x="4191" y="474641"/>
                  </a:cubicBezTo>
                  <a:cubicBezTo>
                    <a:pt x="1508" y="471957"/>
                    <a:pt x="0" y="468317"/>
                    <a:pt x="0" y="464522"/>
                  </a:cubicBezTo>
                  <a:lnTo>
                    <a:pt x="0" y="14310"/>
                  </a:lnTo>
                  <a:cubicBezTo>
                    <a:pt x="0" y="10515"/>
                    <a:pt x="1508" y="6875"/>
                    <a:pt x="4191" y="4191"/>
                  </a:cubicBezTo>
                  <a:cubicBezTo>
                    <a:pt x="6875" y="1508"/>
                    <a:pt x="10515" y="0"/>
                    <a:pt x="14310"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716663" cy="39310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11" id="11"/>
          <p:cNvSpPr txBox="true"/>
          <p:nvPr/>
        </p:nvSpPr>
        <p:spPr>
          <a:xfrm rot="0">
            <a:off x="1091731" y="81392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12" id="12"/>
          <p:cNvSpPr txBox="true"/>
          <p:nvPr/>
        </p:nvSpPr>
        <p:spPr>
          <a:xfrm rot="0">
            <a:off x="2433443" y="93774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ASP.NET CORE</a:t>
            </a:r>
          </a:p>
        </p:txBody>
      </p:sp>
      <p:sp>
        <p:nvSpPr>
          <p:cNvPr name="TextBox 13" id="13"/>
          <p:cNvSpPr txBox="true"/>
          <p:nvPr/>
        </p:nvSpPr>
        <p:spPr>
          <a:xfrm rot="0">
            <a:off x="1462753" y="2123121"/>
            <a:ext cx="10660529"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Sự khác nhau giữa ASP.NET và ASP.NET Core là gì?</a:t>
            </a:r>
          </a:p>
        </p:txBody>
      </p:sp>
      <p:sp>
        <p:nvSpPr>
          <p:cNvPr name="TextBox 14" id="14"/>
          <p:cNvSpPr txBox="true"/>
          <p:nvPr/>
        </p:nvSpPr>
        <p:spPr>
          <a:xfrm rot="0">
            <a:off x="1094191" y="3268239"/>
            <a:ext cx="7526764" cy="464820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Chỉ hỗ trợ Windows, hiệu suất tốt, chạy trên .NET Framework.</a:t>
            </a:r>
          </a:p>
          <a:p>
            <a:pPr algn="l">
              <a:lnSpc>
                <a:spcPts val="3749"/>
              </a:lnSpc>
            </a:pPr>
            <a:r>
              <a:rPr lang="en-US" sz="2499" spc="149">
                <a:solidFill>
                  <a:srgbClr val="000000"/>
                </a:solidFill>
                <a:latin typeface="Open Sans"/>
                <a:ea typeface="Open Sans"/>
                <a:cs typeface="Open Sans"/>
                <a:sym typeface="Open Sans"/>
              </a:rPr>
              <a:t>- Hỗ trợ Web Forms, MVC, Web Pages; phụ thuộc IIS và System.web.dll.</a:t>
            </a:r>
          </a:p>
          <a:p>
            <a:pPr algn="l">
              <a:lnSpc>
                <a:spcPts val="3749"/>
              </a:lnSpc>
            </a:pPr>
            <a:r>
              <a:rPr lang="en-US" sz="2499" spc="149">
                <a:solidFill>
                  <a:srgbClr val="000000"/>
                </a:solidFill>
                <a:latin typeface="Open Sans"/>
                <a:ea typeface="Open Sans"/>
                <a:cs typeface="Open Sans"/>
                <a:sym typeface="Open Sans"/>
              </a:rPr>
              <a:t>- Dùng Web.config, Global.asax; không tối ưu vùng chứa.</a:t>
            </a:r>
          </a:p>
          <a:p>
            <a:pPr algn="l">
              <a:lnSpc>
                <a:spcPts val="3749"/>
              </a:lnSpc>
            </a:pPr>
            <a:r>
              <a:rPr lang="en-US" sz="2499" spc="149">
                <a:solidFill>
                  <a:srgbClr val="000000"/>
                </a:solidFill>
                <a:latin typeface="Open Sans"/>
                <a:ea typeface="Open Sans"/>
                <a:cs typeface="Open Sans"/>
                <a:sym typeface="Open Sans"/>
              </a:rPr>
              <a:t>- Hỗ trợ mọi phiên bản Visual Studio, cần biên dịch lại mã.</a:t>
            </a:r>
          </a:p>
          <a:p>
            <a:pPr algn="l">
              <a:lnSpc>
                <a:spcPts val="3749"/>
              </a:lnSpc>
            </a:pPr>
            <a:r>
              <a:rPr lang="en-US" sz="2499" spc="149">
                <a:solidFill>
                  <a:srgbClr val="000000"/>
                </a:solidFill>
                <a:latin typeface="Open Sans"/>
                <a:ea typeface="Open Sans"/>
                <a:cs typeface="Open Sans"/>
                <a:sym typeface="Open Sans"/>
              </a:rPr>
              <a:t>- Dễ sử dụng, phù hợp người mới.</a:t>
            </a:r>
          </a:p>
          <a:p>
            <a:pPr algn="l" marL="0" indent="0" lvl="0">
              <a:lnSpc>
                <a:spcPts val="3749"/>
              </a:lnSpc>
            </a:pPr>
          </a:p>
        </p:txBody>
      </p:sp>
      <p:sp>
        <p:nvSpPr>
          <p:cNvPr name="TextBox 15" id="15"/>
          <p:cNvSpPr txBox="true"/>
          <p:nvPr/>
        </p:nvSpPr>
        <p:spPr>
          <a:xfrm rot="0">
            <a:off x="10049109" y="3268239"/>
            <a:ext cx="7526764" cy="464820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Đa nền tảng, hiệu suất cao, hỗ trợ .NET Core và Full Framework.</a:t>
            </a:r>
          </a:p>
          <a:p>
            <a:pPr algn="l">
              <a:lnSpc>
                <a:spcPts val="3749"/>
              </a:lnSpc>
            </a:pPr>
            <a:r>
              <a:rPr lang="en-US" sz="2499" spc="149">
                <a:solidFill>
                  <a:srgbClr val="000000"/>
                </a:solidFill>
                <a:latin typeface="Open Sans"/>
                <a:ea typeface="Open Sans"/>
                <a:cs typeface="Open Sans"/>
                <a:sym typeface="Open Sans"/>
              </a:rPr>
              <a:t>- Hỗ trợ MVC, Web API; không hỗ trợ Web Forms.</a:t>
            </a:r>
          </a:p>
          <a:p>
            <a:pPr algn="l">
              <a:lnSpc>
                <a:spcPts val="3749"/>
              </a:lnSpc>
            </a:pPr>
            <a:r>
              <a:rPr lang="en-US" sz="2499" spc="149">
                <a:solidFill>
                  <a:srgbClr val="000000"/>
                </a:solidFill>
                <a:latin typeface="Open Sans"/>
                <a:ea typeface="Open Sans"/>
                <a:cs typeface="Open Sans"/>
                <a:sym typeface="Open Sans"/>
              </a:rPr>
              <a:t>- Không phụ thuộc IIS, hỗ trợ Docker, dùng Appsettings.json.</a:t>
            </a:r>
          </a:p>
          <a:p>
            <a:pPr algn="l">
              <a:lnSpc>
                <a:spcPts val="3749"/>
              </a:lnSpc>
            </a:pPr>
            <a:r>
              <a:rPr lang="en-US" sz="2499" spc="149">
                <a:solidFill>
                  <a:srgbClr val="000000"/>
                </a:solidFill>
                <a:latin typeface="Open Sans"/>
                <a:ea typeface="Open Sans"/>
                <a:cs typeface="Open Sans"/>
                <a:sym typeface="Open Sans"/>
              </a:rPr>
              <a:t>- Hỗ trợ Visual Studio 2015+ và tự động biên dịch mã.</a:t>
            </a:r>
          </a:p>
          <a:p>
            <a:pPr algn="l">
              <a:lnSpc>
                <a:spcPts val="3749"/>
              </a:lnSpc>
            </a:pPr>
            <a:r>
              <a:rPr lang="en-US" sz="2499" spc="149">
                <a:solidFill>
                  <a:srgbClr val="000000"/>
                </a:solidFill>
                <a:latin typeface="Open Sans"/>
                <a:ea typeface="Open Sans"/>
                <a:cs typeface="Open Sans"/>
                <a:sym typeface="Open Sans"/>
              </a:rPr>
              <a:t>- Phức tạp hơn, cần thời gian học.</a:t>
            </a:r>
          </a:p>
          <a:p>
            <a:pPr algn="l" marL="0" indent="0" lvl="0">
              <a:lnSpc>
                <a:spcPts val="3749"/>
              </a:lnSpc>
            </a:pPr>
          </a:p>
        </p:txBody>
      </p:sp>
      <p:sp>
        <p:nvSpPr>
          <p:cNvPr name="TextBox 16" id="16"/>
          <p:cNvSpPr txBox="true"/>
          <p:nvPr/>
        </p:nvSpPr>
        <p:spPr>
          <a:xfrm rot="0">
            <a:off x="3865062" y="2704146"/>
            <a:ext cx="1719042"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a:t>
            </a:r>
          </a:p>
        </p:txBody>
      </p:sp>
      <p:sp>
        <p:nvSpPr>
          <p:cNvPr name="TextBox 17" id="17"/>
          <p:cNvSpPr txBox="true"/>
          <p:nvPr/>
        </p:nvSpPr>
        <p:spPr>
          <a:xfrm rot="0">
            <a:off x="12486363" y="2704146"/>
            <a:ext cx="2652256"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a:t>
            </a:r>
          </a:p>
        </p:txBody>
      </p:sp>
      <p:sp>
        <p:nvSpPr>
          <p:cNvPr name="AutoShape 18" id="18"/>
          <p:cNvSpPr/>
          <p:nvPr/>
        </p:nvSpPr>
        <p:spPr>
          <a:xfrm flipV="true">
            <a:off x="9035234" y="2962129"/>
            <a:ext cx="0" cy="4907995"/>
          </a:xfrm>
          <a:prstGeom prst="line">
            <a:avLst/>
          </a:prstGeom>
          <a:ln cap="flat" w="38100">
            <a:solidFill>
              <a:srgbClr val="000000"/>
            </a:solidFill>
            <a:prstDash val="solid"/>
            <a:headEnd type="oval" len="lg" w="lg"/>
            <a:tailEnd type="oval" len="lg" w="lg"/>
          </a:ln>
        </p:spPr>
      </p:sp>
      <p:grpSp>
        <p:nvGrpSpPr>
          <p:cNvPr name="Group 19" id="19"/>
          <p:cNvGrpSpPr/>
          <p:nvPr/>
        </p:nvGrpSpPr>
        <p:grpSpPr>
          <a:xfrm rot="0">
            <a:off x="799923" y="2134445"/>
            <a:ext cx="548852" cy="54885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21" id="21"/>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438627" y="778546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508305"/>
            <a:ext cx="5749712" cy="1430381"/>
            <a:chOff x="0" y="0"/>
            <a:chExt cx="1924764" cy="478832"/>
          </a:xfrm>
        </p:grpSpPr>
        <p:sp>
          <p:nvSpPr>
            <p:cNvPr name="Freeform 7" id="7"/>
            <p:cNvSpPr/>
            <p:nvPr/>
          </p:nvSpPr>
          <p:spPr>
            <a:xfrm flipH="false" flipV="false" rot="0">
              <a:off x="0" y="0"/>
              <a:ext cx="1924764" cy="478832"/>
            </a:xfrm>
            <a:custGeom>
              <a:avLst/>
              <a:gdLst/>
              <a:ahLst/>
              <a:cxnLst/>
              <a:rect r="r" b="b" t="t" l="l"/>
              <a:pathLst>
                <a:path h="478832" w="1924764">
                  <a:moveTo>
                    <a:pt x="20197" y="0"/>
                  </a:moveTo>
                  <a:lnTo>
                    <a:pt x="1904566" y="0"/>
                  </a:lnTo>
                  <a:cubicBezTo>
                    <a:pt x="1915721" y="0"/>
                    <a:pt x="1924764" y="9043"/>
                    <a:pt x="1924764" y="20197"/>
                  </a:cubicBezTo>
                  <a:lnTo>
                    <a:pt x="1924764" y="458635"/>
                  </a:lnTo>
                  <a:cubicBezTo>
                    <a:pt x="1924764" y="463991"/>
                    <a:pt x="1922636" y="469128"/>
                    <a:pt x="1918848" y="472916"/>
                  </a:cubicBezTo>
                  <a:cubicBezTo>
                    <a:pt x="1915060" y="476704"/>
                    <a:pt x="1909923" y="478832"/>
                    <a:pt x="1904566" y="478832"/>
                  </a:cubicBezTo>
                  <a:lnTo>
                    <a:pt x="20197" y="478832"/>
                  </a:lnTo>
                  <a:cubicBezTo>
                    <a:pt x="9043" y="478832"/>
                    <a:pt x="0" y="469789"/>
                    <a:pt x="0" y="458635"/>
                  </a:cubicBezTo>
                  <a:lnTo>
                    <a:pt x="0" y="20197"/>
                  </a:lnTo>
                  <a:cubicBezTo>
                    <a:pt x="0" y="9043"/>
                    <a:pt x="9043" y="0"/>
                    <a:pt x="20197"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1924764" cy="39310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799923" y="4173073"/>
            <a:ext cx="548852" cy="54885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1" id="11"/>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Freeform 12" id="12"/>
          <p:cNvSpPr/>
          <p:nvPr/>
        </p:nvSpPr>
        <p:spPr>
          <a:xfrm flipH="false" flipV="false" rot="0">
            <a:off x="10652120" y="2283301"/>
            <a:ext cx="5729962" cy="5502165"/>
          </a:xfrm>
          <a:custGeom>
            <a:avLst/>
            <a:gdLst/>
            <a:ahLst/>
            <a:cxnLst/>
            <a:rect r="r" b="b" t="t" l="l"/>
            <a:pathLst>
              <a:path h="5502165" w="5729962">
                <a:moveTo>
                  <a:pt x="0" y="0"/>
                </a:moveTo>
                <a:lnTo>
                  <a:pt x="5729962" y="0"/>
                </a:lnTo>
                <a:lnTo>
                  <a:pt x="5729962" y="5502165"/>
                </a:lnTo>
                <a:lnTo>
                  <a:pt x="0" y="5502165"/>
                </a:lnTo>
                <a:lnTo>
                  <a:pt x="0" y="0"/>
                </a:lnTo>
                <a:close/>
              </a:path>
            </a:pathLst>
          </a:custGeom>
          <a:blipFill>
            <a:blip r:embed="rId8"/>
            <a:stretch>
              <a:fillRect l="0" t="0" r="0" b="0"/>
            </a:stretch>
          </a:blipFill>
        </p:spPr>
      </p:sp>
      <p:sp>
        <p:nvSpPr>
          <p:cNvPr name="TextBox 13" id="13"/>
          <p:cNvSpPr txBox="true"/>
          <p:nvPr/>
        </p:nvSpPr>
        <p:spPr>
          <a:xfrm rot="0">
            <a:off x="1091731" y="81392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r>
              <a:rPr lang="en-US" sz="7500" spc="-615" b="true">
                <a:solidFill>
                  <a:srgbClr val="000000"/>
                </a:solidFill>
                <a:latin typeface="Open Sans Bold"/>
                <a:ea typeface="Open Sans Bold"/>
                <a:cs typeface="Open Sans Bold"/>
                <a:sym typeface="Open Sans Bold"/>
              </a:rPr>
              <a:t>.</a:t>
            </a:r>
          </a:p>
        </p:txBody>
      </p:sp>
      <p:sp>
        <p:nvSpPr>
          <p:cNvPr name="TextBox 14" id="14"/>
          <p:cNvSpPr txBox="true"/>
          <p:nvPr/>
        </p:nvSpPr>
        <p:spPr>
          <a:xfrm rot="0">
            <a:off x="2433443" y="93774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MVC</a:t>
            </a:r>
          </a:p>
        </p:txBody>
      </p:sp>
      <p:sp>
        <p:nvSpPr>
          <p:cNvPr name="TextBox 15" id="15"/>
          <p:cNvSpPr txBox="true"/>
          <p:nvPr/>
        </p:nvSpPr>
        <p:spPr>
          <a:xfrm rot="0">
            <a:off x="1028700" y="2205836"/>
            <a:ext cx="8689941" cy="184785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ASP.NET Core MVC là framework hiện đại, xây dựng ứng dụng web nhanh, linh hoạt, dễ mở rộng, tách biệt rõ ràng logic, giao diện và dữ liệu, giúp mã dễ đọc và bảo trì.</a:t>
            </a:r>
          </a:p>
        </p:txBody>
      </p:sp>
      <p:sp>
        <p:nvSpPr>
          <p:cNvPr name="TextBox 16" id="16"/>
          <p:cNvSpPr txBox="true"/>
          <p:nvPr/>
        </p:nvSpPr>
        <p:spPr>
          <a:xfrm rot="0">
            <a:off x="1419767" y="4161749"/>
            <a:ext cx="829887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Mô hình MVC (Model - View - Controller):</a:t>
            </a:r>
          </a:p>
        </p:txBody>
      </p:sp>
      <p:sp>
        <p:nvSpPr>
          <p:cNvPr name="TextBox 17" id="17"/>
          <p:cNvSpPr txBox="true"/>
          <p:nvPr/>
        </p:nvSpPr>
        <p:spPr>
          <a:xfrm rot="0">
            <a:off x="1137381" y="4702791"/>
            <a:ext cx="7526764" cy="371475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Model (M): Quản lý dữ liệu, như thông tin sản phẩm, đơn hàng.</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View (V): Hiển thị giao diện người dùng, ví dụ danh sách sản phẩm.</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Controller (C): Kết nối người dùng, Model và View, xử lý yêu cầu, lấy dữ liệu từ Model và trả về View.</a:t>
            </a:r>
          </a:p>
          <a:p>
            <a:pPr algn="l" marL="0" indent="0" lvl="0">
              <a:lnSpc>
                <a:spcPts val="374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104287" y="8573198"/>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508305"/>
            <a:ext cx="5749712" cy="1430381"/>
            <a:chOff x="0" y="0"/>
            <a:chExt cx="1924764" cy="478832"/>
          </a:xfrm>
        </p:grpSpPr>
        <p:sp>
          <p:nvSpPr>
            <p:cNvPr name="Freeform 7" id="7"/>
            <p:cNvSpPr/>
            <p:nvPr/>
          </p:nvSpPr>
          <p:spPr>
            <a:xfrm flipH="false" flipV="false" rot="0">
              <a:off x="0" y="0"/>
              <a:ext cx="1924764" cy="478832"/>
            </a:xfrm>
            <a:custGeom>
              <a:avLst/>
              <a:gdLst/>
              <a:ahLst/>
              <a:cxnLst/>
              <a:rect r="r" b="b" t="t" l="l"/>
              <a:pathLst>
                <a:path h="478832" w="1924764">
                  <a:moveTo>
                    <a:pt x="20197" y="0"/>
                  </a:moveTo>
                  <a:lnTo>
                    <a:pt x="1904566" y="0"/>
                  </a:lnTo>
                  <a:cubicBezTo>
                    <a:pt x="1915721" y="0"/>
                    <a:pt x="1924764" y="9043"/>
                    <a:pt x="1924764" y="20197"/>
                  </a:cubicBezTo>
                  <a:lnTo>
                    <a:pt x="1924764" y="458635"/>
                  </a:lnTo>
                  <a:cubicBezTo>
                    <a:pt x="1924764" y="463991"/>
                    <a:pt x="1922636" y="469128"/>
                    <a:pt x="1918848" y="472916"/>
                  </a:cubicBezTo>
                  <a:cubicBezTo>
                    <a:pt x="1915060" y="476704"/>
                    <a:pt x="1909923" y="478832"/>
                    <a:pt x="1904566" y="478832"/>
                  </a:cubicBezTo>
                  <a:lnTo>
                    <a:pt x="20197" y="478832"/>
                  </a:lnTo>
                  <a:cubicBezTo>
                    <a:pt x="9043" y="478832"/>
                    <a:pt x="0" y="469789"/>
                    <a:pt x="0" y="458635"/>
                  </a:cubicBezTo>
                  <a:lnTo>
                    <a:pt x="0" y="20197"/>
                  </a:lnTo>
                  <a:cubicBezTo>
                    <a:pt x="0" y="9043"/>
                    <a:pt x="9043" y="0"/>
                    <a:pt x="20197"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1924764" cy="39310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799923" y="2052171"/>
            <a:ext cx="548852" cy="54885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1" id="11"/>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799923" y="2686748"/>
            <a:ext cx="9886649" cy="6048375"/>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Gửi Request: Client gửi yêu cầu đến server qua Controller.</a:t>
            </a:r>
          </a:p>
          <a:p>
            <a:pPr algn="l">
              <a:lnSpc>
                <a:spcPts val="3749"/>
              </a:lnSpc>
            </a:pPr>
            <a:r>
              <a:rPr lang="en-US" sz="2499" spc="149">
                <a:solidFill>
                  <a:srgbClr val="000000"/>
                </a:solidFill>
                <a:latin typeface="Open Sans"/>
                <a:ea typeface="Open Sans"/>
                <a:cs typeface="Open Sans"/>
                <a:sym typeface="Open Sans"/>
              </a:rPr>
              <a:t>- Xử</a:t>
            </a:r>
            <a:r>
              <a:rPr lang="en-US" sz="2499" spc="149">
                <a:solidFill>
                  <a:srgbClr val="000000"/>
                </a:solidFill>
                <a:latin typeface="Open Sans"/>
                <a:ea typeface="Open Sans"/>
                <a:cs typeface="Open Sans"/>
                <a:sym typeface="Open Sans"/>
              </a:rPr>
              <a:t> lý</a:t>
            </a:r>
            <a:r>
              <a:rPr lang="en-US" sz="2499" spc="149">
                <a:solidFill>
                  <a:srgbClr val="000000"/>
                </a:solidFill>
                <a:latin typeface="Open Sans"/>
                <a:ea typeface="Open Sans"/>
                <a:cs typeface="Open Sans"/>
                <a:sym typeface="Open Sans"/>
              </a:rPr>
              <a:t> yê</a:t>
            </a:r>
            <a:r>
              <a:rPr lang="en-US" sz="2499" spc="149">
                <a:solidFill>
                  <a:srgbClr val="000000"/>
                </a:solidFill>
                <a:latin typeface="Open Sans"/>
                <a:ea typeface="Open Sans"/>
                <a:cs typeface="Open Sans"/>
                <a:sym typeface="Open Sans"/>
              </a:rPr>
              <a:t>u cầu:</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Chuyển trang: Controller redirect trình duyệt (luồng: 1 → 6 → 7 → 8).</a:t>
            </a:r>
          </a:p>
          <a:p>
            <a:pPr algn="l">
              <a:lnSpc>
                <a:spcPts val="3749"/>
              </a:lnSpc>
            </a:pPr>
            <a:r>
              <a:rPr lang="en-US" sz="2499" spc="149">
                <a:solidFill>
                  <a:srgbClr val="000000"/>
                </a:solidFill>
                <a:latin typeface="Open Sans"/>
                <a:ea typeface="Open Sans"/>
                <a:cs typeface="Open Sans"/>
                <a:sym typeface="Open Sans"/>
              </a:rPr>
              <a:t>+ Xử lý dữ liệu:</a:t>
            </a:r>
          </a:p>
          <a:p>
            <a:pPr algn="l">
              <a:lnSpc>
                <a:spcPts val="3749"/>
              </a:lnSpc>
            </a:pPr>
            <a:r>
              <a:rPr lang="en-US" sz="2499" spc="149">
                <a:solidFill>
                  <a:srgbClr val="000000"/>
                </a:solidFill>
                <a:latin typeface="Open Sans"/>
                <a:ea typeface="Open Sans"/>
                <a:cs typeface="Open Sans"/>
                <a:sym typeface="Open Sans"/>
              </a:rPr>
              <a:t>Controller gọi Model lấy dữ liệu từ database.</a:t>
            </a:r>
          </a:p>
          <a:p>
            <a:pPr algn="l">
              <a:lnSpc>
                <a:spcPts val="3749"/>
              </a:lnSpc>
            </a:pPr>
            <a:r>
              <a:rPr lang="en-US" sz="2499" spc="149">
                <a:solidFill>
                  <a:srgbClr val="000000"/>
                </a:solidFill>
                <a:latin typeface="Open Sans"/>
                <a:ea typeface="Open Sans"/>
                <a:cs typeface="Open Sans"/>
                <a:sym typeface="Open Sans"/>
              </a:rPr>
              <a:t>Model trả dữ liệu cho Controller,</a:t>
            </a:r>
            <a:r>
              <a:rPr lang="en-US" sz="2499" spc="149">
                <a:solidFill>
                  <a:srgbClr val="000000"/>
                </a:solidFill>
                <a:latin typeface="Open Sans"/>
                <a:ea typeface="Open Sans"/>
                <a:cs typeface="Open Sans"/>
                <a:sym typeface="Open Sans"/>
              </a:rPr>
              <a:t> Controll</a:t>
            </a:r>
            <a:r>
              <a:rPr lang="en-US" sz="2499" spc="149">
                <a:solidFill>
                  <a:srgbClr val="000000"/>
                </a:solidFill>
                <a:latin typeface="Open Sans"/>
                <a:ea typeface="Open Sans"/>
                <a:cs typeface="Open Sans"/>
                <a:sym typeface="Open Sans"/>
              </a:rPr>
              <a:t>er chuyển dữ liệu đến View.</a:t>
            </a:r>
          </a:p>
          <a:p>
            <a:pPr algn="l">
              <a:lnSpc>
                <a:spcPts val="3749"/>
              </a:lnSpc>
            </a:pPr>
            <a:r>
              <a:rPr lang="en-US" sz="2499" spc="149">
                <a:solidFill>
                  <a:srgbClr val="000000"/>
                </a:solidFill>
                <a:latin typeface="Open Sans"/>
                <a:ea typeface="Open Sans"/>
                <a:cs typeface="Open Sans"/>
                <a:sym typeface="Open Sans"/>
              </a:rPr>
              <a:t>View tạo HTML và trả kết quả về trình duyệt</a:t>
            </a:r>
            <a:r>
              <a:rPr lang="en-US" sz="2499" spc="149">
                <a:solidFill>
                  <a:srgbClr val="000000"/>
                </a:solidFill>
                <a:latin typeface="Open Sans"/>
                <a:ea typeface="Open Sans"/>
                <a:cs typeface="Open Sans"/>
                <a:sym typeface="Open Sans"/>
              </a:rPr>
              <a:t> (l</a:t>
            </a:r>
            <a:r>
              <a:rPr lang="en-US" sz="2499" spc="149">
                <a:solidFill>
                  <a:srgbClr val="000000"/>
                </a:solidFill>
                <a:latin typeface="Open Sans"/>
                <a:ea typeface="Open Sans"/>
                <a:cs typeface="Open Sans"/>
                <a:sym typeface="Open Sans"/>
              </a:rPr>
              <a:t>uồng: 1 → 2 → 3 → 4 → 5 → 6 → 7 → 8).</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C</a:t>
            </a:r>
            <a:r>
              <a:rPr lang="en-US" sz="2499" spc="149">
                <a:solidFill>
                  <a:srgbClr val="000000"/>
                </a:solidFill>
                <a:latin typeface="Open Sans"/>
                <a:ea typeface="Open Sans"/>
                <a:cs typeface="Open Sans"/>
                <a:sym typeface="Open Sans"/>
              </a:rPr>
              <a:t>hỉ cần dữ liệu: Controller trả dữ liệu dạng JSON qua API (luồng: 1 → 2 → 3 → 4 → 5 → 8).</a:t>
            </a:r>
          </a:p>
          <a:p>
            <a:pPr algn="l" marL="0" indent="0" lvl="0">
              <a:lnSpc>
                <a:spcPts val="3749"/>
              </a:lnSpc>
            </a:pPr>
          </a:p>
        </p:txBody>
      </p:sp>
      <p:sp>
        <p:nvSpPr>
          <p:cNvPr name="Freeform 13" id="13"/>
          <p:cNvSpPr/>
          <p:nvPr/>
        </p:nvSpPr>
        <p:spPr>
          <a:xfrm flipH="false" flipV="false" rot="0">
            <a:off x="10686572" y="3141357"/>
            <a:ext cx="7288697" cy="4320978"/>
          </a:xfrm>
          <a:custGeom>
            <a:avLst/>
            <a:gdLst/>
            <a:ahLst/>
            <a:cxnLst/>
            <a:rect r="r" b="b" t="t" l="l"/>
            <a:pathLst>
              <a:path h="4320978" w="7288697">
                <a:moveTo>
                  <a:pt x="0" y="0"/>
                </a:moveTo>
                <a:lnTo>
                  <a:pt x="7288698" y="0"/>
                </a:lnTo>
                <a:lnTo>
                  <a:pt x="7288698" y="4320978"/>
                </a:lnTo>
                <a:lnTo>
                  <a:pt x="0" y="4320978"/>
                </a:lnTo>
                <a:lnTo>
                  <a:pt x="0" y="0"/>
                </a:lnTo>
                <a:close/>
              </a:path>
            </a:pathLst>
          </a:custGeom>
          <a:blipFill>
            <a:blip r:embed="rId8"/>
            <a:stretch>
              <a:fillRect l="-7045" t="-10881" r="-10916" b="-13057"/>
            </a:stretch>
          </a:blipFill>
        </p:spPr>
      </p:sp>
      <p:sp>
        <p:nvSpPr>
          <p:cNvPr name="TextBox 14" id="14"/>
          <p:cNvSpPr txBox="true"/>
          <p:nvPr/>
        </p:nvSpPr>
        <p:spPr>
          <a:xfrm rot="0">
            <a:off x="1091731" y="81392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r>
              <a:rPr lang="en-US" sz="7500" spc="-615" b="true">
                <a:solidFill>
                  <a:srgbClr val="000000"/>
                </a:solidFill>
                <a:latin typeface="Open Sans Bold"/>
                <a:ea typeface="Open Sans Bold"/>
                <a:cs typeface="Open Sans Bold"/>
                <a:sym typeface="Open Sans Bold"/>
              </a:rPr>
              <a:t>.</a:t>
            </a:r>
          </a:p>
        </p:txBody>
      </p:sp>
      <p:sp>
        <p:nvSpPr>
          <p:cNvPr name="TextBox 15" id="15"/>
          <p:cNvSpPr txBox="true"/>
          <p:nvPr/>
        </p:nvSpPr>
        <p:spPr>
          <a:xfrm rot="0">
            <a:off x="2433443" y="93774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MVC</a:t>
            </a:r>
          </a:p>
        </p:txBody>
      </p:sp>
      <p:sp>
        <p:nvSpPr>
          <p:cNvPr name="TextBox 16" id="16"/>
          <p:cNvSpPr txBox="true"/>
          <p:nvPr/>
        </p:nvSpPr>
        <p:spPr>
          <a:xfrm rot="0">
            <a:off x="1419767" y="2040847"/>
            <a:ext cx="1049084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Luồng xử lý yêu cầu trong ASP.NET Core MVC: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DAGaKoXZUhg</dc:identifier>
  <dcterms:modified xsi:type="dcterms:W3CDTF">2011-08-01T06:04:30Z</dcterms:modified>
  <cp:revision>1</cp:revision>
  <dc:title>Blue Doodle Project Presentation</dc:title>
</cp:coreProperties>
</file>